
<file path=[Content_Types].xml><?xml version="1.0" encoding="utf-8"?>
<Types xmlns="http://schemas.openxmlformats.org/package/2006/content-types">
  <Default Extension="xml" ContentType="application/xml"/>
  <Default Extension="png" ContentType="image/png"/>
  <Default Extension="jpeg" ContentType="image/jpeg"/>
  <Default Extension="rels" ContentType="application/vnd.openxmlformats-package.relationships+xml"/>
  <Default Extension="emf" ContentType="image/x-emf"/>
  <Default Extension="vml" ContentType="application/vnd.openxmlformats-officedocument.vmlDrawing"/>
  <Default Extension="xls" ContentType="application/vnd.ms-excel"/>
  <Default Extension="bin" ContentType="application/vnd.openxmlformats-officedocument.presentationml.printerSettings"/>
  <Default Extension="wmf" ContentType="image/x-w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9" r:id="rId1"/>
  </p:sldMasterIdLst>
  <p:notesMasterIdLst>
    <p:notesMasterId r:id="rId28"/>
  </p:notesMasterIdLst>
  <p:handoutMasterIdLst>
    <p:handoutMasterId r:id="rId29"/>
  </p:handoutMasterIdLst>
  <p:sldIdLst>
    <p:sldId id="256" r:id="rId2"/>
    <p:sldId id="279" r:id="rId3"/>
    <p:sldId id="285" r:id="rId4"/>
    <p:sldId id="286" r:id="rId5"/>
    <p:sldId id="287" r:id="rId6"/>
    <p:sldId id="288" r:id="rId7"/>
    <p:sldId id="289" r:id="rId8"/>
    <p:sldId id="290" r:id="rId9"/>
    <p:sldId id="291" r:id="rId10"/>
    <p:sldId id="292" r:id="rId11"/>
    <p:sldId id="293" r:id="rId12"/>
    <p:sldId id="294" r:id="rId13"/>
    <p:sldId id="308" r:id="rId14"/>
    <p:sldId id="305" r:id="rId15"/>
    <p:sldId id="304" r:id="rId16"/>
    <p:sldId id="295" r:id="rId17"/>
    <p:sldId id="296" r:id="rId18"/>
    <p:sldId id="297" r:id="rId19"/>
    <p:sldId id="298" r:id="rId20"/>
    <p:sldId id="299" r:id="rId21"/>
    <p:sldId id="300" r:id="rId22"/>
    <p:sldId id="301" r:id="rId23"/>
    <p:sldId id="302" r:id="rId24"/>
    <p:sldId id="306" r:id="rId25"/>
    <p:sldId id="307" r:id="rId26"/>
    <p:sldId id="303" r:id="rId27"/>
  </p:sldIdLst>
  <p:sldSz cx="9131300" cy="6845300"/>
  <p:notesSz cx="6858000" cy="9144000"/>
  <p:kinsoku lang="ja-JP" invalStChars="、。，．・：；？！゛゜ヽヾゝゞ々ー’”）〕］｝〉》」』】°‰′″℃￠％ぁぃぅぇぉっゃゅょゎァィゥェォッャュョヮヵヶ!%),.:;?]}｡｣､･ｧｨｩｪｫｬｭｮｯｰﾞﾟ" invalEndChars="‘“（〔［｛〈《「『【￥＄$([\{｢￡"/>
  <p:defaultTextStyle>
    <a:defPPr>
      <a:defRPr lang="en-US"/>
    </a:defPPr>
    <a:lvl1pPr algn="ctr" rtl="0" eaLnBrk="0" fontAlgn="base" hangingPunct="0">
      <a:lnSpc>
        <a:spcPct val="90000"/>
      </a:lnSpc>
      <a:spcBef>
        <a:spcPct val="0"/>
      </a:spcBef>
      <a:spcAft>
        <a:spcPct val="0"/>
      </a:spcAft>
      <a:defRPr b="1" kern="1200">
        <a:solidFill>
          <a:schemeClr val="tx1"/>
        </a:solidFill>
        <a:latin typeface="Helvetica" pitchFamily="34" charset="0"/>
        <a:ea typeface="+mn-ea"/>
        <a:cs typeface="+mn-cs"/>
      </a:defRPr>
    </a:lvl1pPr>
    <a:lvl2pPr marL="457200" algn="ctr" rtl="0" eaLnBrk="0" fontAlgn="base" hangingPunct="0">
      <a:lnSpc>
        <a:spcPct val="90000"/>
      </a:lnSpc>
      <a:spcBef>
        <a:spcPct val="0"/>
      </a:spcBef>
      <a:spcAft>
        <a:spcPct val="0"/>
      </a:spcAft>
      <a:defRPr b="1" kern="1200">
        <a:solidFill>
          <a:schemeClr val="tx1"/>
        </a:solidFill>
        <a:latin typeface="Helvetica" pitchFamily="34" charset="0"/>
        <a:ea typeface="+mn-ea"/>
        <a:cs typeface="+mn-cs"/>
      </a:defRPr>
    </a:lvl2pPr>
    <a:lvl3pPr marL="914400" algn="ctr" rtl="0" eaLnBrk="0" fontAlgn="base" hangingPunct="0">
      <a:lnSpc>
        <a:spcPct val="90000"/>
      </a:lnSpc>
      <a:spcBef>
        <a:spcPct val="0"/>
      </a:spcBef>
      <a:spcAft>
        <a:spcPct val="0"/>
      </a:spcAft>
      <a:defRPr b="1" kern="1200">
        <a:solidFill>
          <a:schemeClr val="tx1"/>
        </a:solidFill>
        <a:latin typeface="Helvetica" pitchFamily="34" charset="0"/>
        <a:ea typeface="+mn-ea"/>
        <a:cs typeface="+mn-cs"/>
      </a:defRPr>
    </a:lvl3pPr>
    <a:lvl4pPr marL="1371600" algn="ctr" rtl="0" eaLnBrk="0" fontAlgn="base" hangingPunct="0">
      <a:lnSpc>
        <a:spcPct val="90000"/>
      </a:lnSpc>
      <a:spcBef>
        <a:spcPct val="0"/>
      </a:spcBef>
      <a:spcAft>
        <a:spcPct val="0"/>
      </a:spcAft>
      <a:defRPr b="1" kern="1200">
        <a:solidFill>
          <a:schemeClr val="tx1"/>
        </a:solidFill>
        <a:latin typeface="Helvetica" pitchFamily="34" charset="0"/>
        <a:ea typeface="+mn-ea"/>
        <a:cs typeface="+mn-cs"/>
      </a:defRPr>
    </a:lvl4pPr>
    <a:lvl5pPr marL="1828800" algn="ctr" rtl="0" eaLnBrk="0" fontAlgn="base" hangingPunct="0">
      <a:lnSpc>
        <a:spcPct val="90000"/>
      </a:lnSpc>
      <a:spcBef>
        <a:spcPct val="0"/>
      </a:spcBef>
      <a:spcAft>
        <a:spcPct val="0"/>
      </a:spcAft>
      <a:defRPr b="1" kern="1200">
        <a:solidFill>
          <a:schemeClr val="tx1"/>
        </a:solidFill>
        <a:latin typeface="Helvetica" pitchFamily="34" charset="0"/>
        <a:ea typeface="+mn-ea"/>
        <a:cs typeface="+mn-cs"/>
      </a:defRPr>
    </a:lvl5pPr>
    <a:lvl6pPr marL="2286000" algn="l" defTabSz="914400" rtl="0" eaLnBrk="1" latinLnBrk="0" hangingPunct="1">
      <a:defRPr b="1" kern="1200">
        <a:solidFill>
          <a:schemeClr val="tx1"/>
        </a:solidFill>
        <a:latin typeface="Helvetica" pitchFamily="34" charset="0"/>
        <a:ea typeface="+mn-ea"/>
        <a:cs typeface="+mn-cs"/>
      </a:defRPr>
    </a:lvl6pPr>
    <a:lvl7pPr marL="2743200" algn="l" defTabSz="914400" rtl="0" eaLnBrk="1" latinLnBrk="0" hangingPunct="1">
      <a:defRPr b="1" kern="1200">
        <a:solidFill>
          <a:schemeClr val="tx1"/>
        </a:solidFill>
        <a:latin typeface="Helvetica" pitchFamily="34" charset="0"/>
        <a:ea typeface="+mn-ea"/>
        <a:cs typeface="+mn-cs"/>
      </a:defRPr>
    </a:lvl7pPr>
    <a:lvl8pPr marL="3200400" algn="l" defTabSz="914400" rtl="0" eaLnBrk="1" latinLnBrk="0" hangingPunct="1">
      <a:defRPr b="1" kern="1200">
        <a:solidFill>
          <a:schemeClr val="tx1"/>
        </a:solidFill>
        <a:latin typeface="Helvetica" pitchFamily="34" charset="0"/>
        <a:ea typeface="+mn-ea"/>
        <a:cs typeface="+mn-cs"/>
      </a:defRPr>
    </a:lvl8pPr>
    <a:lvl9pPr marL="3657600" algn="l" defTabSz="914400" rtl="0" eaLnBrk="1" latinLnBrk="0" hangingPunct="1">
      <a:defRPr b="1" kern="1200">
        <a:solidFill>
          <a:schemeClr val="tx1"/>
        </a:solidFill>
        <a:latin typeface="Helvetic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FF99"/>
    <a:srgbClr val="99FFCC"/>
    <a:srgbClr val="FFFF99"/>
    <a:srgbClr val="FF3300"/>
    <a:srgbClr val="FFCCFF"/>
    <a:srgbClr val="FFCCCC"/>
    <a:srgbClr val="00CC66"/>
    <a:srgbClr val="33CC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127" autoAdjust="0"/>
    <p:restoredTop sz="90929"/>
  </p:normalViewPr>
  <p:slideViewPr>
    <p:cSldViewPr showGuides="1">
      <p:cViewPr>
        <p:scale>
          <a:sx n="152" d="100"/>
          <a:sy n="152" d="100"/>
        </p:scale>
        <p:origin x="-144" y="-168"/>
      </p:cViewPr>
      <p:guideLst>
        <p:guide orient="horz" pos="336"/>
        <p:guide pos="672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  <p:sld r:id="rId2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howGuides="1">
      <p:cViewPr varScale="1">
        <p:scale>
          <a:sx n="62" d="100"/>
          <a:sy n="62" d="100"/>
        </p:scale>
        <p:origin x="-1518" y="-96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notesMaster" Target="notesMasters/notesMaster1.xml"/><Relationship Id="rId2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printerSettings" Target="printerSettings/printerSettings1.bin"/><Relationship Id="rId31" Type="http://schemas.openxmlformats.org/officeDocument/2006/relationships/presProps" Target="presProps.xml"/><Relationship Id="rId32" Type="http://schemas.openxmlformats.org/officeDocument/2006/relationships/viewProps" Target="viewProps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theme" Target="theme/theme1.xml"/><Relationship Id="rId34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0.xml"/><Relationship Id="rId2" Type="http://schemas.openxmlformats.org/officeDocument/2006/relationships/slide" Target="slides/slide2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Relationship Id="rId2" Type="http://schemas.openxmlformats.org/officeDocument/2006/relationships/image" Target="../media/image6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Relationship Id="rId2" Type="http://schemas.openxmlformats.org/officeDocument/2006/relationships/image" Target="../media/image8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Relationship Id="rId2" Type="http://schemas.openxmlformats.org/officeDocument/2006/relationships/image" Target="../media/image8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ChangeArrowheads="1"/>
          </p:cNvSpPr>
          <p:nvPr/>
        </p:nvSpPr>
        <p:spPr bwMode="auto">
          <a:xfrm>
            <a:off x="3111605" y="304800"/>
            <a:ext cx="591508" cy="211083"/>
          </a:xfrm>
          <a:prstGeom prst="rect">
            <a:avLst/>
          </a:prstGeom>
          <a:noFill/>
          <a:ln w="38100" cmpd="dbl">
            <a:noFill/>
            <a:miter lim="800000"/>
            <a:headEnd/>
            <a:tailEnd/>
          </a:ln>
          <a:effectLst/>
        </p:spPr>
        <p:txBody>
          <a:bodyPr wrap="none" lIns="57150" tIns="22225" rIns="57150" bIns="22225">
            <a:spAutoFit/>
          </a:bodyPr>
          <a:lstStyle/>
          <a:p>
            <a:pPr defTabSz="814388"/>
            <a:r>
              <a:rPr lang="en-US" sz="1200" dirty="0" smtClean="0"/>
              <a:t>15-349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255862507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58875" y="688975"/>
            <a:ext cx="4552950" cy="33972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</p:sp>
      <p:sp>
        <p:nvSpPr>
          <p:cNvPr id="2051" name="Rectangle 3"/>
          <p:cNvSpPr>
            <a:spLocks noChangeArrowheads="1"/>
          </p:cNvSpPr>
          <p:nvPr/>
        </p:nvSpPr>
        <p:spPr bwMode="auto">
          <a:xfrm>
            <a:off x="3055938" y="8789988"/>
            <a:ext cx="706437" cy="209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57150" tIns="22225" rIns="57150" bIns="22225">
            <a:spAutoFit/>
          </a:bodyPr>
          <a:lstStyle/>
          <a:p>
            <a:pPr defTabSz="814388"/>
            <a:r>
              <a:rPr lang="en-US" sz="1200"/>
              <a:t>Page </a:t>
            </a:r>
            <a:fld id="{1F19407A-EF8A-4F82-9C5B-3388DF293279}" type="slidenum">
              <a:rPr lang="en-US" sz="1200"/>
              <a:pPr defTabSz="814388"/>
              <a:t>‹#›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365095184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1pPr>
    <a:lvl2pPr marL="4572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2pPr>
    <a:lvl3pPr marL="9144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3pPr>
    <a:lvl4pPr marL="13716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4pPr>
    <a:lvl5pPr marL="18288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6" name="Rectangle 4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0013" y="2497138"/>
            <a:ext cx="6391275" cy="1749425"/>
          </a:xfrm>
        </p:spPr>
        <p:txBody>
          <a:bodyPr/>
          <a:lstStyle>
            <a:lvl1pPr marL="0" indent="0" algn="ctr"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3319" name="Rectangle 7"/>
          <p:cNvSpPr>
            <a:spLocks noGrp="1" noChangeArrowheads="1"/>
          </p:cNvSpPr>
          <p:nvPr>
            <p:ph type="ctrTitle" sz="quarter"/>
          </p:nvPr>
        </p:nvSpPr>
        <p:spPr>
          <a:xfrm>
            <a:off x="684213" y="365125"/>
            <a:ext cx="7762875" cy="1139825"/>
          </a:xfrm>
          <a:effectLst>
            <a:outerShdw dist="71842" dir="2700000" algn="ctr" rotWithShape="0">
              <a:schemeClr val="bg2"/>
            </a:outerShdw>
          </a:effectLst>
        </p:spPr>
        <p:txBody>
          <a:bodyPr lIns="91928" tIns="45964" rIns="91928" bIns="45964"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  <p:transition xmlns:p14="http://schemas.microsoft.com/office/powerpoint/2010/main"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xmlns:p14="http://schemas.microsoft.com/office/powerpoint/2010/main"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05625" y="247650"/>
            <a:ext cx="2203450" cy="61849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90513" y="247650"/>
            <a:ext cx="6462712" cy="61849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xmlns:p14="http://schemas.microsoft.com/office/powerpoint/2010/main"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xmlns:p14="http://schemas.microsoft.com/office/powerpoint/2010/main"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0725" y="4398963"/>
            <a:ext cx="7762875" cy="13589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0725" y="2901950"/>
            <a:ext cx="7762875" cy="1497013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 xmlns:p14="http://schemas.microsoft.com/office/powerpoint/2010/main"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90513" y="1219200"/>
            <a:ext cx="4070350" cy="52133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13263" y="1219200"/>
            <a:ext cx="4071937" cy="52133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xmlns:p14="http://schemas.microsoft.com/office/powerpoint/2010/main"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16900" cy="1139825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1938"/>
            <a:ext cx="4033838" cy="6381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0113"/>
            <a:ext cx="4033838" cy="394493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38675" y="1531938"/>
            <a:ext cx="4035425" cy="6381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38675" y="2170113"/>
            <a:ext cx="4035425" cy="394493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xmlns:p14="http://schemas.microsoft.com/office/powerpoint/2010/main"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  <p:transition xmlns:p14="http://schemas.microsoft.com/office/powerpoint/2010/main"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xmlns:p14="http://schemas.microsoft.com/office/powerpoint/2010/main"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3550" cy="11588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0288" y="273050"/>
            <a:ext cx="5103812" cy="584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1925"/>
            <a:ext cx="3003550" cy="468312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 xmlns:p14="http://schemas.microsoft.com/office/powerpoint/2010/main"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89113" y="4791075"/>
            <a:ext cx="548005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89113" y="611188"/>
            <a:ext cx="5480050" cy="410686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89113" y="5357813"/>
            <a:ext cx="5480050" cy="8032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 xmlns:p14="http://schemas.microsoft.com/office/powerpoint/2010/main" spd="med"/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290513" y="1219200"/>
            <a:ext cx="8294687" cy="5213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343" tIns="44379" rIns="90343" bIns="4437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04813" y="247650"/>
            <a:ext cx="8704262" cy="779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53882" dir="2700000" algn="ctr" rotWithShape="0">
              <a:srgbClr val="969696"/>
            </a:outerShdw>
          </a:effec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2292" name="Text Box 4"/>
          <p:cNvSpPr txBox="1">
            <a:spLocks noChangeArrowheads="1"/>
          </p:cNvSpPr>
          <p:nvPr/>
        </p:nvSpPr>
        <p:spPr bwMode="auto">
          <a:xfrm>
            <a:off x="219075" y="6389688"/>
            <a:ext cx="603250" cy="284162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647" tIns="45647" rIns="45647" bIns="45647" anchor="ctr">
            <a:spAutoFit/>
          </a:bodyPr>
          <a:lstStyle/>
          <a:p>
            <a:pPr defTabSz="912813"/>
            <a:r>
              <a:rPr lang="en-US" sz="1400" b="0">
                <a:solidFill>
                  <a:schemeClr val="hlink"/>
                </a:solidFill>
              </a:rPr>
              <a:t>– </a:t>
            </a:r>
            <a:fld id="{17285E9A-5323-492E-AD63-DD331A2C1E5C}" type="slidenum">
              <a:rPr lang="en-US" sz="1400" b="0">
                <a:solidFill>
                  <a:schemeClr val="hlink"/>
                </a:solidFill>
              </a:rPr>
              <a:pPr defTabSz="912813"/>
              <a:t>‹#›</a:t>
            </a:fld>
            <a:r>
              <a:rPr lang="en-US" sz="1400" b="0">
                <a:solidFill>
                  <a:schemeClr val="hlink"/>
                </a:solidFill>
              </a:rPr>
              <a:t> –</a:t>
            </a:r>
            <a:endParaRPr lang="en-US" sz="1400" b="0"/>
          </a:p>
        </p:txBody>
      </p:sp>
      <p:sp>
        <p:nvSpPr>
          <p:cNvPr id="12293" name="Rectangle 5"/>
          <p:cNvSpPr>
            <a:spLocks noChangeArrowheads="1"/>
          </p:cNvSpPr>
          <p:nvPr/>
        </p:nvSpPr>
        <p:spPr bwMode="auto">
          <a:xfrm>
            <a:off x="7718914" y="6378368"/>
            <a:ext cx="950418" cy="289676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  <a:effectLst/>
        </p:spPr>
        <p:txBody>
          <a:bodyPr wrap="none" lIns="45647" tIns="45647" rIns="45647" bIns="45647" anchor="ctr">
            <a:spAutoFit/>
          </a:bodyPr>
          <a:lstStyle/>
          <a:p>
            <a:pPr defTabSz="912813"/>
            <a:r>
              <a:rPr lang="en-US" sz="1400" b="0" dirty="0" smtClean="0">
                <a:solidFill>
                  <a:schemeClr val="hlink"/>
                </a:solidFill>
              </a:rPr>
              <a:t>CS:APP3e</a:t>
            </a:r>
            <a:endParaRPr lang="en-US" sz="1400" b="0" dirty="0">
              <a:solidFill>
                <a:schemeClr val="hlink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ransition xmlns:p14="http://schemas.microsoft.com/office/powerpoint/2010/main" spd="med"/>
  <p:txStyles>
    <p:titleStyle>
      <a:lvl1pPr algn="l" defTabSz="912813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+mj-lt"/>
          <a:ea typeface="+mj-ea"/>
          <a:cs typeface="+mj-cs"/>
        </a:defRPr>
      </a:lvl1pPr>
      <a:lvl2pPr algn="l" defTabSz="912813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Helvetica" pitchFamily="34" charset="0"/>
        </a:defRPr>
      </a:lvl2pPr>
      <a:lvl3pPr algn="l" defTabSz="912813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Helvetica" pitchFamily="34" charset="0"/>
        </a:defRPr>
      </a:lvl3pPr>
      <a:lvl4pPr algn="l" defTabSz="912813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Helvetica" pitchFamily="34" charset="0"/>
        </a:defRPr>
      </a:lvl4pPr>
      <a:lvl5pPr algn="l" defTabSz="912813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Helvetica" pitchFamily="34" charset="0"/>
        </a:defRPr>
      </a:lvl5pPr>
      <a:lvl6pPr marL="457200" algn="l" defTabSz="912813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Helvetica" pitchFamily="34" charset="0"/>
        </a:defRPr>
      </a:lvl6pPr>
      <a:lvl7pPr marL="914400" algn="l" defTabSz="912813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Helvetica" pitchFamily="34" charset="0"/>
        </a:defRPr>
      </a:lvl7pPr>
      <a:lvl8pPr marL="1371600" algn="l" defTabSz="912813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Helvetica" pitchFamily="34" charset="0"/>
        </a:defRPr>
      </a:lvl8pPr>
      <a:lvl9pPr marL="1828800" algn="l" defTabSz="912813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Helvetica" pitchFamily="34" charset="0"/>
        </a:defRPr>
      </a:lvl9pPr>
    </p:titleStyle>
    <p:bodyStyle>
      <a:lvl1pPr marL="385763" indent="-385763" algn="l" defTabSz="912813" rtl="0" fontAlgn="base">
        <a:lnSpc>
          <a:spcPct val="95000"/>
        </a:lnSpc>
        <a:spcBef>
          <a:spcPct val="50000"/>
        </a:spcBef>
        <a:spcAft>
          <a:spcPct val="0"/>
        </a:spcAft>
        <a:buClr>
          <a:schemeClr val="hlink"/>
        </a:buClr>
        <a:buFont typeface="Wingdings" pitchFamily="2" charset="2"/>
        <a:defRPr sz="2400" b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+mn-lt"/>
          <a:ea typeface="+mn-ea"/>
          <a:cs typeface="+mn-cs"/>
        </a:defRPr>
      </a:lvl1pPr>
      <a:lvl2pPr marL="742950" indent="-244475" algn="l" defTabSz="912813" rtl="0" fontAlgn="base">
        <a:spcBef>
          <a:spcPct val="25000"/>
        </a:spcBef>
        <a:spcAft>
          <a:spcPct val="0"/>
        </a:spcAft>
        <a:buClr>
          <a:schemeClr val="hlink"/>
        </a:buClr>
        <a:buSzPct val="75000"/>
        <a:buFont typeface="Wingdings" pitchFamily="2" charset="2"/>
        <a:buChar char="n"/>
        <a:defRPr sz="2000" b="1">
          <a:solidFill>
            <a:schemeClr val="tx1"/>
          </a:solidFill>
          <a:latin typeface="+mn-lt"/>
        </a:defRPr>
      </a:lvl2pPr>
      <a:lvl3pPr marL="1144588" indent="-238125" algn="l" defTabSz="912813" rtl="0" fontAlgn="base">
        <a:lnSpc>
          <a:spcPct val="107000"/>
        </a:lnSpc>
        <a:spcBef>
          <a:spcPct val="10000"/>
        </a:spcBef>
        <a:spcAft>
          <a:spcPct val="0"/>
        </a:spcAft>
        <a:buClr>
          <a:srgbClr val="005400"/>
        </a:buClr>
        <a:buSzPct val="90000"/>
        <a:buFont typeface="Wingdings" pitchFamily="2" charset="2"/>
        <a:buChar char="l"/>
        <a:defRPr b="1">
          <a:solidFill>
            <a:schemeClr val="folHlink"/>
          </a:solidFill>
          <a:latin typeface="+mn-lt"/>
        </a:defRPr>
      </a:lvl3pPr>
      <a:lvl4pPr marL="1597025" indent="-227013" algn="l" defTabSz="912813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4pPr>
      <a:lvl5pPr marL="2447925" indent="-228600" algn="l" defTabSz="912813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pitchFamily="18" charset="0"/>
        </a:defRPr>
      </a:lvl5pPr>
      <a:lvl6pPr marL="2905125" indent="-228600" algn="l" defTabSz="912813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pitchFamily="18" charset="0"/>
        </a:defRPr>
      </a:lvl6pPr>
      <a:lvl7pPr marL="3362325" indent="-228600" algn="l" defTabSz="912813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pitchFamily="18" charset="0"/>
        </a:defRPr>
      </a:lvl7pPr>
      <a:lvl8pPr marL="3819525" indent="-228600" algn="l" defTabSz="912813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pitchFamily="18" charset="0"/>
        </a:defRPr>
      </a:lvl8pPr>
      <a:lvl9pPr marL="4276725" indent="-228600" algn="l" defTabSz="912813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pitchFamily="18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Excel_97_-_2004_Worksheet1.xls"/><Relationship Id="rId4" Type="http://schemas.openxmlformats.org/officeDocument/2006/relationships/image" Target="../media/image5.emf"/><Relationship Id="rId5" Type="http://schemas.openxmlformats.org/officeDocument/2006/relationships/oleObject" Target="../embeddings/Microsoft_Excel_97_-_2004_Worksheet2.xls"/><Relationship Id="rId6" Type="http://schemas.openxmlformats.org/officeDocument/2006/relationships/image" Target="../media/image6.emf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Excel_97_-_2004_Worksheet3.xls"/><Relationship Id="rId4" Type="http://schemas.openxmlformats.org/officeDocument/2006/relationships/image" Target="../media/image7.emf"/><Relationship Id="rId5" Type="http://schemas.openxmlformats.org/officeDocument/2006/relationships/oleObject" Target="../embeddings/Microsoft_Excel_97_-_2004_Worksheet4.xls"/><Relationship Id="rId6" Type="http://schemas.openxmlformats.org/officeDocument/2006/relationships/image" Target="../media/image8.emf"/><Relationship Id="rId1" Type="http://schemas.openxmlformats.org/officeDocument/2006/relationships/vmlDrawing" Target="../drawings/vmlDrawing2.vml"/><Relationship Id="rId2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Excel_97_-_2004_Worksheet5.xls"/><Relationship Id="rId4" Type="http://schemas.openxmlformats.org/officeDocument/2006/relationships/image" Target="../media/image7.emf"/><Relationship Id="rId5" Type="http://schemas.openxmlformats.org/officeDocument/2006/relationships/oleObject" Target="../embeddings/Microsoft_Excel_97_-_2004_Worksheet6.xls"/><Relationship Id="rId6" Type="http://schemas.openxmlformats.org/officeDocument/2006/relationships/image" Target="../media/image8.emf"/><Relationship Id="rId1" Type="http://schemas.openxmlformats.org/officeDocument/2006/relationships/vmlDrawing" Target="../drawings/vmlDrawing3.vml"/><Relationship Id="rId2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9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0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0.pn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w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4" Type="http://schemas.openxmlformats.org/officeDocument/2006/relationships/image" Target="../media/image4.wmf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wmf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2667000" y="4216400"/>
            <a:ext cx="3797300" cy="5302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spAutoFit/>
          </a:bodyPr>
          <a:lstStyle/>
          <a:p>
            <a:pPr>
              <a:lnSpc>
                <a:spcPct val="85000"/>
              </a:lnSpc>
            </a:pPr>
            <a:r>
              <a:rPr lang="en-US" sz="3600"/>
              <a:t>Randal E. Bryant</a:t>
            </a:r>
          </a:p>
        </p:txBody>
      </p:sp>
      <p:sp>
        <p:nvSpPr>
          <p:cNvPr id="4099" name="Rectangle 3"/>
          <p:cNvSpPr>
            <a:spLocks noChangeArrowheads="1"/>
          </p:cNvSpPr>
          <p:nvPr/>
        </p:nvSpPr>
        <p:spPr bwMode="auto">
          <a:xfrm>
            <a:off x="1574800" y="5245100"/>
            <a:ext cx="6007100" cy="5857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spAutoFit/>
          </a:bodyPr>
          <a:lstStyle/>
          <a:p>
            <a:pPr>
              <a:lnSpc>
                <a:spcPct val="95000"/>
              </a:lnSpc>
            </a:pPr>
            <a:r>
              <a:rPr lang="en-US" sz="3600" i="1">
                <a:solidFill>
                  <a:schemeClr val="hlink"/>
                </a:solidFill>
              </a:rPr>
              <a:t>Carnegie Mellon University</a:t>
            </a:r>
          </a:p>
        </p:txBody>
      </p:sp>
      <p:sp>
        <p:nvSpPr>
          <p:cNvPr id="4100" name="Rectangle 4"/>
          <p:cNvSpPr>
            <a:spLocks noChangeArrowheads="1"/>
          </p:cNvSpPr>
          <p:nvPr/>
        </p:nvSpPr>
        <p:spPr bwMode="auto">
          <a:xfrm>
            <a:off x="6705600" y="6515100"/>
            <a:ext cx="986473" cy="248786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spAutoFit/>
          </a:bodyPr>
          <a:lstStyle/>
          <a:p>
            <a:pPr algn="l"/>
            <a:r>
              <a:rPr lang="en-US" sz="1400" b="0" dirty="0" smtClean="0">
                <a:solidFill>
                  <a:schemeClr val="accent1"/>
                </a:solidFill>
              </a:rPr>
              <a:t>CS:APP3e</a:t>
            </a:r>
            <a:endParaRPr lang="en-US" sz="1400" b="0" dirty="0">
              <a:solidFill>
                <a:schemeClr val="accent1"/>
              </a:solidFill>
            </a:endParaRPr>
          </a:p>
        </p:txBody>
      </p:sp>
      <p:sp>
        <p:nvSpPr>
          <p:cNvPr id="4101" name="Rectangle 5"/>
          <p:cNvSpPr>
            <a:spLocks noChangeArrowheads="1"/>
          </p:cNvSpPr>
          <p:nvPr/>
        </p:nvSpPr>
        <p:spPr bwMode="auto">
          <a:xfrm>
            <a:off x="4552950" y="1022350"/>
            <a:ext cx="25400" cy="609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102" name="Rectangle 6"/>
          <p:cNvSpPr>
            <a:spLocks noChangeArrowheads="1"/>
          </p:cNvSpPr>
          <p:nvPr/>
        </p:nvSpPr>
        <p:spPr bwMode="auto">
          <a:xfrm>
            <a:off x="1793875" y="755650"/>
            <a:ext cx="5661025" cy="20558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>
            <a:outerShdw dist="45791" dir="2021404" algn="ctr" rotWithShape="0">
              <a:srgbClr val="005400"/>
            </a:outerShdw>
          </a:effectLst>
        </p:spPr>
        <p:txBody>
          <a:bodyPr wrap="none" lIns="63500" tIns="25400" rIns="63500" bIns="25400">
            <a:spAutoFit/>
          </a:bodyPr>
          <a:lstStyle/>
          <a:p>
            <a:pPr>
              <a:lnSpc>
                <a:spcPct val="94000"/>
              </a:lnSpc>
            </a:pPr>
            <a:r>
              <a:rPr lang="en-US" sz="4000">
                <a:solidFill>
                  <a:schemeClr val="accent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CS:APP Chapter 4</a:t>
            </a:r>
          </a:p>
          <a:p>
            <a:pPr>
              <a:lnSpc>
                <a:spcPct val="94000"/>
              </a:lnSpc>
            </a:pPr>
            <a:r>
              <a:rPr lang="en-US" sz="4000">
                <a:solidFill>
                  <a:schemeClr val="accent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Computer Architecture</a:t>
            </a:r>
          </a:p>
          <a:p>
            <a:pPr>
              <a:lnSpc>
                <a:spcPct val="94000"/>
              </a:lnSpc>
            </a:pPr>
            <a:r>
              <a:rPr lang="en-US" sz="600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Logic Design</a:t>
            </a:r>
          </a:p>
        </p:txBody>
      </p:sp>
      <p:sp>
        <p:nvSpPr>
          <p:cNvPr id="4103" name="Rectangle 7"/>
          <p:cNvSpPr>
            <a:spLocks noChangeArrowheads="1"/>
          </p:cNvSpPr>
          <p:nvPr/>
        </p:nvSpPr>
        <p:spPr bwMode="auto">
          <a:xfrm>
            <a:off x="2911475" y="5940425"/>
            <a:ext cx="3321050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spAutoFit/>
          </a:bodyPr>
          <a:lstStyle/>
          <a:p>
            <a:r>
              <a:rPr lang="en-US">
                <a:latin typeface="Courier New" pitchFamily="49" charset="0"/>
              </a:rPr>
              <a:t>http://csapp.cs.cmu.edu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HCL Word-Level Examples</a:t>
            </a:r>
          </a:p>
        </p:txBody>
      </p:sp>
      <p:sp>
        <p:nvSpPr>
          <p:cNvPr id="3020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410200" y="1447800"/>
            <a:ext cx="3873500" cy="2286000"/>
          </a:xfrm>
        </p:spPr>
        <p:txBody>
          <a:bodyPr/>
          <a:lstStyle/>
          <a:p>
            <a:pPr lvl="1"/>
            <a:r>
              <a:rPr lang="en-US" sz="1800"/>
              <a:t>Find minimum of three input words</a:t>
            </a:r>
          </a:p>
          <a:p>
            <a:pPr lvl="1"/>
            <a:r>
              <a:rPr lang="en-US" sz="1800"/>
              <a:t>HCL case expression</a:t>
            </a:r>
          </a:p>
          <a:p>
            <a:pPr lvl="1"/>
            <a:r>
              <a:rPr lang="en-US" sz="1800"/>
              <a:t>Final case guarantees match</a:t>
            </a:r>
          </a:p>
        </p:txBody>
      </p:sp>
      <p:grpSp>
        <p:nvGrpSpPr>
          <p:cNvPr id="302095" name="Group 15"/>
          <p:cNvGrpSpPr>
            <a:grpSpLocks/>
          </p:cNvGrpSpPr>
          <p:nvPr/>
        </p:nvGrpSpPr>
        <p:grpSpPr bwMode="auto">
          <a:xfrm>
            <a:off x="381000" y="1828800"/>
            <a:ext cx="2300288" cy="914400"/>
            <a:chOff x="2236" y="1104"/>
            <a:chExt cx="1449" cy="576"/>
          </a:xfrm>
        </p:grpSpPr>
        <p:sp>
          <p:nvSpPr>
            <p:cNvPr id="302084" name="Line 4"/>
            <p:cNvSpPr>
              <a:spLocks noChangeShapeType="1"/>
            </p:cNvSpPr>
            <p:nvPr/>
          </p:nvSpPr>
          <p:spPr bwMode="auto">
            <a:xfrm>
              <a:off x="2428" y="1536"/>
              <a:ext cx="240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2085" name="Rectangle 5"/>
            <p:cNvSpPr>
              <a:spLocks noChangeArrowheads="1"/>
            </p:cNvSpPr>
            <p:nvPr/>
          </p:nvSpPr>
          <p:spPr bwMode="auto">
            <a:xfrm>
              <a:off x="2236" y="1440"/>
              <a:ext cx="201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600" b="0"/>
                <a:t>A</a:t>
              </a:r>
            </a:p>
          </p:txBody>
        </p:sp>
        <p:sp>
          <p:nvSpPr>
            <p:cNvPr id="302086" name="Line 6"/>
            <p:cNvSpPr>
              <a:spLocks noChangeShapeType="1"/>
            </p:cNvSpPr>
            <p:nvPr/>
          </p:nvSpPr>
          <p:spPr bwMode="auto">
            <a:xfrm>
              <a:off x="3052" y="1392"/>
              <a:ext cx="240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2087" name="Rectangle 7"/>
            <p:cNvSpPr>
              <a:spLocks noChangeArrowheads="1"/>
            </p:cNvSpPr>
            <p:nvPr/>
          </p:nvSpPr>
          <p:spPr bwMode="auto">
            <a:xfrm>
              <a:off x="3292" y="1286"/>
              <a:ext cx="393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600" b="0"/>
                <a:t>Min3</a:t>
              </a:r>
            </a:p>
          </p:txBody>
        </p:sp>
        <p:sp>
          <p:nvSpPr>
            <p:cNvPr id="302088" name="AutoShape 8"/>
            <p:cNvSpPr>
              <a:spLocks noChangeArrowheads="1"/>
            </p:cNvSpPr>
            <p:nvPr/>
          </p:nvSpPr>
          <p:spPr bwMode="auto">
            <a:xfrm>
              <a:off x="2668" y="1104"/>
              <a:ext cx="423" cy="576"/>
            </a:xfrm>
            <a:prstGeom prst="roundRect">
              <a:avLst>
                <a:gd name="adj" fmla="val 16667"/>
              </a:avLst>
            </a:prstGeom>
            <a:solidFill>
              <a:srgbClr val="CCFF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lIns="91430" tIns="45715" rIns="91430" bIns="45715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200" b="0"/>
                <a:t>MIN3</a:t>
              </a:r>
            </a:p>
          </p:txBody>
        </p:sp>
        <p:sp>
          <p:nvSpPr>
            <p:cNvPr id="302089" name="Line 9"/>
            <p:cNvSpPr>
              <a:spLocks noChangeShapeType="1"/>
            </p:cNvSpPr>
            <p:nvPr/>
          </p:nvSpPr>
          <p:spPr bwMode="auto">
            <a:xfrm>
              <a:off x="2428" y="1392"/>
              <a:ext cx="240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2090" name="Rectangle 10"/>
            <p:cNvSpPr>
              <a:spLocks noChangeArrowheads="1"/>
            </p:cNvSpPr>
            <p:nvPr/>
          </p:nvSpPr>
          <p:spPr bwMode="auto">
            <a:xfrm>
              <a:off x="2236" y="1296"/>
              <a:ext cx="201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600" b="0"/>
                <a:t>B</a:t>
              </a:r>
            </a:p>
          </p:txBody>
        </p:sp>
        <p:sp>
          <p:nvSpPr>
            <p:cNvPr id="302091" name="Line 11"/>
            <p:cNvSpPr>
              <a:spLocks noChangeShapeType="1"/>
            </p:cNvSpPr>
            <p:nvPr/>
          </p:nvSpPr>
          <p:spPr bwMode="auto">
            <a:xfrm>
              <a:off x="2428" y="1248"/>
              <a:ext cx="240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2092" name="Rectangle 12"/>
            <p:cNvSpPr>
              <a:spLocks noChangeArrowheads="1"/>
            </p:cNvSpPr>
            <p:nvPr/>
          </p:nvSpPr>
          <p:spPr bwMode="auto">
            <a:xfrm>
              <a:off x="2236" y="1152"/>
              <a:ext cx="208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600" b="0"/>
                <a:t>C</a:t>
              </a:r>
            </a:p>
          </p:txBody>
        </p:sp>
      </p:grpSp>
      <p:sp>
        <p:nvSpPr>
          <p:cNvPr id="302094" name="Rectangle 14"/>
          <p:cNvSpPr>
            <a:spLocks noChangeArrowheads="1"/>
          </p:cNvSpPr>
          <p:nvPr/>
        </p:nvSpPr>
        <p:spPr bwMode="auto">
          <a:xfrm>
            <a:off x="2743200" y="1600200"/>
            <a:ext cx="3051175" cy="1465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1" hangingPunct="1">
              <a:lnSpc>
                <a:spcPct val="100000"/>
              </a:lnSpc>
            </a:pPr>
            <a:r>
              <a:rPr lang="en-US">
                <a:latin typeface="Courier New" pitchFamily="49" charset="0"/>
              </a:rPr>
              <a:t>int Min3 = [</a:t>
            </a:r>
          </a:p>
          <a:p>
            <a:pPr algn="l" eaLnBrk="1" hangingPunct="1">
              <a:lnSpc>
                <a:spcPct val="100000"/>
              </a:lnSpc>
            </a:pPr>
            <a:r>
              <a:rPr lang="en-US">
                <a:latin typeface="Courier New" pitchFamily="49" charset="0"/>
              </a:rPr>
              <a:t>  A &lt; B &amp;&amp; A &lt; C : A;</a:t>
            </a:r>
          </a:p>
          <a:p>
            <a:pPr algn="l" eaLnBrk="1" hangingPunct="1">
              <a:lnSpc>
                <a:spcPct val="100000"/>
              </a:lnSpc>
            </a:pPr>
            <a:r>
              <a:rPr lang="en-US">
                <a:latin typeface="Courier New" pitchFamily="49" charset="0"/>
              </a:rPr>
              <a:t>  B &lt; A &amp;&amp; B &lt; C : B;</a:t>
            </a:r>
          </a:p>
          <a:p>
            <a:pPr algn="l" eaLnBrk="1" hangingPunct="1">
              <a:lnSpc>
                <a:spcPct val="100000"/>
              </a:lnSpc>
            </a:pPr>
            <a:r>
              <a:rPr lang="en-US">
                <a:latin typeface="Courier New" pitchFamily="49" charset="0"/>
              </a:rPr>
              <a:t>  1              : C;</a:t>
            </a:r>
          </a:p>
          <a:p>
            <a:pPr algn="l" eaLnBrk="1" hangingPunct="1">
              <a:lnSpc>
                <a:spcPct val="100000"/>
              </a:lnSpc>
            </a:pPr>
            <a:r>
              <a:rPr lang="en-US">
                <a:latin typeface="Courier New" pitchFamily="49" charset="0"/>
              </a:rPr>
              <a:t>];</a:t>
            </a:r>
          </a:p>
        </p:txBody>
      </p:sp>
      <p:grpSp>
        <p:nvGrpSpPr>
          <p:cNvPr id="302117" name="Group 37"/>
          <p:cNvGrpSpPr>
            <a:grpSpLocks/>
          </p:cNvGrpSpPr>
          <p:nvPr/>
        </p:nvGrpSpPr>
        <p:grpSpPr bwMode="auto">
          <a:xfrm>
            <a:off x="304800" y="3810000"/>
            <a:ext cx="2378075" cy="1860550"/>
            <a:chOff x="192" y="2400"/>
            <a:chExt cx="1498" cy="1172"/>
          </a:xfrm>
        </p:grpSpPr>
        <p:sp>
          <p:nvSpPr>
            <p:cNvPr id="302096" name="Line 16"/>
            <p:cNvSpPr>
              <a:spLocks noChangeShapeType="1"/>
            </p:cNvSpPr>
            <p:nvPr/>
          </p:nvSpPr>
          <p:spPr bwMode="auto">
            <a:xfrm>
              <a:off x="432" y="2996"/>
              <a:ext cx="240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2097" name="Line 17"/>
            <p:cNvSpPr>
              <a:spLocks noChangeShapeType="1"/>
            </p:cNvSpPr>
            <p:nvPr/>
          </p:nvSpPr>
          <p:spPr bwMode="auto">
            <a:xfrm>
              <a:off x="432" y="3428"/>
              <a:ext cx="240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2098" name="Rectangle 18"/>
            <p:cNvSpPr>
              <a:spLocks noChangeArrowheads="1"/>
            </p:cNvSpPr>
            <p:nvPr/>
          </p:nvSpPr>
          <p:spPr bwMode="auto">
            <a:xfrm>
              <a:off x="192" y="2880"/>
              <a:ext cx="279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600" b="0"/>
                <a:t>D0</a:t>
              </a:r>
            </a:p>
          </p:txBody>
        </p:sp>
        <p:sp>
          <p:nvSpPr>
            <p:cNvPr id="302099" name="Rectangle 19"/>
            <p:cNvSpPr>
              <a:spLocks noChangeArrowheads="1"/>
            </p:cNvSpPr>
            <p:nvPr/>
          </p:nvSpPr>
          <p:spPr bwMode="auto">
            <a:xfrm>
              <a:off x="192" y="3332"/>
              <a:ext cx="279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600" b="0"/>
                <a:t>D3</a:t>
              </a:r>
            </a:p>
          </p:txBody>
        </p:sp>
        <p:sp>
          <p:nvSpPr>
            <p:cNvPr id="302100" name="Line 20"/>
            <p:cNvSpPr>
              <a:spLocks noChangeShapeType="1"/>
            </p:cNvSpPr>
            <p:nvPr/>
          </p:nvSpPr>
          <p:spPr bwMode="auto">
            <a:xfrm>
              <a:off x="1056" y="3188"/>
              <a:ext cx="240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2101" name="Rectangle 21"/>
            <p:cNvSpPr>
              <a:spLocks noChangeArrowheads="1"/>
            </p:cNvSpPr>
            <p:nvPr/>
          </p:nvSpPr>
          <p:spPr bwMode="auto">
            <a:xfrm>
              <a:off x="1296" y="3082"/>
              <a:ext cx="394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600" b="0"/>
                <a:t>Out4</a:t>
              </a:r>
            </a:p>
          </p:txBody>
        </p:sp>
        <p:sp>
          <p:nvSpPr>
            <p:cNvPr id="302102" name="Rectangle 22"/>
            <p:cNvSpPr>
              <a:spLocks noChangeArrowheads="1"/>
            </p:cNvSpPr>
            <p:nvPr/>
          </p:nvSpPr>
          <p:spPr bwMode="auto">
            <a:xfrm>
              <a:off x="192" y="2564"/>
              <a:ext cx="251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600" b="0"/>
                <a:t>s0</a:t>
              </a:r>
            </a:p>
          </p:txBody>
        </p:sp>
        <p:sp>
          <p:nvSpPr>
            <p:cNvPr id="302103" name="Freeform 23"/>
            <p:cNvSpPr>
              <a:spLocks/>
            </p:cNvSpPr>
            <p:nvPr/>
          </p:nvSpPr>
          <p:spPr bwMode="auto">
            <a:xfrm>
              <a:off x="432" y="2708"/>
              <a:ext cx="432" cy="144"/>
            </a:xfrm>
            <a:custGeom>
              <a:avLst/>
              <a:gdLst/>
              <a:ahLst/>
              <a:cxnLst>
                <a:cxn ang="0">
                  <a:pos x="432" y="144"/>
                </a:cxn>
                <a:cxn ang="0">
                  <a:pos x="432" y="0"/>
                </a:cxn>
                <a:cxn ang="0">
                  <a:pos x="0" y="0"/>
                </a:cxn>
              </a:cxnLst>
              <a:rect l="0" t="0" r="r" b="b"/>
              <a:pathLst>
                <a:path w="432" h="144">
                  <a:moveTo>
                    <a:pt x="432" y="144"/>
                  </a:moveTo>
                  <a:lnTo>
                    <a:pt x="432" y="0"/>
                  </a:lnTo>
                  <a:lnTo>
                    <a:pt x="0" y="0"/>
                  </a:lnTo>
                </a:path>
              </a:pathLst>
            </a:custGeom>
            <a:noFill/>
            <a:ln w="19050" cap="flat" cmpd="sng">
              <a:solidFill>
                <a:schemeClr val="tx1"/>
              </a:solidFill>
              <a:prstDash val="sysDot"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02104" name="Rectangle 24"/>
            <p:cNvSpPr>
              <a:spLocks noChangeArrowheads="1"/>
            </p:cNvSpPr>
            <p:nvPr/>
          </p:nvSpPr>
          <p:spPr bwMode="auto">
            <a:xfrm>
              <a:off x="192" y="2400"/>
              <a:ext cx="251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600" b="0"/>
                <a:t>s1</a:t>
              </a:r>
            </a:p>
          </p:txBody>
        </p:sp>
        <p:sp>
          <p:nvSpPr>
            <p:cNvPr id="302105" name="Freeform 25"/>
            <p:cNvSpPr>
              <a:spLocks/>
            </p:cNvSpPr>
            <p:nvPr/>
          </p:nvSpPr>
          <p:spPr bwMode="auto">
            <a:xfrm>
              <a:off x="432" y="2516"/>
              <a:ext cx="528" cy="336"/>
            </a:xfrm>
            <a:custGeom>
              <a:avLst/>
              <a:gdLst/>
              <a:ahLst/>
              <a:cxnLst>
                <a:cxn ang="0">
                  <a:pos x="432" y="144"/>
                </a:cxn>
                <a:cxn ang="0">
                  <a:pos x="432" y="0"/>
                </a:cxn>
                <a:cxn ang="0">
                  <a:pos x="0" y="0"/>
                </a:cxn>
              </a:cxnLst>
              <a:rect l="0" t="0" r="r" b="b"/>
              <a:pathLst>
                <a:path w="432" h="144">
                  <a:moveTo>
                    <a:pt x="432" y="144"/>
                  </a:moveTo>
                  <a:lnTo>
                    <a:pt x="432" y="0"/>
                  </a:lnTo>
                  <a:lnTo>
                    <a:pt x="0" y="0"/>
                  </a:lnTo>
                </a:path>
              </a:pathLst>
            </a:custGeom>
            <a:noFill/>
            <a:ln w="19050" cap="flat" cmpd="sng">
              <a:solidFill>
                <a:schemeClr val="tx1"/>
              </a:solidFill>
              <a:prstDash val="sysDot"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02106" name="AutoShape 26"/>
            <p:cNvSpPr>
              <a:spLocks noChangeArrowheads="1"/>
            </p:cNvSpPr>
            <p:nvPr/>
          </p:nvSpPr>
          <p:spPr bwMode="auto">
            <a:xfrm>
              <a:off x="672" y="2828"/>
              <a:ext cx="423" cy="744"/>
            </a:xfrm>
            <a:prstGeom prst="roundRect">
              <a:avLst>
                <a:gd name="adj" fmla="val 16667"/>
              </a:avLst>
            </a:prstGeom>
            <a:solidFill>
              <a:srgbClr val="CCFF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lIns="91430" tIns="45715" rIns="91430" bIns="45715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200" b="0"/>
                <a:t>MUX4</a:t>
              </a:r>
            </a:p>
          </p:txBody>
        </p:sp>
        <p:sp>
          <p:nvSpPr>
            <p:cNvPr id="302107" name="Line 27"/>
            <p:cNvSpPr>
              <a:spLocks noChangeShapeType="1"/>
            </p:cNvSpPr>
            <p:nvPr/>
          </p:nvSpPr>
          <p:spPr bwMode="auto">
            <a:xfrm>
              <a:off x="432" y="3284"/>
              <a:ext cx="240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2108" name="Rectangle 28"/>
            <p:cNvSpPr>
              <a:spLocks noChangeArrowheads="1"/>
            </p:cNvSpPr>
            <p:nvPr/>
          </p:nvSpPr>
          <p:spPr bwMode="auto">
            <a:xfrm>
              <a:off x="192" y="3188"/>
              <a:ext cx="279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600" b="0"/>
                <a:t>D2</a:t>
              </a:r>
            </a:p>
          </p:txBody>
        </p:sp>
        <p:sp>
          <p:nvSpPr>
            <p:cNvPr id="302109" name="Line 29"/>
            <p:cNvSpPr>
              <a:spLocks noChangeShapeType="1"/>
            </p:cNvSpPr>
            <p:nvPr/>
          </p:nvSpPr>
          <p:spPr bwMode="auto">
            <a:xfrm>
              <a:off x="432" y="3140"/>
              <a:ext cx="240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2110" name="Rectangle 30"/>
            <p:cNvSpPr>
              <a:spLocks noChangeArrowheads="1"/>
            </p:cNvSpPr>
            <p:nvPr/>
          </p:nvSpPr>
          <p:spPr bwMode="auto">
            <a:xfrm>
              <a:off x="192" y="3044"/>
              <a:ext cx="279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600" b="0"/>
                <a:t>D1</a:t>
              </a:r>
            </a:p>
          </p:txBody>
        </p:sp>
      </p:grpSp>
      <p:sp>
        <p:nvSpPr>
          <p:cNvPr id="302112" name="Rectangle 32"/>
          <p:cNvSpPr>
            <a:spLocks noChangeArrowheads="1"/>
          </p:cNvSpPr>
          <p:nvPr/>
        </p:nvSpPr>
        <p:spPr bwMode="auto">
          <a:xfrm>
            <a:off x="5410200" y="4267200"/>
            <a:ext cx="3505200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0343" tIns="44379" rIns="90343" bIns="44379"/>
          <a:lstStyle/>
          <a:p>
            <a:pPr marL="742950" lvl="1" indent="-244475" algn="l" defTabSz="912813" eaLnBrk="1" hangingPunct="1">
              <a:lnSpc>
                <a:spcPct val="100000"/>
              </a:lnSpc>
              <a:spcBef>
                <a:spcPct val="25000"/>
              </a:spcBef>
              <a:buClr>
                <a:schemeClr val="hlink"/>
              </a:buClr>
              <a:buSzPct val="75000"/>
              <a:buFont typeface="Wingdings" pitchFamily="2" charset="2"/>
              <a:buChar char="n"/>
            </a:pPr>
            <a:r>
              <a:rPr lang="en-US"/>
              <a:t>Select one of 4 inputs based on two control bits</a:t>
            </a:r>
          </a:p>
          <a:p>
            <a:pPr marL="742950" lvl="1" indent="-244475" algn="l" defTabSz="912813" eaLnBrk="1" hangingPunct="1">
              <a:lnSpc>
                <a:spcPct val="100000"/>
              </a:lnSpc>
              <a:spcBef>
                <a:spcPct val="25000"/>
              </a:spcBef>
              <a:buClr>
                <a:schemeClr val="hlink"/>
              </a:buClr>
              <a:buSzPct val="75000"/>
              <a:buFont typeface="Wingdings" pitchFamily="2" charset="2"/>
              <a:buChar char="n"/>
            </a:pPr>
            <a:r>
              <a:rPr lang="en-US"/>
              <a:t>HCL case expression</a:t>
            </a:r>
          </a:p>
          <a:p>
            <a:pPr marL="742950" lvl="1" indent="-244475" algn="l" defTabSz="912813" eaLnBrk="1" hangingPunct="1">
              <a:lnSpc>
                <a:spcPct val="100000"/>
              </a:lnSpc>
              <a:spcBef>
                <a:spcPct val="25000"/>
              </a:spcBef>
              <a:buClr>
                <a:schemeClr val="hlink"/>
              </a:buClr>
              <a:buSzPct val="75000"/>
              <a:buFont typeface="Wingdings" pitchFamily="2" charset="2"/>
              <a:buChar char="n"/>
            </a:pPr>
            <a:r>
              <a:rPr lang="en-US"/>
              <a:t>Simplify tests by assuming sequential matching</a:t>
            </a:r>
          </a:p>
        </p:txBody>
      </p:sp>
      <p:sp>
        <p:nvSpPr>
          <p:cNvPr id="302113" name="Rectangle 33"/>
          <p:cNvSpPr>
            <a:spLocks noChangeArrowheads="1"/>
          </p:cNvSpPr>
          <p:nvPr/>
        </p:nvSpPr>
        <p:spPr bwMode="auto">
          <a:xfrm>
            <a:off x="2743200" y="4419600"/>
            <a:ext cx="2232025" cy="173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1" hangingPunct="1">
              <a:lnSpc>
                <a:spcPct val="100000"/>
              </a:lnSpc>
            </a:pPr>
            <a:r>
              <a:rPr lang="en-US">
                <a:latin typeface="Courier New" pitchFamily="49" charset="0"/>
              </a:rPr>
              <a:t>int Out4 = [</a:t>
            </a:r>
          </a:p>
          <a:p>
            <a:pPr algn="l" eaLnBrk="1" hangingPunct="1">
              <a:lnSpc>
                <a:spcPct val="100000"/>
              </a:lnSpc>
            </a:pPr>
            <a:r>
              <a:rPr lang="en-US">
                <a:latin typeface="Courier New" pitchFamily="49" charset="0"/>
              </a:rPr>
              <a:t>  !s1&amp;&amp;!s0: D0;</a:t>
            </a:r>
          </a:p>
          <a:p>
            <a:pPr algn="l" eaLnBrk="1" hangingPunct="1">
              <a:lnSpc>
                <a:spcPct val="100000"/>
              </a:lnSpc>
            </a:pPr>
            <a:r>
              <a:rPr lang="en-US">
                <a:latin typeface="Courier New" pitchFamily="49" charset="0"/>
              </a:rPr>
              <a:t>  !s1     : D1;</a:t>
            </a:r>
          </a:p>
          <a:p>
            <a:pPr algn="l" eaLnBrk="1" hangingPunct="1">
              <a:lnSpc>
                <a:spcPct val="100000"/>
              </a:lnSpc>
            </a:pPr>
            <a:r>
              <a:rPr lang="en-US">
                <a:latin typeface="Courier New" pitchFamily="49" charset="0"/>
              </a:rPr>
              <a:t>  !s0     : D2;</a:t>
            </a:r>
          </a:p>
          <a:p>
            <a:pPr algn="l" eaLnBrk="1" hangingPunct="1">
              <a:lnSpc>
                <a:spcPct val="100000"/>
              </a:lnSpc>
            </a:pPr>
            <a:r>
              <a:rPr lang="en-US">
                <a:latin typeface="Courier New" pitchFamily="49" charset="0"/>
              </a:rPr>
              <a:t>  1       : D3;</a:t>
            </a:r>
          </a:p>
          <a:p>
            <a:pPr algn="l" eaLnBrk="1" hangingPunct="1">
              <a:lnSpc>
                <a:spcPct val="100000"/>
              </a:lnSpc>
            </a:pPr>
            <a:r>
              <a:rPr lang="en-US">
                <a:latin typeface="Courier New" pitchFamily="49" charset="0"/>
              </a:rPr>
              <a:t>];</a:t>
            </a:r>
          </a:p>
        </p:txBody>
      </p:sp>
      <p:sp>
        <p:nvSpPr>
          <p:cNvPr id="302114" name="Text Box 34"/>
          <p:cNvSpPr txBox="1">
            <a:spLocks noChangeArrowheads="1"/>
          </p:cNvSpPr>
          <p:nvPr/>
        </p:nvSpPr>
        <p:spPr bwMode="auto">
          <a:xfrm>
            <a:off x="411163" y="1049338"/>
            <a:ext cx="2339975" cy="339725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720" rIns="45720">
            <a:spAutoFit/>
          </a:bodyPr>
          <a:lstStyle/>
          <a:p>
            <a:pPr algn="l"/>
            <a:r>
              <a:rPr lang="en-US"/>
              <a:t>Minimum of 3 Words</a:t>
            </a:r>
          </a:p>
        </p:txBody>
      </p:sp>
      <p:sp>
        <p:nvSpPr>
          <p:cNvPr id="302115" name="Text Box 35"/>
          <p:cNvSpPr txBox="1">
            <a:spLocks noChangeArrowheads="1"/>
          </p:cNvSpPr>
          <p:nvPr/>
        </p:nvSpPr>
        <p:spPr bwMode="auto">
          <a:xfrm>
            <a:off x="403225" y="3394075"/>
            <a:ext cx="2047875" cy="339725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720" rIns="45720">
            <a:spAutoFit/>
          </a:bodyPr>
          <a:lstStyle/>
          <a:p>
            <a:pPr algn="l"/>
            <a:r>
              <a:rPr lang="en-US"/>
              <a:t>4-Way Multiplexor</a:t>
            </a: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3179" name="Group 75"/>
          <p:cNvGrpSpPr>
            <a:grpSpLocks/>
          </p:cNvGrpSpPr>
          <p:nvPr/>
        </p:nvGrpSpPr>
        <p:grpSpPr bwMode="auto">
          <a:xfrm>
            <a:off x="3319463" y="2895600"/>
            <a:ext cx="719137" cy="635000"/>
            <a:chOff x="768" y="1824"/>
            <a:chExt cx="453" cy="400"/>
          </a:xfrm>
        </p:grpSpPr>
        <p:sp>
          <p:nvSpPr>
            <p:cNvPr id="303180" name="Freeform 76"/>
            <p:cNvSpPr>
              <a:spLocks/>
            </p:cNvSpPr>
            <p:nvPr/>
          </p:nvSpPr>
          <p:spPr bwMode="auto">
            <a:xfrm>
              <a:off x="864" y="1824"/>
              <a:ext cx="144" cy="9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96"/>
                </a:cxn>
                <a:cxn ang="0">
                  <a:pos x="144" y="96"/>
                </a:cxn>
              </a:cxnLst>
              <a:rect l="0" t="0" r="r" b="b"/>
              <a:pathLst>
                <a:path w="144" h="96">
                  <a:moveTo>
                    <a:pt x="0" y="0"/>
                  </a:moveTo>
                  <a:lnTo>
                    <a:pt x="0" y="96"/>
                  </a:lnTo>
                  <a:lnTo>
                    <a:pt x="144" y="96"/>
                  </a:lnTo>
                </a:path>
              </a:pathLst>
            </a:custGeom>
            <a:noFill/>
            <a:ln w="19050" cap="flat" cmpd="sng">
              <a:solidFill>
                <a:schemeClr val="tx2"/>
              </a:solidFill>
              <a:prstDash val="sysDot"/>
              <a:round/>
              <a:headEnd type="none" w="med" len="med"/>
              <a:tailEnd type="none" w="sm" len="sm"/>
            </a:ln>
            <a:effectLst/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303181" name="Freeform 77"/>
            <p:cNvSpPr>
              <a:spLocks/>
            </p:cNvSpPr>
            <p:nvPr/>
          </p:nvSpPr>
          <p:spPr bwMode="auto">
            <a:xfrm>
              <a:off x="816" y="1872"/>
              <a:ext cx="192" cy="14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96"/>
                </a:cxn>
                <a:cxn ang="0">
                  <a:pos x="144" y="96"/>
                </a:cxn>
              </a:cxnLst>
              <a:rect l="0" t="0" r="r" b="b"/>
              <a:pathLst>
                <a:path w="144" h="96">
                  <a:moveTo>
                    <a:pt x="0" y="0"/>
                  </a:moveTo>
                  <a:lnTo>
                    <a:pt x="0" y="96"/>
                  </a:lnTo>
                  <a:lnTo>
                    <a:pt x="144" y="96"/>
                  </a:lnTo>
                </a:path>
              </a:pathLst>
            </a:custGeom>
            <a:noFill/>
            <a:ln w="19050" cap="flat" cmpd="sng">
              <a:solidFill>
                <a:schemeClr val="tx2"/>
              </a:solidFill>
              <a:prstDash val="sysDot"/>
              <a:round/>
              <a:headEnd type="none" w="med" len="med"/>
              <a:tailEnd type="none" w="sm" len="sm"/>
            </a:ln>
            <a:effectLst/>
          </p:spPr>
          <p:txBody>
            <a:bodyPr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303182" name="Freeform 78"/>
            <p:cNvSpPr>
              <a:spLocks/>
            </p:cNvSpPr>
            <p:nvPr/>
          </p:nvSpPr>
          <p:spPr bwMode="auto">
            <a:xfrm>
              <a:off x="768" y="1920"/>
              <a:ext cx="240" cy="19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96"/>
                </a:cxn>
                <a:cxn ang="0">
                  <a:pos x="144" y="96"/>
                </a:cxn>
              </a:cxnLst>
              <a:rect l="0" t="0" r="r" b="b"/>
              <a:pathLst>
                <a:path w="144" h="96">
                  <a:moveTo>
                    <a:pt x="0" y="0"/>
                  </a:moveTo>
                  <a:lnTo>
                    <a:pt x="0" y="96"/>
                  </a:lnTo>
                  <a:lnTo>
                    <a:pt x="144" y="96"/>
                  </a:lnTo>
                </a:path>
              </a:pathLst>
            </a:custGeom>
            <a:noFill/>
            <a:ln w="19050" cap="flat" cmpd="sng">
              <a:solidFill>
                <a:schemeClr val="tx2"/>
              </a:solidFill>
              <a:prstDash val="sysDot"/>
              <a:round/>
              <a:headEnd type="none" w="med" len="med"/>
              <a:tailEnd type="none" w="sm" len="sm"/>
            </a:ln>
            <a:effectLst/>
          </p:spPr>
          <p:txBody>
            <a:bodyPr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303183" name="Text Box 79"/>
            <p:cNvSpPr txBox="1">
              <a:spLocks noChangeArrowheads="1"/>
            </p:cNvSpPr>
            <p:nvPr/>
          </p:nvSpPr>
          <p:spPr bwMode="auto">
            <a:xfrm>
              <a:off x="1008" y="1825"/>
              <a:ext cx="213" cy="179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wrap="none" lIns="45720" rIns="45720">
              <a:spAutoFit/>
            </a:bodyPr>
            <a:lstStyle/>
            <a:p>
              <a:pPr algn="l"/>
              <a:r>
                <a:rPr lang="en-US" sz="1400"/>
                <a:t>OF</a:t>
              </a:r>
            </a:p>
          </p:txBody>
        </p:sp>
        <p:sp>
          <p:nvSpPr>
            <p:cNvPr id="303184" name="Text Box 80"/>
            <p:cNvSpPr txBox="1">
              <a:spLocks noChangeArrowheads="1"/>
            </p:cNvSpPr>
            <p:nvPr/>
          </p:nvSpPr>
          <p:spPr bwMode="auto">
            <a:xfrm>
              <a:off x="1008" y="1935"/>
              <a:ext cx="194" cy="179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wrap="none" lIns="45720" rIns="45720">
              <a:spAutoFit/>
            </a:bodyPr>
            <a:lstStyle/>
            <a:p>
              <a:pPr algn="l"/>
              <a:r>
                <a:rPr lang="en-US" sz="1400"/>
                <a:t>ZF</a:t>
              </a:r>
            </a:p>
          </p:txBody>
        </p:sp>
        <p:sp>
          <p:nvSpPr>
            <p:cNvPr id="303185" name="Text Box 81"/>
            <p:cNvSpPr txBox="1">
              <a:spLocks noChangeArrowheads="1"/>
            </p:cNvSpPr>
            <p:nvPr/>
          </p:nvSpPr>
          <p:spPr bwMode="auto">
            <a:xfrm>
              <a:off x="1008" y="2045"/>
              <a:ext cx="207" cy="179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wrap="none" lIns="45720" rIns="45720">
              <a:spAutoFit/>
            </a:bodyPr>
            <a:lstStyle/>
            <a:p>
              <a:pPr algn="l"/>
              <a:r>
                <a:rPr lang="en-US" sz="1400"/>
                <a:t>CF</a:t>
              </a:r>
            </a:p>
          </p:txBody>
        </p:sp>
      </p:grpSp>
      <p:grpSp>
        <p:nvGrpSpPr>
          <p:cNvPr id="303186" name="Group 82"/>
          <p:cNvGrpSpPr>
            <a:grpSpLocks/>
          </p:cNvGrpSpPr>
          <p:nvPr/>
        </p:nvGrpSpPr>
        <p:grpSpPr bwMode="auto">
          <a:xfrm>
            <a:off x="5419725" y="2895600"/>
            <a:ext cx="719138" cy="635000"/>
            <a:chOff x="768" y="1824"/>
            <a:chExt cx="453" cy="400"/>
          </a:xfrm>
        </p:grpSpPr>
        <p:sp>
          <p:nvSpPr>
            <p:cNvPr id="303187" name="Freeform 83"/>
            <p:cNvSpPr>
              <a:spLocks/>
            </p:cNvSpPr>
            <p:nvPr/>
          </p:nvSpPr>
          <p:spPr bwMode="auto">
            <a:xfrm>
              <a:off x="864" y="1824"/>
              <a:ext cx="144" cy="9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96"/>
                </a:cxn>
                <a:cxn ang="0">
                  <a:pos x="144" y="96"/>
                </a:cxn>
              </a:cxnLst>
              <a:rect l="0" t="0" r="r" b="b"/>
              <a:pathLst>
                <a:path w="144" h="96">
                  <a:moveTo>
                    <a:pt x="0" y="0"/>
                  </a:moveTo>
                  <a:lnTo>
                    <a:pt x="0" y="96"/>
                  </a:lnTo>
                  <a:lnTo>
                    <a:pt x="144" y="96"/>
                  </a:lnTo>
                </a:path>
              </a:pathLst>
            </a:custGeom>
            <a:noFill/>
            <a:ln w="19050" cap="flat" cmpd="sng">
              <a:solidFill>
                <a:schemeClr val="tx2"/>
              </a:solidFill>
              <a:prstDash val="sysDot"/>
              <a:round/>
              <a:headEnd type="none" w="med" len="med"/>
              <a:tailEnd type="none" w="sm" len="sm"/>
            </a:ln>
            <a:effectLst/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303188" name="Freeform 84"/>
            <p:cNvSpPr>
              <a:spLocks/>
            </p:cNvSpPr>
            <p:nvPr/>
          </p:nvSpPr>
          <p:spPr bwMode="auto">
            <a:xfrm>
              <a:off x="816" y="1872"/>
              <a:ext cx="192" cy="14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96"/>
                </a:cxn>
                <a:cxn ang="0">
                  <a:pos x="144" y="96"/>
                </a:cxn>
              </a:cxnLst>
              <a:rect l="0" t="0" r="r" b="b"/>
              <a:pathLst>
                <a:path w="144" h="96">
                  <a:moveTo>
                    <a:pt x="0" y="0"/>
                  </a:moveTo>
                  <a:lnTo>
                    <a:pt x="0" y="96"/>
                  </a:lnTo>
                  <a:lnTo>
                    <a:pt x="144" y="96"/>
                  </a:lnTo>
                </a:path>
              </a:pathLst>
            </a:custGeom>
            <a:noFill/>
            <a:ln w="19050" cap="flat" cmpd="sng">
              <a:solidFill>
                <a:schemeClr val="tx2"/>
              </a:solidFill>
              <a:prstDash val="sysDot"/>
              <a:round/>
              <a:headEnd type="none" w="med" len="med"/>
              <a:tailEnd type="none" w="sm" len="sm"/>
            </a:ln>
            <a:effectLst/>
          </p:spPr>
          <p:txBody>
            <a:bodyPr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303189" name="Freeform 85"/>
            <p:cNvSpPr>
              <a:spLocks/>
            </p:cNvSpPr>
            <p:nvPr/>
          </p:nvSpPr>
          <p:spPr bwMode="auto">
            <a:xfrm>
              <a:off x="768" y="1920"/>
              <a:ext cx="240" cy="19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96"/>
                </a:cxn>
                <a:cxn ang="0">
                  <a:pos x="144" y="96"/>
                </a:cxn>
              </a:cxnLst>
              <a:rect l="0" t="0" r="r" b="b"/>
              <a:pathLst>
                <a:path w="144" h="96">
                  <a:moveTo>
                    <a:pt x="0" y="0"/>
                  </a:moveTo>
                  <a:lnTo>
                    <a:pt x="0" y="96"/>
                  </a:lnTo>
                  <a:lnTo>
                    <a:pt x="144" y="96"/>
                  </a:lnTo>
                </a:path>
              </a:pathLst>
            </a:custGeom>
            <a:noFill/>
            <a:ln w="19050" cap="flat" cmpd="sng">
              <a:solidFill>
                <a:schemeClr val="tx2"/>
              </a:solidFill>
              <a:prstDash val="sysDot"/>
              <a:round/>
              <a:headEnd type="none" w="med" len="med"/>
              <a:tailEnd type="none" w="sm" len="sm"/>
            </a:ln>
            <a:effectLst/>
          </p:spPr>
          <p:txBody>
            <a:bodyPr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303190" name="Text Box 86"/>
            <p:cNvSpPr txBox="1">
              <a:spLocks noChangeArrowheads="1"/>
            </p:cNvSpPr>
            <p:nvPr/>
          </p:nvSpPr>
          <p:spPr bwMode="auto">
            <a:xfrm>
              <a:off x="1008" y="1825"/>
              <a:ext cx="213" cy="179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wrap="none" lIns="45720" rIns="45720">
              <a:spAutoFit/>
            </a:bodyPr>
            <a:lstStyle/>
            <a:p>
              <a:pPr algn="l"/>
              <a:r>
                <a:rPr lang="en-US" sz="1400"/>
                <a:t>OF</a:t>
              </a:r>
            </a:p>
          </p:txBody>
        </p:sp>
        <p:sp>
          <p:nvSpPr>
            <p:cNvPr id="303191" name="Text Box 87"/>
            <p:cNvSpPr txBox="1">
              <a:spLocks noChangeArrowheads="1"/>
            </p:cNvSpPr>
            <p:nvPr/>
          </p:nvSpPr>
          <p:spPr bwMode="auto">
            <a:xfrm>
              <a:off x="1008" y="1935"/>
              <a:ext cx="194" cy="179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wrap="none" lIns="45720" rIns="45720">
              <a:spAutoFit/>
            </a:bodyPr>
            <a:lstStyle/>
            <a:p>
              <a:pPr algn="l"/>
              <a:r>
                <a:rPr lang="en-US" sz="1400"/>
                <a:t>ZF</a:t>
              </a:r>
            </a:p>
          </p:txBody>
        </p:sp>
        <p:sp>
          <p:nvSpPr>
            <p:cNvPr id="303192" name="Text Box 88"/>
            <p:cNvSpPr txBox="1">
              <a:spLocks noChangeArrowheads="1"/>
            </p:cNvSpPr>
            <p:nvPr/>
          </p:nvSpPr>
          <p:spPr bwMode="auto">
            <a:xfrm>
              <a:off x="1008" y="2045"/>
              <a:ext cx="207" cy="179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wrap="none" lIns="45720" rIns="45720">
              <a:spAutoFit/>
            </a:bodyPr>
            <a:lstStyle/>
            <a:p>
              <a:pPr algn="l"/>
              <a:r>
                <a:rPr lang="en-US" sz="1400"/>
                <a:t>CF</a:t>
              </a:r>
            </a:p>
          </p:txBody>
        </p:sp>
      </p:grpSp>
      <p:grpSp>
        <p:nvGrpSpPr>
          <p:cNvPr id="303193" name="Group 89"/>
          <p:cNvGrpSpPr>
            <a:grpSpLocks/>
          </p:cNvGrpSpPr>
          <p:nvPr/>
        </p:nvGrpSpPr>
        <p:grpSpPr bwMode="auto">
          <a:xfrm>
            <a:off x="7519988" y="2895600"/>
            <a:ext cx="719137" cy="635000"/>
            <a:chOff x="768" y="1824"/>
            <a:chExt cx="453" cy="400"/>
          </a:xfrm>
        </p:grpSpPr>
        <p:sp>
          <p:nvSpPr>
            <p:cNvPr id="303194" name="Freeform 90"/>
            <p:cNvSpPr>
              <a:spLocks/>
            </p:cNvSpPr>
            <p:nvPr/>
          </p:nvSpPr>
          <p:spPr bwMode="auto">
            <a:xfrm>
              <a:off x="864" y="1824"/>
              <a:ext cx="144" cy="9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96"/>
                </a:cxn>
                <a:cxn ang="0">
                  <a:pos x="144" y="96"/>
                </a:cxn>
              </a:cxnLst>
              <a:rect l="0" t="0" r="r" b="b"/>
              <a:pathLst>
                <a:path w="144" h="96">
                  <a:moveTo>
                    <a:pt x="0" y="0"/>
                  </a:moveTo>
                  <a:lnTo>
                    <a:pt x="0" y="96"/>
                  </a:lnTo>
                  <a:lnTo>
                    <a:pt x="144" y="96"/>
                  </a:lnTo>
                </a:path>
              </a:pathLst>
            </a:custGeom>
            <a:noFill/>
            <a:ln w="19050" cap="flat" cmpd="sng">
              <a:solidFill>
                <a:schemeClr val="tx2"/>
              </a:solidFill>
              <a:prstDash val="sysDot"/>
              <a:round/>
              <a:headEnd type="none" w="med" len="med"/>
              <a:tailEnd type="none" w="sm" len="sm"/>
            </a:ln>
            <a:effectLst/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303195" name="Freeform 91"/>
            <p:cNvSpPr>
              <a:spLocks/>
            </p:cNvSpPr>
            <p:nvPr/>
          </p:nvSpPr>
          <p:spPr bwMode="auto">
            <a:xfrm>
              <a:off x="816" y="1872"/>
              <a:ext cx="192" cy="14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96"/>
                </a:cxn>
                <a:cxn ang="0">
                  <a:pos x="144" y="96"/>
                </a:cxn>
              </a:cxnLst>
              <a:rect l="0" t="0" r="r" b="b"/>
              <a:pathLst>
                <a:path w="144" h="96">
                  <a:moveTo>
                    <a:pt x="0" y="0"/>
                  </a:moveTo>
                  <a:lnTo>
                    <a:pt x="0" y="96"/>
                  </a:lnTo>
                  <a:lnTo>
                    <a:pt x="144" y="96"/>
                  </a:lnTo>
                </a:path>
              </a:pathLst>
            </a:custGeom>
            <a:noFill/>
            <a:ln w="19050" cap="flat" cmpd="sng">
              <a:solidFill>
                <a:schemeClr val="tx2"/>
              </a:solidFill>
              <a:prstDash val="sysDot"/>
              <a:round/>
              <a:headEnd type="none" w="med" len="med"/>
              <a:tailEnd type="none" w="sm" len="sm"/>
            </a:ln>
            <a:effectLst/>
          </p:spPr>
          <p:txBody>
            <a:bodyPr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303196" name="Freeform 92"/>
            <p:cNvSpPr>
              <a:spLocks/>
            </p:cNvSpPr>
            <p:nvPr/>
          </p:nvSpPr>
          <p:spPr bwMode="auto">
            <a:xfrm>
              <a:off x="768" y="1920"/>
              <a:ext cx="240" cy="19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96"/>
                </a:cxn>
                <a:cxn ang="0">
                  <a:pos x="144" y="96"/>
                </a:cxn>
              </a:cxnLst>
              <a:rect l="0" t="0" r="r" b="b"/>
              <a:pathLst>
                <a:path w="144" h="96">
                  <a:moveTo>
                    <a:pt x="0" y="0"/>
                  </a:moveTo>
                  <a:lnTo>
                    <a:pt x="0" y="96"/>
                  </a:lnTo>
                  <a:lnTo>
                    <a:pt x="144" y="96"/>
                  </a:lnTo>
                </a:path>
              </a:pathLst>
            </a:custGeom>
            <a:noFill/>
            <a:ln w="19050" cap="flat" cmpd="sng">
              <a:solidFill>
                <a:schemeClr val="tx2"/>
              </a:solidFill>
              <a:prstDash val="sysDot"/>
              <a:round/>
              <a:headEnd type="none" w="med" len="med"/>
              <a:tailEnd type="none" w="sm" len="sm"/>
            </a:ln>
            <a:effectLst/>
          </p:spPr>
          <p:txBody>
            <a:bodyPr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303197" name="Text Box 93"/>
            <p:cNvSpPr txBox="1">
              <a:spLocks noChangeArrowheads="1"/>
            </p:cNvSpPr>
            <p:nvPr/>
          </p:nvSpPr>
          <p:spPr bwMode="auto">
            <a:xfrm>
              <a:off x="1008" y="1825"/>
              <a:ext cx="213" cy="179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wrap="none" lIns="45720" rIns="45720">
              <a:spAutoFit/>
            </a:bodyPr>
            <a:lstStyle/>
            <a:p>
              <a:pPr algn="l"/>
              <a:r>
                <a:rPr lang="en-US" sz="1400"/>
                <a:t>OF</a:t>
              </a:r>
            </a:p>
          </p:txBody>
        </p:sp>
        <p:sp>
          <p:nvSpPr>
            <p:cNvPr id="303198" name="Text Box 94"/>
            <p:cNvSpPr txBox="1">
              <a:spLocks noChangeArrowheads="1"/>
            </p:cNvSpPr>
            <p:nvPr/>
          </p:nvSpPr>
          <p:spPr bwMode="auto">
            <a:xfrm>
              <a:off x="1008" y="1935"/>
              <a:ext cx="194" cy="179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wrap="none" lIns="45720" rIns="45720">
              <a:spAutoFit/>
            </a:bodyPr>
            <a:lstStyle/>
            <a:p>
              <a:pPr algn="l"/>
              <a:r>
                <a:rPr lang="en-US" sz="1400"/>
                <a:t>ZF</a:t>
              </a:r>
            </a:p>
          </p:txBody>
        </p:sp>
        <p:sp>
          <p:nvSpPr>
            <p:cNvPr id="303199" name="Text Box 95"/>
            <p:cNvSpPr txBox="1">
              <a:spLocks noChangeArrowheads="1"/>
            </p:cNvSpPr>
            <p:nvPr/>
          </p:nvSpPr>
          <p:spPr bwMode="auto">
            <a:xfrm>
              <a:off x="1008" y="2045"/>
              <a:ext cx="207" cy="179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wrap="none" lIns="45720" rIns="45720">
              <a:spAutoFit/>
            </a:bodyPr>
            <a:lstStyle/>
            <a:p>
              <a:pPr algn="l"/>
              <a:r>
                <a:rPr lang="en-US" sz="1400"/>
                <a:t>CF</a:t>
              </a:r>
            </a:p>
          </p:txBody>
        </p:sp>
      </p:grpSp>
      <p:grpSp>
        <p:nvGrpSpPr>
          <p:cNvPr id="303178" name="Group 74"/>
          <p:cNvGrpSpPr>
            <a:grpSpLocks/>
          </p:cNvGrpSpPr>
          <p:nvPr/>
        </p:nvGrpSpPr>
        <p:grpSpPr bwMode="auto">
          <a:xfrm>
            <a:off x="1219200" y="2895600"/>
            <a:ext cx="719138" cy="635000"/>
            <a:chOff x="768" y="1824"/>
            <a:chExt cx="453" cy="400"/>
          </a:xfrm>
        </p:grpSpPr>
        <p:sp>
          <p:nvSpPr>
            <p:cNvPr id="303172" name="Freeform 68"/>
            <p:cNvSpPr>
              <a:spLocks/>
            </p:cNvSpPr>
            <p:nvPr/>
          </p:nvSpPr>
          <p:spPr bwMode="auto">
            <a:xfrm>
              <a:off x="864" y="1824"/>
              <a:ext cx="144" cy="9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96"/>
                </a:cxn>
                <a:cxn ang="0">
                  <a:pos x="144" y="96"/>
                </a:cxn>
              </a:cxnLst>
              <a:rect l="0" t="0" r="r" b="b"/>
              <a:pathLst>
                <a:path w="144" h="96">
                  <a:moveTo>
                    <a:pt x="0" y="0"/>
                  </a:moveTo>
                  <a:lnTo>
                    <a:pt x="0" y="96"/>
                  </a:lnTo>
                  <a:lnTo>
                    <a:pt x="144" y="96"/>
                  </a:lnTo>
                </a:path>
              </a:pathLst>
            </a:custGeom>
            <a:noFill/>
            <a:ln w="19050" cap="flat" cmpd="sng">
              <a:solidFill>
                <a:schemeClr val="tx2"/>
              </a:solidFill>
              <a:prstDash val="sysDot"/>
              <a:round/>
              <a:headEnd type="none" w="med" len="med"/>
              <a:tailEnd type="none" w="sm" len="sm"/>
            </a:ln>
            <a:effectLst/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303173" name="Freeform 69"/>
            <p:cNvSpPr>
              <a:spLocks/>
            </p:cNvSpPr>
            <p:nvPr/>
          </p:nvSpPr>
          <p:spPr bwMode="auto">
            <a:xfrm>
              <a:off x="816" y="1872"/>
              <a:ext cx="192" cy="14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96"/>
                </a:cxn>
                <a:cxn ang="0">
                  <a:pos x="144" y="96"/>
                </a:cxn>
              </a:cxnLst>
              <a:rect l="0" t="0" r="r" b="b"/>
              <a:pathLst>
                <a:path w="144" h="96">
                  <a:moveTo>
                    <a:pt x="0" y="0"/>
                  </a:moveTo>
                  <a:lnTo>
                    <a:pt x="0" y="96"/>
                  </a:lnTo>
                  <a:lnTo>
                    <a:pt x="144" y="96"/>
                  </a:lnTo>
                </a:path>
              </a:pathLst>
            </a:custGeom>
            <a:noFill/>
            <a:ln w="19050" cap="flat" cmpd="sng">
              <a:solidFill>
                <a:schemeClr val="tx2"/>
              </a:solidFill>
              <a:prstDash val="sysDot"/>
              <a:round/>
              <a:headEnd type="none" w="med" len="med"/>
              <a:tailEnd type="none" w="sm" len="sm"/>
            </a:ln>
            <a:effectLst/>
          </p:spPr>
          <p:txBody>
            <a:bodyPr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303174" name="Freeform 70"/>
            <p:cNvSpPr>
              <a:spLocks/>
            </p:cNvSpPr>
            <p:nvPr/>
          </p:nvSpPr>
          <p:spPr bwMode="auto">
            <a:xfrm>
              <a:off x="768" y="1920"/>
              <a:ext cx="240" cy="19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96"/>
                </a:cxn>
                <a:cxn ang="0">
                  <a:pos x="144" y="96"/>
                </a:cxn>
              </a:cxnLst>
              <a:rect l="0" t="0" r="r" b="b"/>
              <a:pathLst>
                <a:path w="144" h="96">
                  <a:moveTo>
                    <a:pt x="0" y="0"/>
                  </a:moveTo>
                  <a:lnTo>
                    <a:pt x="0" y="96"/>
                  </a:lnTo>
                  <a:lnTo>
                    <a:pt x="144" y="96"/>
                  </a:lnTo>
                </a:path>
              </a:pathLst>
            </a:custGeom>
            <a:noFill/>
            <a:ln w="19050" cap="flat" cmpd="sng">
              <a:solidFill>
                <a:schemeClr val="tx2"/>
              </a:solidFill>
              <a:prstDash val="sysDot"/>
              <a:round/>
              <a:headEnd type="none" w="med" len="med"/>
              <a:tailEnd type="none" w="sm" len="sm"/>
            </a:ln>
            <a:effectLst/>
          </p:spPr>
          <p:txBody>
            <a:bodyPr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303175" name="Text Box 71"/>
            <p:cNvSpPr txBox="1">
              <a:spLocks noChangeArrowheads="1"/>
            </p:cNvSpPr>
            <p:nvPr/>
          </p:nvSpPr>
          <p:spPr bwMode="auto">
            <a:xfrm>
              <a:off x="1008" y="1825"/>
              <a:ext cx="213" cy="179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wrap="none" lIns="45720" rIns="45720">
              <a:spAutoFit/>
            </a:bodyPr>
            <a:lstStyle/>
            <a:p>
              <a:pPr algn="l"/>
              <a:r>
                <a:rPr lang="en-US" sz="1400"/>
                <a:t>OF</a:t>
              </a:r>
            </a:p>
          </p:txBody>
        </p:sp>
        <p:sp>
          <p:nvSpPr>
            <p:cNvPr id="303176" name="Text Box 72"/>
            <p:cNvSpPr txBox="1">
              <a:spLocks noChangeArrowheads="1"/>
            </p:cNvSpPr>
            <p:nvPr/>
          </p:nvSpPr>
          <p:spPr bwMode="auto">
            <a:xfrm>
              <a:off x="1008" y="1935"/>
              <a:ext cx="194" cy="179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wrap="none" lIns="45720" rIns="45720">
              <a:spAutoFit/>
            </a:bodyPr>
            <a:lstStyle/>
            <a:p>
              <a:pPr algn="l"/>
              <a:r>
                <a:rPr lang="en-US" sz="1400"/>
                <a:t>ZF</a:t>
              </a:r>
            </a:p>
          </p:txBody>
        </p:sp>
        <p:sp>
          <p:nvSpPr>
            <p:cNvPr id="303177" name="Text Box 73"/>
            <p:cNvSpPr txBox="1">
              <a:spLocks noChangeArrowheads="1"/>
            </p:cNvSpPr>
            <p:nvPr/>
          </p:nvSpPr>
          <p:spPr bwMode="auto">
            <a:xfrm>
              <a:off x="1008" y="2045"/>
              <a:ext cx="207" cy="179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wrap="none" lIns="45720" rIns="45720">
              <a:spAutoFit/>
            </a:bodyPr>
            <a:lstStyle/>
            <a:p>
              <a:pPr algn="l"/>
              <a:r>
                <a:rPr lang="en-US" sz="1400"/>
                <a:t>CF</a:t>
              </a:r>
            </a:p>
          </p:txBody>
        </p:sp>
      </p:grpSp>
      <p:sp>
        <p:nvSpPr>
          <p:cNvPr id="3031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Arithmetic Logic Unit</a:t>
            </a:r>
          </a:p>
        </p:txBody>
      </p:sp>
      <p:sp>
        <p:nvSpPr>
          <p:cNvPr id="3031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3962400"/>
            <a:ext cx="8294687" cy="2470150"/>
          </a:xfrm>
        </p:spPr>
        <p:txBody>
          <a:bodyPr/>
          <a:lstStyle/>
          <a:p>
            <a:pPr lvl="1"/>
            <a:r>
              <a:rPr lang="en-US" dirty="0"/>
              <a:t>Combinational logic</a:t>
            </a:r>
          </a:p>
          <a:p>
            <a:pPr lvl="2"/>
            <a:r>
              <a:rPr lang="en-US" dirty="0"/>
              <a:t>Continuously responding to inputs</a:t>
            </a:r>
          </a:p>
          <a:p>
            <a:pPr lvl="1"/>
            <a:r>
              <a:rPr lang="en-US" dirty="0"/>
              <a:t>Control signal selects function computed</a:t>
            </a:r>
          </a:p>
          <a:p>
            <a:pPr lvl="2"/>
            <a:r>
              <a:rPr lang="en-US" dirty="0"/>
              <a:t>Corresponding to 4 arithmetic/logical operations in </a:t>
            </a:r>
            <a:r>
              <a:rPr lang="en-US" dirty="0" smtClean="0"/>
              <a:t>Y86-64</a:t>
            </a:r>
            <a:endParaRPr lang="en-US" dirty="0"/>
          </a:p>
          <a:p>
            <a:pPr lvl="1"/>
            <a:r>
              <a:rPr lang="en-US" dirty="0"/>
              <a:t>Also computes values for condition codes</a:t>
            </a:r>
          </a:p>
        </p:txBody>
      </p:sp>
      <p:grpSp>
        <p:nvGrpSpPr>
          <p:cNvPr id="303108" name="Group 4"/>
          <p:cNvGrpSpPr>
            <a:grpSpLocks/>
          </p:cNvGrpSpPr>
          <p:nvPr/>
        </p:nvGrpSpPr>
        <p:grpSpPr bwMode="auto">
          <a:xfrm>
            <a:off x="381000" y="1447800"/>
            <a:ext cx="2060575" cy="1752600"/>
            <a:chOff x="336" y="576"/>
            <a:chExt cx="1298" cy="1104"/>
          </a:xfrm>
        </p:grpSpPr>
        <p:grpSp>
          <p:nvGrpSpPr>
            <p:cNvPr id="303109" name="Group 5"/>
            <p:cNvGrpSpPr>
              <a:grpSpLocks/>
            </p:cNvGrpSpPr>
            <p:nvPr/>
          </p:nvGrpSpPr>
          <p:grpSpPr bwMode="auto">
            <a:xfrm>
              <a:off x="528" y="768"/>
              <a:ext cx="672" cy="912"/>
              <a:chOff x="3792" y="2736"/>
              <a:chExt cx="672" cy="912"/>
            </a:xfrm>
          </p:grpSpPr>
          <p:sp>
            <p:nvSpPr>
              <p:cNvPr id="303110" name="Line 6"/>
              <p:cNvSpPr>
                <a:spLocks noChangeShapeType="1"/>
              </p:cNvSpPr>
              <p:nvPr/>
            </p:nvSpPr>
            <p:spPr bwMode="auto">
              <a:xfrm rot="5400000" flipV="1">
                <a:off x="3888" y="2880"/>
                <a:ext cx="0" cy="19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 type="triangl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3111" name="Line 7"/>
              <p:cNvSpPr>
                <a:spLocks noChangeShapeType="1"/>
              </p:cNvSpPr>
              <p:nvPr/>
            </p:nvSpPr>
            <p:spPr bwMode="auto">
              <a:xfrm rot="5400000">
                <a:off x="4032" y="2832"/>
                <a:ext cx="192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303112" name="Group 8"/>
              <p:cNvGrpSpPr>
                <a:grpSpLocks/>
              </p:cNvGrpSpPr>
              <p:nvPr/>
            </p:nvGrpSpPr>
            <p:grpSpPr bwMode="auto">
              <a:xfrm>
                <a:off x="3984" y="2832"/>
                <a:ext cx="288" cy="816"/>
                <a:chOff x="3984" y="2832"/>
                <a:chExt cx="288" cy="816"/>
              </a:xfrm>
            </p:grpSpPr>
            <p:sp>
              <p:nvSpPr>
                <p:cNvPr id="303113" name="Freeform 9"/>
                <p:cNvSpPr>
                  <a:spLocks/>
                </p:cNvSpPr>
                <p:nvPr/>
              </p:nvSpPr>
              <p:spPr bwMode="auto">
                <a:xfrm>
                  <a:off x="3984" y="2832"/>
                  <a:ext cx="288" cy="816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288" y="192"/>
                    </a:cxn>
                    <a:cxn ang="0">
                      <a:pos x="288" y="624"/>
                    </a:cxn>
                    <a:cxn ang="0">
                      <a:pos x="0" y="816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288" h="816">
                      <a:moveTo>
                        <a:pt x="0" y="0"/>
                      </a:moveTo>
                      <a:lnTo>
                        <a:pt x="288" y="192"/>
                      </a:lnTo>
                      <a:lnTo>
                        <a:pt x="288" y="624"/>
                      </a:lnTo>
                      <a:lnTo>
                        <a:pt x="0" y="816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99FFCC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03114" name="Text Box 10"/>
                <p:cNvSpPr txBox="1">
                  <a:spLocks noChangeArrowheads="1"/>
                </p:cNvSpPr>
                <p:nvPr/>
              </p:nvSpPr>
              <p:spPr bwMode="auto">
                <a:xfrm>
                  <a:off x="4032" y="2976"/>
                  <a:ext cx="240" cy="52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>
                  <a:spAutoFit/>
                </a:bodyPr>
                <a:lstStyle/>
                <a:p>
                  <a:pPr algn="l" eaLnBrk="1" hangingPunct="1">
                    <a:lnSpc>
                      <a:spcPct val="100000"/>
                    </a:lnSpc>
                  </a:pPr>
                  <a:r>
                    <a:rPr lang="en-US" sz="1600" b="0"/>
                    <a:t>A</a:t>
                  </a:r>
                </a:p>
                <a:p>
                  <a:pPr algn="l" eaLnBrk="1" hangingPunct="1">
                    <a:lnSpc>
                      <a:spcPct val="100000"/>
                    </a:lnSpc>
                  </a:pPr>
                  <a:r>
                    <a:rPr lang="en-US" sz="1600" b="0"/>
                    <a:t>L</a:t>
                  </a:r>
                </a:p>
                <a:p>
                  <a:pPr algn="l" eaLnBrk="1" hangingPunct="1">
                    <a:lnSpc>
                      <a:spcPct val="100000"/>
                    </a:lnSpc>
                  </a:pPr>
                  <a:r>
                    <a:rPr lang="en-US" sz="1600" b="0"/>
                    <a:t>U</a:t>
                  </a:r>
                </a:p>
              </p:txBody>
            </p:sp>
          </p:grpSp>
          <p:sp>
            <p:nvSpPr>
              <p:cNvPr id="303115" name="Line 11"/>
              <p:cNvSpPr>
                <a:spLocks noChangeShapeType="1"/>
              </p:cNvSpPr>
              <p:nvPr/>
            </p:nvSpPr>
            <p:spPr bwMode="auto">
              <a:xfrm rot="5400000" flipV="1">
                <a:off x="3888" y="3408"/>
                <a:ext cx="0" cy="19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 type="triangl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3116" name="Line 12"/>
              <p:cNvSpPr>
                <a:spLocks noChangeShapeType="1"/>
              </p:cNvSpPr>
              <p:nvPr/>
            </p:nvSpPr>
            <p:spPr bwMode="auto">
              <a:xfrm rot="5400000" flipV="1">
                <a:off x="4368" y="3120"/>
                <a:ext cx="0" cy="19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 type="triangl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303117" name="Rectangle 13"/>
            <p:cNvSpPr>
              <a:spLocks noChangeArrowheads="1"/>
            </p:cNvSpPr>
            <p:nvPr/>
          </p:nvSpPr>
          <p:spPr bwMode="auto">
            <a:xfrm>
              <a:off x="336" y="892"/>
              <a:ext cx="201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600" b="0"/>
                <a:t>Y</a:t>
              </a:r>
            </a:p>
          </p:txBody>
        </p:sp>
        <p:sp>
          <p:nvSpPr>
            <p:cNvPr id="303118" name="Rectangle 14"/>
            <p:cNvSpPr>
              <a:spLocks noChangeArrowheads="1"/>
            </p:cNvSpPr>
            <p:nvPr/>
          </p:nvSpPr>
          <p:spPr bwMode="auto">
            <a:xfrm>
              <a:off x="336" y="1440"/>
              <a:ext cx="201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600" b="0"/>
                <a:t>X</a:t>
              </a:r>
            </a:p>
          </p:txBody>
        </p:sp>
        <p:sp>
          <p:nvSpPr>
            <p:cNvPr id="303119" name="Rectangle 15"/>
            <p:cNvSpPr>
              <a:spLocks noChangeArrowheads="1"/>
            </p:cNvSpPr>
            <p:nvPr/>
          </p:nvSpPr>
          <p:spPr bwMode="auto">
            <a:xfrm>
              <a:off x="1200" y="1160"/>
              <a:ext cx="434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600" b="0"/>
                <a:t>X </a:t>
              </a:r>
              <a:r>
                <a:rPr lang="en-US" sz="1600" b="0">
                  <a:latin typeface="Courier New" pitchFamily="49" charset="0"/>
                </a:rPr>
                <a:t>+</a:t>
              </a:r>
              <a:r>
                <a:rPr lang="en-US" sz="1600" b="0"/>
                <a:t> Y</a:t>
              </a:r>
            </a:p>
          </p:txBody>
        </p:sp>
        <p:sp>
          <p:nvSpPr>
            <p:cNvPr id="303120" name="Rectangle 16"/>
            <p:cNvSpPr>
              <a:spLocks noChangeArrowheads="1"/>
            </p:cNvSpPr>
            <p:nvPr/>
          </p:nvSpPr>
          <p:spPr bwMode="auto">
            <a:xfrm>
              <a:off x="768" y="576"/>
              <a:ext cx="187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600" b="0"/>
                <a:t>0</a:t>
              </a:r>
            </a:p>
          </p:txBody>
        </p:sp>
      </p:grpSp>
      <p:grpSp>
        <p:nvGrpSpPr>
          <p:cNvPr id="303121" name="Group 17"/>
          <p:cNvGrpSpPr>
            <a:grpSpLocks/>
          </p:cNvGrpSpPr>
          <p:nvPr/>
        </p:nvGrpSpPr>
        <p:grpSpPr bwMode="auto">
          <a:xfrm>
            <a:off x="2511425" y="1447800"/>
            <a:ext cx="2060575" cy="1752600"/>
            <a:chOff x="336" y="576"/>
            <a:chExt cx="1298" cy="1104"/>
          </a:xfrm>
        </p:grpSpPr>
        <p:grpSp>
          <p:nvGrpSpPr>
            <p:cNvPr id="303122" name="Group 18"/>
            <p:cNvGrpSpPr>
              <a:grpSpLocks/>
            </p:cNvGrpSpPr>
            <p:nvPr/>
          </p:nvGrpSpPr>
          <p:grpSpPr bwMode="auto">
            <a:xfrm>
              <a:off x="528" y="768"/>
              <a:ext cx="672" cy="912"/>
              <a:chOff x="3792" y="2736"/>
              <a:chExt cx="672" cy="912"/>
            </a:xfrm>
          </p:grpSpPr>
          <p:sp>
            <p:nvSpPr>
              <p:cNvPr id="303123" name="Line 19"/>
              <p:cNvSpPr>
                <a:spLocks noChangeShapeType="1"/>
              </p:cNvSpPr>
              <p:nvPr/>
            </p:nvSpPr>
            <p:spPr bwMode="auto">
              <a:xfrm rot="5400000" flipV="1">
                <a:off x="3888" y="2880"/>
                <a:ext cx="0" cy="19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 type="triangl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3124" name="Line 20"/>
              <p:cNvSpPr>
                <a:spLocks noChangeShapeType="1"/>
              </p:cNvSpPr>
              <p:nvPr/>
            </p:nvSpPr>
            <p:spPr bwMode="auto">
              <a:xfrm rot="5400000">
                <a:off x="4032" y="2832"/>
                <a:ext cx="192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303125" name="Group 21"/>
              <p:cNvGrpSpPr>
                <a:grpSpLocks/>
              </p:cNvGrpSpPr>
              <p:nvPr/>
            </p:nvGrpSpPr>
            <p:grpSpPr bwMode="auto">
              <a:xfrm>
                <a:off x="3984" y="2832"/>
                <a:ext cx="288" cy="816"/>
                <a:chOff x="3984" y="2832"/>
                <a:chExt cx="288" cy="816"/>
              </a:xfrm>
            </p:grpSpPr>
            <p:sp>
              <p:nvSpPr>
                <p:cNvPr id="303126" name="Freeform 22"/>
                <p:cNvSpPr>
                  <a:spLocks/>
                </p:cNvSpPr>
                <p:nvPr/>
              </p:nvSpPr>
              <p:spPr bwMode="auto">
                <a:xfrm>
                  <a:off x="3984" y="2832"/>
                  <a:ext cx="288" cy="816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288" y="192"/>
                    </a:cxn>
                    <a:cxn ang="0">
                      <a:pos x="288" y="624"/>
                    </a:cxn>
                    <a:cxn ang="0">
                      <a:pos x="0" y="816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288" h="816">
                      <a:moveTo>
                        <a:pt x="0" y="0"/>
                      </a:moveTo>
                      <a:lnTo>
                        <a:pt x="288" y="192"/>
                      </a:lnTo>
                      <a:lnTo>
                        <a:pt x="288" y="624"/>
                      </a:lnTo>
                      <a:lnTo>
                        <a:pt x="0" y="816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99FFCC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03127" name="Text Box 23"/>
                <p:cNvSpPr txBox="1">
                  <a:spLocks noChangeArrowheads="1"/>
                </p:cNvSpPr>
                <p:nvPr/>
              </p:nvSpPr>
              <p:spPr bwMode="auto">
                <a:xfrm>
                  <a:off x="4032" y="2976"/>
                  <a:ext cx="240" cy="52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>
                  <a:spAutoFit/>
                </a:bodyPr>
                <a:lstStyle/>
                <a:p>
                  <a:pPr algn="l" eaLnBrk="1" hangingPunct="1">
                    <a:lnSpc>
                      <a:spcPct val="100000"/>
                    </a:lnSpc>
                  </a:pPr>
                  <a:r>
                    <a:rPr lang="en-US" sz="1600" b="0"/>
                    <a:t>A</a:t>
                  </a:r>
                </a:p>
                <a:p>
                  <a:pPr algn="l" eaLnBrk="1" hangingPunct="1">
                    <a:lnSpc>
                      <a:spcPct val="100000"/>
                    </a:lnSpc>
                  </a:pPr>
                  <a:r>
                    <a:rPr lang="en-US" sz="1600" b="0"/>
                    <a:t>L</a:t>
                  </a:r>
                </a:p>
                <a:p>
                  <a:pPr algn="l" eaLnBrk="1" hangingPunct="1">
                    <a:lnSpc>
                      <a:spcPct val="100000"/>
                    </a:lnSpc>
                  </a:pPr>
                  <a:r>
                    <a:rPr lang="en-US" sz="1600" b="0"/>
                    <a:t>U</a:t>
                  </a:r>
                </a:p>
              </p:txBody>
            </p:sp>
          </p:grpSp>
          <p:sp>
            <p:nvSpPr>
              <p:cNvPr id="303128" name="Line 24"/>
              <p:cNvSpPr>
                <a:spLocks noChangeShapeType="1"/>
              </p:cNvSpPr>
              <p:nvPr/>
            </p:nvSpPr>
            <p:spPr bwMode="auto">
              <a:xfrm rot="5400000" flipV="1">
                <a:off x="3888" y="3408"/>
                <a:ext cx="0" cy="19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 type="triangl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3129" name="Line 25"/>
              <p:cNvSpPr>
                <a:spLocks noChangeShapeType="1"/>
              </p:cNvSpPr>
              <p:nvPr/>
            </p:nvSpPr>
            <p:spPr bwMode="auto">
              <a:xfrm rot="5400000" flipV="1">
                <a:off x="4368" y="3120"/>
                <a:ext cx="0" cy="19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 type="triangl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303130" name="Rectangle 26"/>
            <p:cNvSpPr>
              <a:spLocks noChangeArrowheads="1"/>
            </p:cNvSpPr>
            <p:nvPr/>
          </p:nvSpPr>
          <p:spPr bwMode="auto">
            <a:xfrm>
              <a:off x="336" y="892"/>
              <a:ext cx="201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600" b="0"/>
                <a:t>Y</a:t>
              </a:r>
            </a:p>
          </p:txBody>
        </p:sp>
        <p:sp>
          <p:nvSpPr>
            <p:cNvPr id="303131" name="Rectangle 27"/>
            <p:cNvSpPr>
              <a:spLocks noChangeArrowheads="1"/>
            </p:cNvSpPr>
            <p:nvPr/>
          </p:nvSpPr>
          <p:spPr bwMode="auto">
            <a:xfrm>
              <a:off x="336" y="1440"/>
              <a:ext cx="201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600" b="0"/>
                <a:t>X</a:t>
              </a:r>
            </a:p>
          </p:txBody>
        </p:sp>
        <p:sp>
          <p:nvSpPr>
            <p:cNvPr id="303132" name="Rectangle 28"/>
            <p:cNvSpPr>
              <a:spLocks noChangeArrowheads="1"/>
            </p:cNvSpPr>
            <p:nvPr/>
          </p:nvSpPr>
          <p:spPr bwMode="auto">
            <a:xfrm>
              <a:off x="1200" y="1160"/>
              <a:ext cx="434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600" b="0"/>
                <a:t>X </a:t>
              </a:r>
              <a:r>
                <a:rPr lang="en-US" sz="1600" b="0">
                  <a:latin typeface="Courier New" pitchFamily="49" charset="0"/>
                </a:rPr>
                <a:t>-</a:t>
              </a:r>
              <a:r>
                <a:rPr lang="en-US" sz="1600" b="0"/>
                <a:t> Y</a:t>
              </a:r>
            </a:p>
          </p:txBody>
        </p:sp>
        <p:sp>
          <p:nvSpPr>
            <p:cNvPr id="303133" name="Rectangle 29"/>
            <p:cNvSpPr>
              <a:spLocks noChangeArrowheads="1"/>
            </p:cNvSpPr>
            <p:nvPr/>
          </p:nvSpPr>
          <p:spPr bwMode="auto">
            <a:xfrm>
              <a:off x="768" y="576"/>
              <a:ext cx="187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600" b="0"/>
                <a:t>1</a:t>
              </a:r>
            </a:p>
          </p:txBody>
        </p:sp>
      </p:grpSp>
      <p:grpSp>
        <p:nvGrpSpPr>
          <p:cNvPr id="303134" name="Group 30"/>
          <p:cNvGrpSpPr>
            <a:grpSpLocks/>
          </p:cNvGrpSpPr>
          <p:nvPr/>
        </p:nvGrpSpPr>
        <p:grpSpPr bwMode="auto">
          <a:xfrm>
            <a:off x="4641850" y="1447800"/>
            <a:ext cx="2060575" cy="1752600"/>
            <a:chOff x="336" y="576"/>
            <a:chExt cx="1298" cy="1104"/>
          </a:xfrm>
        </p:grpSpPr>
        <p:grpSp>
          <p:nvGrpSpPr>
            <p:cNvPr id="303135" name="Group 31"/>
            <p:cNvGrpSpPr>
              <a:grpSpLocks/>
            </p:cNvGrpSpPr>
            <p:nvPr/>
          </p:nvGrpSpPr>
          <p:grpSpPr bwMode="auto">
            <a:xfrm>
              <a:off x="528" y="768"/>
              <a:ext cx="672" cy="912"/>
              <a:chOff x="3792" y="2736"/>
              <a:chExt cx="672" cy="912"/>
            </a:xfrm>
          </p:grpSpPr>
          <p:sp>
            <p:nvSpPr>
              <p:cNvPr id="303136" name="Line 32"/>
              <p:cNvSpPr>
                <a:spLocks noChangeShapeType="1"/>
              </p:cNvSpPr>
              <p:nvPr/>
            </p:nvSpPr>
            <p:spPr bwMode="auto">
              <a:xfrm rot="5400000" flipV="1">
                <a:off x="3888" y="2880"/>
                <a:ext cx="0" cy="19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 type="triangl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3137" name="Line 33"/>
              <p:cNvSpPr>
                <a:spLocks noChangeShapeType="1"/>
              </p:cNvSpPr>
              <p:nvPr/>
            </p:nvSpPr>
            <p:spPr bwMode="auto">
              <a:xfrm rot="5400000">
                <a:off x="4032" y="2832"/>
                <a:ext cx="192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303138" name="Group 34"/>
              <p:cNvGrpSpPr>
                <a:grpSpLocks/>
              </p:cNvGrpSpPr>
              <p:nvPr/>
            </p:nvGrpSpPr>
            <p:grpSpPr bwMode="auto">
              <a:xfrm>
                <a:off x="3984" y="2832"/>
                <a:ext cx="288" cy="816"/>
                <a:chOff x="3984" y="2832"/>
                <a:chExt cx="288" cy="816"/>
              </a:xfrm>
            </p:grpSpPr>
            <p:sp>
              <p:nvSpPr>
                <p:cNvPr id="303139" name="Freeform 35"/>
                <p:cNvSpPr>
                  <a:spLocks/>
                </p:cNvSpPr>
                <p:nvPr/>
              </p:nvSpPr>
              <p:spPr bwMode="auto">
                <a:xfrm>
                  <a:off x="3984" y="2832"/>
                  <a:ext cx="288" cy="816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288" y="192"/>
                    </a:cxn>
                    <a:cxn ang="0">
                      <a:pos x="288" y="624"/>
                    </a:cxn>
                    <a:cxn ang="0">
                      <a:pos x="0" y="816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288" h="816">
                      <a:moveTo>
                        <a:pt x="0" y="0"/>
                      </a:moveTo>
                      <a:lnTo>
                        <a:pt x="288" y="192"/>
                      </a:lnTo>
                      <a:lnTo>
                        <a:pt x="288" y="624"/>
                      </a:lnTo>
                      <a:lnTo>
                        <a:pt x="0" y="816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99FFCC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03140" name="Text Box 36"/>
                <p:cNvSpPr txBox="1">
                  <a:spLocks noChangeArrowheads="1"/>
                </p:cNvSpPr>
                <p:nvPr/>
              </p:nvSpPr>
              <p:spPr bwMode="auto">
                <a:xfrm>
                  <a:off x="4032" y="2976"/>
                  <a:ext cx="240" cy="52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>
                  <a:spAutoFit/>
                </a:bodyPr>
                <a:lstStyle/>
                <a:p>
                  <a:pPr algn="l" eaLnBrk="1" hangingPunct="1">
                    <a:lnSpc>
                      <a:spcPct val="100000"/>
                    </a:lnSpc>
                  </a:pPr>
                  <a:r>
                    <a:rPr lang="en-US" sz="1600" b="0"/>
                    <a:t>A</a:t>
                  </a:r>
                </a:p>
                <a:p>
                  <a:pPr algn="l" eaLnBrk="1" hangingPunct="1">
                    <a:lnSpc>
                      <a:spcPct val="100000"/>
                    </a:lnSpc>
                  </a:pPr>
                  <a:r>
                    <a:rPr lang="en-US" sz="1600" b="0"/>
                    <a:t>L</a:t>
                  </a:r>
                </a:p>
                <a:p>
                  <a:pPr algn="l" eaLnBrk="1" hangingPunct="1">
                    <a:lnSpc>
                      <a:spcPct val="100000"/>
                    </a:lnSpc>
                  </a:pPr>
                  <a:r>
                    <a:rPr lang="en-US" sz="1600" b="0"/>
                    <a:t>U</a:t>
                  </a:r>
                </a:p>
              </p:txBody>
            </p:sp>
          </p:grpSp>
          <p:sp>
            <p:nvSpPr>
              <p:cNvPr id="303141" name="Line 37"/>
              <p:cNvSpPr>
                <a:spLocks noChangeShapeType="1"/>
              </p:cNvSpPr>
              <p:nvPr/>
            </p:nvSpPr>
            <p:spPr bwMode="auto">
              <a:xfrm rot="5400000" flipV="1">
                <a:off x="3888" y="3408"/>
                <a:ext cx="0" cy="19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 type="triangl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3142" name="Line 38"/>
              <p:cNvSpPr>
                <a:spLocks noChangeShapeType="1"/>
              </p:cNvSpPr>
              <p:nvPr/>
            </p:nvSpPr>
            <p:spPr bwMode="auto">
              <a:xfrm rot="5400000" flipV="1">
                <a:off x="4368" y="3120"/>
                <a:ext cx="0" cy="19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 type="triangl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303143" name="Rectangle 39"/>
            <p:cNvSpPr>
              <a:spLocks noChangeArrowheads="1"/>
            </p:cNvSpPr>
            <p:nvPr/>
          </p:nvSpPr>
          <p:spPr bwMode="auto">
            <a:xfrm>
              <a:off x="336" y="892"/>
              <a:ext cx="201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600" b="0"/>
                <a:t>Y</a:t>
              </a:r>
            </a:p>
          </p:txBody>
        </p:sp>
        <p:sp>
          <p:nvSpPr>
            <p:cNvPr id="303144" name="Rectangle 40"/>
            <p:cNvSpPr>
              <a:spLocks noChangeArrowheads="1"/>
            </p:cNvSpPr>
            <p:nvPr/>
          </p:nvSpPr>
          <p:spPr bwMode="auto">
            <a:xfrm>
              <a:off x="336" y="1440"/>
              <a:ext cx="201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600" b="0"/>
                <a:t>X</a:t>
              </a:r>
            </a:p>
          </p:txBody>
        </p:sp>
        <p:sp>
          <p:nvSpPr>
            <p:cNvPr id="303145" name="Rectangle 41"/>
            <p:cNvSpPr>
              <a:spLocks noChangeArrowheads="1"/>
            </p:cNvSpPr>
            <p:nvPr/>
          </p:nvSpPr>
          <p:spPr bwMode="auto">
            <a:xfrm>
              <a:off x="1200" y="1160"/>
              <a:ext cx="434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600" b="0"/>
                <a:t>X </a:t>
              </a:r>
              <a:r>
                <a:rPr lang="en-US" sz="1600" b="0">
                  <a:latin typeface="Courier New" pitchFamily="49" charset="0"/>
                </a:rPr>
                <a:t>&amp;</a:t>
              </a:r>
              <a:r>
                <a:rPr lang="en-US" sz="1600" b="0"/>
                <a:t> Y</a:t>
              </a:r>
            </a:p>
          </p:txBody>
        </p:sp>
        <p:sp>
          <p:nvSpPr>
            <p:cNvPr id="303146" name="Rectangle 42"/>
            <p:cNvSpPr>
              <a:spLocks noChangeArrowheads="1"/>
            </p:cNvSpPr>
            <p:nvPr/>
          </p:nvSpPr>
          <p:spPr bwMode="auto">
            <a:xfrm>
              <a:off x="768" y="576"/>
              <a:ext cx="187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600" b="0"/>
                <a:t>2</a:t>
              </a:r>
            </a:p>
          </p:txBody>
        </p:sp>
      </p:grpSp>
      <p:grpSp>
        <p:nvGrpSpPr>
          <p:cNvPr id="303147" name="Group 43"/>
          <p:cNvGrpSpPr>
            <a:grpSpLocks/>
          </p:cNvGrpSpPr>
          <p:nvPr/>
        </p:nvGrpSpPr>
        <p:grpSpPr bwMode="auto">
          <a:xfrm>
            <a:off x="6772275" y="1447800"/>
            <a:ext cx="2060575" cy="1752600"/>
            <a:chOff x="336" y="576"/>
            <a:chExt cx="1298" cy="1104"/>
          </a:xfrm>
        </p:grpSpPr>
        <p:grpSp>
          <p:nvGrpSpPr>
            <p:cNvPr id="303148" name="Group 44"/>
            <p:cNvGrpSpPr>
              <a:grpSpLocks/>
            </p:cNvGrpSpPr>
            <p:nvPr/>
          </p:nvGrpSpPr>
          <p:grpSpPr bwMode="auto">
            <a:xfrm>
              <a:off x="528" y="768"/>
              <a:ext cx="672" cy="912"/>
              <a:chOff x="3792" y="2736"/>
              <a:chExt cx="672" cy="912"/>
            </a:xfrm>
          </p:grpSpPr>
          <p:sp>
            <p:nvSpPr>
              <p:cNvPr id="303149" name="Line 45"/>
              <p:cNvSpPr>
                <a:spLocks noChangeShapeType="1"/>
              </p:cNvSpPr>
              <p:nvPr/>
            </p:nvSpPr>
            <p:spPr bwMode="auto">
              <a:xfrm rot="5400000" flipV="1">
                <a:off x="3888" y="2880"/>
                <a:ext cx="0" cy="19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 type="triangl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3150" name="Line 46"/>
              <p:cNvSpPr>
                <a:spLocks noChangeShapeType="1"/>
              </p:cNvSpPr>
              <p:nvPr/>
            </p:nvSpPr>
            <p:spPr bwMode="auto">
              <a:xfrm rot="5400000">
                <a:off x="4032" y="2832"/>
                <a:ext cx="192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303151" name="Group 47"/>
              <p:cNvGrpSpPr>
                <a:grpSpLocks/>
              </p:cNvGrpSpPr>
              <p:nvPr/>
            </p:nvGrpSpPr>
            <p:grpSpPr bwMode="auto">
              <a:xfrm>
                <a:off x="3984" y="2832"/>
                <a:ext cx="288" cy="816"/>
                <a:chOff x="3984" y="2832"/>
                <a:chExt cx="288" cy="816"/>
              </a:xfrm>
            </p:grpSpPr>
            <p:sp>
              <p:nvSpPr>
                <p:cNvPr id="303152" name="Freeform 48"/>
                <p:cNvSpPr>
                  <a:spLocks/>
                </p:cNvSpPr>
                <p:nvPr/>
              </p:nvSpPr>
              <p:spPr bwMode="auto">
                <a:xfrm>
                  <a:off x="3984" y="2832"/>
                  <a:ext cx="288" cy="816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288" y="192"/>
                    </a:cxn>
                    <a:cxn ang="0">
                      <a:pos x="288" y="624"/>
                    </a:cxn>
                    <a:cxn ang="0">
                      <a:pos x="0" y="816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288" h="816">
                      <a:moveTo>
                        <a:pt x="0" y="0"/>
                      </a:moveTo>
                      <a:lnTo>
                        <a:pt x="288" y="192"/>
                      </a:lnTo>
                      <a:lnTo>
                        <a:pt x="288" y="624"/>
                      </a:lnTo>
                      <a:lnTo>
                        <a:pt x="0" y="816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99FFCC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03153" name="Text Box 49"/>
                <p:cNvSpPr txBox="1">
                  <a:spLocks noChangeArrowheads="1"/>
                </p:cNvSpPr>
                <p:nvPr/>
              </p:nvSpPr>
              <p:spPr bwMode="auto">
                <a:xfrm>
                  <a:off x="4032" y="2976"/>
                  <a:ext cx="240" cy="52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>
                  <a:spAutoFit/>
                </a:bodyPr>
                <a:lstStyle/>
                <a:p>
                  <a:pPr algn="l" eaLnBrk="1" hangingPunct="1">
                    <a:lnSpc>
                      <a:spcPct val="100000"/>
                    </a:lnSpc>
                  </a:pPr>
                  <a:r>
                    <a:rPr lang="en-US" sz="1600" b="0"/>
                    <a:t>A</a:t>
                  </a:r>
                </a:p>
                <a:p>
                  <a:pPr algn="l" eaLnBrk="1" hangingPunct="1">
                    <a:lnSpc>
                      <a:spcPct val="100000"/>
                    </a:lnSpc>
                  </a:pPr>
                  <a:r>
                    <a:rPr lang="en-US" sz="1600" b="0"/>
                    <a:t>L</a:t>
                  </a:r>
                </a:p>
                <a:p>
                  <a:pPr algn="l" eaLnBrk="1" hangingPunct="1">
                    <a:lnSpc>
                      <a:spcPct val="100000"/>
                    </a:lnSpc>
                  </a:pPr>
                  <a:r>
                    <a:rPr lang="en-US" sz="1600" b="0"/>
                    <a:t>U</a:t>
                  </a:r>
                </a:p>
              </p:txBody>
            </p:sp>
          </p:grpSp>
          <p:sp>
            <p:nvSpPr>
              <p:cNvPr id="303154" name="Line 50"/>
              <p:cNvSpPr>
                <a:spLocks noChangeShapeType="1"/>
              </p:cNvSpPr>
              <p:nvPr/>
            </p:nvSpPr>
            <p:spPr bwMode="auto">
              <a:xfrm rot="5400000" flipV="1">
                <a:off x="3888" y="3408"/>
                <a:ext cx="0" cy="19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 type="triangl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3155" name="Line 51"/>
              <p:cNvSpPr>
                <a:spLocks noChangeShapeType="1"/>
              </p:cNvSpPr>
              <p:nvPr/>
            </p:nvSpPr>
            <p:spPr bwMode="auto">
              <a:xfrm rot="5400000" flipV="1">
                <a:off x="4368" y="3120"/>
                <a:ext cx="0" cy="19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 type="triangl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303156" name="Rectangle 52"/>
            <p:cNvSpPr>
              <a:spLocks noChangeArrowheads="1"/>
            </p:cNvSpPr>
            <p:nvPr/>
          </p:nvSpPr>
          <p:spPr bwMode="auto">
            <a:xfrm>
              <a:off x="336" y="892"/>
              <a:ext cx="201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600" b="0"/>
                <a:t>Y</a:t>
              </a:r>
            </a:p>
          </p:txBody>
        </p:sp>
        <p:sp>
          <p:nvSpPr>
            <p:cNvPr id="303157" name="Rectangle 53"/>
            <p:cNvSpPr>
              <a:spLocks noChangeArrowheads="1"/>
            </p:cNvSpPr>
            <p:nvPr/>
          </p:nvSpPr>
          <p:spPr bwMode="auto">
            <a:xfrm>
              <a:off x="336" y="1440"/>
              <a:ext cx="201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600" b="0"/>
                <a:t>X</a:t>
              </a:r>
            </a:p>
          </p:txBody>
        </p:sp>
        <p:sp>
          <p:nvSpPr>
            <p:cNvPr id="303158" name="Rectangle 54"/>
            <p:cNvSpPr>
              <a:spLocks noChangeArrowheads="1"/>
            </p:cNvSpPr>
            <p:nvPr/>
          </p:nvSpPr>
          <p:spPr bwMode="auto">
            <a:xfrm>
              <a:off x="1200" y="1160"/>
              <a:ext cx="434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600" b="0"/>
                <a:t>X </a:t>
              </a:r>
              <a:r>
                <a:rPr lang="en-US" sz="1600" b="0">
                  <a:latin typeface="Courier New" pitchFamily="49" charset="0"/>
                </a:rPr>
                <a:t>^</a:t>
              </a:r>
              <a:r>
                <a:rPr lang="en-US" sz="1600" b="0"/>
                <a:t> Y</a:t>
              </a:r>
            </a:p>
          </p:txBody>
        </p:sp>
        <p:sp>
          <p:nvSpPr>
            <p:cNvPr id="303159" name="Rectangle 55"/>
            <p:cNvSpPr>
              <a:spLocks noChangeArrowheads="1"/>
            </p:cNvSpPr>
            <p:nvPr/>
          </p:nvSpPr>
          <p:spPr bwMode="auto">
            <a:xfrm>
              <a:off x="768" y="576"/>
              <a:ext cx="187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600" b="0"/>
                <a:t>3</a:t>
              </a:r>
            </a:p>
          </p:txBody>
        </p:sp>
      </p:grpSp>
      <p:grpSp>
        <p:nvGrpSpPr>
          <p:cNvPr id="303160" name="Group 56"/>
          <p:cNvGrpSpPr>
            <a:grpSpLocks/>
          </p:cNvGrpSpPr>
          <p:nvPr/>
        </p:nvGrpSpPr>
        <p:grpSpPr bwMode="auto">
          <a:xfrm>
            <a:off x="952500" y="2057400"/>
            <a:ext cx="266700" cy="1066800"/>
            <a:chOff x="504" y="960"/>
            <a:chExt cx="168" cy="672"/>
          </a:xfrm>
        </p:grpSpPr>
        <p:sp>
          <p:nvSpPr>
            <p:cNvPr id="303161" name="Rectangle 57"/>
            <p:cNvSpPr>
              <a:spLocks noChangeArrowheads="1"/>
            </p:cNvSpPr>
            <p:nvPr/>
          </p:nvSpPr>
          <p:spPr bwMode="auto">
            <a:xfrm>
              <a:off x="504" y="960"/>
              <a:ext cx="168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000" b="0"/>
                <a:t>A</a:t>
              </a:r>
            </a:p>
          </p:txBody>
        </p:sp>
        <p:sp>
          <p:nvSpPr>
            <p:cNvPr id="303162" name="Rectangle 58"/>
            <p:cNvSpPr>
              <a:spLocks noChangeArrowheads="1"/>
            </p:cNvSpPr>
            <p:nvPr/>
          </p:nvSpPr>
          <p:spPr bwMode="auto">
            <a:xfrm>
              <a:off x="504" y="1478"/>
              <a:ext cx="168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000" b="0"/>
                <a:t>B</a:t>
              </a:r>
            </a:p>
          </p:txBody>
        </p:sp>
      </p:grpSp>
      <p:grpSp>
        <p:nvGrpSpPr>
          <p:cNvPr id="303163" name="Group 59"/>
          <p:cNvGrpSpPr>
            <a:grpSpLocks/>
          </p:cNvGrpSpPr>
          <p:nvPr/>
        </p:nvGrpSpPr>
        <p:grpSpPr bwMode="auto">
          <a:xfrm>
            <a:off x="3086100" y="2057400"/>
            <a:ext cx="266700" cy="1066800"/>
            <a:chOff x="504" y="960"/>
            <a:chExt cx="168" cy="672"/>
          </a:xfrm>
        </p:grpSpPr>
        <p:sp>
          <p:nvSpPr>
            <p:cNvPr id="303164" name="Rectangle 60"/>
            <p:cNvSpPr>
              <a:spLocks noChangeArrowheads="1"/>
            </p:cNvSpPr>
            <p:nvPr/>
          </p:nvSpPr>
          <p:spPr bwMode="auto">
            <a:xfrm>
              <a:off x="504" y="960"/>
              <a:ext cx="168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000" b="0"/>
                <a:t>A</a:t>
              </a:r>
            </a:p>
          </p:txBody>
        </p:sp>
        <p:sp>
          <p:nvSpPr>
            <p:cNvPr id="303165" name="Rectangle 61"/>
            <p:cNvSpPr>
              <a:spLocks noChangeArrowheads="1"/>
            </p:cNvSpPr>
            <p:nvPr/>
          </p:nvSpPr>
          <p:spPr bwMode="auto">
            <a:xfrm>
              <a:off x="504" y="1478"/>
              <a:ext cx="168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000" b="0"/>
                <a:t>B</a:t>
              </a:r>
            </a:p>
          </p:txBody>
        </p:sp>
      </p:grpSp>
      <p:grpSp>
        <p:nvGrpSpPr>
          <p:cNvPr id="303166" name="Group 62"/>
          <p:cNvGrpSpPr>
            <a:grpSpLocks/>
          </p:cNvGrpSpPr>
          <p:nvPr/>
        </p:nvGrpSpPr>
        <p:grpSpPr bwMode="auto">
          <a:xfrm>
            <a:off x="5219700" y="2057400"/>
            <a:ext cx="266700" cy="1066800"/>
            <a:chOff x="504" y="960"/>
            <a:chExt cx="168" cy="672"/>
          </a:xfrm>
        </p:grpSpPr>
        <p:sp>
          <p:nvSpPr>
            <p:cNvPr id="303167" name="Rectangle 63"/>
            <p:cNvSpPr>
              <a:spLocks noChangeArrowheads="1"/>
            </p:cNvSpPr>
            <p:nvPr/>
          </p:nvSpPr>
          <p:spPr bwMode="auto">
            <a:xfrm>
              <a:off x="504" y="960"/>
              <a:ext cx="168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000" b="0"/>
                <a:t>A</a:t>
              </a:r>
            </a:p>
          </p:txBody>
        </p:sp>
        <p:sp>
          <p:nvSpPr>
            <p:cNvPr id="303168" name="Rectangle 64"/>
            <p:cNvSpPr>
              <a:spLocks noChangeArrowheads="1"/>
            </p:cNvSpPr>
            <p:nvPr/>
          </p:nvSpPr>
          <p:spPr bwMode="auto">
            <a:xfrm>
              <a:off x="504" y="1478"/>
              <a:ext cx="168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000" b="0"/>
                <a:t>B</a:t>
              </a:r>
            </a:p>
          </p:txBody>
        </p:sp>
      </p:grpSp>
      <p:grpSp>
        <p:nvGrpSpPr>
          <p:cNvPr id="303169" name="Group 65"/>
          <p:cNvGrpSpPr>
            <a:grpSpLocks/>
          </p:cNvGrpSpPr>
          <p:nvPr/>
        </p:nvGrpSpPr>
        <p:grpSpPr bwMode="auto">
          <a:xfrm>
            <a:off x="7353300" y="2057400"/>
            <a:ext cx="266700" cy="1066800"/>
            <a:chOff x="504" y="960"/>
            <a:chExt cx="168" cy="672"/>
          </a:xfrm>
        </p:grpSpPr>
        <p:sp>
          <p:nvSpPr>
            <p:cNvPr id="303170" name="Rectangle 66"/>
            <p:cNvSpPr>
              <a:spLocks noChangeArrowheads="1"/>
            </p:cNvSpPr>
            <p:nvPr/>
          </p:nvSpPr>
          <p:spPr bwMode="auto">
            <a:xfrm>
              <a:off x="504" y="960"/>
              <a:ext cx="168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000" b="0"/>
                <a:t>A</a:t>
              </a:r>
            </a:p>
          </p:txBody>
        </p:sp>
        <p:sp>
          <p:nvSpPr>
            <p:cNvPr id="303171" name="Rectangle 67"/>
            <p:cNvSpPr>
              <a:spLocks noChangeArrowheads="1"/>
            </p:cNvSpPr>
            <p:nvPr/>
          </p:nvSpPr>
          <p:spPr bwMode="auto">
            <a:xfrm>
              <a:off x="504" y="1478"/>
              <a:ext cx="168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000" b="0"/>
                <a:t>B</a:t>
              </a:r>
            </a:p>
          </p:txBody>
        </p:sp>
      </p:grp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04314" name="Object 186"/>
          <p:cNvGraphicFramePr>
            <a:graphicFrameLocks noChangeAspect="1"/>
          </p:cNvGraphicFramePr>
          <p:nvPr/>
        </p:nvGraphicFramePr>
        <p:xfrm>
          <a:off x="3505200" y="3217863"/>
          <a:ext cx="3973513" cy="34877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4321" name="Chart" r:id="rId3" imgW="8220611" imgH="6982123" progId="Excel.Chart.8">
                  <p:embed/>
                </p:oleObj>
              </mc:Choice>
              <mc:Fallback>
                <p:oleObj name="Chart" r:id="rId3" imgW="8220611" imgH="6982123" progId="Excel.Chart.8">
                  <p:embed/>
                  <p:pic>
                    <p:nvPicPr>
                      <p:cNvPr id="0" name="Picture 18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05200" y="3217863"/>
                        <a:ext cx="3973513" cy="3487737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19050">
                            <a:solidFill>
                              <a:schemeClr val="tx2"/>
                            </a:solidFill>
                            <a:miter lim="800000"/>
                            <a:headEnd/>
                            <a:tailEnd type="none" w="sm" len="sm"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17961" dir="2700000" algn="ctr" rotWithShape="0">
                                <a:schemeClr val="tx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41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Storing 1 Bit</a:t>
            </a:r>
          </a:p>
        </p:txBody>
      </p:sp>
      <p:sp>
        <p:nvSpPr>
          <p:cNvPr id="304242" name="Text Box 114"/>
          <p:cNvSpPr txBox="1">
            <a:spLocks noChangeArrowheads="1"/>
          </p:cNvSpPr>
          <p:nvPr/>
        </p:nvSpPr>
        <p:spPr bwMode="auto">
          <a:xfrm>
            <a:off x="3733800" y="1066800"/>
            <a:ext cx="1933575" cy="339725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720" rIns="45720">
            <a:spAutoFit/>
          </a:bodyPr>
          <a:lstStyle/>
          <a:p>
            <a:r>
              <a:rPr lang="en-US"/>
              <a:t>Bistable Element</a:t>
            </a:r>
          </a:p>
        </p:txBody>
      </p:sp>
      <p:grpSp>
        <p:nvGrpSpPr>
          <p:cNvPr id="304248" name="Group 120"/>
          <p:cNvGrpSpPr>
            <a:grpSpLocks/>
          </p:cNvGrpSpPr>
          <p:nvPr/>
        </p:nvGrpSpPr>
        <p:grpSpPr bwMode="auto">
          <a:xfrm>
            <a:off x="3733800" y="1447800"/>
            <a:ext cx="1752600" cy="1760538"/>
            <a:chOff x="3988" y="1056"/>
            <a:chExt cx="1104" cy="1109"/>
          </a:xfrm>
        </p:grpSpPr>
        <p:sp>
          <p:nvSpPr>
            <p:cNvPr id="304249" name="Line 121"/>
            <p:cNvSpPr>
              <a:spLocks noChangeShapeType="1"/>
            </p:cNvSpPr>
            <p:nvPr/>
          </p:nvSpPr>
          <p:spPr bwMode="auto">
            <a:xfrm>
              <a:off x="4321" y="1244"/>
              <a:ext cx="435" cy="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304250" name="Group 122"/>
            <p:cNvGrpSpPr>
              <a:grpSpLocks/>
            </p:cNvGrpSpPr>
            <p:nvPr/>
          </p:nvGrpSpPr>
          <p:grpSpPr bwMode="auto">
            <a:xfrm>
              <a:off x="4131" y="1152"/>
              <a:ext cx="243" cy="184"/>
              <a:chOff x="2159" y="1440"/>
              <a:chExt cx="243" cy="184"/>
            </a:xfrm>
          </p:grpSpPr>
          <p:sp>
            <p:nvSpPr>
              <p:cNvPr id="304251" name="Freeform 123"/>
              <p:cNvSpPr>
                <a:spLocks/>
              </p:cNvSpPr>
              <p:nvPr/>
            </p:nvSpPr>
            <p:spPr bwMode="auto">
              <a:xfrm>
                <a:off x="2159" y="1440"/>
                <a:ext cx="190" cy="184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84"/>
                  </a:cxn>
                  <a:cxn ang="0">
                    <a:pos x="190" y="92"/>
                  </a:cxn>
                  <a:cxn ang="0">
                    <a:pos x="0" y="0"/>
                  </a:cxn>
                </a:cxnLst>
                <a:rect l="0" t="0" r="r" b="b"/>
                <a:pathLst>
                  <a:path w="190" h="184">
                    <a:moveTo>
                      <a:pt x="0" y="0"/>
                    </a:moveTo>
                    <a:lnTo>
                      <a:pt x="0" y="184"/>
                    </a:lnTo>
                    <a:lnTo>
                      <a:pt x="190" y="9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4252" name="Freeform 124"/>
              <p:cNvSpPr>
                <a:spLocks/>
              </p:cNvSpPr>
              <p:nvPr/>
            </p:nvSpPr>
            <p:spPr bwMode="auto">
              <a:xfrm>
                <a:off x="2159" y="1440"/>
                <a:ext cx="190" cy="184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84"/>
                  </a:cxn>
                  <a:cxn ang="0">
                    <a:pos x="190" y="92"/>
                  </a:cxn>
                  <a:cxn ang="0">
                    <a:pos x="0" y="0"/>
                  </a:cxn>
                </a:cxnLst>
                <a:rect l="0" t="0" r="r" b="b"/>
                <a:pathLst>
                  <a:path w="190" h="184">
                    <a:moveTo>
                      <a:pt x="0" y="0"/>
                    </a:moveTo>
                    <a:lnTo>
                      <a:pt x="0" y="184"/>
                    </a:lnTo>
                    <a:lnTo>
                      <a:pt x="190" y="92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CCECFF"/>
              </a:solidFill>
              <a:ln w="1270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4253" name="Freeform 125"/>
              <p:cNvSpPr>
                <a:spLocks/>
              </p:cNvSpPr>
              <p:nvPr/>
            </p:nvSpPr>
            <p:spPr bwMode="auto">
              <a:xfrm>
                <a:off x="2353" y="1506"/>
                <a:ext cx="49" cy="48"/>
              </a:xfrm>
              <a:custGeom>
                <a:avLst/>
                <a:gdLst/>
                <a:ahLst/>
                <a:cxnLst>
                  <a:cxn ang="0">
                    <a:pos x="49" y="26"/>
                  </a:cxn>
                  <a:cxn ang="0">
                    <a:pos x="42" y="41"/>
                  </a:cxn>
                  <a:cxn ang="0">
                    <a:pos x="23" y="48"/>
                  </a:cxn>
                  <a:cxn ang="0">
                    <a:pos x="23" y="48"/>
                  </a:cxn>
                  <a:cxn ang="0">
                    <a:pos x="8" y="41"/>
                  </a:cxn>
                  <a:cxn ang="0">
                    <a:pos x="0" y="26"/>
                  </a:cxn>
                  <a:cxn ang="0">
                    <a:pos x="0" y="26"/>
                  </a:cxn>
                  <a:cxn ang="0">
                    <a:pos x="8" y="8"/>
                  </a:cxn>
                  <a:cxn ang="0">
                    <a:pos x="23" y="0"/>
                  </a:cxn>
                  <a:cxn ang="0">
                    <a:pos x="23" y="0"/>
                  </a:cxn>
                  <a:cxn ang="0">
                    <a:pos x="42" y="8"/>
                  </a:cxn>
                  <a:cxn ang="0">
                    <a:pos x="49" y="26"/>
                  </a:cxn>
                </a:cxnLst>
                <a:rect l="0" t="0" r="r" b="b"/>
                <a:pathLst>
                  <a:path w="49" h="48">
                    <a:moveTo>
                      <a:pt x="49" y="26"/>
                    </a:moveTo>
                    <a:lnTo>
                      <a:pt x="42" y="41"/>
                    </a:lnTo>
                    <a:lnTo>
                      <a:pt x="23" y="48"/>
                    </a:lnTo>
                    <a:lnTo>
                      <a:pt x="23" y="48"/>
                    </a:lnTo>
                    <a:lnTo>
                      <a:pt x="8" y="41"/>
                    </a:lnTo>
                    <a:lnTo>
                      <a:pt x="0" y="26"/>
                    </a:lnTo>
                    <a:lnTo>
                      <a:pt x="0" y="26"/>
                    </a:lnTo>
                    <a:lnTo>
                      <a:pt x="8" y="8"/>
                    </a:lnTo>
                    <a:lnTo>
                      <a:pt x="23" y="0"/>
                    </a:lnTo>
                    <a:lnTo>
                      <a:pt x="23" y="0"/>
                    </a:lnTo>
                    <a:lnTo>
                      <a:pt x="42" y="8"/>
                    </a:lnTo>
                    <a:lnTo>
                      <a:pt x="49" y="26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4254" name="Freeform 126"/>
              <p:cNvSpPr>
                <a:spLocks/>
              </p:cNvSpPr>
              <p:nvPr/>
            </p:nvSpPr>
            <p:spPr bwMode="auto">
              <a:xfrm>
                <a:off x="2353" y="1506"/>
                <a:ext cx="49" cy="48"/>
              </a:xfrm>
              <a:custGeom>
                <a:avLst/>
                <a:gdLst/>
                <a:ahLst/>
                <a:cxnLst>
                  <a:cxn ang="0">
                    <a:pos x="49" y="26"/>
                  </a:cxn>
                  <a:cxn ang="0">
                    <a:pos x="42" y="41"/>
                  </a:cxn>
                  <a:cxn ang="0">
                    <a:pos x="23" y="48"/>
                  </a:cxn>
                  <a:cxn ang="0">
                    <a:pos x="23" y="48"/>
                  </a:cxn>
                  <a:cxn ang="0">
                    <a:pos x="8" y="41"/>
                  </a:cxn>
                  <a:cxn ang="0">
                    <a:pos x="0" y="26"/>
                  </a:cxn>
                  <a:cxn ang="0">
                    <a:pos x="0" y="26"/>
                  </a:cxn>
                  <a:cxn ang="0">
                    <a:pos x="8" y="8"/>
                  </a:cxn>
                  <a:cxn ang="0">
                    <a:pos x="23" y="0"/>
                  </a:cxn>
                  <a:cxn ang="0">
                    <a:pos x="23" y="0"/>
                  </a:cxn>
                  <a:cxn ang="0">
                    <a:pos x="42" y="8"/>
                  </a:cxn>
                  <a:cxn ang="0">
                    <a:pos x="49" y="26"/>
                  </a:cxn>
                </a:cxnLst>
                <a:rect l="0" t="0" r="r" b="b"/>
                <a:pathLst>
                  <a:path w="49" h="48">
                    <a:moveTo>
                      <a:pt x="49" y="26"/>
                    </a:moveTo>
                    <a:lnTo>
                      <a:pt x="42" y="41"/>
                    </a:lnTo>
                    <a:lnTo>
                      <a:pt x="23" y="48"/>
                    </a:lnTo>
                    <a:lnTo>
                      <a:pt x="23" y="48"/>
                    </a:lnTo>
                    <a:lnTo>
                      <a:pt x="8" y="41"/>
                    </a:lnTo>
                    <a:lnTo>
                      <a:pt x="0" y="26"/>
                    </a:lnTo>
                    <a:lnTo>
                      <a:pt x="0" y="26"/>
                    </a:lnTo>
                    <a:lnTo>
                      <a:pt x="8" y="8"/>
                    </a:lnTo>
                    <a:lnTo>
                      <a:pt x="23" y="0"/>
                    </a:lnTo>
                    <a:lnTo>
                      <a:pt x="23" y="0"/>
                    </a:lnTo>
                    <a:lnTo>
                      <a:pt x="42" y="8"/>
                    </a:lnTo>
                    <a:lnTo>
                      <a:pt x="49" y="26"/>
                    </a:lnTo>
                  </a:path>
                </a:pathLst>
              </a:custGeom>
              <a:solidFill>
                <a:srgbClr val="CCECFF"/>
              </a:solidFill>
              <a:ln w="1270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304255" name="Line 127"/>
            <p:cNvSpPr>
              <a:spLocks noChangeShapeType="1"/>
            </p:cNvSpPr>
            <p:nvPr/>
          </p:nvSpPr>
          <p:spPr bwMode="auto">
            <a:xfrm>
              <a:off x="3988" y="1248"/>
              <a:ext cx="143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4256" name="Line 128"/>
            <p:cNvSpPr>
              <a:spLocks noChangeShapeType="1"/>
            </p:cNvSpPr>
            <p:nvPr/>
          </p:nvSpPr>
          <p:spPr bwMode="auto">
            <a:xfrm flipV="1">
              <a:off x="4321" y="1824"/>
              <a:ext cx="435" cy="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304257" name="Group 129"/>
            <p:cNvGrpSpPr>
              <a:grpSpLocks/>
            </p:cNvGrpSpPr>
            <p:nvPr/>
          </p:nvGrpSpPr>
          <p:grpSpPr bwMode="auto">
            <a:xfrm flipV="1">
              <a:off x="4131" y="1736"/>
              <a:ext cx="243" cy="184"/>
              <a:chOff x="2159" y="1440"/>
              <a:chExt cx="243" cy="184"/>
            </a:xfrm>
          </p:grpSpPr>
          <p:sp>
            <p:nvSpPr>
              <p:cNvPr id="304258" name="Freeform 130"/>
              <p:cNvSpPr>
                <a:spLocks/>
              </p:cNvSpPr>
              <p:nvPr/>
            </p:nvSpPr>
            <p:spPr bwMode="auto">
              <a:xfrm>
                <a:off x="2159" y="1440"/>
                <a:ext cx="190" cy="184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84"/>
                  </a:cxn>
                  <a:cxn ang="0">
                    <a:pos x="190" y="92"/>
                  </a:cxn>
                  <a:cxn ang="0">
                    <a:pos x="0" y="0"/>
                  </a:cxn>
                </a:cxnLst>
                <a:rect l="0" t="0" r="r" b="b"/>
                <a:pathLst>
                  <a:path w="190" h="184">
                    <a:moveTo>
                      <a:pt x="0" y="0"/>
                    </a:moveTo>
                    <a:lnTo>
                      <a:pt x="0" y="184"/>
                    </a:lnTo>
                    <a:lnTo>
                      <a:pt x="190" y="9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4259" name="Freeform 131"/>
              <p:cNvSpPr>
                <a:spLocks/>
              </p:cNvSpPr>
              <p:nvPr/>
            </p:nvSpPr>
            <p:spPr bwMode="auto">
              <a:xfrm>
                <a:off x="2159" y="1440"/>
                <a:ext cx="190" cy="184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84"/>
                  </a:cxn>
                  <a:cxn ang="0">
                    <a:pos x="190" y="92"/>
                  </a:cxn>
                  <a:cxn ang="0">
                    <a:pos x="0" y="0"/>
                  </a:cxn>
                </a:cxnLst>
                <a:rect l="0" t="0" r="r" b="b"/>
                <a:pathLst>
                  <a:path w="190" h="184">
                    <a:moveTo>
                      <a:pt x="0" y="0"/>
                    </a:moveTo>
                    <a:lnTo>
                      <a:pt x="0" y="184"/>
                    </a:lnTo>
                    <a:lnTo>
                      <a:pt x="190" y="92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CCECFF"/>
              </a:solidFill>
              <a:ln w="1270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4260" name="Freeform 132"/>
              <p:cNvSpPr>
                <a:spLocks/>
              </p:cNvSpPr>
              <p:nvPr/>
            </p:nvSpPr>
            <p:spPr bwMode="auto">
              <a:xfrm>
                <a:off x="2353" y="1506"/>
                <a:ext cx="49" cy="48"/>
              </a:xfrm>
              <a:custGeom>
                <a:avLst/>
                <a:gdLst/>
                <a:ahLst/>
                <a:cxnLst>
                  <a:cxn ang="0">
                    <a:pos x="49" y="26"/>
                  </a:cxn>
                  <a:cxn ang="0">
                    <a:pos x="42" y="41"/>
                  </a:cxn>
                  <a:cxn ang="0">
                    <a:pos x="23" y="48"/>
                  </a:cxn>
                  <a:cxn ang="0">
                    <a:pos x="23" y="48"/>
                  </a:cxn>
                  <a:cxn ang="0">
                    <a:pos x="8" y="41"/>
                  </a:cxn>
                  <a:cxn ang="0">
                    <a:pos x="0" y="26"/>
                  </a:cxn>
                  <a:cxn ang="0">
                    <a:pos x="0" y="26"/>
                  </a:cxn>
                  <a:cxn ang="0">
                    <a:pos x="8" y="8"/>
                  </a:cxn>
                  <a:cxn ang="0">
                    <a:pos x="23" y="0"/>
                  </a:cxn>
                  <a:cxn ang="0">
                    <a:pos x="23" y="0"/>
                  </a:cxn>
                  <a:cxn ang="0">
                    <a:pos x="42" y="8"/>
                  </a:cxn>
                  <a:cxn ang="0">
                    <a:pos x="49" y="26"/>
                  </a:cxn>
                </a:cxnLst>
                <a:rect l="0" t="0" r="r" b="b"/>
                <a:pathLst>
                  <a:path w="49" h="48">
                    <a:moveTo>
                      <a:pt x="49" y="26"/>
                    </a:moveTo>
                    <a:lnTo>
                      <a:pt x="42" y="41"/>
                    </a:lnTo>
                    <a:lnTo>
                      <a:pt x="23" y="48"/>
                    </a:lnTo>
                    <a:lnTo>
                      <a:pt x="23" y="48"/>
                    </a:lnTo>
                    <a:lnTo>
                      <a:pt x="8" y="41"/>
                    </a:lnTo>
                    <a:lnTo>
                      <a:pt x="0" y="26"/>
                    </a:lnTo>
                    <a:lnTo>
                      <a:pt x="0" y="26"/>
                    </a:lnTo>
                    <a:lnTo>
                      <a:pt x="8" y="8"/>
                    </a:lnTo>
                    <a:lnTo>
                      <a:pt x="23" y="0"/>
                    </a:lnTo>
                    <a:lnTo>
                      <a:pt x="23" y="0"/>
                    </a:lnTo>
                    <a:lnTo>
                      <a:pt x="42" y="8"/>
                    </a:lnTo>
                    <a:lnTo>
                      <a:pt x="49" y="26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4261" name="Freeform 133"/>
              <p:cNvSpPr>
                <a:spLocks/>
              </p:cNvSpPr>
              <p:nvPr/>
            </p:nvSpPr>
            <p:spPr bwMode="auto">
              <a:xfrm>
                <a:off x="2353" y="1506"/>
                <a:ext cx="49" cy="48"/>
              </a:xfrm>
              <a:custGeom>
                <a:avLst/>
                <a:gdLst/>
                <a:ahLst/>
                <a:cxnLst>
                  <a:cxn ang="0">
                    <a:pos x="49" y="26"/>
                  </a:cxn>
                  <a:cxn ang="0">
                    <a:pos x="42" y="41"/>
                  </a:cxn>
                  <a:cxn ang="0">
                    <a:pos x="23" y="48"/>
                  </a:cxn>
                  <a:cxn ang="0">
                    <a:pos x="23" y="48"/>
                  </a:cxn>
                  <a:cxn ang="0">
                    <a:pos x="8" y="41"/>
                  </a:cxn>
                  <a:cxn ang="0">
                    <a:pos x="0" y="26"/>
                  </a:cxn>
                  <a:cxn ang="0">
                    <a:pos x="0" y="26"/>
                  </a:cxn>
                  <a:cxn ang="0">
                    <a:pos x="8" y="8"/>
                  </a:cxn>
                  <a:cxn ang="0">
                    <a:pos x="23" y="0"/>
                  </a:cxn>
                  <a:cxn ang="0">
                    <a:pos x="23" y="0"/>
                  </a:cxn>
                  <a:cxn ang="0">
                    <a:pos x="42" y="8"/>
                  </a:cxn>
                  <a:cxn ang="0">
                    <a:pos x="49" y="26"/>
                  </a:cxn>
                </a:cxnLst>
                <a:rect l="0" t="0" r="r" b="b"/>
                <a:pathLst>
                  <a:path w="49" h="48">
                    <a:moveTo>
                      <a:pt x="49" y="26"/>
                    </a:moveTo>
                    <a:lnTo>
                      <a:pt x="42" y="41"/>
                    </a:lnTo>
                    <a:lnTo>
                      <a:pt x="23" y="48"/>
                    </a:lnTo>
                    <a:lnTo>
                      <a:pt x="23" y="48"/>
                    </a:lnTo>
                    <a:lnTo>
                      <a:pt x="8" y="41"/>
                    </a:lnTo>
                    <a:lnTo>
                      <a:pt x="0" y="26"/>
                    </a:lnTo>
                    <a:lnTo>
                      <a:pt x="0" y="26"/>
                    </a:lnTo>
                    <a:lnTo>
                      <a:pt x="8" y="8"/>
                    </a:lnTo>
                    <a:lnTo>
                      <a:pt x="23" y="0"/>
                    </a:lnTo>
                    <a:lnTo>
                      <a:pt x="23" y="0"/>
                    </a:lnTo>
                    <a:lnTo>
                      <a:pt x="42" y="8"/>
                    </a:lnTo>
                    <a:lnTo>
                      <a:pt x="49" y="26"/>
                    </a:lnTo>
                  </a:path>
                </a:pathLst>
              </a:custGeom>
              <a:solidFill>
                <a:srgbClr val="CCECFF"/>
              </a:solidFill>
              <a:ln w="1270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304262" name="Line 134"/>
            <p:cNvSpPr>
              <a:spLocks noChangeShapeType="1"/>
            </p:cNvSpPr>
            <p:nvPr/>
          </p:nvSpPr>
          <p:spPr bwMode="auto">
            <a:xfrm flipV="1">
              <a:off x="3988" y="1823"/>
              <a:ext cx="143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4263" name="Freeform 135"/>
            <p:cNvSpPr>
              <a:spLocks/>
            </p:cNvSpPr>
            <p:nvPr/>
          </p:nvSpPr>
          <p:spPr bwMode="auto">
            <a:xfrm>
              <a:off x="3988" y="1248"/>
              <a:ext cx="528" cy="57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96"/>
                </a:cxn>
                <a:cxn ang="0">
                  <a:pos x="1152" y="336"/>
                </a:cxn>
                <a:cxn ang="0">
                  <a:pos x="1152" y="432"/>
                </a:cxn>
              </a:cxnLst>
              <a:rect l="0" t="0" r="r" b="b"/>
              <a:pathLst>
                <a:path w="1152" h="432">
                  <a:moveTo>
                    <a:pt x="0" y="0"/>
                  </a:moveTo>
                  <a:lnTo>
                    <a:pt x="0" y="96"/>
                  </a:lnTo>
                  <a:lnTo>
                    <a:pt x="1152" y="336"/>
                  </a:lnTo>
                  <a:lnTo>
                    <a:pt x="1152" y="432"/>
                  </a:lnTo>
                </a:path>
              </a:pathLst>
            </a:custGeom>
            <a:noFill/>
            <a:ln w="19050" cap="flat" cmpd="sng">
              <a:solidFill>
                <a:schemeClr val="tx2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304264" name="Freeform 136"/>
            <p:cNvSpPr>
              <a:spLocks/>
            </p:cNvSpPr>
            <p:nvPr/>
          </p:nvSpPr>
          <p:spPr bwMode="auto">
            <a:xfrm flipV="1">
              <a:off x="3988" y="1248"/>
              <a:ext cx="528" cy="57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96"/>
                </a:cxn>
                <a:cxn ang="0">
                  <a:pos x="1152" y="336"/>
                </a:cxn>
                <a:cxn ang="0">
                  <a:pos x="1152" y="432"/>
                </a:cxn>
              </a:cxnLst>
              <a:rect l="0" t="0" r="r" b="b"/>
              <a:pathLst>
                <a:path w="1152" h="432">
                  <a:moveTo>
                    <a:pt x="0" y="0"/>
                  </a:moveTo>
                  <a:lnTo>
                    <a:pt x="0" y="96"/>
                  </a:lnTo>
                  <a:lnTo>
                    <a:pt x="1152" y="336"/>
                  </a:lnTo>
                  <a:lnTo>
                    <a:pt x="1152" y="432"/>
                  </a:lnTo>
                </a:path>
              </a:pathLst>
            </a:custGeom>
            <a:noFill/>
            <a:ln w="19050" cap="flat" cmpd="sng">
              <a:solidFill>
                <a:schemeClr val="tx2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304265" name="Text Box 137"/>
            <p:cNvSpPr txBox="1">
              <a:spLocks noChangeArrowheads="1"/>
            </p:cNvSpPr>
            <p:nvPr/>
          </p:nvSpPr>
          <p:spPr bwMode="auto">
            <a:xfrm>
              <a:off x="4804" y="1152"/>
              <a:ext cx="288" cy="214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>
              <a:spAutoFit/>
            </a:bodyPr>
            <a:lstStyle/>
            <a:p>
              <a:pPr algn="l"/>
              <a:r>
                <a:rPr lang="en-US"/>
                <a:t>Q+</a:t>
              </a:r>
            </a:p>
          </p:txBody>
        </p:sp>
        <p:sp>
          <p:nvSpPr>
            <p:cNvPr id="304266" name="Text Box 138"/>
            <p:cNvSpPr txBox="1">
              <a:spLocks noChangeArrowheads="1"/>
            </p:cNvSpPr>
            <p:nvPr/>
          </p:nvSpPr>
          <p:spPr bwMode="auto">
            <a:xfrm>
              <a:off x="4804" y="1680"/>
              <a:ext cx="288" cy="214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>
              <a:spAutoFit/>
            </a:bodyPr>
            <a:lstStyle/>
            <a:p>
              <a:pPr algn="l"/>
              <a:r>
                <a:rPr lang="en-US"/>
                <a:t>Q–</a:t>
              </a:r>
            </a:p>
          </p:txBody>
        </p:sp>
        <p:sp>
          <p:nvSpPr>
            <p:cNvPr id="304267" name="Text Box 139"/>
            <p:cNvSpPr txBox="1">
              <a:spLocks noChangeArrowheads="1"/>
            </p:cNvSpPr>
            <p:nvPr/>
          </p:nvSpPr>
          <p:spPr bwMode="auto">
            <a:xfrm>
              <a:off x="4516" y="1056"/>
              <a:ext cx="240" cy="197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>
              <a:spAutoFit/>
            </a:bodyPr>
            <a:lstStyle/>
            <a:p>
              <a:r>
                <a:rPr lang="en-US" sz="1600">
                  <a:solidFill>
                    <a:srgbClr val="FF0002"/>
                  </a:solidFill>
                  <a:latin typeface="Courier New" pitchFamily="49" charset="0"/>
                </a:rPr>
                <a:t>q</a:t>
              </a:r>
            </a:p>
          </p:txBody>
        </p:sp>
        <p:sp>
          <p:nvSpPr>
            <p:cNvPr id="304268" name="Text Box 140"/>
            <p:cNvSpPr txBox="1">
              <a:spLocks noChangeArrowheads="1"/>
            </p:cNvSpPr>
            <p:nvPr/>
          </p:nvSpPr>
          <p:spPr bwMode="auto">
            <a:xfrm>
              <a:off x="4516" y="1632"/>
              <a:ext cx="240" cy="197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>
              <a:spAutoFit/>
            </a:bodyPr>
            <a:lstStyle/>
            <a:p>
              <a:r>
                <a:rPr lang="en-US" sz="1600">
                  <a:solidFill>
                    <a:srgbClr val="FF0002"/>
                  </a:solidFill>
                  <a:latin typeface="Courier New" pitchFamily="49" charset="0"/>
                </a:rPr>
                <a:t>!q</a:t>
              </a:r>
            </a:p>
          </p:txBody>
        </p:sp>
        <p:sp>
          <p:nvSpPr>
            <p:cNvPr id="304269" name="Text Box 141"/>
            <p:cNvSpPr txBox="1">
              <a:spLocks noChangeArrowheads="1"/>
            </p:cNvSpPr>
            <p:nvPr/>
          </p:nvSpPr>
          <p:spPr bwMode="auto">
            <a:xfrm>
              <a:off x="4080" y="1968"/>
              <a:ext cx="1008" cy="197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>
              <a:spAutoFit/>
            </a:bodyPr>
            <a:lstStyle/>
            <a:p>
              <a:r>
                <a:rPr lang="en-US" sz="1600">
                  <a:solidFill>
                    <a:srgbClr val="FF0002"/>
                  </a:solidFill>
                  <a:latin typeface="Courier New" pitchFamily="49" charset="0"/>
                </a:rPr>
                <a:t>q </a:t>
              </a:r>
              <a:r>
                <a:rPr lang="en-US" sz="1600"/>
                <a:t>= 0 or 1</a:t>
              </a:r>
            </a:p>
          </p:txBody>
        </p:sp>
      </p:grpSp>
      <p:grpSp>
        <p:nvGrpSpPr>
          <p:cNvPr id="304295" name="Group 167"/>
          <p:cNvGrpSpPr>
            <a:grpSpLocks/>
          </p:cNvGrpSpPr>
          <p:nvPr/>
        </p:nvGrpSpPr>
        <p:grpSpPr bwMode="auto">
          <a:xfrm>
            <a:off x="1066800" y="4267200"/>
            <a:ext cx="1682750" cy="1635125"/>
            <a:chOff x="3696" y="1008"/>
            <a:chExt cx="1060" cy="1030"/>
          </a:xfrm>
        </p:grpSpPr>
        <p:sp>
          <p:nvSpPr>
            <p:cNvPr id="304214" name="Line 86"/>
            <p:cNvSpPr>
              <a:spLocks noChangeShapeType="1"/>
            </p:cNvSpPr>
            <p:nvPr/>
          </p:nvSpPr>
          <p:spPr bwMode="auto">
            <a:xfrm>
              <a:off x="4321" y="1244"/>
              <a:ext cx="435" cy="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304215" name="Group 87"/>
            <p:cNvGrpSpPr>
              <a:grpSpLocks/>
            </p:cNvGrpSpPr>
            <p:nvPr/>
          </p:nvGrpSpPr>
          <p:grpSpPr bwMode="auto">
            <a:xfrm>
              <a:off x="4131" y="1152"/>
              <a:ext cx="243" cy="184"/>
              <a:chOff x="2159" y="1440"/>
              <a:chExt cx="243" cy="184"/>
            </a:xfrm>
          </p:grpSpPr>
          <p:sp>
            <p:nvSpPr>
              <p:cNvPr id="304216" name="Freeform 88"/>
              <p:cNvSpPr>
                <a:spLocks/>
              </p:cNvSpPr>
              <p:nvPr/>
            </p:nvSpPr>
            <p:spPr bwMode="auto">
              <a:xfrm>
                <a:off x="2159" y="1440"/>
                <a:ext cx="190" cy="184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84"/>
                  </a:cxn>
                  <a:cxn ang="0">
                    <a:pos x="190" y="92"/>
                  </a:cxn>
                  <a:cxn ang="0">
                    <a:pos x="0" y="0"/>
                  </a:cxn>
                </a:cxnLst>
                <a:rect l="0" t="0" r="r" b="b"/>
                <a:pathLst>
                  <a:path w="190" h="184">
                    <a:moveTo>
                      <a:pt x="0" y="0"/>
                    </a:moveTo>
                    <a:lnTo>
                      <a:pt x="0" y="184"/>
                    </a:lnTo>
                    <a:lnTo>
                      <a:pt x="190" y="9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4217" name="Freeform 89"/>
              <p:cNvSpPr>
                <a:spLocks/>
              </p:cNvSpPr>
              <p:nvPr/>
            </p:nvSpPr>
            <p:spPr bwMode="auto">
              <a:xfrm>
                <a:off x="2159" y="1440"/>
                <a:ext cx="190" cy="184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84"/>
                  </a:cxn>
                  <a:cxn ang="0">
                    <a:pos x="190" y="92"/>
                  </a:cxn>
                  <a:cxn ang="0">
                    <a:pos x="0" y="0"/>
                  </a:cxn>
                </a:cxnLst>
                <a:rect l="0" t="0" r="r" b="b"/>
                <a:pathLst>
                  <a:path w="190" h="184">
                    <a:moveTo>
                      <a:pt x="0" y="0"/>
                    </a:moveTo>
                    <a:lnTo>
                      <a:pt x="0" y="184"/>
                    </a:lnTo>
                    <a:lnTo>
                      <a:pt x="190" y="92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CCECFF"/>
              </a:solidFill>
              <a:ln w="1270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4218" name="Freeform 90"/>
              <p:cNvSpPr>
                <a:spLocks/>
              </p:cNvSpPr>
              <p:nvPr/>
            </p:nvSpPr>
            <p:spPr bwMode="auto">
              <a:xfrm>
                <a:off x="2353" y="1506"/>
                <a:ext cx="49" cy="48"/>
              </a:xfrm>
              <a:custGeom>
                <a:avLst/>
                <a:gdLst/>
                <a:ahLst/>
                <a:cxnLst>
                  <a:cxn ang="0">
                    <a:pos x="49" y="26"/>
                  </a:cxn>
                  <a:cxn ang="0">
                    <a:pos x="42" y="41"/>
                  </a:cxn>
                  <a:cxn ang="0">
                    <a:pos x="23" y="48"/>
                  </a:cxn>
                  <a:cxn ang="0">
                    <a:pos x="23" y="48"/>
                  </a:cxn>
                  <a:cxn ang="0">
                    <a:pos x="8" y="41"/>
                  </a:cxn>
                  <a:cxn ang="0">
                    <a:pos x="0" y="26"/>
                  </a:cxn>
                  <a:cxn ang="0">
                    <a:pos x="0" y="26"/>
                  </a:cxn>
                  <a:cxn ang="0">
                    <a:pos x="8" y="8"/>
                  </a:cxn>
                  <a:cxn ang="0">
                    <a:pos x="23" y="0"/>
                  </a:cxn>
                  <a:cxn ang="0">
                    <a:pos x="23" y="0"/>
                  </a:cxn>
                  <a:cxn ang="0">
                    <a:pos x="42" y="8"/>
                  </a:cxn>
                  <a:cxn ang="0">
                    <a:pos x="49" y="26"/>
                  </a:cxn>
                </a:cxnLst>
                <a:rect l="0" t="0" r="r" b="b"/>
                <a:pathLst>
                  <a:path w="49" h="48">
                    <a:moveTo>
                      <a:pt x="49" y="26"/>
                    </a:moveTo>
                    <a:lnTo>
                      <a:pt x="42" y="41"/>
                    </a:lnTo>
                    <a:lnTo>
                      <a:pt x="23" y="48"/>
                    </a:lnTo>
                    <a:lnTo>
                      <a:pt x="23" y="48"/>
                    </a:lnTo>
                    <a:lnTo>
                      <a:pt x="8" y="41"/>
                    </a:lnTo>
                    <a:lnTo>
                      <a:pt x="0" y="26"/>
                    </a:lnTo>
                    <a:lnTo>
                      <a:pt x="0" y="26"/>
                    </a:lnTo>
                    <a:lnTo>
                      <a:pt x="8" y="8"/>
                    </a:lnTo>
                    <a:lnTo>
                      <a:pt x="23" y="0"/>
                    </a:lnTo>
                    <a:lnTo>
                      <a:pt x="23" y="0"/>
                    </a:lnTo>
                    <a:lnTo>
                      <a:pt x="42" y="8"/>
                    </a:lnTo>
                    <a:lnTo>
                      <a:pt x="49" y="26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4219" name="Freeform 91"/>
              <p:cNvSpPr>
                <a:spLocks/>
              </p:cNvSpPr>
              <p:nvPr/>
            </p:nvSpPr>
            <p:spPr bwMode="auto">
              <a:xfrm>
                <a:off x="2353" y="1506"/>
                <a:ext cx="49" cy="48"/>
              </a:xfrm>
              <a:custGeom>
                <a:avLst/>
                <a:gdLst/>
                <a:ahLst/>
                <a:cxnLst>
                  <a:cxn ang="0">
                    <a:pos x="49" y="26"/>
                  </a:cxn>
                  <a:cxn ang="0">
                    <a:pos x="42" y="41"/>
                  </a:cxn>
                  <a:cxn ang="0">
                    <a:pos x="23" y="48"/>
                  </a:cxn>
                  <a:cxn ang="0">
                    <a:pos x="23" y="48"/>
                  </a:cxn>
                  <a:cxn ang="0">
                    <a:pos x="8" y="41"/>
                  </a:cxn>
                  <a:cxn ang="0">
                    <a:pos x="0" y="26"/>
                  </a:cxn>
                  <a:cxn ang="0">
                    <a:pos x="0" y="26"/>
                  </a:cxn>
                  <a:cxn ang="0">
                    <a:pos x="8" y="8"/>
                  </a:cxn>
                  <a:cxn ang="0">
                    <a:pos x="23" y="0"/>
                  </a:cxn>
                  <a:cxn ang="0">
                    <a:pos x="23" y="0"/>
                  </a:cxn>
                  <a:cxn ang="0">
                    <a:pos x="42" y="8"/>
                  </a:cxn>
                  <a:cxn ang="0">
                    <a:pos x="49" y="26"/>
                  </a:cxn>
                </a:cxnLst>
                <a:rect l="0" t="0" r="r" b="b"/>
                <a:pathLst>
                  <a:path w="49" h="48">
                    <a:moveTo>
                      <a:pt x="49" y="26"/>
                    </a:moveTo>
                    <a:lnTo>
                      <a:pt x="42" y="41"/>
                    </a:lnTo>
                    <a:lnTo>
                      <a:pt x="23" y="48"/>
                    </a:lnTo>
                    <a:lnTo>
                      <a:pt x="23" y="48"/>
                    </a:lnTo>
                    <a:lnTo>
                      <a:pt x="8" y="41"/>
                    </a:lnTo>
                    <a:lnTo>
                      <a:pt x="0" y="26"/>
                    </a:lnTo>
                    <a:lnTo>
                      <a:pt x="0" y="26"/>
                    </a:lnTo>
                    <a:lnTo>
                      <a:pt x="8" y="8"/>
                    </a:lnTo>
                    <a:lnTo>
                      <a:pt x="23" y="0"/>
                    </a:lnTo>
                    <a:lnTo>
                      <a:pt x="23" y="0"/>
                    </a:lnTo>
                    <a:lnTo>
                      <a:pt x="42" y="8"/>
                    </a:lnTo>
                    <a:lnTo>
                      <a:pt x="49" y="26"/>
                    </a:lnTo>
                  </a:path>
                </a:pathLst>
              </a:custGeom>
              <a:solidFill>
                <a:srgbClr val="CCECFF"/>
              </a:solidFill>
              <a:ln w="1270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304220" name="Line 92"/>
            <p:cNvSpPr>
              <a:spLocks noChangeShapeType="1"/>
            </p:cNvSpPr>
            <p:nvPr/>
          </p:nvSpPr>
          <p:spPr bwMode="auto">
            <a:xfrm>
              <a:off x="3988" y="1248"/>
              <a:ext cx="143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4226" name="Line 98"/>
            <p:cNvSpPr>
              <a:spLocks noChangeShapeType="1"/>
            </p:cNvSpPr>
            <p:nvPr/>
          </p:nvSpPr>
          <p:spPr bwMode="auto">
            <a:xfrm flipV="1">
              <a:off x="4321" y="1824"/>
              <a:ext cx="435" cy="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304227" name="Group 99"/>
            <p:cNvGrpSpPr>
              <a:grpSpLocks/>
            </p:cNvGrpSpPr>
            <p:nvPr/>
          </p:nvGrpSpPr>
          <p:grpSpPr bwMode="auto">
            <a:xfrm flipV="1">
              <a:off x="4131" y="1736"/>
              <a:ext cx="243" cy="184"/>
              <a:chOff x="2159" y="1440"/>
              <a:chExt cx="243" cy="184"/>
            </a:xfrm>
          </p:grpSpPr>
          <p:sp>
            <p:nvSpPr>
              <p:cNvPr id="304228" name="Freeform 100"/>
              <p:cNvSpPr>
                <a:spLocks/>
              </p:cNvSpPr>
              <p:nvPr/>
            </p:nvSpPr>
            <p:spPr bwMode="auto">
              <a:xfrm>
                <a:off x="2159" y="1440"/>
                <a:ext cx="190" cy="184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84"/>
                  </a:cxn>
                  <a:cxn ang="0">
                    <a:pos x="190" y="92"/>
                  </a:cxn>
                  <a:cxn ang="0">
                    <a:pos x="0" y="0"/>
                  </a:cxn>
                </a:cxnLst>
                <a:rect l="0" t="0" r="r" b="b"/>
                <a:pathLst>
                  <a:path w="190" h="184">
                    <a:moveTo>
                      <a:pt x="0" y="0"/>
                    </a:moveTo>
                    <a:lnTo>
                      <a:pt x="0" y="184"/>
                    </a:lnTo>
                    <a:lnTo>
                      <a:pt x="190" y="9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4229" name="Freeform 101"/>
              <p:cNvSpPr>
                <a:spLocks/>
              </p:cNvSpPr>
              <p:nvPr/>
            </p:nvSpPr>
            <p:spPr bwMode="auto">
              <a:xfrm>
                <a:off x="2159" y="1440"/>
                <a:ext cx="190" cy="184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84"/>
                  </a:cxn>
                  <a:cxn ang="0">
                    <a:pos x="190" y="92"/>
                  </a:cxn>
                  <a:cxn ang="0">
                    <a:pos x="0" y="0"/>
                  </a:cxn>
                </a:cxnLst>
                <a:rect l="0" t="0" r="r" b="b"/>
                <a:pathLst>
                  <a:path w="190" h="184">
                    <a:moveTo>
                      <a:pt x="0" y="0"/>
                    </a:moveTo>
                    <a:lnTo>
                      <a:pt x="0" y="184"/>
                    </a:lnTo>
                    <a:lnTo>
                      <a:pt x="190" y="92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CCECFF"/>
              </a:solidFill>
              <a:ln w="1270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4230" name="Freeform 102"/>
              <p:cNvSpPr>
                <a:spLocks/>
              </p:cNvSpPr>
              <p:nvPr/>
            </p:nvSpPr>
            <p:spPr bwMode="auto">
              <a:xfrm>
                <a:off x="2353" y="1506"/>
                <a:ext cx="49" cy="48"/>
              </a:xfrm>
              <a:custGeom>
                <a:avLst/>
                <a:gdLst/>
                <a:ahLst/>
                <a:cxnLst>
                  <a:cxn ang="0">
                    <a:pos x="49" y="26"/>
                  </a:cxn>
                  <a:cxn ang="0">
                    <a:pos x="42" y="41"/>
                  </a:cxn>
                  <a:cxn ang="0">
                    <a:pos x="23" y="48"/>
                  </a:cxn>
                  <a:cxn ang="0">
                    <a:pos x="23" y="48"/>
                  </a:cxn>
                  <a:cxn ang="0">
                    <a:pos x="8" y="41"/>
                  </a:cxn>
                  <a:cxn ang="0">
                    <a:pos x="0" y="26"/>
                  </a:cxn>
                  <a:cxn ang="0">
                    <a:pos x="0" y="26"/>
                  </a:cxn>
                  <a:cxn ang="0">
                    <a:pos x="8" y="8"/>
                  </a:cxn>
                  <a:cxn ang="0">
                    <a:pos x="23" y="0"/>
                  </a:cxn>
                  <a:cxn ang="0">
                    <a:pos x="23" y="0"/>
                  </a:cxn>
                  <a:cxn ang="0">
                    <a:pos x="42" y="8"/>
                  </a:cxn>
                  <a:cxn ang="0">
                    <a:pos x="49" y="26"/>
                  </a:cxn>
                </a:cxnLst>
                <a:rect l="0" t="0" r="r" b="b"/>
                <a:pathLst>
                  <a:path w="49" h="48">
                    <a:moveTo>
                      <a:pt x="49" y="26"/>
                    </a:moveTo>
                    <a:lnTo>
                      <a:pt x="42" y="41"/>
                    </a:lnTo>
                    <a:lnTo>
                      <a:pt x="23" y="48"/>
                    </a:lnTo>
                    <a:lnTo>
                      <a:pt x="23" y="48"/>
                    </a:lnTo>
                    <a:lnTo>
                      <a:pt x="8" y="41"/>
                    </a:lnTo>
                    <a:lnTo>
                      <a:pt x="0" y="26"/>
                    </a:lnTo>
                    <a:lnTo>
                      <a:pt x="0" y="26"/>
                    </a:lnTo>
                    <a:lnTo>
                      <a:pt x="8" y="8"/>
                    </a:lnTo>
                    <a:lnTo>
                      <a:pt x="23" y="0"/>
                    </a:lnTo>
                    <a:lnTo>
                      <a:pt x="23" y="0"/>
                    </a:lnTo>
                    <a:lnTo>
                      <a:pt x="42" y="8"/>
                    </a:lnTo>
                    <a:lnTo>
                      <a:pt x="49" y="26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4231" name="Freeform 103"/>
              <p:cNvSpPr>
                <a:spLocks/>
              </p:cNvSpPr>
              <p:nvPr/>
            </p:nvSpPr>
            <p:spPr bwMode="auto">
              <a:xfrm>
                <a:off x="2353" y="1506"/>
                <a:ext cx="49" cy="48"/>
              </a:xfrm>
              <a:custGeom>
                <a:avLst/>
                <a:gdLst/>
                <a:ahLst/>
                <a:cxnLst>
                  <a:cxn ang="0">
                    <a:pos x="49" y="26"/>
                  </a:cxn>
                  <a:cxn ang="0">
                    <a:pos x="42" y="41"/>
                  </a:cxn>
                  <a:cxn ang="0">
                    <a:pos x="23" y="48"/>
                  </a:cxn>
                  <a:cxn ang="0">
                    <a:pos x="23" y="48"/>
                  </a:cxn>
                  <a:cxn ang="0">
                    <a:pos x="8" y="41"/>
                  </a:cxn>
                  <a:cxn ang="0">
                    <a:pos x="0" y="26"/>
                  </a:cxn>
                  <a:cxn ang="0">
                    <a:pos x="0" y="26"/>
                  </a:cxn>
                  <a:cxn ang="0">
                    <a:pos x="8" y="8"/>
                  </a:cxn>
                  <a:cxn ang="0">
                    <a:pos x="23" y="0"/>
                  </a:cxn>
                  <a:cxn ang="0">
                    <a:pos x="23" y="0"/>
                  </a:cxn>
                  <a:cxn ang="0">
                    <a:pos x="42" y="8"/>
                  </a:cxn>
                  <a:cxn ang="0">
                    <a:pos x="49" y="26"/>
                  </a:cxn>
                </a:cxnLst>
                <a:rect l="0" t="0" r="r" b="b"/>
                <a:pathLst>
                  <a:path w="49" h="48">
                    <a:moveTo>
                      <a:pt x="49" y="26"/>
                    </a:moveTo>
                    <a:lnTo>
                      <a:pt x="42" y="41"/>
                    </a:lnTo>
                    <a:lnTo>
                      <a:pt x="23" y="48"/>
                    </a:lnTo>
                    <a:lnTo>
                      <a:pt x="23" y="48"/>
                    </a:lnTo>
                    <a:lnTo>
                      <a:pt x="8" y="41"/>
                    </a:lnTo>
                    <a:lnTo>
                      <a:pt x="0" y="26"/>
                    </a:lnTo>
                    <a:lnTo>
                      <a:pt x="0" y="26"/>
                    </a:lnTo>
                    <a:lnTo>
                      <a:pt x="8" y="8"/>
                    </a:lnTo>
                    <a:lnTo>
                      <a:pt x="23" y="0"/>
                    </a:lnTo>
                    <a:lnTo>
                      <a:pt x="23" y="0"/>
                    </a:lnTo>
                    <a:lnTo>
                      <a:pt x="42" y="8"/>
                    </a:lnTo>
                    <a:lnTo>
                      <a:pt x="49" y="26"/>
                    </a:lnTo>
                  </a:path>
                </a:pathLst>
              </a:custGeom>
              <a:solidFill>
                <a:srgbClr val="CCECFF"/>
              </a:solidFill>
              <a:ln w="1270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304232" name="Line 104"/>
            <p:cNvSpPr>
              <a:spLocks noChangeShapeType="1"/>
            </p:cNvSpPr>
            <p:nvPr/>
          </p:nvSpPr>
          <p:spPr bwMode="auto">
            <a:xfrm flipV="1">
              <a:off x="3988" y="1823"/>
              <a:ext cx="143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4234" name="Freeform 106"/>
            <p:cNvSpPr>
              <a:spLocks/>
            </p:cNvSpPr>
            <p:nvPr/>
          </p:nvSpPr>
          <p:spPr bwMode="auto">
            <a:xfrm>
              <a:off x="3988" y="1248"/>
              <a:ext cx="528" cy="57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96"/>
                </a:cxn>
                <a:cxn ang="0">
                  <a:pos x="1152" y="336"/>
                </a:cxn>
                <a:cxn ang="0">
                  <a:pos x="1152" y="432"/>
                </a:cxn>
              </a:cxnLst>
              <a:rect l="0" t="0" r="r" b="b"/>
              <a:pathLst>
                <a:path w="1152" h="432">
                  <a:moveTo>
                    <a:pt x="0" y="0"/>
                  </a:moveTo>
                  <a:lnTo>
                    <a:pt x="0" y="96"/>
                  </a:lnTo>
                  <a:lnTo>
                    <a:pt x="1152" y="336"/>
                  </a:lnTo>
                  <a:lnTo>
                    <a:pt x="1152" y="432"/>
                  </a:lnTo>
                </a:path>
              </a:pathLst>
            </a:custGeom>
            <a:noFill/>
            <a:ln w="19050" cap="flat" cmpd="sng">
              <a:solidFill>
                <a:schemeClr val="tx2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304288" name="Text Box 160"/>
            <p:cNvSpPr txBox="1">
              <a:spLocks noChangeArrowheads="1"/>
            </p:cNvSpPr>
            <p:nvPr/>
          </p:nvSpPr>
          <p:spPr bwMode="auto">
            <a:xfrm>
              <a:off x="3696" y="1728"/>
              <a:ext cx="240" cy="214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wrap="none" lIns="45720" rIns="45720">
              <a:spAutoFit/>
            </a:bodyPr>
            <a:lstStyle/>
            <a:p>
              <a:r>
                <a:rPr lang="en-US"/>
                <a:t>V</a:t>
              </a:r>
              <a:r>
                <a:rPr lang="en-US" baseline="-25000"/>
                <a:t>in</a:t>
              </a:r>
            </a:p>
          </p:txBody>
        </p:sp>
        <p:sp>
          <p:nvSpPr>
            <p:cNvPr id="304289" name="Text Box 161"/>
            <p:cNvSpPr txBox="1">
              <a:spLocks noChangeArrowheads="1"/>
            </p:cNvSpPr>
            <p:nvPr/>
          </p:nvSpPr>
          <p:spPr bwMode="auto">
            <a:xfrm>
              <a:off x="4384" y="1824"/>
              <a:ext cx="207" cy="214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wrap="none" lIns="45720" rIns="45720">
              <a:spAutoFit/>
            </a:bodyPr>
            <a:lstStyle/>
            <a:p>
              <a:r>
                <a:rPr lang="en-US"/>
                <a:t>V</a:t>
              </a:r>
              <a:r>
                <a:rPr lang="en-US" baseline="-25000"/>
                <a:t>1</a:t>
              </a:r>
            </a:p>
          </p:txBody>
        </p:sp>
        <p:sp>
          <p:nvSpPr>
            <p:cNvPr id="304290" name="Text Box 162"/>
            <p:cNvSpPr txBox="1">
              <a:spLocks noChangeArrowheads="1"/>
            </p:cNvSpPr>
            <p:nvPr/>
          </p:nvSpPr>
          <p:spPr bwMode="auto">
            <a:xfrm>
              <a:off x="4368" y="1008"/>
              <a:ext cx="207" cy="214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wrap="none" lIns="45720" rIns="45720">
              <a:spAutoFit/>
            </a:bodyPr>
            <a:lstStyle/>
            <a:p>
              <a:r>
                <a:rPr lang="en-US"/>
                <a:t>V</a:t>
              </a:r>
              <a:r>
                <a:rPr lang="en-US" baseline="-25000"/>
                <a:t>2</a:t>
              </a:r>
            </a:p>
          </p:txBody>
        </p:sp>
      </p:grpSp>
      <p:graphicFrame>
        <p:nvGraphicFramePr>
          <p:cNvPr id="304299" name="Object 171"/>
          <p:cNvGraphicFramePr>
            <a:graphicFrameLocks noChangeAspect="1"/>
          </p:cNvGraphicFramePr>
          <p:nvPr/>
        </p:nvGraphicFramePr>
        <p:xfrm>
          <a:off x="3505200" y="3505200"/>
          <a:ext cx="3973513" cy="3182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4322" name="Chart" r:id="rId5" imgW="8611076" imgH="6915448" progId="Excel.Chart.8">
                  <p:embed/>
                </p:oleObj>
              </mc:Choice>
              <mc:Fallback>
                <p:oleObj name="Chart" r:id="rId5" imgW="8611076" imgH="6915448" progId="Excel.Chart.8">
                  <p:embed/>
                  <p:pic>
                    <p:nvPicPr>
                      <p:cNvPr id="0" name="Picture 17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05200" y="3505200"/>
                        <a:ext cx="3973513" cy="3182938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19050">
                            <a:solidFill>
                              <a:schemeClr val="tx2"/>
                            </a:solidFill>
                            <a:miter lim="800000"/>
                            <a:headEnd/>
                            <a:tailEnd type="none" w="sm" len="sm"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17961" dir="2700000" algn="ctr" rotWithShape="0">
                                <a:schemeClr val="tx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4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4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4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OleChart spid="304314" grpId="0"/>
      <p:bldOleChart spid="304299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25634" name="Object 2"/>
          <p:cNvGraphicFramePr>
            <a:graphicFrameLocks noChangeAspect="1"/>
          </p:cNvGraphicFramePr>
          <p:nvPr/>
        </p:nvGraphicFramePr>
        <p:xfrm>
          <a:off x="3505200" y="3505200"/>
          <a:ext cx="3973513" cy="3182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5642" name="Chart" r:id="rId3" imgW="8620661" imgH="6905863" progId="Excel.Chart.8">
                  <p:embed/>
                </p:oleObj>
              </mc:Choice>
              <mc:Fallback>
                <p:oleObj name="Chart" r:id="rId3" imgW="8620661" imgH="6905863" progId="Excel.Chart.8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05200" y="3505200"/>
                        <a:ext cx="3973513" cy="31829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9050">
                            <a:solidFill>
                              <a:schemeClr val="tx2"/>
                            </a:solidFill>
                            <a:miter lim="800000"/>
                            <a:headEnd/>
                            <a:tailEnd type="none" w="sm" len="sm"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17961" dir="2700000" algn="ctr" rotWithShape="0">
                                <a:schemeClr val="tx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5635" name="Object 3"/>
          <p:cNvGraphicFramePr>
            <a:graphicFrameLocks noChangeAspect="1"/>
          </p:cNvGraphicFramePr>
          <p:nvPr/>
        </p:nvGraphicFramePr>
        <p:xfrm>
          <a:off x="3494088" y="3416300"/>
          <a:ext cx="4202112" cy="336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5643" name="Chart" r:id="rId5" imgW="8620661" imgH="6905863" progId="Excel.Chart.8">
                  <p:embed/>
                </p:oleObj>
              </mc:Choice>
              <mc:Fallback>
                <p:oleObj name="Chart" r:id="rId5" imgW="8620661" imgH="6905863" progId="Excel.Chart.8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94088" y="3416300"/>
                        <a:ext cx="4202112" cy="336550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19050">
                            <a:solidFill>
                              <a:schemeClr val="tx2"/>
                            </a:solidFill>
                            <a:miter lim="800000"/>
                            <a:headEnd/>
                            <a:tailEnd type="none" w="sm" len="sm"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17961" dir="2700000" algn="ctr" rotWithShape="0">
                                <a:schemeClr val="tx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2563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Storing 1 Bit (cont.)</a:t>
            </a:r>
          </a:p>
        </p:txBody>
      </p:sp>
      <p:sp>
        <p:nvSpPr>
          <p:cNvPr id="325637" name="Text Box 5"/>
          <p:cNvSpPr txBox="1">
            <a:spLocks noChangeArrowheads="1"/>
          </p:cNvSpPr>
          <p:nvPr/>
        </p:nvSpPr>
        <p:spPr bwMode="auto">
          <a:xfrm>
            <a:off x="3733800" y="1066800"/>
            <a:ext cx="1933575" cy="339725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720" rIns="45720">
            <a:spAutoFit/>
          </a:bodyPr>
          <a:lstStyle/>
          <a:p>
            <a:r>
              <a:rPr lang="en-US"/>
              <a:t>Bistable Element</a:t>
            </a:r>
          </a:p>
        </p:txBody>
      </p:sp>
      <p:grpSp>
        <p:nvGrpSpPr>
          <p:cNvPr id="325638" name="Group 6"/>
          <p:cNvGrpSpPr>
            <a:grpSpLocks/>
          </p:cNvGrpSpPr>
          <p:nvPr/>
        </p:nvGrpSpPr>
        <p:grpSpPr bwMode="auto">
          <a:xfrm>
            <a:off x="3733800" y="1447800"/>
            <a:ext cx="1752600" cy="1760538"/>
            <a:chOff x="3988" y="1056"/>
            <a:chExt cx="1104" cy="1109"/>
          </a:xfrm>
        </p:grpSpPr>
        <p:sp>
          <p:nvSpPr>
            <p:cNvPr id="325639" name="Line 7"/>
            <p:cNvSpPr>
              <a:spLocks noChangeShapeType="1"/>
            </p:cNvSpPr>
            <p:nvPr/>
          </p:nvSpPr>
          <p:spPr bwMode="auto">
            <a:xfrm>
              <a:off x="4321" y="1244"/>
              <a:ext cx="435" cy="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325640" name="Group 8"/>
            <p:cNvGrpSpPr>
              <a:grpSpLocks/>
            </p:cNvGrpSpPr>
            <p:nvPr/>
          </p:nvGrpSpPr>
          <p:grpSpPr bwMode="auto">
            <a:xfrm>
              <a:off x="4131" y="1152"/>
              <a:ext cx="243" cy="184"/>
              <a:chOff x="2159" y="1440"/>
              <a:chExt cx="243" cy="184"/>
            </a:xfrm>
          </p:grpSpPr>
          <p:sp>
            <p:nvSpPr>
              <p:cNvPr id="325641" name="Freeform 9"/>
              <p:cNvSpPr>
                <a:spLocks/>
              </p:cNvSpPr>
              <p:nvPr/>
            </p:nvSpPr>
            <p:spPr bwMode="auto">
              <a:xfrm>
                <a:off x="2159" y="1440"/>
                <a:ext cx="190" cy="184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84"/>
                  </a:cxn>
                  <a:cxn ang="0">
                    <a:pos x="190" y="92"/>
                  </a:cxn>
                  <a:cxn ang="0">
                    <a:pos x="0" y="0"/>
                  </a:cxn>
                </a:cxnLst>
                <a:rect l="0" t="0" r="r" b="b"/>
                <a:pathLst>
                  <a:path w="190" h="184">
                    <a:moveTo>
                      <a:pt x="0" y="0"/>
                    </a:moveTo>
                    <a:lnTo>
                      <a:pt x="0" y="184"/>
                    </a:lnTo>
                    <a:lnTo>
                      <a:pt x="190" y="9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5642" name="Freeform 10"/>
              <p:cNvSpPr>
                <a:spLocks/>
              </p:cNvSpPr>
              <p:nvPr/>
            </p:nvSpPr>
            <p:spPr bwMode="auto">
              <a:xfrm>
                <a:off x="2159" y="1440"/>
                <a:ext cx="190" cy="184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84"/>
                  </a:cxn>
                  <a:cxn ang="0">
                    <a:pos x="190" y="92"/>
                  </a:cxn>
                  <a:cxn ang="0">
                    <a:pos x="0" y="0"/>
                  </a:cxn>
                </a:cxnLst>
                <a:rect l="0" t="0" r="r" b="b"/>
                <a:pathLst>
                  <a:path w="190" h="184">
                    <a:moveTo>
                      <a:pt x="0" y="0"/>
                    </a:moveTo>
                    <a:lnTo>
                      <a:pt x="0" y="184"/>
                    </a:lnTo>
                    <a:lnTo>
                      <a:pt x="190" y="92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CCECFF"/>
              </a:solidFill>
              <a:ln w="1270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5643" name="Freeform 11"/>
              <p:cNvSpPr>
                <a:spLocks/>
              </p:cNvSpPr>
              <p:nvPr/>
            </p:nvSpPr>
            <p:spPr bwMode="auto">
              <a:xfrm>
                <a:off x="2353" y="1506"/>
                <a:ext cx="49" cy="48"/>
              </a:xfrm>
              <a:custGeom>
                <a:avLst/>
                <a:gdLst/>
                <a:ahLst/>
                <a:cxnLst>
                  <a:cxn ang="0">
                    <a:pos x="49" y="26"/>
                  </a:cxn>
                  <a:cxn ang="0">
                    <a:pos x="42" y="41"/>
                  </a:cxn>
                  <a:cxn ang="0">
                    <a:pos x="23" y="48"/>
                  </a:cxn>
                  <a:cxn ang="0">
                    <a:pos x="23" y="48"/>
                  </a:cxn>
                  <a:cxn ang="0">
                    <a:pos x="8" y="41"/>
                  </a:cxn>
                  <a:cxn ang="0">
                    <a:pos x="0" y="26"/>
                  </a:cxn>
                  <a:cxn ang="0">
                    <a:pos x="0" y="26"/>
                  </a:cxn>
                  <a:cxn ang="0">
                    <a:pos x="8" y="8"/>
                  </a:cxn>
                  <a:cxn ang="0">
                    <a:pos x="23" y="0"/>
                  </a:cxn>
                  <a:cxn ang="0">
                    <a:pos x="23" y="0"/>
                  </a:cxn>
                  <a:cxn ang="0">
                    <a:pos x="42" y="8"/>
                  </a:cxn>
                  <a:cxn ang="0">
                    <a:pos x="49" y="26"/>
                  </a:cxn>
                </a:cxnLst>
                <a:rect l="0" t="0" r="r" b="b"/>
                <a:pathLst>
                  <a:path w="49" h="48">
                    <a:moveTo>
                      <a:pt x="49" y="26"/>
                    </a:moveTo>
                    <a:lnTo>
                      <a:pt x="42" y="41"/>
                    </a:lnTo>
                    <a:lnTo>
                      <a:pt x="23" y="48"/>
                    </a:lnTo>
                    <a:lnTo>
                      <a:pt x="23" y="48"/>
                    </a:lnTo>
                    <a:lnTo>
                      <a:pt x="8" y="41"/>
                    </a:lnTo>
                    <a:lnTo>
                      <a:pt x="0" y="26"/>
                    </a:lnTo>
                    <a:lnTo>
                      <a:pt x="0" y="26"/>
                    </a:lnTo>
                    <a:lnTo>
                      <a:pt x="8" y="8"/>
                    </a:lnTo>
                    <a:lnTo>
                      <a:pt x="23" y="0"/>
                    </a:lnTo>
                    <a:lnTo>
                      <a:pt x="23" y="0"/>
                    </a:lnTo>
                    <a:lnTo>
                      <a:pt x="42" y="8"/>
                    </a:lnTo>
                    <a:lnTo>
                      <a:pt x="49" y="26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5644" name="Freeform 12"/>
              <p:cNvSpPr>
                <a:spLocks/>
              </p:cNvSpPr>
              <p:nvPr/>
            </p:nvSpPr>
            <p:spPr bwMode="auto">
              <a:xfrm>
                <a:off x="2353" y="1506"/>
                <a:ext cx="49" cy="48"/>
              </a:xfrm>
              <a:custGeom>
                <a:avLst/>
                <a:gdLst/>
                <a:ahLst/>
                <a:cxnLst>
                  <a:cxn ang="0">
                    <a:pos x="49" y="26"/>
                  </a:cxn>
                  <a:cxn ang="0">
                    <a:pos x="42" y="41"/>
                  </a:cxn>
                  <a:cxn ang="0">
                    <a:pos x="23" y="48"/>
                  </a:cxn>
                  <a:cxn ang="0">
                    <a:pos x="23" y="48"/>
                  </a:cxn>
                  <a:cxn ang="0">
                    <a:pos x="8" y="41"/>
                  </a:cxn>
                  <a:cxn ang="0">
                    <a:pos x="0" y="26"/>
                  </a:cxn>
                  <a:cxn ang="0">
                    <a:pos x="0" y="26"/>
                  </a:cxn>
                  <a:cxn ang="0">
                    <a:pos x="8" y="8"/>
                  </a:cxn>
                  <a:cxn ang="0">
                    <a:pos x="23" y="0"/>
                  </a:cxn>
                  <a:cxn ang="0">
                    <a:pos x="23" y="0"/>
                  </a:cxn>
                  <a:cxn ang="0">
                    <a:pos x="42" y="8"/>
                  </a:cxn>
                  <a:cxn ang="0">
                    <a:pos x="49" y="26"/>
                  </a:cxn>
                </a:cxnLst>
                <a:rect l="0" t="0" r="r" b="b"/>
                <a:pathLst>
                  <a:path w="49" h="48">
                    <a:moveTo>
                      <a:pt x="49" y="26"/>
                    </a:moveTo>
                    <a:lnTo>
                      <a:pt x="42" y="41"/>
                    </a:lnTo>
                    <a:lnTo>
                      <a:pt x="23" y="48"/>
                    </a:lnTo>
                    <a:lnTo>
                      <a:pt x="23" y="48"/>
                    </a:lnTo>
                    <a:lnTo>
                      <a:pt x="8" y="41"/>
                    </a:lnTo>
                    <a:lnTo>
                      <a:pt x="0" y="26"/>
                    </a:lnTo>
                    <a:lnTo>
                      <a:pt x="0" y="26"/>
                    </a:lnTo>
                    <a:lnTo>
                      <a:pt x="8" y="8"/>
                    </a:lnTo>
                    <a:lnTo>
                      <a:pt x="23" y="0"/>
                    </a:lnTo>
                    <a:lnTo>
                      <a:pt x="23" y="0"/>
                    </a:lnTo>
                    <a:lnTo>
                      <a:pt x="42" y="8"/>
                    </a:lnTo>
                    <a:lnTo>
                      <a:pt x="49" y="26"/>
                    </a:lnTo>
                  </a:path>
                </a:pathLst>
              </a:custGeom>
              <a:solidFill>
                <a:srgbClr val="CCECFF"/>
              </a:solidFill>
              <a:ln w="1270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325645" name="Line 13"/>
            <p:cNvSpPr>
              <a:spLocks noChangeShapeType="1"/>
            </p:cNvSpPr>
            <p:nvPr/>
          </p:nvSpPr>
          <p:spPr bwMode="auto">
            <a:xfrm>
              <a:off x="3988" y="1248"/>
              <a:ext cx="143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5646" name="Line 14"/>
            <p:cNvSpPr>
              <a:spLocks noChangeShapeType="1"/>
            </p:cNvSpPr>
            <p:nvPr/>
          </p:nvSpPr>
          <p:spPr bwMode="auto">
            <a:xfrm flipV="1">
              <a:off x="4321" y="1824"/>
              <a:ext cx="435" cy="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325647" name="Group 15"/>
            <p:cNvGrpSpPr>
              <a:grpSpLocks/>
            </p:cNvGrpSpPr>
            <p:nvPr/>
          </p:nvGrpSpPr>
          <p:grpSpPr bwMode="auto">
            <a:xfrm flipV="1">
              <a:off x="4131" y="1736"/>
              <a:ext cx="243" cy="184"/>
              <a:chOff x="2159" y="1440"/>
              <a:chExt cx="243" cy="184"/>
            </a:xfrm>
          </p:grpSpPr>
          <p:sp>
            <p:nvSpPr>
              <p:cNvPr id="325648" name="Freeform 16"/>
              <p:cNvSpPr>
                <a:spLocks/>
              </p:cNvSpPr>
              <p:nvPr/>
            </p:nvSpPr>
            <p:spPr bwMode="auto">
              <a:xfrm>
                <a:off x="2159" y="1440"/>
                <a:ext cx="190" cy="184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84"/>
                  </a:cxn>
                  <a:cxn ang="0">
                    <a:pos x="190" y="92"/>
                  </a:cxn>
                  <a:cxn ang="0">
                    <a:pos x="0" y="0"/>
                  </a:cxn>
                </a:cxnLst>
                <a:rect l="0" t="0" r="r" b="b"/>
                <a:pathLst>
                  <a:path w="190" h="184">
                    <a:moveTo>
                      <a:pt x="0" y="0"/>
                    </a:moveTo>
                    <a:lnTo>
                      <a:pt x="0" y="184"/>
                    </a:lnTo>
                    <a:lnTo>
                      <a:pt x="190" y="9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5649" name="Freeform 17"/>
              <p:cNvSpPr>
                <a:spLocks/>
              </p:cNvSpPr>
              <p:nvPr/>
            </p:nvSpPr>
            <p:spPr bwMode="auto">
              <a:xfrm>
                <a:off x="2159" y="1440"/>
                <a:ext cx="190" cy="184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84"/>
                  </a:cxn>
                  <a:cxn ang="0">
                    <a:pos x="190" y="92"/>
                  </a:cxn>
                  <a:cxn ang="0">
                    <a:pos x="0" y="0"/>
                  </a:cxn>
                </a:cxnLst>
                <a:rect l="0" t="0" r="r" b="b"/>
                <a:pathLst>
                  <a:path w="190" h="184">
                    <a:moveTo>
                      <a:pt x="0" y="0"/>
                    </a:moveTo>
                    <a:lnTo>
                      <a:pt x="0" y="184"/>
                    </a:lnTo>
                    <a:lnTo>
                      <a:pt x="190" y="92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CCECFF"/>
              </a:solidFill>
              <a:ln w="1270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5650" name="Freeform 18"/>
              <p:cNvSpPr>
                <a:spLocks/>
              </p:cNvSpPr>
              <p:nvPr/>
            </p:nvSpPr>
            <p:spPr bwMode="auto">
              <a:xfrm>
                <a:off x="2353" y="1506"/>
                <a:ext cx="49" cy="48"/>
              </a:xfrm>
              <a:custGeom>
                <a:avLst/>
                <a:gdLst/>
                <a:ahLst/>
                <a:cxnLst>
                  <a:cxn ang="0">
                    <a:pos x="49" y="26"/>
                  </a:cxn>
                  <a:cxn ang="0">
                    <a:pos x="42" y="41"/>
                  </a:cxn>
                  <a:cxn ang="0">
                    <a:pos x="23" y="48"/>
                  </a:cxn>
                  <a:cxn ang="0">
                    <a:pos x="23" y="48"/>
                  </a:cxn>
                  <a:cxn ang="0">
                    <a:pos x="8" y="41"/>
                  </a:cxn>
                  <a:cxn ang="0">
                    <a:pos x="0" y="26"/>
                  </a:cxn>
                  <a:cxn ang="0">
                    <a:pos x="0" y="26"/>
                  </a:cxn>
                  <a:cxn ang="0">
                    <a:pos x="8" y="8"/>
                  </a:cxn>
                  <a:cxn ang="0">
                    <a:pos x="23" y="0"/>
                  </a:cxn>
                  <a:cxn ang="0">
                    <a:pos x="23" y="0"/>
                  </a:cxn>
                  <a:cxn ang="0">
                    <a:pos x="42" y="8"/>
                  </a:cxn>
                  <a:cxn ang="0">
                    <a:pos x="49" y="26"/>
                  </a:cxn>
                </a:cxnLst>
                <a:rect l="0" t="0" r="r" b="b"/>
                <a:pathLst>
                  <a:path w="49" h="48">
                    <a:moveTo>
                      <a:pt x="49" y="26"/>
                    </a:moveTo>
                    <a:lnTo>
                      <a:pt x="42" y="41"/>
                    </a:lnTo>
                    <a:lnTo>
                      <a:pt x="23" y="48"/>
                    </a:lnTo>
                    <a:lnTo>
                      <a:pt x="23" y="48"/>
                    </a:lnTo>
                    <a:lnTo>
                      <a:pt x="8" y="41"/>
                    </a:lnTo>
                    <a:lnTo>
                      <a:pt x="0" y="26"/>
                    </a:lnTo>
                    <a:lnTo>
                      <a:pt x="0" y="26"/>
                    </a:lnTo>
                    <a:lnTo>
                      <a:pt x="8" y="8"/>
                    </a:lnTo>
                    <a:lnTo>
                      <a:pt x="23" y="0"/>
                    </a:lnTo>
                    <a:lnTo>
                      <a:pt x="23" y="0"/>
                    </a:lnTo>
                    <a:lnTo>
                      <a:pt x="42" y="8"/>
                    </a:lnTo>
                    <a:lnTo>
                      <a:pt x="49" y="26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5651" name="Freeform 19"/>
              <p:cNvSpPr>
                <a:spLocks/>
              </p:cNvSpPr>
              <p:nvPr/>
            </p:nvSpPr>
            <p:spPr bwMode="auto">
              <a:xfrm>
                <a:off x="2353" y="1506"/>
                <a:ext cx="49" cy="48"/>
              </a:xfrm>
              <a:custGeom>
                <a:avLst/>
                <a:gdLst/>
                <a:ahLst/>
                <a:cxnLst>
                  <a:cxn ang="0">
                    <a:pos x="49" y="26"/>
                  </a:cxn>
                  <a:cxn ang="0">
                    <a:pos x="42" y="41"/>
                  </a:cxn>
                  <a:cxn ang="0">
                    <a:pos x="23" y="48"/>
                  </a:cxn>
                  <a:cxn ang="0">
                    <a:pos x="23" y="48"/>
                  </a:cxn>
                  <a:cxn ang="0">
                    <a:pos x="8" y="41"/>
                  </a:cxn>
                  <a:cxn ang="0">
                    <a:pos x="0" y="26"/>
                  </a:cxn>
                  <a:cxn ang="0">
                    <a:pos x="0" y="26"/>
                  </a:cxn>
                  <a:cxn ang="0">
                    <a:pos x="8" y="8"/>
                  </a:cxn>
                  <a:cxn ang="0">
                    <a:pos x="23" y="0"/>
                  </a:cxn>
                  <a:cxn ang="0">
                    <a:pos x="23" y="0"/>
                  </a:cxn>
                  <a:cxn ang="0">
                    <a:pos x="42" y="8"/>
                  </a:cxn>
                  <a:cxn ang="0">
                    <a:pos x="49" y="26"/>
                  </a:cxn>
                </a:cxnLst>
                <a:rect l="0" t="0" r="r" b="b"/>
                <a:pathLst>
                  <a:path w="49" h="48">
                    <a:moveTo>
                      <a:pt x="49" y="26"/>
                    </a:moveTo>
                    <a:lnTo>
                      <a:pt x="42" y="41"/>
                    </a:lnTo>
                    <a:lnTo>
                      <a:pt x="23" y="48"/>
                    </a:lnTo>
                    <a:lnTo>
                      <a:pt x="23" y="48"/>
                    </a:lnTo>
                    <a:lnTo>
                      <a:pt x="8" y="41"/>
                    </a:lnTo>
                    <a:lnTo>
                      <a:pt x="0" y="26"/>
                    </a:lnTo>
                    <a:lnTo>
                      <a:pt x="0" y="26"/>
                    </a:lnTo>
                    <a:lnTo>
                      <a:pt x="8" y="8"/>
                    </a:lnTo>
                    <a:lnTo>
                      <a:pt x="23" y="0"/>
                    </a:lnTo>
                    <a:lnTo>
                      <a:pt x="23" y="0"/>
                    </a:lnTo>
                    <a:lnTo>
                      <a:pt x="42" y="8"/>
                    </a:lnTo>
                    <a:lnTo>
                      <a:pt x="49" y="26"/>
                    </a:lnTo>
                  </a:path>
                </a:pathLst>
              </a:custGeom>
              <a:solidFill>
                <a:srgbClr val="CCECFF"/>
              </a:solidFill>
              <a:ln w="1270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325652" name="Line 20"/>
            <p:cNvSpPr>
              <a:spLocks noChangeShapeType="1"/>
            </p:cNvSpPr>
            <p:nvPr/>
          </p:nvSpPr>
          <p:spPr bwMode="auto">
            <a:xfrm flipV="1">
              <a:off x="3988" y="1823"/>
              <a:ext cx="143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5653" name="Freeform 21"/>
            <p:cNvSpPr>
              <a:spLocks/>
            </p:cNvSpPr>
            <p:nvPr/>
          </p:nvSpPr>
          <p:spPr bwMode="auto">
            <a:xfrm>
              <a:off x="3988" y="1248"/>
              <a:ext cx="528" cy="57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96"/>
                </a:cxn>
                <a:cxn ang="0">
                  <a:pos x="1152" y="336"/>
                </a:cxn>
                <a:cxn ang="0">
                  <a:pos x="1152" y="432"/>
                </a:cxn>
              </a:cxnLst>
              <a:rect l="0" t="0" r="r" b="b"/>
              <a:pathLst>
                <a:path w="1152" h="432">
                  <a:moveTo>
                    <a:pt x="0" y="0"/>
                  </a:moveTo>
                  <a:lnTo>
                    <a:pt x="0" y="96"/>
                  </a:lnTo>
                  <a:lnTo>
                    <a:pt x="1152" y="336"/>
                  </a:lnTo>
                  <a:lnTo>
                    <a:pt x="1152" y="432"/>
                  </a:lnTo>
                </a:path>
              </a:pathLst>
            </a:custGeom>
            <a:noFill/>
            <a:ln w="19050" cap="flat" cmpd="sng">
              <a:solidFill>
                <a:schemeClr val="tx2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325654" name="Freeform 22"/>
            <p:cNvSpPr>
              <a:spLocks/>
            </p:cNvSpPr>
            <p:nvPr/>
          </p:nvSpPr>
          <p:spPr bwMode="auto">
            <a:xfrm flipV="1">
              <a:off x="3988" y="1248"/>
              <a:ext cx="528" cy="57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96"/>
                </a:cxn>
                <a:cxn ang="0">
                  <a:pos x="1152" y="336"/>
                </a:cxn>
                <a:cxn ang="0">
                  <a:pos x="1152" y="432"/>
                </a:cxn>
              </a:cxnLst>
              <a:rect l="0" t="0" r="r" b="b"/>
              <a:pathLst>
                <a:path w="1152" h="432">
                  <a:moveTo>
                    <a:pt x="0" y="0"/>
                  </a:moveTo>
                  <a:lnTo>
                    <a:pt x="0" y="96"/>
                  </a:lnTo>
                  <a:lnTo>
                    <a:pt x="1152" y="336"/>
                  </a:lnTo>
                  <a:lnTo>
                    <a:pt x="1152" y="432"/>
                  </a:lnTo>
                </a:path>
              </a:pathLst>
            </a:custGeom>
            <a:noFill/>
            <a:ln w="19050" cap="flat" cmpd="sng">
              <a:solidFill>
                <a:schemeClr val="tx2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325655" name="Text Box 23"/>
            <p:cNvSpPr txBox="1">
              <a:spLocks noChangeArrowheads="1"/>
            </p:cNvSpPr>
            <p:nvPr/>
          </p:nvSpPr>
          <p:spPr bwMode="auto">
            <a:xfrm>
              <a:off x="4804" y="1152"/>
              <a:ext cx="288" cy="214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>
              <a:spAutoFit/>
            </a:bodyPr>
            <a:lstStyle/>
            <a:p>
              <a:pPr algn="l"/>
              <a:r>
                <a:rPr lang="en-US"/>
                <a:t>Q+</a:t>
              </a:r>
            </a:p>
          </p:txBody>
        </p:sp>
        <p:sp>
          <p:nvSpPr>
            <p:cNvPr id="325656" name="Text Box 24"/>
            <p:cNvSpPr txBox="1">
              <a:spLocks noChangeArrowheads="1"/>
            </p:cNvSpPr>
            <p:nvPr/>
          </p:nvSpPr>
          <p:spPr bwMode="auto">
            <a:xfrm>
              <a:off x="4804" y="1680"/>
              <a:ext cx="288" cy="214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>
              <a:spAutoFit/>
            </a:bodyPr>
            <a:lstStyle/>
            <a:p>
              <a:pPr algn="l"/>
              <a:r>
                <a:rPr lang="en-US"/>
                <a:t>Q–</a:t>
              </a:r>
            </a:p>
          </p:txBody>
        </p:sp>
        <p:sp>
          <p:nvSpPr>
            <p:cNvPr id="325657" name="Text Box 25"/>
            <p:cNvSpPr txBox="1">
              <a:spLocks noChangeArrowheads="1"/>
            </p:cNvSpPr>
            <p:nvPr/>
          </p:nvSpPr>
          <p:spPr bwMode="auto">
            <a:xfrm>
              <a:off x="4516" y="1056"/>
              <a:ext cx="240" cy="197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>
              <a:spAutoFit/>
            </a:bodyPr>
            <a:lstStyle/>
            <a:p>
              <a:r>
                <a:rPr lang="en-US" sz="1600">
                  <a:solidFill>
                    <a:srgbClr val="FF0002"/>
                  </a:solidFill>
                  <a:latin typeface="Courier New" pitchFamily="49" charset="0"/>
                </a:rPr>
                <a:t>q</a:t>
              </a:r>
            </a:p>
          </p:txBody>
        </p:sp>
        <p:sp>
          <p:nvSpPr>
            <p:cNvPr id="325658" name="Text Box 26"/>
            <p:cNvSpPr txBox="1">
              <a:spLocks noChangeArrowheads="1"/>
            </p:cNvSpPr>
            <p:nvPr/>
          </p:nvSpPr>
          <p:spPr bwMode="auto">
            <a:xfrm>
              <a:off x="4516" y="1632"/>
              <a:ext cx="240" cy="197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>
              <a:spAutoFit/>
            </a:bodyPr>
            <a:lstStyle/>
            <a:p>
              <a:r>
                <a:rPr lang="en-US" sz="1600">
                  <a:solidFill>
                    <a:srgbClr val="FF0002"/>
                  </a:solidFill>
                  <a:latin typeface="Courier New" pitchFamily="49" charset="0"/>
                </a:rPr>
                <a:t>!q</a:t>
              </a:r>
            </a:p>
          </p:txBody>
        </p:sp>
        <p:sp>
          <p:nvSpPr>
            <p:cNvPr id="325659" name="Text Box 27"/>
            <p:cNvSpPr txBox="1">
              <a:spLocks noChangeArrowheads="1"/>
            </p:cNvSpPr>
            <p:nvPr/>
          </p:nvSpPr>
          <p:spPr bwMode="auto">
            <a:xfrm>
              <a:off x="4080" y="1968"/>
              <a:ext cx="1008" cy="197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>
              <a:spAutoFit/>
            </a:bodyPr>
            <a:lstStyle/>
            <a:p>
              <a:r>
                <a:rPr lang="en-US" sz="1600">
                  <a:solidFill>
                    <a:srgbClr val="FF0002"/>
                  </a:solidFill>
                  <a:latin typeface="Courier New" pitchFamily="49" charset="0"/>
                </a:rPr>
                <a:t>q </a:t>
              </a:r>
              <a:r>
                <a:rPr lang="en-US" sz="1600"/>
                <a:t>= 0 or 1</a:t>
              </a:r>
            </a:p>
          </p:txBody>
        </p:sp>
      </p:grpSp>
      <p:grpSp>
        <p:nvGrpSpPr>
          <p:cNvPr id="325660" name="Group 28"/>
          <p:cNvGrpSpPr>
            <a:grpSpLocks/>
          </p:cNvGrpSpPr>
          <p:nvPr/>
        </p:nvGrpSpPr>
        <p:grpSpPr bwMode="auto">
          <a:xfrm>
            <a:off x="1066800" y="4267200"/>
            <a:ext cx="1682750" cy="1635125"/>
            <a:chOff x="3696" y="1008"/>
            <a:chExt cx="1060" cy="1030"/>
          </a:xfrm>
        </p:grpSpPr>
        <p:sp>
          <p:nvSpPr>
            <p:cNvPr id="325661" name="Line 29"/>
            <p:cNvSpPr>
              <a:spLocks noChangeShapeType="1"/>
            </p:cNvSpPr>
            <p:nvPr/>
          </p:nvSpPr>
          <p:spPr bwMode="auto">
            <a:xfrm>
              <a:off x="4321" y="1244"/>
              <a:ext cx="435" cy="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325662" name="Group 30"/>
            <p:cNvGrpSpPr>
              <a:grpSpLocks/>
            </p:cNvGrpSpPr>
            <p:nvPr/>
          </p:nvGrpSpPr>
          <p:grpSpPr bwMode="auto">
            <a:xfrm>
              <a:off x="4131" y="1152"/>
              <a:ext cx="243" cy="184"/>
              <a:chOff x="2159" y="1440"/>
              <a:chExt cx="243" cy="184"/>
            </a:xfrm>
          </p:grpSpPr>
          <p:sp>
            <p:nvSpPr>
              <p:cNvPr id="325663" name="Freeform 31"/>
              <p:cNvSpPr>
                <a:spLocks/>
              </p:cNvSpPr>
              <p:nvPr/>
            </p:nvSpPr>
            <p:spPr bwMode="auto">
              <a:xfrm>
                <a:off x="2159" y="1440"/>
                <a:ext cx="190" cy="184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84"/>
                  </a:cxn>
                  <a:cxn ang="0">
                    <a:pos x="190" y="92"/>
                  </a:cxn>
                  <a:cxn ang="0">
                    <a:pos x="0" y="0"/>
                  </a:cxn>
                </a:cxnLst>
                <a:rect l="0" t="0" r="r" b="b"/>
                <a:pathLst>
                  <a:path w="190" h="184">
                    <a:moveTo>
                      <a:pt x="0" y="0"/>
                    </a:moveTo>
                    <a:lnTo>
                      <a:pt x="0" y="184"/>
                    </a:lnTo>
                    <a:lnTo>
                      <a:pt x="190" y="9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5664" name="Freeform 32"/>
              <p:cNvSpPr>
                <a:spLocks/>
              </p:cNvSpPr>
              <p:nvPr/>
            </p:nvSpPr>
            <p:spPr bwMode="auto">
              <a:xfrm>
                <a:off x="2159" y="1440"/>
                <a:ext cx="190" cy="184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84"/>
                  </a:cxn>
                  <a:cxn ang="0">
                    <a:pos x="190" y="92"/>
                  </a:cxn>
                  <a:cxn ang="0">
                    <a:pos x="0" y="0"/>
                  </a:cxn>
                </a:cxnLst>
                <a:rect l="0" t="0" r="r" b="b"/>
                <a:pathLst>
                  <a:path w="190" h="184">
                    <a:moveTo>
                      <a:pt x="0" y="0"/>
                    </a:moveTo>
                    <a:lnTo>
                      <a:pt x="0" y="184"/>
                    </a:lnTo>
                    <a:lnTo>
                      <a:pt x="190" y="92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CCECFF"/>
              </a:solidFill>
              <a:ln w="1270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5665" name="Freeform 33"/>
              <p:cNvSpPr>
                <a:spLocks/>
              </p:cNvSpPr>
              <p:nvPr/>
            </p:nvSpPr>
            <p:spPr bwMode="auto">
              <a:xfrm>
                <a:off x="2353" y="1506"/>
                <a:ext cx="49" cy="48"/>
              </a:xfrm>
              <a:custGeom>
                <a:avLst/>
                <a:gdLst/>
                <a:ahLst/>
                <a:cxnLst>
                  <a:cxn ang="0">
                    <a:pos x="49" y="26"/>
                  </a:cxn>
                  <a:cxn ang="0">
                    <a:pos x="42" y="41"/>
                  </a:cxn>
                  <a:cxn ang="0">
                    <a:pos x="23" y="48"/>
                  </a:cxn>
                  <a:cxn ang="0">
                    <a:pos x="23" y="48"/>
                  </a:cxn>
                  <a:cxn ang="0">
                    <a:pos x="8" y="41"/>
                  </a:cxn>
                  <a:cxn ang="0">
                    <a:pos x="0" y="26"/>
                  </a:cxn>
                  <a:cxn ang="0">
                    <a:pos x="0" y="26"/>
                  </a:cxn>
                  <a:cxn ang="0">
                    <a:pos x="8" y="8"/>
                  </a:cxn>
                  <a:cxn ang="0">
                    <a:pos x="23" y="0"/>
                  </a:cxn>
                  <a:cxn ang="0">
                    <a:pos x="23" y="0"/>
                  </a:cxn>
                  <a:cxn ang="0">
                    <a:pos x="42" y="8"/>
                  </a:cxn>
                  <a:cxn ang="0">
                    <a:pos x="49" y="26"/>
                  </a:cxn>
                </a:cxnLst>
                <a:rect l="0" t="0" r="r" b="b"/>
                <a:pathLst>
                  <a:path w="49" h="48">
                    <a:moveTo>
                      <a:pt x="49" y="26"/>
                    </a:moveTo>
                    <a:lnTo>
                      <a:pt x="42" y="41"/>
                    </a:lnTo>
                    <a:lnTo>
                      <a:pt x="23" y="48"/>
                    </a:lnTo>
                    <a:lnTo>
                      <a:pt x="23" y="48"/>
                    </a:lnTo>
                    <a:lnTo>
                      <a:pt x="8" y="41"/>
                    </a:lnTo>
                    <a:lnTo>
                      <a:pt x="0" y="26"/>
                    </a:lnTo>
                    <a:lnTo>
                      <a:pt x="0" y="26"/>
                    </a:lnTo>
                    <a:lnTo>
                      <a:pt x="8" y="8"/>
                    </a:lnTo>
                    <a:lnTo>
                      <a:pt x="23" y="0"/>
                    </a:lnTo>
                    <a:lnTo>
                      <a:pt x="23" y="0"/>
                    </a:lnTo>
                    <a:lnTo>
                      <a:pt x="42" y="8"/>
                    </a:lnTo>
                    <a:lnTo>
                      <a:pt x="49" y="26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5666" name="Freeform 34"/>
              <p:cNvSpPr>
                <a:spLocks/>
              </p:cNvSpPr>
              <p:nvPr/>
            </p:nvSpPr>
            <p:spPr bwMode="auto">
              <a:xfrm>
                <a:off x="2353" y="1506"/>
                <a:ext cx="49" cy="48"/>
              </a:xfrm>
              <a:custGeom>
                <a:avLst/>
                <a:gdLst/>
                <a:ahLst/>
                <a:cxnLst>
                  <a:cxn ang="0">
                    <a:pos x="49" y="26"/>
                  </a:cxn>
                  <a:cxn ang="0">
                    <a:pos x="42" y="41"/>
                  </a:cxn>
                  <a:cxn ang="0">
                    <a:pos x="23" y="48"/>
                  </a:cxn>
                  <a:cxn ang="0">
                    <a:pos x="23" y="48"/>
                  </a:cxn>
                  <a:cxn ang="0">
                    <a:pos x="8" y="41"/>
                  </a:cxn>
                  <a:cxn ang="0">
                    <a:pos x="0" y="26"/>
                  </a:cxn>
                  <a:cxn ang="0">
                    <a:pos x="0" y="26"/>
                  </a:cxn>
                  <a:cxn ang="0">
                    <a:pos x="8" y="8"/>
                  </a:cxn>
                  <a:cxn ang="0">
                    <a:pos x="23" y="0"/>
                  </a:cxn>
                  <a:cxn ang="0">
                    <a:pos x="23" y="0"/>
                  </a:cxn>
                  <a:cxn ang="0">
                    <a:pos x="42" y="8"/>
                  </a:cxn>
                  <a:cxn ang="0">
                    <a:pos x="49" y="26"/>
                  </a:cxn>
                </a:cxnLst>
                <a:rect l="0" t="0" r="r" b="b"/>
                <a:pathLst>
                  <a:path w="49" h="48">
                    <a:moveTo>
                      <a:pt x="49" y="26"/>
                    </a:moveTo>
                    <a:lnTo>
                      <a:pt x="42" y="41"/>
                    </a:lnTo>
                    <a:lnTo>
                      <a:pt x="23" y="48"/>
                    </a:lnTo>
                    <a:lnTo>
                      <a:pt x="23" y="48"/>
                    </a:lnTo>
                    <a:lnTo>
                      <a:pt x="8" y="41"/>
                    </a:lnTo>
                    <a:lnTo>
                      <a:pt x="0" y="26"/>
                    </a:lnTo>
                    <a:lnTo>
                      <a:pt x="0" y="26"/>
                    </a:lnTo>
                    <a:lnTo>
                      <a:pt x="8" y="8"/>
                    </a:lnTo>
                    <a:lnTo>
                      <a:pt x="23" y="0"/>
                    </a:lnTo>
                    <a:lnTo>
                      <a:pt x="23" y="0"/>
                    </a:lnTo>
                    <a:lnTo>
                      <a:pt x="42" y="8"/>
                    </a:lnTo>
                    <a:lnTo>
                      <a:pt x="49" y="26"/>
                    </a:lnTo>
                  </a:path>
                </a:pathLst>
              </a:custGeom>
              <a:solidFill>
                <a:srgbClr val="CCECFF"/>
              </a:solidFill>
              <a:ln w="1270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325667" name="Line 35"/>
            <p:cNvSpPr>
              <a:spLocks noChangeShapeType="1"/>
            </p:cNvSpPr>
            <p:nvPr/>
          </p:nvSpPr>
          <p:spPr bwMode="auto">
            <a:xfrm>
              <a:off x="3988" y="1248"/>
              <a:ext cx="143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5668" name="Line 36"/>
            <p:cNvSpPr>
              <a:spLocks noChangeShapeType="1"/>
            </p:cNvSpPr>
            <p:nvPr/>
          </p:nvSpPr>
          <p:spPr bwMode="auto">
            <a:xfrm flipV="1">
              <a:off x="4321" y="1824"/>
              <a:ext cx="435" cy="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325669" name="Group 37"/>
            <p:cNvGrpSpPr>
              <a:grpSpLocks/>
            </p:cNvGrpSpPr>
            <p:nvPr/>
          </p:nvGrpSpPr>
          <p:grpSpPr bwMode="auto">
            <a:xfrm flipV="1">
              <a:off x="4131" y="1736"/>
              <a:ext cx="243" cy="184"/>
              <a:chOff x="2159" y="1440"/>
              <a:chExt cx="243" cy="184"/>
            </a:xfrm>
          </p:grpSpPr>
          <p:sp>
            <p:nvSpPr>
              <p:cNvPr id="325670" name="Freeform 38"/>
              <p:cNvSpPr>
                <a:spLocks/>
              </p:cNvSpPr>
              <p:nvPr/>
            </p:nvSpPr>
            <p:spPr bwMode="auto">
              <a:xfrm>
                <a:off x="2159" y="1440"/>
                <a:ext cx="190" cy="184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84"/>
                  </a:cxn>
                  <a:cxn ang="0">
                    <a:pos x="190" y="92"/>
                  </a:cxn>
                  <a:cxn ang="0">
                    <a:pos x="0" y="0"/>
                  </a:cxn>
                </a:cxnLst>
                <a:rect l="0" t="0" r="r" b="b"/>
                <a:pathLst>
                  <a:path w="190" h="184">
                    <a:moveTo>
                      <a:pt x="0" y="0"/>
                    </a:moveTo>
                    <a:lnTo>
                      <a:pt x="0" y="184"/>
                    </a:lnTo>
                    <a:lnTo>
                      <a:pt x="190" y="9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5671" name="Freeform 39"/>
              <p:cNvSpPr>
                <a:spLocks/>
              </p:cNvSpPr>
              <p:nvPr/>
            </p:nvSpPr>
            <p:spPr bwMode="auto">
              <a:xfrm>
                <a:off x="2159" y="1440"/>
                <a:ext cx="190" cy="184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84"/>
                  </a:cxn>
                  <a:cxn ang="0">
                    <a:pos x="190" y="92"/>
                  </a:cxn>
                  <a:cxn ang="0">
                    <a:pos x="0" y="0"/>
                  </a:cxn>
                </a:cxnLst>
                <a:rect l="0" t="0" r="r" b="b"/>
                <a:pathLst>
                  <a:path w="190" h="184">
                    <a:moveTo>
                      <a:pt x="0" y="0"/>
                    </a:moveTo>
                    <a:lnTo>
                      <a:pt x="0" y="184"/>
                    </a:lnTo>
                    <a:lnTo>
                      <a:pt x="190" y="92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CCECFF"/>
              </a:solidFill>
              <a:ln w="1270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5672" name="Freeform 40"/>
              <p:cNvSpPr>
                <a:spLocks/>
              </p:cNvSpPr>
              <p:nvPr/>
            </p:nvSpPr>
            <p:spPr bwMode="auto">
              <a:xfrm>
                <a:off x="2353" y="1506"/>
                <a:ext cx="49" cy="48"/>
              </a:xfrm>
              <a:custGeom>
                <a:avLst/>
                <a:gdLst/>
                <a:ahLst/>
                <a:cxnLst>
                  <a:cxn ang="0">
                    <a:pos x="49" y="26"/>
                  </a:cxn>
                  <a:cxn ang="0">
                    <a:pos x="42" y="41"/>
                  </a:cxn>
                  <a:cxn ang="0">
                    <a:pos x="23" y="48"/>
                  </a:cxn>
                  <a:cxn ang="0">
                    <a:pos x="23" y="48"/>
                  </a:cxn>
                  <a:cxn ang="0">
                    <a:pos x="8" y="41"/>
                  </a:cxn>
                  <a:cxn ang="0">
                    <a:pos x="0" y="26"/>
                  </a:cxn>
                  <a:cxn ang="0">
                    <a:pos x="0" y="26"/>
                  </a:cxn>
                  <a:cxn ang="0">
                    <a:pos x="8" y="8"/>
                  </a:cxn>
                  <a:cxn ang="0">
                    <a:pos x="23" y="0"/>
                  </a:cxn>
                  <a:cxn ang="0">
                    <a:pos x="23" y="0"/>
                  </a:cxn>
                  <a:cxn ang="0">
                    <a:pos x="42" y="8"/>
                  </a:cxn>
                  <a:cxn ang="0">
                    <a:pos x="49" y="26"/>
                  </a:cxn>
                </a:cxnLst>
                <a:rect l="0" t="0" r="r" b="b"/>
                <a:pathLst>
                  <a:path w="49" h="48">
                    <a:moveTo>
                      <a:pt x="49" y="26"/>
                    </a:moveTo>
                    <a:lnTo>
                      <a:pt x="42" y="41"/>
                    </a:lnTo>
                    <a:lnTo>
                      <a:pt x="23" y="48"/>
                    </a:lnTo>
                    <a:lnTo>
                      <a:pt x="23" y="48"/>
                    </a:lnTo>
                    <a:lnTo>
                      <a:pt x="8" y="41"/>
                    </a:lnTo>
                    <a:lnTo>
                      <a:pt x="0" y="26"/>
                    </a:lnTo>
                    <a:lnTo>
                      <a:pt x="0" y="26"/>
                    </a:lnTo>
                    <a:lnTo>
                      <a:pt x="8" y="8"/>
                    </a:lnTo>
                    <a:lnTo>
                      <a:pt x="23" y="0"/>
                    </a:lnTo>
                    <a:lnTo>
                      <a:pt x="23" y="0"/>
                    </a:lnTo>
                    <a:lnTo>
                      <a:pt x="42" y="8"/>
                    </a:lnTo>
                    <a:lnTo>
                      <a:pt x="49" y="26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5673" name="Freeform 41"/>
              <p:cNvSpPr>
                <a:spLocks/>
              </p:cNvSpPr>
              <p:nvPr/>
            </p:nvSpPr>
            <p:spPr bwMode="auto">
              <a:xfrm>
                <a:off x="2353" y="1506"/>
                <a:ext cx="49" cy="48"/>
              </a:xfrm>
              <a:custGeom>
                <a:avLst/>
                <a:gdLst/>
                <a:ahLst/>
                <a:cxnLst>
                  <a:cxn ang="0">
                    <a:pos x="49" y="26"/>
                  </a:cxn>
                  <a:cxn ang="0">
                    <a:pos x="42" y="41"/>
                  </a:cxn>
                  <a:cxn ang="0">
                    <a:pos x="23" y="48"/>
                  </a:cxn>
                  <a:cxn ang="0">
                    <a:pos x="23" y="48"/>
                  </a:cxn>
                  <a:cxn ang="0">
                    <a:pos x="8" y="41"/>
                  </a:cxn>
                  <a:cxn ang="0">
                    <a:pos x="0" y="26"/>
                  </a:cxn>
                  <a:cxn ang="0">
                    <a:pos x="0" y="26"/>
                  </a:cxn>
                  <a:cxn ang="0">
                    <a:pos x="8" y="8"/>
                  </a:cxn>
                  <a:cxn ang="0">
                    <a:pos x="23" y="0"/>
                  </a:cxn>
                  <a:cxn ang="0">
                    <a:pos x="23" y="0"/>
                  </a:cxn>
                  <a:cxn ang="0">
                    <a:pos x="42" y="8"/>
                  </a:cxn>
                  <a:cxn ang="0">
                    <a:pos x="49" y="26"/>
                  </a:cxn>
                </a:cxnLst>
                <a:rect l="0" t="0" r="r" b="b"/>
                <a:pathLst>
                  <a:path w="49" h="48">
                    <a:moveTo>
                      <a:pt x="49" y="26"/>
                    </a:moveTo>
                    <a:lnTo>
                      <a:pt x="42" y="41"/>
                    </a:lnTo>
                    <a:lnTo>
                      <a:pt x="23" y="48"/>
                    </a:lnTo>
                    <a:lnTo>
                      <a:pt x="23" y="48"/>
                    </a:lnTo>
                    <a:lnTo>
                      <a:pt x="8" y="41"/>
                    </a:lnTo>
                    <a:lnTo>
                      <a:pt x="0" y="26"/>
                    </a:lnTo>
                    <a:lnTo>
                      <a:pt x="0" y="26"/>
                    </a:lnTo>
                    <a:lnTo>
                      <a:pt x="8" y="8"/>
                    </a:lnTo>
                    <a:lnTo>
                      <a:pt x="23" y="0"/>
                    </a:lnTo>
                    <a:lnTo>
                      <a:pt x="23" y="0"/>
                    </a:lnTo>
                    <a:lnTo>
                      <a:pt x="42" y="8"/>
                    </a:lnTo>
                    <a:lnTo>
                      <a:pt x="49" y="26"/>
                    </a:lnTo>
                  </a:path>
                </a:pathLst>
              </a:custGeom>
              <a:solidFill>
                <a:srgbClr val="CCECFF"/>
              </a:solidFill>
              <a:ln w="1270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325674" name="Line 42"/>
            <p:cNvSpPr>
              <a:spLocks noChangeShapeType="1"/>
            </p:cNvSpPr>
            <p:nvPr/>
          </p:nvSpPr>
          <p:spPr bwMode="auto">
            <a:xfrm flipV="1">
              <a:off x="3988" y="1823"/>
              <a:ext cx="143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5675" name="Freeform 43"/>
            <p:cNvSpPr>
              <a:spLocks/>
            </p:cNvSpPr>
            <p:nvPr/>
          </p:nvSpPr>
          <p:spPr bwMode="auto">
            <a:xfrm>
              <a:off x="3988" y="1248"/>
              <a:ext cx="528" cy="57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96"/>
                </a:cxn>
                <a:cxn ang="0">
                  <a:pos x="1152" y="336"/>
                </a:cxn>
                <a:cxn ang="0">
                  <a:pos x="1152" y="432"/>
                </a:cxn>
              </a:cxnLst>
              <a:rect l="0" t="0" r="r" b="b"/>
              <a:pathLst>
                <a:path w="1152" h="432">
                  <a:moveTo>
                    <a:pt x="0" y="0"/>
                  </a:moveTo>
                  <a:lnTo>
                    <a:pt x="0" y="96"/>
                  </a:lnTo>
                  <a:lnTo>
                    <a:pt x="1152" y="336"/>
                  </a:lnTo>
                  <a:lnTo>
                    <a:pt x="1152" y="432"/>
                  </a:lnTo>
                </a:path>
              </a:pathLst>
            </a:custGeom>
            <a:noFill/>
            <a:ln w="19050" cap="flat" cmpd="sng">
              <a:solidFill>
                <a:schemeClr val="tx2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325676" name="Text Box 44"/>
            <p:cNvSpPr txBox="1">
              <a:spLocks noChangeArrowheads="1"/>
            </p:cNvSpPr>
            <p:nvPr/>
          </p:nvSpPr>
          <p:spPr bwMode="auto">
            <a:xfrm>
              <a:off x="3696" y="1728"/>
              <a:ext cx="240" cy="214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wrap="none" lIns="45720" rIns="45720">
              <a:spAutoFit/>
            </a:bodyPr>
            <a:lstStyle/>
            <a:p>
              <a:r>
                <a:rPr lang="en-US"/>
                <a:t>V</a:t>
              </a:r>
              <a:r>
                <a:rPr lang="en-US" baseline="-25000"/>
                <a:t>in</a:t>
              </a:r>
            </a:p>
          </p:txBody>
        </p:sp>
        <p:sp>
          <p:nvSpPr>
            <p:cNvPr id="325677" name="Text Box 45"/>
            <p:cNvSpPr txBox="1">
              <a:spLocks noChangeArrowheads="1"/>
            </p:cNvSpPr>
            <p:nvPr/>
          </p:nvSpPr>
          <p:spPr bwMode="auto">
            <a:xfrm>
              <a:off x="4384" y="1824"/>
              <a:ext cx="207" cy="214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wrap="none" lIns="45720" rIns="45720">
              <a:spAutoFit/>
            </a:bodyPr>
            <a:lstStyle/>
            <a:p>
              <a:r>
                <a:rPr lang="en-US"/>
                <a:t>V</a:t>
              </a:r>
              <a:r>
                <a:rPr lang="en-US" baseline="-25000"/>
                <a:t>1</a:t>
              </a:r>
            </a:p>
          </p:txBody>
        </p:sp>
        <p:sp>
          <p:nvSpPr>
            <p:cNvPr id="325678" name="Text Box 46"/>
            <p:cNvSpPr txBox="1">
              <a:spLocks noChangeArrowheads="1"/>
            </p:cNvSpPr>
            <p:nvPr/>
          </p:nvSpPr>
          <p:spPr bwMode="auto">
            <a:xfrm>
              <a:off x="4368" y="1008"/>
              <a:ext cx="207" cy="214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wrap="none" lIns="45720" rIns="45720">
              <a:spAutoFit/>
            </a:bodyPr>
            <a:lstStyle/>
            <a:p>
              <a:r>
                <a:rPr lang="en-US"/>
                <a:t>V</a:t>
              </a:r>
              <a:r>
                <a:rPr lang="en-US" baseline="-25000"/>
                <a:t>2</a:t>
              </a:r>
            </a:p>
          </p:txBody>
        </p:sp>
      </p:grpSp>
      <p:grpSp>
        <p:nvGrpSpPr>
          <p:cNvPr id="325679" name="Group 47"/>
          <p:cNvGrpSpPr>
            <a:grpSpLocks/>
          </p:cNvGrpSpPr>
          <p:nvPr/>
        </p:nvGrpSpPr>
        <p:grpSpPr bwMode="auto">
          <a:xfrm>
            <a:off x="1066800" y="3962400"/>
            <a:ext cx="1677988" cy="1939925"/>
            <a:chOff x="816" y="2256"/>
            <a:chExt cx="1057" cy="1222"/>
          </a:xfrm>
        </p:grpSpPr>
        <p:sp>
          <p:nvSpPr>
            <p:cNvPr id="325680" name="Line 48"/>
            <p:cNvSpPr>
              <a:spLocks noChangeShapeType="1"/>
            </p:cNvSpPr>
            <p:nvPr/>
          </p:nvSpPr>
          <p:spPr bwMode="auto">
            <a:xfrm>
              <a:off x="1438" y="2684"/>
              <a:ext cx="435" cy="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325681" name="Group 49"/>
            <p:cNvGrpSpPr>
              <a:grpSpLocks/>
            </p:cNvGrpSpPr>
            <p:nvPr/>
          </p:nvGrpSpPr>
          <p:grpSpPr bwMode="auto">
            <a:xfrm>
              <a:off x="1248" y="2592"/>
              <a:ext cx="243" cy="184"/>
              <a:chOff x="2159" y="1440"/>
              <a:chExt cx="243" cy="184"/>
            </a:xfrm>
          </p:grpSpPr>
          <p:sp>
            <p:nvSpPr>
              <p:cNvPr id="325682" name="Freeform 50"/>
              <p:cNvSpPr>
                <a:spLocks/>
              </p:cNvSpPr>
              <p:nvPr/>
            </p:nvSpPr>
            <p:spPr bwMode="auto">
              <a:xfrm>
                <a:off x="2159" y="1440"/>
                <a:ext cx="190" cy="184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84"/>
                  </a:cxn>
                  <a:cxn ang="0">
                    <a:pos x="190" y="92"/>
                  </a:cxn>
                  <a:cxn ang="0">
                    <a:pos x="0" y="0"/>
                  </a:cxn>
                </a:cxnLst>
                <a:rect l="0" t="0" r="r" b="b"/>
                <a:pathLst>
                  <a:path w="190" h="184">
                    <a:moveTo>
                      <a:pt x="0" y="0"/>
                    </a:moveTo>
                    <a:lnTo>
                      <a:pt x="0" y="184"/>
                    </a:lnTo>
                    <a:lnTo>
                      <a:pt x="190" y="9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5683" name="Freeform 51"/>
              <p:cNvSpPr>
                <a:spLocks/>
              </p:cNvSpPr>
              <p:nvPr/>
            </p:nvSpPr>
            <p:spPr bwMode="auto">
              <a:xfrm>
                <a:off x="2159" y="1440"/>
                <a:ext cx="190" cy="184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84"/>
                  </a:cxn>
                  <a:cxn ang="0">
                    <a:pos x="190" y="92"/>
                  </a:cxn>
                  <a:cxn ang="0">
                    <a:pos x="0" y="0"/>
                  </a:cxn>
                </a:cxnLst>
                <a:rect l="0" t="0" r="r" b="b"/>
                <a:pathLst>
                  <a:path w="190" h="184">
                    <a:moveTo>
                      <a:pt x="0" y="0"/>
                    </a:moveTo>
                    <a:lnTo>
                      <a:pt x="0" y="184"/>
                    </a:lnTo>
                    <a:lnTo>
                      <a:pt x="190" y="92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CCECFF"/>
              </a:solidFill>
              <a:ln w="1270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5684" name="Freeform 52"/>
              <p:cNvSpPr>
                <a:spLocks/>
              </p:cNvSpPr>
              <p:nvPr/>
            </p:nvSpPr>
            <p:spPr bwMode="auto">
              <a:xfrm>
                <a:off x="2353" y="1506"/>
                <a:ext cx="49" cy="48"/>
              </a:xfrm>
              <a:custGeom>
                <a:avLst/>
                <a:gdLst/>
                <a:ahLst/>
                <a:cxnLst>
                  <a:cxn ang="0">
                    <a:pos x="49" y="26"/>
                  </a:cxn>
                  <a:cxn ang="0">
                    <a:pos x="42" y="41"/>
                  </a:cxn>
                  <a:cxn ang="0">
                    <a:pos x="23" y="48"/>
                  </a:cxn>
                  <a:cxn ang="0">
                    <a:pos x="23" y="48"/>
                  </a:cxn>
                  <a:cxn ang="0">
                    <a:pos x="8" y="41"/>
                  </a:cxn>
                  <a:cxn ang="0">
                    <a:pos x="0" y="26"/>
                  </a:cxn>
                  <a:cxn ang="0">
                    <a:pos x="0" y="26"/>
                  </a:cxn>
                  <a:cxn ang="0">
                    <a:pos x="8" y="8"/>
                  </a:cxn>
                  <a:cxn ang="0">
                    <a:pos x="23" y="0"/>
                  </a:cxn>
                  <a:cxn ang="0">
                    <a:pos x="23" y="0"/>
                  </a:cxn>
                  <a:cxn ang="0">
                    <a:pos x="42" y="8"/>
                  </a:cxn>
                  <a:cxn ang="0">
                    <a:pos x="49" y="26"/>
                  </a:cxn>
                </a:cxnLst>
                <a:rect l="0" t="0" r="r" b="b"/>
                <a:pathLst>
                  <a:path w="49" h="48">
                    <a:moveTo>
                      <a:pt x="49" y="26"/>
                    </a:moveTo>
                    <a:lnTo>
                      <a:pt x="42" y="41"/>
                    </a:lnTo>
                    <a:lnTo>
                      <a:pt x="23" y="48"/>
                    </a:lnTo>
                    <a:lnTo>
                      <a:pt x="23" y="48"/>
                    </a:lnTo>
                    <a:lnTo>
                      <a:pt x="8" y="41"/>
                    </a:lnTo>
                    <a:lnTo>
                      <a:pt x="0" y="26"/>
                    </a:lnTo>
                    <a:lnTo>
                      <a:pt x="0" y="26"/>
                    </a:lnTo>
                    <a:lnTo>
                      <a:pt x="8" y="8"/>
                    </a:lnTo>
                    <a:lnTo>
                      <a:pt x="23" y="0"/>
                    </a:lnTo>
                    <a:lnTo>
                      <a:pt x="23" y="0"/>
                    </a:lnTo>
                    <a:lnTo>
                      <a:pt x="42" y="8"/>
                    </a:lnTo>
                    <a:lnTo>
                      <a:pt x="49" y="26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5685" name="Freeform 53"/>
              <p:cNvSpPr>
                <a:spLocks/>
              </p:cNvSpPr>
              <p:nvPr/>
            </p:nvSpPr>
            <p:spPr bwMode="auto">
              <a:xfrm>
                <a:off x="2353" y="1506"/>
                <a:ext cx="49" cy="48"/>
              </a:xfrm>
              <a:custGeom>
                <a:avLst/>
                <a:gdLst/>
                <a:ahLst/>
                <a:cxnLst>
                  <a:cxn ang="0">
                    <a:pos x="49" y="26"/>
                  </a:cxn>
                  <a:cxn ang="0">
                    <a:pos x="42" y="41"/>
                  </a:cxn>
                  <a:cxn ang="0">
                    <a:pos x="23" y="48"/>
                  </a:cxn>
                  <a:cxn ang="0">
                    <a:pos x="23" y="48"/>
                  </a:cxn>
                  <a:cxn ang="0">
                    <a:pos x="8" y="41"/>
                  </a:cxn>
                  <a:cxn ang="0">
                    <a:pos x="0" y="26"/>
                  </a:cxn>
                  <a:cxn ang="0">
                    <a:pos x="0" y="26"/>
                  </a:cxn>
                  <a:cxn ang="0">
                    <a:pos x="8" y="8"/>
                  </a:cxn>
                  <a:cxn ang="0">
                    <a:pos x="23" y="0"/>
                  </a:cxn>
                  <a:cxn ang="0">
                    <a:pos x="23" y="0"/>
                  </a:cxn>
                  <a:cxn ang="0">
                    <a:pos x="42" y="8"/>
                  </a:cxn>
                  <a:cxn ang="0">
                    <a:pos x="49" y="26"/>
                  </a:cxn>
                </a:cxnLst>
                <a:rect l="0" t="0" r="r" b="b"/>
                <a:pathLst>
                  <a:path w="49" h="48">
                    <a:moveTo>
                      <a:pt x="49" y="26"/>
                    </a:moveTo>
                    <a:lnTo>
                      <a:pt x="42" y="41"/>
                    </a:lnTo>
                    <a:lnTo>
                      <a:pt x="23" y="48"/>
                    </a:lnTo>
                    <a:lnTo>
                      <a:pt x="23" y="48"/>
                    </a:lnTo>
                    <a:lnTo>
                      <a:pt x="8" y="41"/>
                    </a:lnTo>
                    <a:lnTo>
                      <a:pt x="0" y="26"/>
                    </a:lnTo>
                    <a:lnTo>
                      <a:pt x="0" y="26"/>
                    </a:lnTo>
                    <a:lnTo>
                      <a:pt x="8" y="8"/>
                    </a:lnTo>
                    <a:lnTo>
                      <a:pt x="23" y="0"/>
                    </a:lnTo>
                    <a:lnTo>
                      <a:pt x="23" y="0"/>
                    </a:lnTo>
                    <a:lnTo>
                      <a:pt x="42" y="8"/>
                    </a:lnTo>
                    <a:lnTo>
                      <a:pt x="49" y="26"/>
                    </a:lnTo>
                  </a:path>
                </a:pathLst>
              </a:custGeom>
              <a:solidFill>
                <a:srgbClr val="CCECFF"/>
              </a:solidFill>
              <a:ln w="1270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325686" name="Line 54"/>
            <p:cNvSpPr>
              <a:spLocks noChangeShapeType="1"/>
            </p:cNvSpPr>
            <p:nvPr/>
          </p:nvSpPr>
          <p:spPr bwMode="auto">
            <a:xfrm>
              <a:off x="1105" y="2688"/>
              <a:ext cx="143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5687" name="Line 55"/>
            <p:cNvSpPr>
              <a:spLocks noChangeShapeType="1"/>
            </p:cNvSpPr>
            <p:nvPr/>
          </p:nvSpPr>
          <p:spPr bwMode="auto">
            <a:xfrm flipV="1">
              <a:off x="1438" y="3264"/>
              <a:ext cx="435" cy="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325688" name="Group 56"/>
            <p:cNvGrpSpPr>
              <a:grpSpLocks/>
            </p:cNvGrpSpPr>
            <p:nvPr/>
          </p:nvGrpSpPr>
          <p:grpSpPr bwMode="auto">
            <a:xfrm flipV="1">
              <a:off x="1248" y="3176"/>
              <a:ext cx="243" cy="184"/>
              <a:chOff x="2159" y="1440"/>
              <a:chExt cx="243" cy="184"/>
            </a:xfrm>
          </p:grpSpPr>
          <p:sp>
            <p:nvSpPr>
              <p:cNvPr id="325689" name="Freeform 57"/>
              <p:cNvSpPr>
                <a:spLocks/>
              </p:cNvSpPr>
              <p:nvPr/>
            </p:nvSpPr>
            <p:spPr bwMode="auto">
              <a:xfrm>
                <a:off x="2159" y="1440"/>
                <a:ext cx="190" cy="184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84"/>
                  </a:cxn>
                  <a:cxn ang="0">
                    <a:pos x="190" y="92"/>
                  </a:cxn>
                  <a:cxn ang="0">
                    <a:pos x="0" y="0"/>
                  </a:cxn>
                </a:cxnLst>
                <a:rect l="0" t="0" r="r" b="b"/>
                <a:pathLst>
                  <a:path w="190" h="184">
                    <a:moveTo>
                      <a:pt x="0" y="0"/>
                    </a:moveTo>
                    <a:lnTo>
                      <a:pt x="0" y="184"/>
                    </a:lnTo>
                    <a:lnTo>
                      <a:pt x="190" y="9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5690" name="Freeform 58"/>
              <p:cNvSpPr>
                <a:spLocks/>
              </p:cNvSpPr>
              <p:nvPr/>
            </p:nvSpPr>
            <p:spPr bwMode="auto">
              <a:xfrm>
                <a:off x="2159" y="1440"/>
                <a:ext cx="190" cy="184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84"/>
                  </a:cxn>
                  <a:cxn ang="0">
                    <a:pos x="190" y="92"/>
                  </a:cxn>
                  <a:cxn ang="0">
                    <a:pos x="0" y="0"/>
                  </a:cxn>
                </a:cxnLst>
                <a:rect l="0" t="0" r="r" b="b"/>
                <a:pathLst>
                  <a:path w="190" h="184">
                    <a:moveTo>
                      <a:pt x="0" y="0"/>
                    </a:moveTo>
                    <a:lnTo>
                      <a:pt x="0" y="184"/>
                    </a:lnTo>
                    <a:lnTo>
                      <a:pt x="190" y="92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CCECFF"/>
              </a:solidFill>
              <a:ln w="1270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5691" name="Freeform 59"/>
              <p:cNvSpPr>
                <a:spLocks/>
              </p:cNvSpPr>
              <p:nvPr/>
            </p:nvSpPr>
            <p:spPr bwMode="auto">
              <a:xfrm>
                <a:off x="2353" y="1506"/>
                <a:ext cx="49" cy="48"/>
              </a:xfrm>
              <a:custGeom>
                <a:avLst/>
                <a:gdLst/>
                <a:ahLst/>
                <a:cxnLst>
                  <a:cxn ang="0">
                    <a:pos x="49" y="26"/>
                  </a:cxn>
                  <a:cxn ang="0">
                    <a:pos x="42" y="41"/>
                  </a:cxn>
                  <a:cxn ang="0">
                    <a:pos x="23" y="48"/>
                  </a:cxn>
                  <a:cxn ang="0">
                    <a:pos x="23" y="48"/>
                  </a:cxn>
                  <a:cxn ang="0">
                    <a:pos x="8" y="41"/>
                  </a:cxn>
                  <a:cxn ang="0">
                    <a:pos x="0" y="26"/>
                  </a:cxn>
                  <a:cxn ang="0">
                    <a:pos x="0" y="26"/>
                  </a:cxn>
                  <a:cxn ang="0">
                    <a:pos x="8" y="8"/>
                  </a:cxn>
                  <a:cxn ang="0">
                    <a:pos x="23" y="0"/>
                  </a:cxn>
                  <a:cxn ang="0">
                    <a:pos x="23" y="0"/>
                  </a:cxn>
                  <a:cxn ang="0">
                    <a:pos x="42" y="8"/>
                  </a:cxn>
                  <a:cxn ang="0">
                    <a:pos x="49" y="26"/>
                  </a:cxn>
                </a:cxnLst>
                <a:rect l="0" t="0" r="r" b="b"/>
                <a:pathLst>
                  <a:path w="49" h="48">
                    <a:moveTo>
                      <a:pt x="49" y="26"/>
                    </a:moveTo>
                    <a:lnTo>
                      <a:pt x="42" y="41"/>
                    </a:lnTo>
                    <a:lnTo>
                      <a:pt x="23" y="48"/>
                    </a:lnTo>
                    <a:lnTo>
                      <a:pt x="23" y="48"/>
                    </a:lnTo>
                    <a:lnTo>
                      <a:pt x="8" y="41"/>
                    </a:lnTo>
                    <a:lnTo>
                      <a:pt x="0" y="26"/>
                    </a:lnTo>
                    <a:lnTo>
                      <a:pt x="0" y="26"/>
                    </a:lnTo>
                    <a:lnTo>
                      <a:pt x="8" y="8"/>
                    </a:lnTo>
                    <a:lnTo>
                      <a:pt x="23" y="0"/>
                    </a:lnTo>
                    <a:lnTo>
                      <a:pt x="23" y="0"/>
                    </a:lnTo>
                    <a:lnTo>
                      <a:pt x="42" y="8"/>
                    </a:lnTo>
                    <a:lnTo>
                      <a:pt x="49" y="26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5692" name="Freeform 60"/>
              <p:cNvSpPr>
                <a:spLocks/>
              </p:cNvSpPr>
              <p:nvPr/>
            </p:nvSpPr>
            <p:spPr bwMode="auto">
              <a:xfrm>
                <a:off x="2353" y="1506"/>
                <a:ext cx="49" cy="48"/>
              </a:xfrm>
              <a:custGeom>
                <a:avLst/>
                <a:gdLst/>
                <a:ahLst/>
                <a:cxnLst>
                  <a:cxn ang="0">
                    <a:pos x="49" y="26"/>
                  </a:cxn>
                  <a:cxn ang="0">
                    <a:pos x="42" y="41"/>
                  </a:cxn>
                  <a:cxn ang="0">
                    <a:pos x="23" y="48"/>
                  </a:cxn>
                  <a:cxn ang="0">
                    <a:pos x="23" y="48"/>
                  </a:cxn>
                  <a:cxn ang="0">
                    <a:pos x="8" y="41"/>
                  </a:cxn>
                  <a:cxn ang="0">
                    <a:pos x="0" y="26"/>
                  </a:cxn>
                  <a:cxn ang="0">
                    <a:pos x="0" y="26"/>
                  </a:cxn>
                  <a:cxn ang="0">
                    <a:pos x="8" y="8"/>
                  </a:cxn>
                  <a:cxn ang="0">
                    <a:pos x="23" y="0"/>
                  </a:cxn>
                  <a:cxn ang="0">
                    <a:pos x="23" y="0"/>
                  </a:cxn>
                  <a:cxn ang="0">
                    <a:pos x="42" y="8"/>
                  </a:cxn>
                  <a:cxn ang="0">
                    <a:pos x="49" y="26"/>
                  </a:cxn>
                </a:cxnLst>
                <a:rect l="0" t="0" r="r" b="b"/>
                <a:pathLst>
                  <a:path w="49" h="48">
                    <a:moveTo>
                      <a:pt x="49" y="26"/>
                    </a:moveTo>
                    <a:lnTo>
                      <a:pt x="42" y="41"/>
                    </a:lnTo>
                    <a:lnTo>
                      <a:pt x="23" y="48"/>
                    </a:lnTo>
                    <a:lnTo>
                      <a:pt x="23" y="48"/>
                    </a:lnTo>
                    <a:lnTo>
                      <a:pt x="8" y="41"/>
                    </a:lnTo>
                    <a:lnTo>
                      <a:pt x="0" y="26"/>
                    </a:lnTo>
                    <a:lnTo>
                      <a:pt x="0" y="26"/>
                    </a:lnTo>
                    <a:lnTo>
                      <a:pt x="8" y="8"/>
                    </a:lnTo>
                    <a:lnTo>
                      <a:pt x="23" y="0"/>
                    </a:lnTo>
                    <a:lnTo>
                      <a:pt x="23" y="0"/>
                    </a:lnTo>
                    <a:lnTo>
                      <a:pt x="42" y="8"/>
                    </a:lnTo>
                    <a:lnTo>
                      <a:pt x="49" y="26"/>
                    </a:lnTo>
                  </a:path>
                </a:pathLst>
              </a:custGeom>
              <a:solidFill>
                <a:srgbClr val="CCECFF"/>
              </a:solidFill>
              <a:ln w="1270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325693" name="Line 61"/>
            <p:cNvSpPr>
              <a:spLocks noChangeShapeType="1"/>
            </p:cNvSpPr>
            <p:nvPr/>
          </p:nvSpPr>
          <p:spPr bwMode="auto">
            <a:xfrm flipV="1">
              <a:off x="1105" y="3263"/>
              <a:ext cx="143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5694" name="Freeform 62"/>
            <p:cNvSpPr>
              <a:spLocks/>
            </p:cNvSpPr>
            <p:nvPr/>
          </p:nvSpPr>
          <p:spPr bwMode="auto">
            <a:xfrm>
              <a:off x="1105" y="2688"/>
              <a:ext cx="528" cy="57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96"/>
                </a:cxn>
                <a:cxn ang="0">
                  <a:pos x="1152" y="336"/>
                </a:cxn>
                <a:cxn ang="0">
                  <a:pos x="1152" y="432"/>
                </a:cxn>
              </a:cxnLst>
              <a:rect l="0" t="0" r="r" b="b"/>
              <a:pathLst>
                <a:path w="1152" h="432">
                  <a:moveTo>
                    <a:pt x="0" y="0"/>
                  </a:moveTo>
                  <a:lnTo>
                    <a:pt x="0" y="96"/>
                  </a:lnTo>
                  <a:lnTo>
                    <a:pt x="1152" y="336"/>
                  </a:lnTo>
                  <a:lnTo>
                    <a:pt x="1152" y="432"/>
                  </a:lnTo>
                </a:path>
              </a:pathLst>
            </a:custGeom>
            <a:noFill/>
            <a:ln w="19050" cap="flat" cmpd="sng">
              <a:solidFill>
                <a:schemeClr val="tx2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325695" name="Freeform 63"/>
            <p:cNvSpPr>
              <a:spLocks/>
            </p:cNvSpPr>
            <p:nvPr/>
          </p:nvSpPr>
          <p:spPr bwMode="auto">
            <a:xfrm flipV="1">
              <a:off x="1105" y="2688"/>
              <a:ext cx="528" cy="57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96"/>
                </a:cxn>
                <a:cxn ang="0">
                  <a:pos x="1152" y="336"/>
                </a:cxn>
                <a:cxn ang="0">
                  <a:pos x="1152" y="432"/>
                </a:cxn>
              </a:cxnLst>
              <a:rect l="0" t="0" r="r" b="b"/>
              <a:pathLst>
                <a:path w="1152" h="432">
                  <a:moveTo>
                    <a:pt x="0" y="0"/>
                  </a:moveTo>
                  <a:lnTo>
                    <a:pt x="0" y="96"/>
                  </a:lnTo>
                  <a:lnTo>
                    <a:pt x="1152" y="336"/>
                  </a:lnTo>
                  <a:lnTo>
                    <a:pt x="1152" y="432"/>
                  </a:lnTo>
                </a:path>
              </a:pathLst>
            </a:custGeom>
            <a:noFill/>
            <a:ln w="19050" cap="flat" cmpd="sng">
              <a:solidFill>
                <a:schemeClr val="tx2"/>
              </a:solidFill>
              <a:prstDash val="sysDot"/>
              <a:round/>
              <a:headEnd type="none" w="med" len="med"/>
              <a:tailEnd type="none" w="sm" len="sm"/>
            </a:ln>
            <a:effectLst/>
          </p:spPr>
          <p:txBody>
            <a:bodyPr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325696" name="Text Box 64"/>
            <p:cNvSpPr txBox="1">
              <a:spLocks noChangeArrowheads="1"/>
            </p:cNvSpPr>
            <p:nvPr/>
          </p:nvSpPr>
          <p:spPr bwMode="auto">
            <a:xfrm>
              <a:off x="816" y="3168"/>
              <a:ext cx="240" cy="214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wrap="none" lIns="45720" rIns="45720">
              <a:spAutoFit/>
            </a:bodyPr>
            <a:lstStyle/>
            <a:p>
              <a:r>
                <a:rPr lang="en-US"/>
                <a:t>V</a:t>
              </a:r>
              <a:r>
                <a:rPr lang="en-US" baseline="-25000"/>
                <a:t>in</a:t>
              </a:r>
            </a:p>
          </p:txBody>
        </p:sp>
        <p:sp>
          <p:nvSpPr>
            <p:cNvPr id="325697" name="Text Box 65"/>
            <p:cNvSpPr txBox="1">
              <a:spLocks noChangeArrowheads="1"/>
            </p:cNvSpPr>
            <p:nvPr/>
          </p:nvSpPr>
          <p:spPr bwMode="auto">
            <a:xfrm>
              <a:off x="1504" y="3264"/>
              <a:ext cx="207" cy="214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wrap="none" lIns="45720" rIns="45720">
              <a:spAutoFit/>
            </a:bodyPr>
            <a:lstStyle/>
            <a:p>
              <a:r>
                <a:rPr lang="en-US"/>
                <a:t>V</a:t>
              </a:r>
              <a:r>
                <a:rPr lang="en-US" baseline="-25000"/>
                <a:t>1</a:t>
              </a:r>
            </a:p>
          </p:txBody>
        </p:sp>
        <p:sp>
          <p:nvSpPr>
            <p:cNvPr id="325698" name="Text Box 66"/>
            <p:cNvSpPr txBox="1">
              <a:spLocks noChangeArrowheads="1"/>
            </p:cNvSpPr>
            <p:nvPr/>
          </p:nvSpPr>
          <p:spPr bwMode="auto">
            <a:xfrm>
              <a:off x="1488" y="2448"/>
              <a:ext cx="207" cy="214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wrap="none" lIns="45720" rIns="45720">
              <a:spAutoFit/>
            </a:bodyPr>
            <a:lstStyle/>
            <a:p>
              <a:r>
                <a:rPr lang="en-US"/>
                <a:t>V</a:t>
              </a:r>
              <a:r>
                <a:rPr lang="en-US" baseline="-25000"/>
                <a:t>2</a:t>
              </a:r>
            </a:p>
          </p:txBody>
        </p:sp>
        <p:sp>
          <p:nvSpPr>
            <p:cNvPr id="325699" name="Text Box 67"/>
            <p:cNvSpPr txBox="1">
              <a:spLocks noChangeArrowheads="1"/>
            </p:cNvSpPr>
            <p:nvPr/>
          </p:nvSpPr>
          <p:spPr bwMode="auto">
            <a:xfrm>
              <a:off x="1056" y="2256"/>
              <a:ext cx="798" cy="214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>
              <a:spAutoFit/>
            </a:bodyPr>
            <a:lstStyle/>
            <a:p>
              <a:r>
                <a:rPr lang="en-US"/>
                <a:t>V</a:t>
              </a:r>
              <a:r>
                <a:rPr lang="en-US" baseline="-25000"/>
                <a:t>in</a:t>
              </a:r>
              <a:r>
                <a:rPr lang="en-US"/>
                <a:t> = V</a:t>
              </a:r>
              <a:r>
                <a:rPr lang="en-US" baseline="-25000"/>
                <a:t>2</a:t>
              </a:r>
            </a:p>
          </p:txBody>
        </p:sp>
      </p:grpSp>
      <p:grpSp>
        <p:nvGrpSpPr>
          <p:cNvPr id="325700" name="Group 68"/>
          <p:cNvGrpSpPr>
            <a:grpSpLocks/>
          </p:cNvGrpSpPr>
          <p:nvPr/>
        </p:nvGrpSpPr>
        <p:grpSpPr bwMode="auto">
          <a:xfrm>
            <a:off x="2209800" y="6019800"/>
            <a:ext cx="1447800" cy="339725"/>
            <a:chOff x="1392" y="3792"/>
            <a:chExt cx="912" cy="214"/>
          </a:xfrm>
        </p:grpSpPr>
        <p:sp>
          <p:nvSpPr>
            <p:cNvPr id="325701" name="Line 69"/>
            <p:cNvSpPr>
              <a:spLocks noChangeShapeType="1"/>
            </p:cNvSpPr>
            <p:nvPr/>
          </p:nvSpPr>
          <p:spPr bwMode="auto">
            <a:xfrm>
              <a:off x="2016" y="3888"/>
              <a:ext cx="288" cy="48"/>
            </a:xfrm>
            <a:prstGeom prst="line">
              <a:avLst/>
            </a:prstGeom>
            <a:noFill/>
            <a:ln w="19050">
              <a:solidFill>
                <a:schemeClr val="tx2"/>
              </a:solidFill>
              <a:round/>
              <a:headEnd/>
              <a:tailEnd type="triangle" w="sm" len="sm"/>
            </a:ln>
            <a:effectLst/>
          </p:spPr>
          <p:txBody>
            <a:bodyPr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325702" name="Text Box 70"/>
            <p:cNvSpPr txBox="1">
              <a:spLocks noChangeArrowheads="1"/>
            </p:cNvSpPr>
            <p:nvPr/>
          </p:nvSpPr>
          <p:spPr bwMode="auto">
            <a:xfrm>
              <a:off x="1392" y="3792"/>
              <a:ext cx="610" cy="214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wrap="none" lIns="45720" rIns="45720">
              <a:spAutoFit/>
            </a:bodyPr>
            <a:lstStyle/>
            <a:p>
              <a:pPr algn="r"/>
              <a:r>
                <a:rPr lang="en-US"/>
                <a:t>Stable 0</a:t>
              </a:r>
            </a:p>
          </p:txBody>
        </p:sp>
      </p:grpSp>
      <p:grpSp>
        <p:nvGrpSpPr>
          <p:cNvPr id="325703" name="Group 71"/>
          <p:cNvGrpSpPr>
            <a:grpSpLocks/>
          </p:cNvGrpSpPr>
          <p:nvPr/>
        </p:nvGrpSpPr>
        <p:grpSpPr bwMode="auto">
          <a:xfrm>
            <a:off x="6934200" y="3048000"/>
            <a:ext cx="1273175" cy="457200"/>
            <a:chOff x="4368" y="1920"/>
            <a:chExt cx="802" cy="288"/>
          </a:xfrm>
        </p:grpSpPr>
        <p:sp>
          <p:nvSpPr>
            <p:cNvPr id="325704" name="Line 72"/>
            <p:cNvSpPr>
              <a:spLocks noChangeShapeType="1"/>
            </p:cNvSpPr>
            <p:nvPr/>
          </p:nvSpPr>
          <p:spPr bwMode="auto">
            <a:xfrm flipH="1">
              <a:off x="4368" y="2064"/>
              <a:ext cx="192" cy="144"/>
            </a:xfrm>
            <a:prstGeom prst="line">
              <a:avLst/>
            </a:prstGeom>
            <a:noFill/>
            <a:ln w="19050">
              <a:solidFill>
                <a:schemeClr val="tx2"/>
              </a:solidFill>
              <a:round/>
              <a:headEnd/>
              <a:tailEnd type="triangle" w="sm" len="sm"/>
            </a:ln>
            <a:effectLst/>
          </p:spPr>
          <p:txBody>
            <a:bodyPr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325705" name="Text Box 73"/>
            <p:cNvSpPr txBox="1">
              <a:spLocks noChangeArrowheads="1"/>
            </p:cNvSpPr>
            <p:nvPr/>
          </p:nvSpPr>
          <p:spPr bwMode="auto">
            <a:xfrm>
              <a:off x="4560" y="1920"/>
              <a:ext cx="610" cy="214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wrap="none" lIns="45720" rIns="45720">
              <a:spAutoFit/>
            </a:bodyPr>
            <a:lstStyle/>
            <a:p>
              <a:pPr algn="l"/>
              <a:r>
                <a:rPr lang="en-US"/>
                <a:t>Stable 1</a:t>
              </a:r>
            </a:p>
          </p:txBody>
        </p:sp>
      </p:grpSp>
      <p:grpSp>
        <p:nvGrpSpPr>
          <p:cNvPr id="325706" name="Group 74"/>
          <p:cNvGrpSpPr>
            <a:grpSpLocks/>
          </p:cNvGrpSpPr>
          <p:nvPr/>
        </p:nvGrpSpPr>
        <p:grpSpPr bwMode="auto">
          <a:xfrm>
            <a:off x="5334000" y="5029200"/>
            <a:ext cx="1273175" cy="492125"/>
            <a:chOff x="3360" y="3168"/>
            <a:chExt cx="802" cy="310"/>
          </a:xfrm>
        </p:grpSpPr>
        <p:sp>
          <p:nvSpPr>
            <p:cNvPr id="325707" name="Line 75"/>
            <p:cNvSpPr>
              <a:spLocks noChangeShapeType="1"/>
            </p:cNvSpPr>
            <p:nvPr/>
          </p:nvSpPr>
          <p:spPr bwMode="auto">
            <a:xfrm flipH="1" flipV="1">
              <a:off x="3360" y="3168"/>
              <a:ext cx="144" cy="96"/>
            </a:xfrm>
            <a:prstGeom prst="line">
              <a:avLst/>
            </a:prstGeom>
            <a:noFill/>
            <a:ln w="19050">
              <a:solidFill>
                <a:schemeClr val="tx2"/>
              </a:solidFill>
              <a:round/>
              <a:headEnd/>
              <a:tailEnd type="triangle" w="sm" len="sm"/>
            </a:ln>
            <a:effectLst/>
          </p:spPr>
          <p:txBody>
            <a:bodyPr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325708" name="Text Box 76"/>
            <p:cNvSpPr txBox="1">
              <a:spLocks noChangeArrowheads="1"/>
            </p:cNvSpPr>
            <p:nvPr/>
          </p:nvSpPr>
          <p:spPr bwMode="auto">
            <a:xfrm>
              <a:off x="3360" y="3264"/>
              <a:ext cx="802" cy="214"/>
            </a:xfrm>
            <a:prstGeom prst="rect">
              <a:avLst/>
            </a:prstGeom>
            <a:solidFill>
              <a:schemeClr val="bg1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wrap="none" lIns="45720" rIns="45720">
              <a:spAutoFit/>
            </a:bodyPr>
            <a:lstStyle/>
            <a:p>
              <a:pPr algn="l"/>
              <a:r>
                <a:rPr lang="en-US"/>
                <a:t>Metastable</a:t>
              </a:r>
            </a:p>
          </p:txBody>
        </p:sp>
      </p:grp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56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56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56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3256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56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3256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57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57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57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OleChart spid="325634" grpId="0"/>
      <p:bldOleChart spid="325635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25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Physical Analogy</a:t>
            </a:r>
          </a:p>
        </p:txBody>
      </p:sp>
      <p:graphicFrame>
        <p:nvGraphicFramePr>
          <p:cNvPr id="322626" name="Object 66"/>
          <p:cNvGraphicFramePr>
            <a:graphicFrameLocks noChangeAspect="1"/>
          </p:cNvGraphicFramePr>
          <p:nvPr/>
        </p:nvGraphicFramePr>
        <p:xfrm>
          <a:off x="2982913" y="1066800"/>
          <a:ext cx="3973512" cy="3182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2634" name="Chart" r:id="rId3" imgW="8620661" imgH="6905863" progId="Excel.Chart.8">
                  <p:embed/>
                </p:oleObj>
              </mc:Choice>
              <mc:Fallback>
                <p:oleObj name="Chart" r:id="rId3" imgW="8620661" imgH="6905863" progId="Excel.Chart.8">
                  <p:embed/>
                  <p:pic>
                    <p:nvPicPr>
                      <p:cNvPr id="0" name="Picture 6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82913" y="1066800"/>
                        <a:ext cx="3973512" cy="31829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9050">
                            <a:solidFill>
                              <a:schemeClr val="tx2"/>
                            </a:solidFill>
                            <a:miter lim="800000"/>
                            <a:headEnd/>
                            <a:tailEnd type="none" w="sm" len="sm"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17961" dir="2700000" algn="ctr" rotWithShape="0">
                                <a:schemeClr val="tx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2627" name="Object 67"/>
          <p:cNvGraphicFramePr>
            <a:graphicFrameLocks noChangeAspect="1"/>
          </p:cNvGraphicFramePr>
          <p:nvPr/>
        </p:nvGraphicFramePr>
        <p:xfrm>
          <a:off x="2971800" y="977900"/>
          <a:ext cx="4202113" cy="336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2635" name="Chart" r:id="rId5" imgW="8620661" imgH="6905863" progId="Excel.Chart.8">
                  <p:embed/>
                </p:oleObj>
              </mc:Choice>
              <mc:Fallback>
                <p:oleObj name="Chart" r:id="rId5" imgW="8620661" imgH="6905863" progId="Excel.Chart.8">
                  <p:embed/>
                  <p:pic>
                    <p:nvPicPr>
                      <p:cNvPr id="0" name="Picture 6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71800" y="977900"/>
                        <a:ext cx="4202113" cy="336550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19050">
                            <a:solidFill>
                              <a:schemeClr val="tx2"/>
                            </a:solidFill>
                            <a:miter lim="800000"/>
                            <a:headEnd/>
                            <a:tailEnd type="none" w="sm" len="sm"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17961" dir="2700000" algn="ctr" rotWithShape="0">
                                <a:schemeClr val="tx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322628" name="Group 68"/>
          <p:cNvGrpSpPr>
            <a:grpSpLocks/>
          </p:cNvGrpSpPr>
          <p:nvPr/>
        </p:nvGrpSpPr>
        <p:grpSpPr bwMode="auto">
          <a:xfrm>
            <a:off x="1687513" y="3581400"/>
            <a:ext cx="1447800" cy="339725"/>
            <a:chOff x="1392" y="3792"/>
            <a:chExt cx="912" cy="214"/>
          </a:xfrm>
        </p:grpSpPr>
        <p:sp>
          <p:nvSpPr>
            <p:cNvPr id="322629" name="Line 69"/>
            <p:cNvSpPr>
              <a:spLocks noChangeShapeType="1"/>
            </p:cNvSpPr>
            <p:nvPr/>
          </p:nvSpPr>
          <p:spPr bwMode="auto">
            <a:xfrm>
              <a:off x="2016" y="3888"/>
              <a:ext cx="288" cy="48"/>
            </a:xfrm>
            <a:prstGeom prst="line">
              <a:avLst/>
            </a:prstGeom>
            <a:noFill/>
            <a:ln w="19050">
              <a:solidFill>
                <a:schemeClr val="tx2"/>
              </a:solidFill>
              <a:round/>
              <a:headEnd/>
              <a:tailEnd type="triangle" w="sm" len="sm"/>
            </a:ln>
            <a:effectLst/>
          </p:spPr>
          <p:txBody>
            <a:bodyPr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322630" name="Text Box 70"/>
            <p:cNvSpPr txBox="1">
              <a:spLocks noChangeArrowheads="1"/>
            </p:cNvSpPr>
            <p:nvPr/>
          </p:nvSpPr>
          <p:spPr bwMode="auto">
            <a:xfrm>
              <a:off x="1392" y="3792"/>
              <a:ext cx="610" cy="214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wrap="none" lIns="45720" rIns="45720">
              <a:spAutoFit/>
            </a:bodyPr>
            <a:lstStyle/>
            <a:p>
              <a:pPr algn="r"/>
              <a:r>
                <a:rPr lang="en-US"/>
                <a:t>Stable 0</a:t>
              </a:r>
            </a:p>
          </p:txBody>
        </p:sp>
      </p:grpSp>
      <p:grpSp>
        <p:nvGrpSpPr>
          <p:cNvPr id="322631" name="Group 71"/>
          <p:cNvGrpSpPr>
            <a:grpSpLocks/>
          </p:cNvGrpSpPr>
          <p:nvPr/>
        </p:nvGrpSpPr>
        <p:grpSpPr bwMode="auto">
          <a:xfrm>
            <a:off x="6411913" y="609600"/>
            <a:ext cx="1273175" cy="457200"/>
            <a:chOff x="4368" y="1920"/>
            <a:chExt cx="802" cy="288"/>
          </a:xfrm>
        </p:grpSpPr>
        <p:sp>
          <p:nvSpPr>
            <p:cNvPr id="322632" name="Line 72"/>
            <p:cNvSpPr>
              <a:spLocks noChangeShapeType="1"/>
            </p:cNvSpPr>
            <p:nvPr/>
          </p:nvSpPr>
          <p:spPr bwMode="auto">
            <a:xfrm flipH="1">
              <a:off x="4368" y="2064"/>
              <a:ext cx="192" cy="144"/>
            </a:xfrm>
            <a:prstGeom prst="line">
              <a:avLst/>
            </a:prstGeom>
            <a:noFill/>
            <a:ln w="19050">
              <a:solidFill>
                <a:schemeClr val="tx2"/>
              </a:solidFill>
              <a:round/>
              <a:headEnd/>
              <a:tailEnd type="triangle" w="sm" len="sm"/>
            </a:ln>
            <a:effectLst/>
          </p:spPr>
          <p:txBody>
            <a:bodyPr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322633" name="Text Box 73"/>
            <p:cNvSpPr txBox="1">
              <a:spLocks noChangeArrowheads="1"/>
            </p:cNvSpPr>
            <p:nvPr/>
          </p:nvSpPr>
          <p:spPr bwMode="auto">
            <a:xfrm>
              <a:off x="4560" y="1920"/>
              <a:ext cx="610" cy="214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wrap="none" lIns="45720" rIns="45720">
              <a:spAutoFit/>
            </a:bodyPr>
            <a:lstStyle/>
            <a:p>
              <a:pPr algn="l"/>
              <a:r>
                <a:rPr lang="en-US"/>
                <a:t>Stable 1</a:t>
              </a:r>
            </a:p>
          </p:txBody>
        </p:sp>
      </p:grpSp>
      <p:grpSp>
        <p:nvGrpSpPr>
          <p:cNvPr id="322634" name="Group 74"/>
          <p:cNvGrpSpPr>
            <a:grpSpLocks/>
          </p:cNvGrpSpPr>
          <p:nvPr/>
        </p:nvGrpSpPr>
        <p:grpSpPr bwMode="auto">
          <a:xfrm>
            <a:off x="4811713" y="2590800"/>
            <a:ext cx="1273175" cy="492125"/>
            <a:chOff x="3360" y="3168"/>
            <a:chExt cx="802" cy="310"/>
          </a:xfrm>
        </p:grpSpPr>
        <p:sp>
          <p:nvSpPr>
            <p:cNvPr id="322635" name="Line 75"/>
            <p:cNvSpPr>
              <a:spLocks noChangeShapeType="1"/>
            </p:cNvSpPr>
            <p:nvPr/>
          </p:nvSpPr>
          <p:spPr bwMode="auto">
            <a:xfrm flipH="1" flipV="1">
              <a:off x="3360" y="3168"/>
              <a:ext cx="144" cy="96"/>
            </a:xfrm>
            <a:prstGeom prst="line">
              <a:avLst/>
            </a:prstGeom>
            <a:noFill/>
            <a:ln w="19050">
              <a:solidFill>
                <a:schemeClr val="tx2"/>
              </a:solidFill>
              <a:round/>
              <a:headEnd/>
              <a:tailEnd type="triangle" w="sm" len="sm"/>
            </a:ln>
            <a:effectLst/>
          </p:spPr>
          <p:txBody>
            <a:bodyPr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322636" name="Text Box 76"/>
            <p:cNvSpPr txBox="1">
              <a:spLocks noChangeArrowheads="1"/>
            </p:cNvSpPr>
            <p:nvPr/>
          </p:nvSpPr>
          <p:spPr bwMode="auto">
            <a:xfrm>
              <a:off x="3360" y="3264"/>
              <a:ext cx="802" cy="214"/>
            </a:xfrm>
            <a:prstGeom prst="rect">
              <a:avLst/>
            </a:prstGeom>
            <a:solidFill>
              <a:schemeClr val="bg1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wrap="none" lIns="45720" rIns="45720">
              <a:spAutoFit/>
            </a:bodyPr>
            <a:lstStyle/>
            <a:p>
              <a:pPr algn="l"/>
              <a:r>
                <a:rPr lang="en-US"/>
                <a:t>Metastable</a:t>
              </a:r>
            </a:p>
          </p:txBody>
        </p:sp>
      </p:grpSp>
      <p:sp>
        <p:nvSpPr>
          <p:cNvPr id="322664" name="AutoShape 104"/>
          <p:cNvSpPr>
            <a:spLocks noChangeArrowheads="1"/>
          </p:cNvSpPr>
          <p:nvPr/>
        </p:nvSpPr>
        <p:spPr bwMode="auto">
          <a:xfrm>
            <a:off x="2209800" y="5868988"/>
            <a:ext cx="1066800" cy="838200"/>
          </a:xfrm>
          <a:prstGeom prst="triangle">
            <a:avLst>
              <a:gd name="adj" fmla="val 50000"/>
            </a:avLst>
          </a:prstGeom>
          <a:solidFill>
            <a:schemeClr val="accent1">
              <a:lumMod val="7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>
              <a:lnSpc>
                <a:spcPct val="100000"/>
              </a:lnSpc>
            </a:pPr>
            <a:endParaRPr lang="en-US" sz="1600" b="0">
              <a:latin typeface="Arial" charset="0"/>
            </a:endParaRPr>
          </a:p>
        </p:txBody>
      </p:sp>
      <p:grpSp>
        <p:nvGrpSpPr>
          <p:cNvPr id="322665" name="Group 105"/>
          <p:cNvGrpSpPr>
            <a:grpSpLocks/>
          </p:cNvGrpSpPr>
          <p:nvPr/>
        </p:nvGrpSpPr>
        <p:grpSpPr bwMode="auto">
          <a:xfrm rot="20269944">
            <a:off x="1089025" y="5894388"/>
            <a:ext cx="1806575" cy="533400"/>
            <a:chOff x="1104" y="2400"/>
            <a:chExt cx="1138" cy="336"/>
          </a:xfrm>
        </p:grpSpPr>
        <p:grpSp>
          <p:nvGrpSpPr>
            <p:cNvPr id="322666" name="Group 106"/>
            <p:cNvGrpSpPr>
              <a:grpSpLocks/>
            </p:cNvGrpSpPr>
            <p:nvPr/>
          </p:nvGrpSpPr>
          <p:grpSpPr bwMode="auto">
            <a:xfrm>
              <a:off x="1104" y="2544"/>
              <a:ext cx="1104" cy="192"/>
              <a:chOff x="1104" y="2496"/>
              <a:chExt cx="1104" cy="192"/>
            </a:xfrm>
          </p:grpSpPr>
          <p:sp>
            <p:nvSpPr>
              <p:cNvPr id="322667" name="AutoShape 107"/>
              <p:cNvSpPr>
                <a:spLocks noChangeArrowheads="1"/>
              </p:cNvSpPr>
              <p:nvPr/>
            </p:nvSpPr>
            <p:spPr bwMode="auto">
              <a:xfrm>
                <a:off x="1104" y="2544"/>
                <a:ext cx="1104" cy="96"/>
              </a:xfrm>
              <a:prstGeom prst="flowChartTerminator">
                <a:avLst/>
              </a:prstGeom>
              <a:solidFill>
                <a:srgbClr val="969696"/>
              </a:solidFill>
              <a:ln w="12700">
                <a:noFill/>
                <a:miter lim="800000"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22668" name="Oval 108"/>
              <p:cNvSpPr>
                <a:spLocks noChangeArrowheads="1"/>
              </p:cNvSpPr>
              <p:nvPr/>
            </p:nvSpPr>
            <p:spPr bwMode="auto">
              <a:xfrm>
                <a:off x="1104" y="2496"/>
                <a:ext cx="192" cy="192"/>
              </a:xfrm>
              <a:prstGeom prst="ellipse">
                <a:avLst/>
              </a:prstGeom>
              <a:solidFill>
                <a:srgbClr val="969696"/>
              </a:solidFill>
              <a:ln w="12700">
                <a:noFill/>
                <a:round/>
                <a:headEnd/>
                <a:tailEnd/>
              </a:ln>
              <a:effectLst/>
            </p:spPr>
            <p:txBody>
              <a:bodyPr wrap="none" anchor="ctr">
                <a:spAutoFit/>
              </a:bodyPr>
              <a:lstStyle/>
              <a:p>
                <a:endParaRPr lang="en-US"/>
              </a:p>
            </p:txBody>
          </p:sp>
        </p:grpSp>
        <p:sp>
          <p:nvSpPr>
            <p:cNvPr id="322669" name="Text Box 109"/>
            <p:cNvSpPr txBox="1">
              <a:spLocks noChangeArrowheads="1"/>
            </p:cNvSpPr>
            <p:nvPr/>
          </p:nvSpPr>
          <p:spPr bwMode="auto">
            <a:xfrm>
              <a:off x="2064" y="2400"/>
              <a:ext cx="178" cy="327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US" sz="2800" b="0">
                  <a:latin typeface="Arial" charset="0"/>
                </a:rPr>
                <a:t>.</a:t>
              </a:r>
            </a:p>
          </p:txBody>
        </p:sp>
      </p:grpSp>
      <p:sp>
        <p:nvSpPr>
          <p:cNvPr id="322670" name="Line 110"/>
          <p:cNvSpPr>
            <a:spLocks noChangeShapeType="1"/>
          </p:cNvSpPr>
          <p:nvPr/>
        </p:nvSpPr>
        <p:spPr bwMode="auto">
          <a:xfrm>
            <a:off x="1066800" y="6707188"/>
            <a:ext cx="6096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22686" name="Text Box 126"/>
          <p:cNvSpPr txBox="1">
            <a:spLocks noChangeArrowheads="1"/>
          </p:cNvSpPr>
          <p:nvPr/>
        </p:nvSpPr>
        <p:spPr bwMode="auto">
          <a:xfrm>
            <a:off x="1301750" y="5532438"/>
            <a:ext cx="1087438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600" b="0">
                <a:latin typeface="Arial" charset="0"/>
              </a:rPr>
              <a:t>Stable left</a:t>
            </a:r>
          </a:p>
        </p:txBody>
      </p:sp>
      <p:sp>
        <p:nvSpPr>
          <p:cNvPr id="322672" name="AutoShape 112"/>
          <p:cNvSpPr>
            <a:spLocks noChangeArrowheads="1"/>
          </p:cNvSpPr>
          <p:nvPr/>
        </p:nvSpPr>
        <p:spPr bwMode="auto">
          <a:xfrm flipH="1">
            <a:off x="6337300" y="5868988"/>
            <a:ext cx="1066800" cy="838200"/>
          </a:xfrm>
          <a:prstGeom prst="triangle">
            <a:avLst>
              <a:gd name="adj" fmla="val 50000"/>
            </a:avLst>
          </a:prstGeom>
          <a:solidFill>
            <a:schemeClr val="accent1">
              <a:lumMod val="7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>
              <a:lnSpc>
                <a:spcPct val="100000"/>
              </a:lnSpc>
            </a:pPr>
            <a:endParaRPr lang="en-US" sz="1600" b="0">
              <a:latin typeface="Arial" charset="0"/>
            </a:endParaRPr>
          </a:p>
        </p:txBody>
      </p:sp>
      <p:grpSp>
        <p:nvGrpSpPr>
          <p:cNvPr id="322673" name="Group 113"/>
          <p:cNvGrpSpPr>
            <a:grpSpLocks/>
          </p:cNvGrpSpPr>
          <p:nvPr/>
        </p:nvGrpSpPr>
        <p:grpSpPr bwMode="auto">
          <a:xfrm rot="1330056" flipH="1">
            <a:off x="6718300" y="5894388"/>
            <a:ext cx="1806575" cy="533400"/>
            <a:chOff x="1104" y="2400"/>
            <a:chExt cx="1138" cy="336"/>
          </a:xfrm>
        </p:grpSpPr>
        <p:grpSp>
          <p:nvGrpSpPr>
            <p:cNvPr id="322674" name="Group 114"/>
            <p:cNvGrpSpPr>
              <a:grpSpLocks/>
            </p:cNvGrpSpPr>
            <p:nvPr/>
          </p:nvGrpSpPr>
          <p:grpSpPr bwMode="auto">
            <a:xfrm>
              <a:off x="1104" y="2544"/>
              <a:ext cx="1104" cy="192"/>
              <a:chOff x="1104" y="2496"/>
              <a:chExt cx="1104" cy="192"/>
            </a:xfrm>
          </p:grpSpPr>
          <p:sp>
            <p:nvSpPr>
              <p:cNvPr id="322675" name="AutoShape 115"/>
              <p:cNvSpPr>
                <a:spLocks noChangeArrowheads="1"/>
              </p:cNvSpPr>
              <p:nvPr/>
            </p:nvSpPr>
            <p:spPr bwMode="auto">
              <a:xfrm>
                <a:off x="1104" y="2544"/>
                <a:ext cx="1104" cy="96"/>
              </a:xfrm>
              <a:prstGeom prst="flowChartTerminator">
                <a:avLst/>
              </a:prstGeom>
              <a:solidFill>
                <a:srgbClr val="969696"/>
              </a:solidFill>
              <a:ln w="12700">
                <a:noFill/>
                <a:miter lim="800000"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22676" name="Oval 116"/>
              <p:cNvSpPr>
                <a:spLocks noChangeArrowheads="1"/>
              </p:cNvSpPr>
              <p:nvPr/>
            </p:nvSpPr>
            <p:spPr bwMode="auto">
              <a:xfrm>
                <a:off x="1104" y="2496"/>
                <a:ext cx="192" cy="192"/>
              </a:xfrm>
              <a:prstGeom prst="ellipse">
                <a:avLst/>
              </a:prstGeom>
              <a:solidFill>
                <a:srgbClr val="969696"/>
              </a:solidFill>
              <a:ln w="12700">
                <a:noFill/>
                <a:round/>
                <a:headEnd/>
                <a:tailEnd/>
              </a:ln>
              <a:effectLst/>
            </p:spPr>
            <p:txBody>
              <a:bodyPr wrap="none" anchor="ctr">
                <a:spAutoFit/>
              </a:bodyPr>
              <a:lstStyle/>
              <a:p>
                <a:endParaRPr lang="en-US"/>
              </a:p>
            </p:txBody>
          </p:sp>
        </p:grpSp>
        <p:sp>
          <p:nvSpPr>
            <p:cNvPr id="322677" name="Text Box 117"/>
            <p:cNvSpPr txBox="1">
              <a:spLocks noChangeArrowheads="1"/>
            </p:cNvSpPr>
            <p:nvPr/>
          </p:nvSpPr>
          <p:spPr bwMode="auto">
            <a:xfrm>
              <a:off x="2064" y="2400"/>
              <a:ext cx="178" cy="327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US" sz="2800" b="0">
                  <a:latin typeface="Arial" charset="0"/>
                </a:rPr>
                <a:t>.</a:t>
              </a:r>
            </a:p>
          </p:txBody>
        </p:sp>
      </p:grpSp>
      <p:sp>
        <p:nvSpPr>
          <p:cNvPr id="322678" name="Line 118"/>
          <p:cNvSpPr>
            <a:spLocks noChangeShapeType="1"/>
          </p:cNvSpPr>
          <p:nvPr/>
        </p:nvSpPr>
        <p:spPr bwMode="auto">
          <a:xfrm flipH="1">
            <a:off x="7937500" y="6707188"/>
            <a:ext cx="6096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22687" name="Text Box 127"/>
          <p:cNvSpPr txBox="1">
            <a:spLocks noChangeArrowheads="1"/>
          </p:cNvSpPr>
          <p:nvPr/>
        </p:nvSpPr>
        <p:spPr bwMode="auto">
          <a:xfrm>
            <a:off x="7146925" y="5535613"/>
            <a:ext cx="1211263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600" b="0">
                <a:latin typeface="Arial" charset="0"/>
              </a:rPr>
              <a:t>Stable right</a:t>
            </a:r>
          </a:p>
        </p:txBody>
      </p:sp>
      <p:sp>
        <p:nvSpPr>
          <p:cNvPr id="322680" name="AutoShape 120"/>
          <p:cNvSpPr>
            <a:spLocks noChangeArrowheads="1"/>
          </p:cNvSpPr>
          <p:nvPr/>
        </p:nvSpPr>
        <p:spPr bwMode="auto">
          <a:xfrm>
            <a:off x="4273550" y="5868988"/>
            <a:ext cx="1066800" cy="838200"/>
          </a:xfrm>
          <a:prstGeom prst="triangle">
            <a:avLst>
              <a:gd name="adj" fmla="val 50000"/>
            </a:avLst>
          </a:prstGeom>
          <a:solidFill>
            <a:schemeClr val="accent1">
              <a:lumMod val="7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>
              <a:lnSpc>
                <a:spcPct val="100000"/>
              </a:lnSpc>
            </a:pPr>
            <a:endParaRPr lang="en-US" sz="1600" b="0">
              <a:latin typeface="Arial" charset="0"/>
            </a:endParaRPr>
          </a:p>
        </p:txBody>
      </p:sp>
      <p:grpSp>
        <p:nvGrpSpPr>
          <p:cNvPr id="322681" name="Group 121"/>
          <p:cNvGrpSpPr>
            <a:grpSpLocks/>
          </p:cNvGrpSpPr>
          <p:nvPr/>
        </p:nvGrpSpPr>
        <p:grpSpPr bwMode="auto">
          <a:xfrm rot="5389053">
            <a:off x="4025900" y="4941888"/>
            <a:ext cx="1806575" cy="533400"/>
            <a:chOff x="1104" y="2400"/>
            <a:chExt cx="1138" cy="336"/>
          </a:xfrm>
        </p:grpSpPr>
        <p:grpSp>
          <p:nvGrpSpPr>
            <p:cNvPr id="322682" name="Group 122"/>
            <p:cNvGrpSpPr>
              <a:grpSpLocks/>
            </p:cNvGrpSpPr>
            <p:nvPr/>
          </p:nvGrpSpPr>
          <p:grpSpPr bwMode="auto">
            <a:xfrm>
              <a:off x="1104" y="2544"/>
              <a:ext cx="1104" cy="192"/>
              <a:chOff x="1104" y="2496"/>
              <a:chExt cx="1104" cy="192"/>
            </a:xfrm>
          </p:grpSpPr>
          <p:sp>
            <p:nvSpPr>
              <p:cNvPr id="322683" name="AutoShape 123"/>
              <p:cNvSpPr>
                <a:spLocks noChangeArrowheads="1"/>
              </p:cNvSpPr>
              <p:nvPr/>
            </p:nvSpPr>
            <p:spPr bwMode="auto">
              <a:xfrm>
                <a:off x="1104" y="2544"/>
                <a:ext cx="1104" cy="96"/>
              </a:xfrm>
              <a:prstGeom prst="flowChartTerminator">
                <a:avLst/>
              </a:prstGeom>
              <a:solidFill>
                <a:srgbClr val="969696"/>
              </a:solidFill>
              <a:ln w="12700">
                <a:noFill/>
                <a:miter lim="800000"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22684" name="Oval 124"/>
              <p:cNvSpPr>
                <a:spLocks noChangeArrowheads="1"/>
              </p:cNvSpPr>
              <p:nvPr/>
            </p:nvSpPr>
            <p:spPr bwMode="auto">
              <a:xfrm>
                <a:off x="1104" y="2496"/>
                <a:ext cx="192" cy="192"/>
              </a:xfrm>
              <a:prstGeom prst="ellipse">
                <a:avLst/>
              </a:prstGeom>
              <a:solidFill>
                <a:srgbClr val="969696"/>
              </a:solidFill>
              <a:ln w="12700">
                <a:noFill/>
                <a:round/>
                <a:headEnd/>
                <a:tailEnd/>
              </a:ln>
              <a:effectLst/>
            </p:spPr>
            <p:txBody>
              <a:bodyPr wrap="none" anchor="ctr">
                <a:spAutoFit/>
              </a:bodyPr>
              <a:lstStyle/>
              <a:p>
                <a:endParaRPr lang="en-US"/>
              </a:p>
            </p:txBody>
          </p:sp>
        </p:grpSp>
        <p:sp>
          <p:nvSpPr>
            <p:cNvPr id="322685" name="Text Box 125"/>
            <p:cNvSpPr txBox="1">
              <a:spLocks noChangeArrowheads="1"/>
            </p:cNvSpPr>
            <p:nvPr/>
          </p:nvSpPr>
          <p:spPr bwMode="auto">
            <a:xfrm>
              <a:off x="2064" y="2400"/>
              <a:ext cx="178" cy="327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US" sz="2800" b="0">
                  <a:latin typeface="Arial" charset="0"/>
                </a:rPr>
                <a:t>.</a:t>
              </a:r>
            </a:p>
          </p:txBody>
        </p:sp>
      </p:grpSp>
      <p:sp>
        <p:nvSpPr>
          <p:cNvPr id="322688" name="Text Box 128"/>
          <p:cNvSpPr txBox="1">
            <a:spLocks noChangeArrowheads="1"/>
          </p:cNvSpPr>
          <p:nvPr/>
        </p:nvSpPr>
        <p:spPr bwMode="auto">
          <a:xfrm>
            <a:off x="4953000" y="4724400"/>
            <a:ext cx="1177925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600" b="0">
                <a:latin typeface="Arial" charset="0"/>
              </a:rPr>
              <a:t>Metastable</a:t>
            </a: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26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26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26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15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Storing and Accessing 1 Bit</a:t>
            </a:r>
          </a:p>
        </p:txBody>
      </p:sp>
      <p:grpSp>
        <p:nvGrpSpPr>
          <p:cNvPr id="6" name="Group 5"/>
          <p:cNvGrpSpPr/>
          <p:nvPr/>
        </p:nvGrpSpPr>
        <p:grpSpPr>
          <a:xfrm>
            <a:off x="4876800" y="1295400"/>
            <a:ext cx="3810000" cy="1863725"/>
            <a:chOff x="4876800" y="1295400"/>
            <a:chExt cx="3810000" cy="1863725"/>
          </a:xfrm>
        </p:grpSpPr>
        <p:grpSp>
          <p:nvGrpSpPr>
            <p:cNvPr id="321539" name="Group 3"/>
            <p:cNvGrpSpPr>
              <a:grpSpLocks/>
            </p:cNvGrpSpPr>
            <p:nvPr/>
          </p:nvGrpSpPr>
          <p:grpSpPr bwMode="auto">
            <a:xfrm>
              <a:off x="4876800" y="1676400"/>
              <a:ext cx="3810000" cy="1482725"/>
              <a:chOff x="720" y="1322"/>
              <a:chExt cx="2400" cy="934"/>
            </a:xfrm>
          </p:grpSpPr>
          <p:grpSp>
            <p:nvGrpSpPr>
              <p:cNvPr id="321540" name="Group 4"/>
              <p:cNvGrpSpPr>
                <a:grpSpLocks/>
              </p:cNvGrpSpPr>
              <p:nvPr/>
            </p:nvGrpSpPr>
            <p:grpSpPr bwMode="auto">
              <a:xfrm>
                <a:off x="1008" y="1392"/>
                <a:ext cx="1776" cy="288"/>
                <a:chOff x="1008" y="1392"/>
                <a:chExt cx="1776" cy="288"/>
              </a:xfrm>
            </p:grpSpPr>
            <p:sp>
              <p:nvSpPr>
                <p:cNvPr id="321541" name="Line 5"/>
                <p:cNvSpPr>
                  <a:spLocks noChangeShapeType="1"/>
                </p:cNvSpPr>
                <p:nvPr/>
              </p:nvSpPr>
              <p:spPr bwMode="auto">
                <a:xfrm>
                  <a:off x="1392" y="1632"/>
                  <a:ext cx="287" cy="0"/>
                </a:xfrm>
                <a:prstGeom prst="line">
                  <a:avLst/>
                </a:prstGeom>
                <a:noFill/>
                <a:ln w="1905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21542" name="Line 6"/>
                <p:cNvSpPr>
                  <a:spLocks noChangeShapeType="1"/>
                </p:cNvSpPr>
                <p:nvPr/>
              </p:nvSpPr>
              <p:spPr bwMode="auto">
                <a:xfrm>
                  <a:off x="1008" y="1440"/>
                  <a:ext cx="671" cy="8"/>
                </a:xfrm>
                <a:prstGeom prst="line">
                  <a:avLst/>
                </a:prstGeom>
                <a:noFill/>
                <a:ln w="1905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21543" name="Freeform 7"/>
                <p:cNvSpPr>
                  <a:spLocks/>
                </p:cNvSpPr>
                <p:nvPr/>
              </p:nvSpPr>
              <p:spPr bwMode="auto">
                <a:xfrm>
                  <a:off x="1630" y="1392"/>
                  <a:ext cx="410" cy="277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190" y="0"/>
                    </a:cxn>
                    <a:cxn ang="0">
                      <a:pos x="190" y="0"/>
                    </a:cxn>
                    <a:cxn ang="0">
                      <a:pos x="227" y="3"/>
                    </a:cxn>
                    <a:cxn ang="0">
                      <a:pos x="262" y="11"/>
                    </a:cxn>
                    <a:cxn ang="0">
                      <a:pos x="292" y="22"/>
                    </a:cxn>
                    <a:cxn ang="0">
                      <a:pos x="322" y="40"/>
                    </a:cxn>
                    <a:cxn ang="0">
                      <a:pos x="372" y="81"/>
                    </a:cxn>
                    <a:cxn ang="0">
                      <a:pos x="410" y="140"/>
                    </a:cxn>
                    <a:cxn ang="0">
                      <a:pos x="410" y="140"/>
                    </a:cxn>
                    <a:cxn ang="0">
                      <a:pos x="372" y="195"/>
                    </a:cxn>
                    <a:cxn ang="0">
                      <a:pos x="322" y="240"/>
                    </a:cxn>
                    <a:cxn ang="0">
                      <a:pos x="292" y="254"/>
                    </a:cxn>
                    <a:cxn ang="0">
                      <a:pos x="262" y="266"/>
                    </a:cxn>
                    <a:cxn ang="0">
                      <a:pos x="227" y="273"/>
                    </a:cxn>
                    <a:cxn ang="0">
                      <a:pos x="190" y="277"/>
                    </a:cxn>
                    <a:cxn ang="0">
                      <a:pos x="190" y="277"/>
                    </a:cxn>
                    <a:cxn ang="0">
                      <a:pos x="0" y="277"/>
                    </a:cxn>
                    <a:cxn ang="0">
                      <a:pos x="0" y="277"/>
                    </a:cxn>
                    <a:cxn ang="0">
                      <a:pos x="0" y="277"/>
                    </a:cxn>
                    <a:cxn ang="0">
                      <a:pos x="0" y="277"/>
                    </a:cxn>
                    <a:cxn ang="0">
                      <a:pos x="22" y="247"/>
                    </a:cxn>
                    <a:cxn ang="0">
                      <a:pos x="38" y="214"/>
                    </a:cxn>
                    <a:cxn ang="0">
                      <a:pos x="45" y="177"/>
                    </a:cxn>
                    <a:cxn ang="0">
                      <a:pos x="49" y="140"/>
                    </a:cxn>
                    <a:cxn ang="0">
                      <a:pos x="49" y="140"/>
                    </a:cxn>
                    <a:cxn ang="0">
                      <a:pos x="45" y="99"/>
                    </a:cxn>
                    <a:cxn ang="0">
                      <a:pos x="38" y="66"/>
                    </a:cxn>
                    <a:cxn ang="0">
                      <a:pos x="22" y="33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410" h="277">
                      <a:moveTo>
                        <a:pt x="0" y="0"/>
                      </a:moveTo>
                      <a:lnTo>
                        <a:pt x="190" y="0"/>
                      </a:lnTo>
                      <a:lnTo>
                        <a:pt x="190" y="0"/>
                      </a:lnTo>
                      <a:lnTo>
                        <a:pt x="227" y="3"/>
                      </a:lnTo>
                      <a:lnTo>
                        <a:pt x="262" y="11"/>
                      </a:lnTo>
                      <a:lnTo>
                        <a:pt x="292" y="22"/>
                      </a:lnTo>
                      <a:lnTo>
                        <a:pt x="322" y="40"/>
                      </a:lnTo>
                      <a:lnTo>
                        <a:pt x="372" y="81"/>
                      </a:lnTo>
                      <a:lnTo>
                        <a:pt x="410" y="140"/>
                      </a:lnTo>
                      <a:lnTo>
                        <a:pt x="410" y="140"/>
                      </a:lnTo>
                      <a:lnTo>
                        <a:pt x="372" y="195"/>
                      </a:lnTo>
                      <a:lnTo>
                        <a:pt x="322" y="240"/>
                      </a:lnTo>
                      <a:lnTo>
                        <a:pt x="292" y="254"/>
                      </a:lnTo>
                      <a:lnTo>
                        <a:pt x="262" y="266"/>
                      </a:lnTo>
                      <a:lnTo>
                        <a:pt x="227" y="273"/>
                      </a:lnTo>
                      <a:lnTo>
                        <a:pt x="190" y="277"/>
                      </a:lnTo>
                      <a:lnTo>
                        <a:pt x="190" y="277"/>
                      </a:lnTo>
                      <a:lnTo>
                        <a:pt x="0" y="277"/>
                      </a:lnTo>
                      <a:lnTo>
                        <a:pt x="0" y="277"/>
                      </a:lnTo>
                      <a:lnTo>
                        <a:pt x="0" y="277"/>
                      </a:lnTo>
                      <a:lnTo>
                        <a:pt x="0" y="277"/>
                      </a:lnTo>
                      <a:lnTo>
                        <a:pt x="22" y="247"/>
                      </a:lnTo>
                      <a:lnTo>
                        <a:pt x="38" y="214"/>
                      </a:lnTo>
                      <a:lnTo>
                        <a:pt x="45" y="177"/>
                      </a:lnTo>
                      <a:lnTo>
                        <a:pt x="49" y="140"/>
                      </a:lnTo>
                      <a:lnTo>
                        <a:pt x="49" y="140"/>
                      </a:lnTo>
                      <a:lnTo>
                        <a:pt x="45" y="99"/>
                      </a:lnTo>
                      <a:lnTo>
                        <a:pt x="38" y="66"/>
                      </a:lnTo>
                      <a:lnTo>
                        <a:pt x="22" y="33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21544" name="Line 8"/>
                <p:cNvSpPr>
                  <a:spLocks noChangeShapeType="1"/>
                </p:cNvSpPr>
                <p:nvPr/>
              </p:nvSpPr>
              <p:spPr bwMode="auto">
                <a:xfrm>
                  <a:off x="2349" y="1532"/>
                  <a:ext cx="435" cy="4"/>
                </a:xfrm>
                <a:prstGeom prst="line">
                  <a:avLst/>
                </a:prstGeom>
                <a:noFill/>
                <a:ln w="1905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grpSp>
              <p:nvGrpSpPr>
                <p:cNvPr id="321545" name="Group 9"/>
                <p:cNvGrpSpPr>
                  <a:grpSpLocks/>
                </p:cNvGrpSpPr>
                <p:nvPr/>
              </p:nvGrpSpPr>
              <p:grpSpPr bwMode="auto">
                <a:xfrm>
                  <a:off x="2159" y="1440"/>
                  <a:ext cx="243" cy="184"/>
                  <a:chOff x="2159" y="1440"/>
                  <a:chExt cx="243" cy="184"/>
                </a:xfrm>
              </p:grpSpPr>
              <p:sp>
                <p:nvSpPr>
                  <p:cNvPr id="321546" name="Freeform 10"/>
                  <p:cNvSpPr>
                    <a:spLocks/>
                  </p:cNvSpPr>
                  <p:nvPr/>
                </p:nvSpPr>
                <p:spPr bwMode="auto">
                  <a:xfrm>
                    <a:off x="2159" y="1440"/>
                    <a:ext cx="190" cy="184"/>
                  </a:xfrm>
                  <a:custGeom>
                    <a:avLst/>
                    <a:gdLst/>
                    <a:ahLst/>
                    <a:cxnLst>
                      <a:cxn ang="0">
                        <a:pos x="0" y="0"/>
                      </a:cxn>
                      <a:cxn ang="0">
                        <a:pos x="0" y="184"/>
                      </a:cxn>
                      <a:cxn ang="0">
                        <a:pos x="190" y="92"/>
                      </a:cxn>
                      <a:cxn ang="0">
                        <a:pos x="0" y="0"/>
                      </a:cxn>
                    </a:cxnLst>
                    <a:rect l="0" t="0" r="r" b="b"/>
                    <a:pathLst>
                      <a:path w="190" h="184">
                        <a:moveTo>
                          <a:pt x="0" y="0"/>
                        </a:moveTo>
                        <a:lnTo>
                          <a:pt x="0" y="184"/>
                        </a:lnTo>
                        <a:lnTo>
                          <a:pt x="190" y="92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321547" name="Freeform 11"/>
                  <p:cNvSpPr>
                    <a:spLocks/>
                  </p:cNvSpPr>
                  <p:nvPr/>
                </p:nvSpPr>
                <p:spPr bwMode="auto">
                  <a:xfrm>
                    <a:off x="2159" y="1440"/>
                    <a:ext cx="190" cy="184"/>
                  </a:xfrm>
                  <a:custGeom>
                    <a:avLst/>
                    <a:gdLst/>
                    <a:ahLst/>
                    <a:cxnLst>
                      <a:cxn ang="0">
                        <a:pos x="0" y="0"/>
                      </a:cxn>
                      <a:cxn ang="0">
                        <a:pos x="0" y="184"/>
                      </a:cxn>
                      <a:cxn ang="0">
                        <a:pos x="190" y="92"/>
                      </a:cxn>
                      <a:cxn ang="0">
                        <a:pos x="0" y="0"/>
                      </a:cxn>
                    </a:cxnLst>
                    <a:rect l="0" t="0" r="r" b="b"/>
                    <a:pathLst>
                      <a:path w="190" h="184">
                        <a:moveTo>
                          <a:pt x="0" y="0"/>
                        </a:moveTo>
                        <a:lnTo>
                          <a:pt x="0" y="184"/>
                        </a:lnTo>
                        <a:lnTo>
                          <a:pt x="190" y="92"/>
                        </a:lnTo>
                        <a:lnTo>
                          <a:pt x="0" y="0"/>
                        </a:lnTo>
                      </a:path>
                    </a:pathLst>
                  </a:custGeom>
                  <a:solidFill>
                    <a:srgbClr val="CCECFF"/>
                  </a:solidFill>
                  <a:ln w="1270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321548" name="Freeform 12"/>
                  <p:cNvSpPr>
                    <a:spLocks/>
                  </p:cNvSpPr>
                  <p:nvPr/>
                </p:nvSpPr>
                <p:spPr bwMode="auto">
                  <a:xfrm>
                    <a:off x="2353" y="1506"/>
                    <a:ext cx="49" cy="48"/>
                  </a:xfrm>
                  <a:custGeom>
                    <a:avLst/>
                    <a:gdLst/>
                    <a:ahLst/>
                    <a:cxnLst>
                      <a:cxn ang="0">
                        <a:pos x="49" y="26"/>
                      </a:cxn>
                      <a:cxn ang="0">
                        <a:pos x="42" y="41"/>
                      </a:cxn>
                      <a:cxn ang="0">
                        <a:pos x="23" y="48"/>
                      </a:cxn>
                      <a:cxn ang="0">
                        <a:pos x="23" y="48"/>
                      </a:cxn>
                      <a:cxn ang="0">
                        <a:pos x="8" y="41"/>
                      </a:cxn>
                      <a:cxn ang="0">
                        <a:pos x="0" y="26"/>
                      </a:cxn>
                      <a:cxn ang="0">
                        <a:pos x="0" y="26"/>
                      </a:cxn>
                      <a:cxn ang="0">
                        <a:pos x="8" y="8"/>
                      </a:cxn>
                      <a:cxn ang="0">
                        <a:pos x="23" y="0"/>
                      </a:cxn>
                      <a:cxn ang="0">
                        <a:pos x="23" y="0"/>
                      </a:cxn>
                      <a:cxn ang="0">
                        <a:pos x="42" y="8"/>
                      </a:cxn>
                      <a:cxn ang="0">
                        <a:pos x="49" y="26"/>
                      </a:cxn>
                    </a:cxnLst>
                    <a:rect l="0" t="0" r="r" b="b"/>
                    <a:pathLst>
                      <a:path w="49" h="48">
                        <a:moveTo>
                          <a:pt x="49" y="26"/>
                        </a:moveTo>
                        <a:lnTo>
                          <a:pt x="42" y="41"/>
                        </a:lnTo>
                        <a:lnTo>
                          <a:pt x="23" y="48"/>
                        </a:lnTo>
                        <a:lnTo>
                          <a:pt x="23" y="48"/>
                        </a:lnTo>
                        <a:lnTo>
                          <a:pt x="8" y="41"/>
                        </a:lnTo>
                        <a:lnTo>
                          <a:pt x="0" y="26"/>
                        </a:lnTo>
                        <a:lnTo>
                          <a:pt x="0" y="26"/>
                        </a:lnTo>
                        <a:lnTo>
                          <a:pt x="8" y="8"/>
                        </a:lnTo>
                        <a:lnTo>
                          <a:pt x="23" y="0"/>
                        </a:lnTo>
                        <a:lnTo>
                          <a:pt x="23" y="0"/>
                        </a:lnTo>
                        <a:lnTo>
                          <a:pt x="42" y="8"/>
                        </a:lnTo>
                        <a:lnTo>
                          <a:pt x="49" y="26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321549" name="Freeform 13"/>
                  <p:cNvSpPr>
                    <a:spLocks/>
                  </p:cNvSpPr>
                  <p:nvPr/>
                </p:nvSpPr>
                <p:spPr bwMode="auto">
                  <a:xfrm>
                    <a:off x="2353" y="1506"/>
                    <a:ext cx="49" cy="48"/>
                  </a:xfrm>
                  <a:custGeom>
                    <a:avLst/>
                    <a:gdLst/>
                    <a:ahLst/>
                    <a:cxnLst>
                      <a:cxn ang="0">
                        <a:pos x="49" y="26"/>
                      </a:cxn>
                      <a:cxn ang="0">
                        <a:pos x="42" y="41"/>
                      </a:cxn>
                      <a:cxn ang="0">
                        <a:pos x="23" y="48"/>
                      </a:cxn>
                      <a:cxn ang="0">
                        <a:pos x="23" y="48"/>
                      </a:cxn>
                      <a:cxn ang="0">
                        <a:pos x="8" y="41"/>
                      </a:cxn>
                      <a:cxn ang="0">
                        <a:pos x="0" y="26"/>
                      </a:cxn>
                      <a:cxn ang="0">
                        <a:pos x="0" y="26"/>
                      </a:cxn>
                      <a:cxn ang="0">
                        <a:pos x="8" y="8"/>
                      </a:cxn>
                      <a:cxn ang="0">
                        <a:pos x="23" y="0"/>
                      </a:cxn>
                      <a:cxn ang="0">
                        <a:pos x="23" y="0"/>
                      </a:cxn>
                      <a:cxn ang="0">
                        <a:pos x="42" y="8"/>
                      </a:cxn>
                      <a:cxn ang="0">
                        <a:pos x="49" y="26"/>
                      </a:cxn>
                    </a:cxnLst>
                    <a:rect l="0" t="0" r="r" b="b"/>
                    <a:pathLst>
                      <a:path w="49" h="48">
                        <a:moveTo>
                          <a:pt x="49" y="26"/>
                        </a:moveTo>
                        <a:lnTo>
                          <a:pt x="42" y="41"/>
                        </a:lnTo>
                        <a:lnTo>
                          <a:pt x="23" y="48"/>
                        </a:lnTo>
                        <a:lnTo>
                          <a:pt x="23" y="48"/>
                        </a:lnTo>
                        <a:lnTo>
                          <a:pt x="8" y="41"/>
                        </a:lnTo>
                        <a:lnTo>
                          <a:pt x="0" y="26"/>
                        </a:lnTo>
                        <a:lnTo>
                          <a:pt x="0" y="26"/>
                        </a:lnTo>
                        <a:lnTo>
                          <a:pt x="8" y="8"/>
                        </a:lnTo>
                        <a:lnTo>
                          <a:pt x="23" y="0"/>
                        </a:lnTo>
                        <a:lnTo>
                          <a:pt x="23" y="0"/>
                        </a:lnTo>
                        <a:lnTo>
                          <a:pt x="42" y="8"/>
                        </a:lnTo>
                        <a:lnTo>
                          <a:pt x="49" y="26"/>
                        </a:lnTo>
                      </a:path>
                    </a:pathLst>
                  </a:custGeom>
                  <a:solidFill>
                    <a:srgbClr val="CCECFF"/>
                  </a:solidFill>
                  <a:ln w="1270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sp>
              <p:nvSpPr>
                <p:cNvPr id="321550" name="Line 14"/>
                <p:cNvSpPr>
                  <a:spLocks noChangeShapeType="1"/>
                </p:cNvSpPr>
                <p:nvPr/>
              </p:nvSpPr>
              <p:spPr bwMode="auto">
                <a:xfrm>
                  <a:off x="2016" y="1536"/>
                  <a:ext cx="143" cy="1"/>
                </a:xfrm>
                <a:prstGeom prst="line">
                  <a:avLst/>
                </a:prstGeom>
                <a:noFill/>
                <a:ln w="1905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21551" name="Freeform 15"/>
                <p:cNvSpPr>
                  <a:spLocks/>
                </p:cNvSpPr>
                <p:nvPr/>
              </p:nvSpPr>
              <p:spPr bwMode="auto">
                <a:xfrm>
                  <a:off x="1630" y="1403"/>
                  <a:ext cx="410" cy="277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190" y="0"/>
                    </a:cxn>
                    <a:cxn ang="0">
                      <a:pos x="190" y="0"/>
                    </a:cxn>
                    <a:cxn ang="0">
                      <a:pos x="227" y="3"/>
                    </a:cxn>
                    <a:cxn ang="0">
                      <a:pos x="262" y="11"/>
                    </a:cxn>
                    <a:cxn ang="0">
                      <a:pos x="292" y="22"/>
                    </a:cxn>
                    <a:cxn ang="0">
                      <a:pos x="322" y="40"/>
                    </a:cxn>
                    <a:cxn ang="0">
                      <a:pos x="372" y="81"/>
                    </a:cxn>
                    <a:cxn ang="0">
                      <a:pos x="410" y="140"/>
                    </a:cxn>
                    <a:cxn ang="0">
                      <a:pos x="410" y="140"/>
                    </a:cxn>
                    <a:cxn ang="0">
                      <a:pos x="372" y="195"/>
                    </a:cxn>
                    <a:cxn ang="0">
                      <a:pos x="322" y="240"/>
                    </a:cxn>
                    <a:cxn ang="0">
                      <a:pos x="292" y="254"/>
                    </a:cxn>
                    <a:cxn ang="0">
                      <a:pos x="262" y="266"/>
                    </a:cxn>
                    <a:cxn ang="0">
                      <a:pos x="227" y="273"/>
                    </a:cxn>
                    <a:cxn ang="0">
                      <a:pos x="190" y="277"/>
                    </a:cxn>
                    <a:cxn ang="0">
                      <a:pos x="190" y="277"/>
                    </a:cxn>
                    <a:cxn ang="0">
                      <a:pos x="0" y="277"/>
                    </a:cxn>
                    <a:cxn ang="0">
                      <a:pos x="0" y="277"/>
                    </a:cxn>
                    <a:cxn ang="0">
                      <a:pos x="0" y="277"/>
                    </a:cxn>
                    <a:cxn ang="0">
                      <a:pos x="0" y="277"/>
                    </a:cxn>
                    <a:cxn ang="0">
                      <a:pos x="22" y="247"/>
                    </a:cxn>
                    <a:cxn ang="0">
                      <a:pos x="38" y="214"/>
                    </a:cxn>
                    <a:cxn ang="0">
                      <a:pos x="45" y="177"/>
                    </a:cxn>
                    <a:cxn ang="0">
                      <a:pos x="49" y="140"/>
                    </a:cxn>
                    <a:cxn ang="0">
                      <a:pos x="49" y="140"/>
                    </a:cxn>
                    <a:cxn ang="0">
                      <a:pos x="45" y="99"/>
                    </a:cxn>
                    <a:cxn ang="0">
                      <a:pos x="38" y="66"/>
                    </a:cxn>
                    <a:cxn ang="0">
                      <a:pos x="22" y="33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410" h="277">
                      <a:moveTo>
                        <a:pt x="0" y="0"/>
                      </a:moveTo>
                      <a:lnTo>
                        <a:pt x="190" y="0"/>
                      </a:lnTo>
                      <a:lnTo>
                        <a:pt x="190" y="0"/>
                      </a:lnTo>
                      <a:lnTo>
                        <a:pt x="227" y="3"/>
                      </a:lnTo>
                      <a:lnTo>
                        <a:pt x="262" y="11"/>
                      </a:lnTo>
                      <a:lnTo>
                        <a:pt x="292" y="22"/>
                      </a:lnTo>
                      <a:lnTo>
                        <a:pt x="322" y="40"/>
                      </a:lnTo>
                      <a:lnTo>
                        <a:pt x="372" y="81"/>
                      </a:lnTo>
                      <a:lnTo>
                        <a:pt x="410" y="140"/>
                      </a:lnTo>
                      <a:lnTo>
                        <a:pt x="410" y="140"/>
                      </a:lnTo>
                      <a:lnTo>
                        <a:pt x="372" y="195"/>
                      </a:lnTo>
                      <a:lnTo>
                        <a:pt x="322" y="240"/>
                      </a:lnTo>
                      <a:lnTo>
                        <a:pt x="292" y="254"/>
                      </a:lnTo>
                      <a:lnTo>
                        <a:pt x="262" y="266"/>
                      </a:lnTo>
                      <a:lnTo>
                        <a:pt x="227" y="273"/>
                      </a:lnTo>
                      <a:lnTo>
                        <a:pt x="190" y="277"/>
                      </a:lnTo>
                      <a:lnTo>
                        <a:pt x="190" y="277"/>
                      </a:lnTo>
                      <a:lnTo>
                        <a:pt x="0" y="277"/>
                      </a:lnTo>
                      <a:lnTo>
                        <a:pt x="0" y="277"/>
                      </a:lnTo>
                      <a:lnTo>
                        <a:pt x="0" y="277"/>
                      </a:lnTo>
                      <a:lnTo>
                        <a:pt x="0" y="277"/>
                      </a:lnTo>
                      <a:lnTo>
                        <a:pt x="22" y="247"/>
                      </a:lnTo>
                      <a:lnTo>
                        <a:pt x="38" y="214"/>
                      </a:lnTo>
                      <a:lnTo>
                        <a:pt x="45" y="177"/>
                      </a:lnTo>
                      <a:lnTo>
                        <a:pt x="49" y="140"/>
                      </a:lnTo>
                      <a:lnTo>
                        <a:pt x="49" y="140"/>
                      </a:lnTo>
                      <a:lnTo>
                        <a:pt x="45" y="99"/>
                      </a:lnTo>
                      <a:lnTo>
                        <a:pt x="38" y="66"/>
                      </a:lnTo>
                      <a:lnTo>
                        <a:pt x="22" y="33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</a:path>
                  </a:pathLst>
                </a:custGeom>
                <a:solidFill>
                  <a:srgbClr val="CCECFF"/>
                </a:solidFill>
                <a:ln w="1270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321552" name="Group 16"/>
              <p:cNvGrpSpPr>
                <a:grpSpLocks/>
              </p:cNvGrpSpPr>
              <p:nvPr/>
            </p:nvGrpSpPr>
            <p:grpSpPr bwMode="auto">
              <a:xfrm flipV="1">
                <a:off x="1008" y="1920"/>
                <a:ext cx="1776" cy="288"/>
                <a:chOff x="1008" y="1392"/>
                <a:chExt cx="1776" cy="288"/>
              </a:xfrm>
            </p:grpSpPr>
            <p:sp>
              <p:nvSpPr>
                <p:cNvPr id="321553" name="Line 17"/>
                <p:cNvSpPr>
                  <a:spLocks noChangeShapeType="1"/>
                </p:cNvSpPr>
                <p:nvPr/>
              </p:nvSpPr>
              <p:spPr bwMode="auto">
                <a:xfrm>
                  <a:off x="1392" y="1632"/>
                  <a:ext cx="287" cy="0"/>
                </a:xfrm>
                <a:prstGeom prst="line">
                  <a:avLst/>
                </a:prstGeom>
                <a:noFill/>
                <a:ln w="1905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21554" name="Line 18"/>
                <p:cNvSpPr>
                  <a:spLocks noChangeShapeType="1"/>
                </p:cNvSpPr>
                <p:nvPr/>
              </p:nvSpPr>
              <p:spPr bwMode="auto">
                <a:xfrm>
                  <a:off x="1008" y="1440"/>
                  <a:ext cx="671" cy="8"/>
                </a:xfrm>
                <a:prstGeom prst="line">
                  <a:avLst/>
                </a:prstGeom>
                <a:noFill/>
                <a:ln w="1905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21555" name="Freeform 19"/>
                <p:cNvSpPr>
                  <a:spLocks/>
                </p:cNvSpPr>
                <p:nvPr/>
              </p:nvSpPr>
              <p:spPr bwMode="auto">
                <a:xfrm>
                  <a:off x="1630" y="1392"/>
                  <a:ext cx="410" cy="277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190" y="0"/>
                    </a:cxn>
                    <a:cxn ang="0">
                      <a:pos x="190" y="0"/>
                    </a:cxn>
                    <a:cxn ang="0">
                      <a:pos x="227" y="3"/>
                    </a:cxn>
                    <a:cxn ang="0">
                      <a:pos x="262" y="11"/>
                    </a:cxn>
                    <a:cxn ang="0">
                      <a:pos x="292" y="22"/>
                    </a:cxn>
                    <a:cxn ang="0">
                      <a:pos x="322" y="40"/>
                    </a:cxn>
                    <a:cxn ang="0">
                      <a:pos x="372" y="81"/>
                    </a:cxn>
                    <a:cxn ang="0">
                      <a:pos x="410" y="140"/>
                    </a:cxn>
                    <a:cxn ang="0">
                      <a:pos x="410" y="140"/>
                    </a:cxn>
                    <a:cxn ang="0">
                      <a:pos x="372" y="195"/>
                    </a:cxn>
                    <a:cxn ang="0">
                      <a:pos x="322" y="240"/>
                    </a:cxn>
                    <a:cxn ang="0">
                      <a:pos x="292" y="254"/>
                    </a:cxn>
                    <a:cxn ang="0">
                      <a:pos x="262" y="266"/>
                    </a:cxn>
                    <a:cxn ang="0">
                      <a:pos x="227" y="273"/>
                    </a:cxn>
                    <a:cxn ang="0">
                      <a:pos x="190" y="277"/>
                    </a:cxn>
                    <a:cxn ang="0">
                      <a:pos x="190" y="277"/>
                    </a:cxn>
                    <a:cxn ang="0">
                      <a:pos x="0" y="277"/>
                    </a:cxn>
                    <a:cxn ang="0">
                      <a:pos x="0" y="277"/>
                    </a:cxn>
                    <a:cxn ang="0">
                      <a:pos x="0" y="277"/>
                    </a:cxn>
                    <a:cxn ang="0">
                      <a:pos x="0" y="277"/>
                    </a:cxn>
                    <a:cxn ang="0">
                      <a:pos x="22" y="247"/>
                    </a:cxn>
                    <a:cxn ang="0">
                      <a:pos x="38" y="214"/>
                    </a:cxn>
                    <a:cxn ang="0">
                      <a:pos x="45" y="177"/>
                    </a:cxn>
                    <a:cxn ang="0">
                      <a:pos x="49" y="140"/>
                    </a:cxn>
                    <a:cxn ang="0">
                      <a:pos x="49" y="140"/>
                    </a:cxn>
                    <a:cxn ang="0">
                      <a:pos x="45" y="99"/>
                    </a:cxn>
                    <a:cxn ang="0">
                      <a:pos x="38" y="66"/>
                    </a:cxn>
                    <a:cxn ang="0">
                      <a:pos x="22" y="33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410" h="277">
                      <a:moveTo>
                        <a:pt x="0" y="0"/>
                      </a:moveTo>
                      <a:lnTo>
                        <a:pt x="190" y="0"/>
                      </a:lnTo>
                      <a:lnTo>
                        <a:pt x="190" y="0"/>
                      </a:lnTo>
                      <a:lnTo>
                        <a:pt x="227" y="3"/>
                      </a:lnTo>
                      <a:lnTo>
                        <a:pt x="262" y="11"/>
                      </a:lnTo>
                      <a:lnTo>
                        <a:pt x="292" y="22"/>
                      </a:lnTo>
                      <a:lnTo>
                        <a:pt x="322" y="40"/>
                      </a:lnTo>
                      <a:lnTo>
                        <a:pt x="372" y="81"/>
                      </a:lnTo>
                      <a:lnTo>
                        <a:pt x="410" y="140"/>
                      </a:lnTo>
                      <a:lnTo>
                        <a:pt x="410" y="140"/>
                      </a:lnTo>
                      <a:lnTo>
                        <a:pt x="372" y="195"/>
                      </a:lnTo>
                      <a:lnTo>
                        <a:pt x="322" y="240"/>
                      </a:lnTo>
                      <a:lnTo>
                        <a:pt x="292" y="254"/>
                      </a:lnTo>
                      <a:lnTo>
                        <a:pt x="262" y="266"/>
                      </a:lnTo>
                      <a:lnTo>
                        <a:pt x="227" y="273"/>
                      </a:lnTo>
                      <a:lnTo>
                        <a:pt x="190" y="277"/>
                      </a:lnTo>
                      <a:lnTo>
                        <a:pt x="190" y="277"/>
                      </a:lnTo>
                      <a:lnTo>
                        <a:pt x="0" y="277"/>
                      </a:lnTo>
                      <a:lnTo>
                        <a:pt x="0" y="277"/>
                      </a:lnTo>
                      <a:lnTo>
                        <a:pt x="0" y="277"/>
                      </a:lnTo>
                      <a:lnTo>
                        <a:pt x="0" y="277"/>
                      </a:lnTo>
                      <a:lnTo>
                        <a:pt x="22" y="247"/>
                      </a:lnTo>
                      <a:lnTo>
                        <a:pt x="38" y="214"/>
                      </a:lnTo>
                      <a:lnTo>
                        <a:pt x="45" y="177"/>
                      </a:lnTo>
                      <a:lnTo>
                        <a:pt x="49" y="140"/>
                      </a:lnTo>
                      <a:lnTo>
                        <a:pt x="49" y="140"/>
                      </a:lnTo>
                      <a:lnTo>
                        <a:pt x="45" y="99"/>
                      </a:lnTo>
                      <a:lnTo>
                        <a:pt x="38" y="66"/>
                      </a:lnTo>
                      <a:lnTo>
                        <a:pt x="22" y="33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21556" name="Line 20"/>
                <p:cNvSpPr>
                  <a:spLocks noChangeShapeType="1"/>
                </p:cNvSpPr>
                <p:nvPr/>
              </p:nvSpPr>
              <p:spPr bwMode="auto">
                <a:xfrm>
                  <a:off x="2349" y="1532"/>
                  <a:ext cx="435" cy="4"/>
                </a:xfrm>
                <a:prstGeom prst="line">
                  <a:avLst/>
                </a:prstGeom>
                <a:noFill/>
                <a:ln w="1905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grpSp>
              <p:nvGrpSpPr>
                <p:cNvPr id="321557" name="Group 21"/>
                <p:cNvGrpSpPr>
                  <a:grpSpLocks/>
                </p:cNvGrpSpPr>
                <p:nvPr/>
              </p:nvGrpSpPr>
              <p:grpSpPr bwMode="auto">
                <a:xfrm>
                  <a:off x="2159" y="1440"/>
                  <a:ext cx="243" cy="184"/>
                  <a:chOff x="2159" y="1440"/>
                  <a:chExt cx="243" cy="184"/>
                </a:xfrm>
              </p:grpSpPr>
              <p:sp>
                <p:nvSpPr>
                  <p:cNvPr id="321558" name="Freeform 22"/>
                  <p:cNvSpPr>
                    <a:spLocks/>
                  </p:cNvSpPr>
                  <p:nvPr/>
                </p:nvSpPr>
                <p:spPr bwMode="auto">
                  <a:xfrm>
                    <a:off x="2159" y="1440"/>
                    <a:ext cx="190" cy="184"/>
                  </a:xfrm>
                  <a:custGeom>
                    <a:avLst/>
                    <a:gdLst/>
                    <a:ahLst/>
                    <a:cxnLst>
                      <a:cxn ang="0">
                        <a:pos x="0" y="0"/>
                      </a:cxn>
                      <a:cxn ang="0">
                        <a:pos x="0" y="184"/>
                      </a:cxn>
                      <a:cxn ang="0">
                        <a:pos x="190" y="92"/>
                      </a:cxn>
                      <a:cxn ang="0">
                        <a:pos x="0" y="0"/>
                      </a:cxn>
                    </a:cxnLst>
                    <a:rect l="0" t="0" r="r" b="b"/>
                    <a:pathLst>
                      <a:path w="190" h="184">
                        <a:moveTo>
                          <a:pt x="0" y="0"/>
                        </a:moveTo>
                        <a:lnTo>
                          <a:pt x="0" y="184"/>
                        </a:lnTo>
                        <a:lnTo>
                          <a:pt x="190" y="92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321559" name="Freeform 23"/>
                  <p:cNvSpPr>
                    <a:spLocks/>
                  </p:cNvSpPr>
                  <p:nvPr/>
                </p:nvSpPr>
                <p:spPr bwMode="auto">
                  <a:xfrm>
                    <a:off x="2159" y="1440"/>
                    <a:ext cx="190" cy="184"/>
                  </a:xfrm>
                  <a:custGeom>
                    <a:avLst/>
                    <a:gdLst/>
                    <a:ahLst/>
                    <a:cxnLst>
                      <a:cxn ang="0">
                        <a:pos x="0" y="0"/>
                      </a:cxn>
                      <a:cxn ang="0">
                        <a:pos x="0" y="184"/>
                      </a:cxn>
                      <a:cxn ang="0">
                        <a:pos x="190" y="92"/>
                      </a:cxn>
                      <a:cxn ang="0">
                        <a:pos x="0" y="0"/>
                      </a:cxn>
                    </a:cxnLst>
                    <a:rect l="0" t="0" r="r" b="b"/>
                    <a:pathLst>
                      <a:path w="190" h="184">
                        <a:moveTo>
                          <a:pt x="0" y="0"/>
                        </a:moveTo>
                        <a:lnTo>
                          <a:pt x="0" y="184"/>
                        </a:lnTo>
                        <a:lnTo>
                          <a:pt x="190" y="92"/>
                        </a:lnTo>
                        <a:lnTo>
                          <a:pt x="0" y="0"/>
                        </a:lnTo>
                      </a:path>
                    </a:pathLst>
                  </a:custGeom>
                  <a:solidFill>
                    <a:srgbClr val="CCECFF"/>
                  </a:solidFill>
                  <a:ln w="1270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321560" name="Freeform 24"/>
                  <p:cNvSpPr>
                    <a:spLocks/>
                  </p:cNvSpPr>
                  <p:nvPr/>
                </p:nvSpPr>
                <p:spPr bwMode="auto">
                  <a:xfrm>
                    <a:off x="2353" y="1506"/>
                    <a:ext cx="49" cy="48"/>
                  </a:xfrm>
                  <a:custGeom>
                    <a:avLst/>
                    <a:gdLst/>
                    <a:ahLst/>
                    <a:cxnLst>
                      <a:cxn ang="0">
                        <a:pos x="49" y="26"/>
                      </a:cxn>
                      <a:cxn ang="0">
                        <a:pos x="42" y="41"/>
                      </a:cxn>
                      <a:cxn ang="0">
                        <a:pos x="23" y="48"/>
                      </a:cxn>
                      <a:cxn ang="0">
                        <a:pos x="23" y="48"/>
                      </a:cxn>
                      <a:cxn ang="0">
                        <a:pos x="8" y="41"/>
                      </a:cxn>
                      <a:cxn ang="0">
                        <a:pos x="0" y="26"/>
                      </a:cxn>
                      <a:cxn ang="0">
                        <a:pos x="0" y="26"/>
                      </a:cxn>
                      <a:cxn ang="0">
                        <a:pos x="8" y="8"/>
                      </a:cxn>
                      <a:cxn ang="0">
                        <a:pos x="23" y="0"/>
                      </a:cxn>
                      <a:cxn ang="0">
                        <a:pos x="23" y="0"/>
                      </a:cxn>
                      <a:cxn ang="0">
                        <a:pos x="42" y="8"/>
                      </a:cxn>
                      <a:cxn ang="0">
                        <a:pos x="49" y="26"/>
                      </a:cxn>
                    </a:cxnLst>
                    <a:rect l="0" t="0" r="r" b="b"/>
                    <a:pathLst>
                      <a:path w="49" h="48">
                        <a:moveTo>
                          <a:pt x="49" y="26"/>
                        </a:moveTo>
                        <a:lnTo>
                          <a:pt x="42" y="41"/>
                        </a:lnTo>
                        <a:lnTo>
                          <a:pt x="23" y="48"/>
                        </a:lnTo>
                        <a:lnTo>
                          <a:pt x="23" y="48"/>
                        </a:lnTo>
                        <a:lnTo>
                          <a:pt x="8" y="41"/>
                        </a:lnTo>
                        <a:lnTo>
                          <a:pt x="0" y="26"/>
                        </a:lnTo>
                        <a:lnTo>
                          <a:pt x="0" y="26"/>
                        </a:lnTo>
                        <a:lnTo>
                          <a:pt x="8" y="8"/>
                        </a:lnTo>
                        <a:lnTo>
                          <a:pt x="23" y="0"/>
                        </a:lnTo>
                        <a:lnTo>
                          <a:pt x="23" y="0"/>
                        </a:lnTo>
                        <a:lnTo>
                          <a:pt x="42" y="8"/>
                        </a:lnTo>
                        <a:lnTo>
                          <a:pt x="49" y="26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321561" name="Freeform 25"/>
                  <p:cNvSpPr>
                    <a:spLocks/>
                  </p:cNvSpPr>
                  <p:nvPr/>
                </p:nvSpPr>
                <p:spPr bwMode="auto">
                  <a:xfrm>
                    <a:off x="2353" y="1506"/>
                    <a:ext cx="49" cy="48"/>
                  </a:xfrm>
                  <a:custGeom>
                    <a:avLst/>
                    <a:gdLst/>
                    <a:ahLst/>
                    <a:cxnLst>
                      <a:cxn ang="0">
                        <a:pos x="49" y="26"/>
                      </a:cxn>
                      <a:cxn ang="0">
                        <a:pos x="42" y="41"/>
                      </a:cxn>
                      <a:cxn ang="0">
                        <a:pos x="23" y="48"/>
                      </a:cxn>
                      <a:cxn ang="0">
                        <a:pos x="23" y="48"/>
                      </a:cxn>
                      <a:cxn ang="0">
                        <a:pos x="8" y="41"/>
                      </a:cxn>
                      <a:cxn ang="0">
                        <a:pos x="0" y="26"/>
                      </a:cxn>
                      <a:cxn ang="0">
                        <a:pos x="0" y="26"/>
                      </a:cxn>
                      <a:cxn ang="0">
                        <a:pos x="8" y="8"/>
                      </a:cxn>
                      <a:cxn ang="0">
                        <a:pos x="23" y="0"/>
                      </a:cxn>
                      <a:cxn ang="0">
                        <a:pos x="23" y="0"/>
                      </a:cxn>
                      <a:cxn ang="0">
                        <a:pos x="42" y="8"/>
                      </a:cxn>
                      <a:cxn ang="0">
                        <a:pos x="49" y="26"/>
                      </a:cxn>
                    </a:cxnLst>
                    <a:rect l="0" t="0" r="r" b="b"/>
                    <a:pathLst>
                      <a:path w="49" h="48">
                        <a:moveTo>
                          <a:pt x="49" y="26"/>
                        </a:moveTo>
                        <a:lnTo>
                          <a:pt x="42" y="41"/>
                        </a:lnTo>
                        <a:lnTo>
                          <a:pt x="23" y="48"/>
                        </a:lnTo>
                        <a:lnTo>
                          <a:pt x="23" y="48"/>
                        </a:lnTo>
                        <a:lnTo>
                          <a:pt x="8" y="41"/>
                        </a:lnTo>
                        <a:lnTo>
                          <a:pt x="0" y="26"/>
                        </a:lnTo>
                        <a:lnTo>
                          <a:pt x="0" y="26"/>
                        </a:lnTo>
                        <a:lnTo>
                          <a:pt x="8" y="8"/>
                        </a:lnTo>
                        <a:lnTo>
                          <a:pt x="23" y="0"/>
                        </a:lnTo>
                        <a:lnTo>
                          <a:pt x="23" y="0"/>
                        </a:lnTo>
                        <a:lnTo>
                          <a:pt x="42" y="8"/>
                        </a:lnTo>
                        <a:lnTo>
                          <a:pt x="49" y="26"/>
                        </a:lnTo>
                      </a:path>
                    </a:pathLst>
                  </a:custGeom>
                  <a:solidFill>
                    <a:srgbClr val="CCECFF"/>
                  </a:solidFill>
                  <a:ln w="1270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sp>
              <p:nvSpPr>
                <p:cNvPr id="321562" name="Line 26"/>
                <p:cNvSpPr>
                  <a:spLocks noChangeShapeType="1"/>
                </p:cNvSpPr>
                <p:nvPr/>
              </p:nvSpPr>
              <p:spPr bwMode="auto">
                <a:xfrm>
                  <a:off x="2016" y="1536"/>
                  <a:ext cx="143" cy="1"/>
                </a:xfrm>
                <a:prstGeom prst="line">
                  <a:avLst/>
                </a:prstGeom>
                <a:noFill/>
                <a:ln w="1905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21563" name="Freeform 27"/>
                <p:cNvSpPr>
                  <a:spLocks/>
                </p:cNvSpPr>
                <p:nvPr/>
              </p:nvSpPr>
              <p:spPr bwMode="auto">
                <a:xfrm>
                  <a:off x="1630" y="1403"/>
                  <a:ext cx="410" cy="277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190" y="0"/>
                    </a:cxn>
                    <a:cxn ang="0">
                      <a:pos x="190" y="0"/>
                    </a:cxn>
                    <a:cxn ang="0">
                      <a:pos x="227" y="3"/>
                    </a:cxn>
                    <a:cxn ang="0">
                      <a:pos x="262" y="11"/>
                    </a:cxn>
                    <a:cxn ang="0">
                      <a:pos x="292" y="22"/>
                    </a:cxn>
                    <a:cxn ang="0">
                      <a:pos x="322" y="40"/>
                    </a:cxn>
                    <a:cxn ang="0">
                      <a:pos x="372" y="81"/>
                    </a:cxn>
                    <a:cxn ang="0">
                      <a:pos x="410" y="140"/>
                    </a:cxn>
                    <a:cxn ang="0">
                      <a:pos x="410" y="140"/>
                    </a:cxn>
                    <a:cxn ang="0">
                      <a:pos x="372" y="195"/>
                    </a:cxn>
                    <a:cxn ang="0">
                      <a:pos x="322" y="240"/>
                    </a:cxn>
                    <a:cxn ang="0">
                      <a:pos x="292" y="254"/>
                    </a:cxn>
                    <a:cxn ang="0">
                      <a:pos x="262" y="266"/>
                    </a:cxn>
                    <a:cxn ang="0">
                      <a:pos x="227" y="273"/>
                    </a:cxn>
                    <a:cxn ang="0">
                      <a:pos x="190" y="277"/>
                    </a:cxn>
                    <a:cxn ang="0">
                      <a:pos x="190" y="277"/>
                    </a:cxn>
                    <a:cxn ang="0">
                      <a:pos x="0" y="277"/>
                    </a:cxn>
                    <a:cxn ang="0">
                      <a:pos x="0" y="277"/>
                    </a:cxn>
                    <a:cxn ang="0">
                      <a:pos x="0" y="277"/>
                    </a:cxn>
                    <a:cxn ang="0">
                      <a:pos x="0" y="277"/>
                    </a:cxn>
                    <a:cxn ang="0">
                      <a:pos x="22" y="247"/>
                    </a:cxn>
                    <a:cxn ang="0">
                      <a:pos x="38" y="214"/>
                    </a:cxn>
                    <a:cxn ang="0">
                      <a:pos x="45" y="177"/>
                    </a:cxn>
                    <a:cxn ang="0">
                      <a:pos x="49" y="140"/>
                    </a:cxn>
                    <a:cxn ang="0">
                      <a:pos x="49" y="140"/>
                    </a:cxn>
                    <a:cxn ang="0">
                      <a:pos x="45" y="99"/>
                    </a:cxn>
                    <a:cxn ang="0">
                      <a:pos x="38" y="66"/>
                    </a:cxn>
                    <a:cxn ang="0">
                      <a:pos x="22" y="33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410" h="277">
                      <a:moveTo>
                        <a:pt x="0" y="0"/>
                      </a:moveTo>
                      <a:lnTo>
                        <a:pt x="190" y="0"/>
                      </a:lnTo>
                      <a:lnTo>
                        <a:pt x="190" y="0"/>
                      </a:lnTo>
                      <a:lnTo>
                        <a:pt x="227" y="3"/>
                      </a:lnTo>
                      <a:lnTo>
                        <a:pt x="262" y="11"/>
                      </a:lnTo>
                      <a:lnTo>
                        <a:pt x="292" y="22"/>
                      </a:lnTo>
                      <a:lnTo>
                        <a:pt x="322" y="40"/>
                      </a:lnTo>
                      <a:lnTo>
                        <a:pt x="372" y="81"/>
                      </a:lnTo>
                      <a:lnTo>
                        <a:pt x="410" y="140"/>
                      </a:lnTo>
                      <a:lnTo>
                        <a:pt x="410" y="140"/>
                      </a:lnTo>
                      <a:lnTo>
                        <a:pt x="372" y="195"/>
                      </a:lnTo>
                      <a:lnTo>
                        <a:pt x="322" y="240"/>
                      </a:lnTo>
                      <a:lnTo>
                        <a:pt x="292" y="254"/>
                      </a:lnTo>
                      <a:lnTo>
                        <a:pt x="262" y="266"/>
                      </a:lnTo>
                      <a:lnTo>
                        <a:pt x="227" y="273"/>
                      </a:lnTo>
                      <a:lnTo>
                        <a:pt x="190" y="277"/>
                      </a:lnTo>
                      <a:lnTo>
                        <a:pt x="190" y="277"/>
                      </a:lnTo>
                      <a:lnTo>
                        <a:pt x="0" y="277"/>
                      </a:lnTo>
                      <a:lnTo>
                        <a:pt x="0" y="277"/>
                      </a:lnTo>
                      <a:lnTo>
                        <a:pt x="0" y="277"/>
                      </a:lnTo>
                      <a:lnTo>
                        <a:pt x="0" y="277"/>
                      </a:lnTo>
                      <a:lnTo>
                        <a:pt x="22" y="247"/>
                      </a:lnTo>
                      <a:lnTo>
                        <a:pt x="38" y="214"/>
                      </a:lnTo>
                      <a:lnTo>
                        <a:pt x="45" y="177"/>
                      </a:lnTo>
                      <a:lnTo>
                        <a:pt x="49" y="140"/>
                      </a:lnTo>
                      <a:lnTo>
                        <a:pt x="49" y="140"/>
                      </a:lnTo>
                      <a:lnTo>
                        <a:pt x="45" y="99"/>
                      </a:lnTo>
                      <a:lnTo>
                        <a:pt x="38" y="66"/>
                      </a:lnTo>
                      <a:lnTo>
                        <a:pt x="22" y="33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</a:path>
                  </a:pathLst>
                </a:custGeom>
                <a:solidFill>
                  <a:srgbClr val="CCECFF"/>
                </a:solidFill>
                <a:ln w="1270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321564" name="Freeform 28"/>
              <p:cNvSpPr>
                <a:spLocks/>
              </p:cNvSpPr>
              <p:nvPr/>
            </p:nvSpPr>
            <p:spPr bwMode="auto">
              <a:xfrm>
                <a:off x="1392" y="1632"/>
                <a:ext cx="1152" cy="43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96"/>
                  </a:cxn>
                  <a:cxn ang="0">
                    <a:pos x="1152" y="336"/>
                  </a:cxn>
                  <a:cxn ang="0">
                    <a:pos x="1152" y="432"/>
                  </a:cxn>
                </a:cxnLst>
                <a:rect l="0" t="0" r="r" b="b"/>
                <a:pathLst>
                  <a:path w="1152" h="432">
                    <a:moveTo>
                      <a:pt x="0" y="0"/>
                    </a:moveTo>
                    <a:lnTo>
                      <a:pt x="0" y="96"/>
                    </a:lnTo>
                    <a:lnTo>
                      <a:pt x="1152" y="336"/>
                    </a:lnTo>
                    <a:lnTo>
                      <a:pt x="1152" y="432"/>
                    </a:lnTo>
                  </a:path>
                </a:pathLst>
              </a:custGeom>
              <a:noFill/>
              <a:ln w="19050" cap="flat" cmpd="sng">
                <a:solidFill>
                  <a:schemeClr val="tx2"/>
                </a:solidFill>
                <a:prstDash val="solid"/>
                <a:round/>
                <a:headEnd type="none" w="med" len="med"/>
                <a:tailEnd type="none" w="sm" len="sm"/>
              </a:ln>
              <a:effectLst/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21565" name="Freeform 29"/>
              <p:cNvSpPr>
                <a:spLocks/>
              </p:cNvSpPr>
              <p:nvPr/>
            </p:nvSpPr>
            <p:spPr bwMode="auto">
              <a:xfrm flipV="1">
                <a:off x="1392" y="1536"/>
                <a:ext cx="1152" cy="43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96"/>
                  </a:cxn>
                  <a:cxn ang="0">
                    <a:pos x="1152" y="336"/>
                  </a:cxn>
                  <a:cxn ang="0">
                    <a:pos x="1152" y="432"/>
                  </a:cxn>
                </a:cxnLst>
                <a:rect l="0" t="0" r="r" b="b"/>
                <a:pathLst>
                  <a:path w="1152" h="432">
                    <a:moveTo>
                      <a:pt x="0" y="0"/>
                    </a:moveTo>
                    <a:lnTo>
                      <a:pt x="0" y="96"/>
                    </a:lnTo>
                    <a:lnTo>
                      <a:pt x="1152" y="336"/>
                    </a:lnTo>
                    <a:lnTo>
                      <a:pt x="1152" y="432"/>
                    </a:lnTo>
                  </a:path>
                </a:pathLst>
              </a:custGeom>
              <a:noFill/>
              <a:ln w="19050" cap="flat" cmpd="sng">
                <a:solidFill>
                  <a:schemeClr val="tx2"/>
                </a:solidFill>
                <a:prstDash val="solid"/>
                <a:round/>
                <a:headEnd type="none" w="med" len="med"/>
                <a:tailEnd type="none" w="sm" len="sm"/>
              </a:ln>
              <a:effectLst/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21566" name="Text Box 30"/>
              <p:cNvSpPr txBox="1">
                <a:spLocks noChangeArrowheads="1"/>
              </p:cNvSpPr>
              <p:nvPr/>
            </p:nvSpPr>
            <p:spPr bwMode="auto">
              <a:xfrm>
                <a:off x="2832" y="1418"/>
                <a:ext cx="288" cy="214"/>
              </a:xfrm>
              <a:prstGeom prst="rect">
                <a:avLst/>
              </a:prstGeom>
              <a:noFill/>
              <a:ln w="19050">
                <a:noFill/>
                <a:miter lim="800000"/>
                <a:headEnd/>
                <a:tailEnd type="none" w="sm" len="sm"/>
              </a:ln>
              <a:effectLst/>
            </p:spPr>
            <p:txBody>
              <a:bodyPr lIns="45720" rIns="45720">
                <a:spAutoFit/>
              </a:bodyPr>
              <a:lstStyle/>
              <a:p>
                <a:pPr algn="l"/>
                <a:r>
                  <a:rPr lang="en-US"/>
                  <a:t>Q+</a:t>
                </a:r>
              </a:p>
            </p:txBody>
          </p:sp>
          <p:sp>
            <p:nvSpPr>
              <p:cNvPr id="321567" name="Text Box 31"/>
              <p:cNvSpPr txBox="1">
                <a:spLocks noChangeArrowheads="1"/>
              </p:cNvSpPr>
              <p:nvPr/>
            </p:nvSpPr>
            <p:spPr bwMode="auto">
              <a:xfrm>
                <a:off x="2832" y="1946"/>
                <a:ext cx="288" cy="214"/>
              </a:xfrm>
              <a:prstGeom prst="rect">
                <a:avLst/>
              </a:prstGeom>
              <a:noFill/>
              <a:ln w="19050">
                <a:noFill/>
                <a:miter lim="800000"/>
                <a:headEnd/>
                <a:tailEnd type="none" w="sm" len="sm"/>
              </a:ln>
              <a:effectLst/>
            </p:spPr>
            <p:txBody>
              <a:bodyPr lIns="45720" rIns="45720">
                <a:spAutoFit/>
              </a:bodyPr>
              <a:lstStyle/>
              <a:p>
                <a:pPr algn="l"/>
                <a:r>
                  <a:rPr lang="en-US"/>
                  <a:t>Q–</a:t>
                </a:r>
              </a:p>
            </p:txBody>
          </p:sp>
          <p:sp>
            <p:nvSpPr>
              <p:cNvPr id="321568" name="Text Box 32"/>
              <p:cNvSpPr txBox="1">
                <a:spLocks noChangeArrowheads="1"/>
              </p:cNvSpPr>
              <p:nvPr/>
            </p:nvSpPr>
            <p:spPr bwMode="auto">
              <a:xfrm>
                <a:off x="720" y="1322"/>
                <a:ext cx="288" cy="214"/>
              </a:xfrm>
              <a:prstGeom prst="rect">
                <a:avLst/>
              </a:prstGeom>
              <a:noFill/>
              <a:ln w="19050">
                <a:noFill/>
                <a:miter lim="800000"/>
                <a:headEnd/>
                <a:tailEnd type="none" w="sm" len="sm"/>
              </a:ln>
              <a:effectLst/>
            </p:spPr>
            <p:txBody>
              <a:bodyPr lIns="45720" rIns="45720">
                <a:spAutoFit/>
              </a:bodyPr>
              <a:lstStyle/>
              <a:p>
                <a:pPr algn="r"/>
                <a:r>
                  <a:rPr lang="en-US"/>
                  <a:t>R</a:t>
                </a:r>
              </a:p>
            </p:txBody>
          </p:sp>
          <p:sp>
            <p:nvSpPr>
              <p:cNvPr id="321569" name="Text Box 33"/>
              <p:cNvSpPr txBox="1">
                <a:spLocks noChangeArrowheads="1"/>
              </p:cNvSpPr>
              <p:nvPr/>
            </p:nvSpPr>
            <p:spPr bwMode="auto">
              <a:xfrm>
                <a:off x="720" y="2042"/>
                <a:ext cx="288" cy="214"/>
              </a:xfrm>
              <a:prstGeom prst="rect">
                <a:avLst/>
              </a:prstGeom>
              <a:noFill/>
              <a:ln w="19050">
                <a:noFill/>
                <a:miter lim="800000"/>
                <a:headEnd/>
                <a:tailEnd type="none" w="sm" len="sm"/>
              </a:ln>
              <a:effectLst/>
            </p:spPr>
            <p:txBody>
              <a:bodyPr lIns="45720" rIns="45720">
                <a:spAutoFit/>
              </a:bodyPr>
              <a:lstStyle/>
              <a:p>
                <a:pPr algn="r"/>
                <a:r>
                  <a:rPr lang="en-US"/>
                  <a:t>S</a:t>
                </a:r>
              </a:p>
            </p:txBody>
          </p:sp>
        </p:grpSp>
        <p:sp>
          <p:nvSpPr>
            <p:cNvPr id="321570" name="Text Box 34"/>
            <p:cNvSpPr txBox="1">
              <a:spLocks noChangeArrowheads="1"/>
            </p:cNvSpPr>
            <p:nvPr/>
          </p:nvSpPr>
          <p:spPr bwMode="auto">
            <a:xfrm>
              <a:off x="6019800" y="1295400"/>
              <a:ext cx="1158875" cy="339725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wrap="none" lIns="45720" rIns="45720">
              <a:spAutoFit/>
            </a:bodyPr>
            <a:lstStyle/>
            <a:p>
              <a:r>
                <a:rPr lang="en-US"/>
                <a:t>R-S Latch</a:t>
              </a:r>
            </a:p>
          </p:txBody>
        </p:sp>
      </p:grpSp>
      <p:grpSp>
        <p:nvGrpSpPr>
          <p:cNvPr id="3" name="Group 2"/>
          <p:cNvGrpSpPr/>
          <p:nvPr/>
        </p:nvGrpSpPr>
        <p:grpSpPr>
          <a:xfrm>
            <a:off x="298450" y="4114800"/>
            <a:ext cx="2667000" cy="1567180"/>
            <a:chOff x="298450" y="4114800"/>
            <a:chExt cx="2667000" cy="1567180"/>
          </a:xfrm>
        </p:grpSpPr>
        <p:pic>
          <p:nvPicPr>
            <p:cNvPr id="2" name="Picture 1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298450" y="4641850"/>
              <a:ext cx="2667000" cy="1040130"/>
            </a:xfrm>
            <a:prstGeom prst="rect">
              <a:avLst/>
            </a:prstGeom>
          </p:spPr>
        </p:pic>
        <p:sp>
          <p:nvSpPr>
            <p:cNvPr id="321573" name="Text Box 37"/>
            <p:cNvSpPr txBox="1">
              <a:spLocks noChangeArrowheads="1"/>
            </p:cNvSpPr>
            <p:nvPr/>
          </p:nvSpPr>
          <p:spPr bwMode="auto">
            <a:xfrm>
              <a:off x="381000" y="4114800"/>
              <a:ext cx="1133475" cy="339725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wrap="none" lIns="45720" rIns="45720">
              <a:spAutoFit/>
            </a:bodyPr>
            <a:lstStyle/>
            <a:p>
              <a:pPr algn="l"/>
              <a:r>
                <a:rPr lang="en-US"/>
                <a:t>Resetting</a:t>
              </a:r>
            </a:p>
          </p:txBody>
        </p:sp>
        <p:sp>
          <p:nvSpPr>
            <p:cNvPr id="321574" name="Text Box 38"/>
            <p:cNvSpPr txBox="1">
              <a:spLocks noChangeArrowheads="1"/>
            </p:cNvSpPr>
            <p:nvPr/>
          </p:nvSpPr>
          <p:spPr bwMode="auto">
            <a:xfrm>
              <a:off x="609600" y="4460875"/>
              <a:ext cx="381000" cy="312738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>
              <a:spAutoFit/>
            </a:bodyPr>
            <a:lstStyle/>
            <a:p>
              <a:r>
                <a:rPr lang="en-US" sz="1600">
                  <a:solidFill>
                    <a:srgbClr val="FF0002"/>
                  </a:solidFill>
                  <a:latin typeface="Courier New" pitchFamily="49" charset="0"/>
                </a:rPr>
                <a:t>1</a:t>
              </a:r>
            </a:p>
          </p:txBody>
        </p:sp>
        <p:sp>
          <p:nvSpPr>
            <p:cNvPr id="321575" name="Text Box 39"/>
            <p:cNvSpPr txBox="1">
              <a:spLocks noChangeArrowheads="1"/>
            </p:cNvSpPr>
            <p:nvPr/>
          </p:nvSpPr>
          <p:spPr bwMode="auto">
            <a:xfrm>
              <a:off x="609600" y="5222875"/>
              <a:ext cx="381000" cy="312738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>
              <a:spAutoFit/>
            </a:bodyPr>
            <a:lstStyle/>
            <a:p>
              <a:r>
                <a:rPr lang="en-US" sz="1600">
                  <a:solidFill>
                    <a:srgbClr val="FF0002"/>
                  </a:solidFill>
                  <a:latin typeface="Courier New" pitchFamily="49" charset="0"/>
                </a:rPr>
                <a:t>0</a:t>
              </a:r>
            </a:p>
          </p:txBody>
        </p:sp>
        <p:sp>
          <p:nvSpPr>
            <p:cNvPr id="321576" name="Text Box 40"/>
            <p:cNvSpPr txBox="1">
              <a:spLocks noChangeArrowheads="1"/>
            </p:cNvSpPr>
            <p:nvPr/>
          </p:nvSpPr>
          <p:spPr bwMode="auto">
            <a:xfrm>
              <a:off x="1600200" y="4495800"/>
              <a:ext cx="381000" cy="312738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>
              <a:spAutoFit/>
            </a:bodyPr>
            <a:lstStyle/>
            <a:p>
              <a:r>
                <a:rPr lang="en-US" sz="1600">
                  <a:solidFill>
                    <a:srgbClr val="FF0002"/>
                  </a:solidFill>
                  <a:latin typeface="Courier New" pitchFamily="49" charset="0"/>
                </a:rPr>
                <a:t>1</a:t>
              </a:r>
            </a:p>
          </p:txBody>
        </p:sp>
        <p:sp>
          <p:nvSpPr>
            <p:cNvPr id="321577" name="Text Box 41"/>
            <p:cNvSpPr txBox="1">
              <a:spLocks noChangeArrowheads="1"/>
            </p:cNvSpPr>
            <p:nvPr/>
          </p:nvSpPr>
          <p:spPr bwMode="auto">
            <a:xfrm>
              <a:off x="2286000" y="4572000"/>
              <a:ext cx="381000" cy="312738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>
              <a:spAutoFit/>
            </a:bodyPr>
            <a:lstStyle/>
            <a:p>
              <a:r>
                <a:rPr lang="en-US" sz="1600">
                  <a:solidFill>
                    <a:srgbClr val="FF0002"/>
                  </a:solidFill>
                  <a:latin typeface="Courier New" pitchFamily="49" charset="0"/>
                </a:rPr>
                <a:t>0</a:t>
              </a:r>
            </a:p>
          </p:txBody>
        </p:sp>
        <p:sp>
          <p:nvSpPr>
            <p:cNvPr id="321578" name="Text Box 42"/>
            <p:cNvSpPr txBox="1">
              <a:spLocks noChangeArrowheads="1"/>
            </p:cNvSpPr>
            <p:nvPr/>
          </p:nvSpPr>
          <p:spPr bwMode="auto">
            <a:xfrm>
              <a:off x="1600200" y="5181600"/>
              <a:ext cx="381000" cy="312738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>
              <a:spAutoFit/>
            </a:bodyPr>
            <a:lstStyle/>
            <a:p>
              <a:r>
                <a:rPr lang="en-US" sz="1600">
                  <a:solidFill>
                    <a:srgbClr val="FF0002"/>
                  </a:solidFill>
                  <a:latin typeface="Courier New" pitchFamily="49" charset="0"/>
                </a:rPr>
                <a:t>0</a:t>
              </a:r>
            </a:p>
          </p:txBody>
        </p:sp>
        <p:sp>
          <p:nvSpPr>
            <p:cNvPr id="321579" name="Text Box 43"/>
            <p:cNvSpPr txBox="1">
              <a:spLocks noChangeArrowheads="1"/>
            </p:cNvSpPr>
            <p:nvPr/>
          </p:nvSpPr>
          <p:spPr bwMode="auto">
            <a:xfrm>
              <a:off x="2286000" y="5146675"/>
              <a:ext cx="381000" cy="312738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>
              <a:spAutoFit/>
            </a:bodyPr>
            <a:lstStyle/>
            <a:p>
              <a:r>
                <a:rPr lang="en-US" sz="1600">
                  <a:solidFill>
                    <a:srgbClr val="FF0002"/>
                  </a:solidFill>
                  <a:latin typeface="Courier New" pitchFamily="49" charset="0"/>
                </a:rPr>
                <a:t>1</a:t>
              </a:r>
            </a:p>
          </p:txBody>
        </p:sp>
      </p:grpSp>
      <p:grpSp>
        <p:nvGrpSpPr>
          <p:cNvPr id="4" name="Group 3"/>
          <p:cNvGrpSpPr/>
          <p:nvPr/>
        </p:nvGrpSpPr>
        <p:grpSpPr>
          <a:xfrm>
            <a:off x="3346450" y="4114800"/>
            <a:ext cx="2667000" cy="1567180"/>
            <a:chOff x="3346450" y="4114800"/>
            <a:chExt cx="2667000" cy="1567180"/>
          </a:xfrm>
        </p:grpSpPr>
        <p:pic>
          <p:nvPicPr>
            <p:cNvPr id="88" name="Picture 87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3346450" y="4641850"/>
              <a:ext cx="2667000" cy="1040130"/>
            </a:xfrm>
            <a:prstGeom prst="rect">
              <a:avLst/>
            </a:prstGeom>
          </p:spPr>
        </p:pic>
        <p:sp>
          <p:nvSpPr>
            <p:cNvPr id="321582" name="Text Box 46"/>
            <p:cNvSpPr txBox="1">
              <a:spLocks noChangeArrowheads="1"/>
            </p:cNvSpPr>
            <p:nvPr/>
          </p:nvSpPr>
          <p:spPr bwMode="auto">
            <a:xfrm>
              <a:off x="3438525" y="4114800"/>
              <a:ext cx="866775" cy="339725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wrap="none" lIns="45720" rIns="45720">
              <a:spAutoFit/>
            </a:bodyPr>
            <a:lstStyle/>
            <a:p>
              <a:pPr algn="l"/>
              <a:r>
                <a:rPr lang="en-US" dirty="0"/>
                <a:t>Setting</a:t>
              </a:r>
            </a:p>
          </p:txBody>
        </p:sp>
        <p:sp>
          <p:nvSpPr>
            <p:cNvPr id="321583" name="Text Box 47"/>
            <p:cNvSpPr txBox="1">
              <a:spLocks noChangeArrowheads="1"/>
            </p:cNvSpPr>
            <p:nvPr/>
          </p:nvSpPr>
          <p:spPr bwMode="auto">
            <a:xfrm>
              <a:off x="3657600" y="4460875"/>
              <a:ext cx="381000" cy="312738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>
              <a:spAutoFit/>
            </a:bodyPr>
            <a:lstStyle/>
            <a:p>
              <a:r>
                <a:rPr lang="en-US" sz="1600">
                  <a:solidFill>
                    <a:srgbClr val="FF0002"/>
                  </a:solidFill>
                  <a:latin typeface="Courier New" pitchFamily="49" charset="0"/>
                </a:rPr>
                <a:t>0</a:t>
              </a:r>
            </a:p>
          </p:txBody>
        </p:sp>
        <p:sp>
          <p:nvSpPr>
            <p:cNvPr id="321584" name="Text Box 48"/>
            <p:cNvSpPr txBox="1">
              <a:spLocks noChangeArrowheads="1"/>
            </p:cNvSpPr>
            <p:nvPr/>
          </p:nvSpPr>
          <p:spPr bwMode="auto">
            <a:xfrm>
              <a:off x="3657600" y="5222875"/>
              <a:ext cx="381000" cy="312738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>
              <a:spAutoFit/>
            </a:bodyPr>
            <a:lstStyle/>
            <a:p>
              <a:r>
                <a:rPr lang="en-US" sz="1600">
                  <a:solidFill>
                    <a:srgbClr val="FF0002"/>
                  </a:solidFill>
                  <a:latin typeface="Courier New" pitchFamily="49" charset="0"/>
                </a:rPr>
                <a:t>1</a:t>
              </a:r>
            </a:p>
          </p:txBody>
        </p:sp>
        <p:sp>
          <p:nvSpPr>
            <p:cNvPr id="321585" name="Text Box 49"/>
            <p:cNvSpPr txBox="1">
              <a:spLocks noChangeArrowheads="1"/>
            </p:cNvSpPr>
            <p:nvPr/>
          </p:nvSpPr>
          <p:spPr bwMode="auto">
            <a:xfrm>
              <a:off x="4648200" y="4495800"/>
              <a:ext cx="381000" cy="312738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>
              <a:spAutoFit/>
            </a:bodyPr>
            <a:lstStyle/>
            <a:p>
              <a:r>
                <a:rPr lang="en-US" sz="1600">
                  <a:solidFill>
                    <a:srgbClr val="FF0002"/>
                  </a:solidFill>
                  <a:latin typeface="Courier New" pitchFamily="49" charset="0"/>
                </a:rPr>
                <a:t>0</a:t>
              </a:r>
            </a:p>
          </p:txBody>
        </p:sp>
        <p:sp>
          <p:nvSpPr>
            <p:cNvPr id="321586" name="Text Box 50"/>
            <p:cNvSpPr txBox="1">
              <a:spLocks noChangeArrowheads="1"/>
            </p:cNvSpPr>
            <p:nvPr/>
          </p:nvSpPr>
          <p:spPr bwMode="auto">
            <a:xfrm>
              <a:off x="5334000" y="4572000"/>
              <a:ext cx="381000" cy="312738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>
              <a:spAutoFit/>
            </a:bodyPr>
            <a:lstStyle/>
            <a:p>
              <a:r>
                <a:rPr lang="en-US" sz="1600">
                  <a:solidFill>
                    <a:srgbClr val="FF0002"/>
                  </a:solidFill>
                  <a:latin typeface="Courier New" pitchFamily="49" charset="0"/>
                </a:rPr>
                <a:t>1</a:t>
              </a:r>
            </a:p>
          </p:txBody>
        </p:sp>
        <p:sp>
          <p:nvSpPr>
            <p:cNvPr id="321587" name="Text Box 51"/>
            <p:cNvSpPr txBox="1">
              <a:spLocks noChangeArrowheads="1"/>
            </p:cNvSpPr>
            <p:nvPr/>
          </p:nvSpPr>
          <p:spPr bwMode="auto">
            <a:xfrm>
              <a:off x="4648200" y="5181600"/>
              <a:ext cx="381000" cy="312738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>
              <a:spAutoFit/>
            </a:bodyPr>
            <a:lstStyle/>
            <a:p>
              <a:r>
                <a:rPr lang="en-US" sz="1600">
                  <a:solidFill>
                    <a:srgbClr val="FF0002"/>
                  </a:solidFill>
                  <a:latin typeface="Courier New" pitchFamily="49" charset="0"/>
                </a:rPr>
                <a:t>1</a:t>
              </a:r>
            </a:p>
          </p:txBody>
        </p:sp>
        <p:sp>
          <p:nvSpPr>
            <p:cNvPr id="321588" name="Text Box 52"/>
            <p:cNvSpPr txBox="1">
              <a:spLocks noChangeArrowheads="1"/>
            </p:cNvSpPr>
            <p:nvPr/>
          </p:nvSpPr>
          <p:spPr bwMode="auto">
            <a:xfrm>
              <a:off x="5334000" y="5146675"/>
              <a:ext cx="381000" cy="312738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>
              <a:spAutoFit/>
            </a:bodyPr>
            <a:lstStyle/>
            <a:p>
              <a:r>
                <a:rPr lang="en-US" sz="1600">
                  <a:solidFill>
                    <a:srgbClr val="FF0002"/>
                  </a:solidFill>
                  <a:latin typeface="Courier New" pitchFamily="49" charset="0"/>
                </a:rPr>
                <a:t>0</a:t>
              </a:r>
            </a:p>
          </p:txBody>
        </p:sp>
      </p:grpSp>
      <p:grpSp>
        <p:nvGrpSpPr>
          <p:cNvPr id="5" name="Group 4"/>
          <p:cNvGrpSpPr/>
          <p:nvPr/>
        </p:nvGrpSpPr>
        <p:grpSpPr>
          <a:xfrm>
            <a:off x="6394450" y="4114800"/>
            <a:ext cx="2667000" cy="1567180"/>
            <a:chOff x="6394450" y="4114800"/>
            <a:chExt cx="2667000" cy="1567180"/>
          </a:xfrm>
        </p:grpSpPr>
        <p:pic>
          <p:nvPicPr>
            <p:cNvPr id="89" name="Picture 88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6394450" y="4641850"/>
              <a:ext cx="2667000" cy="1040130"/>
            </a:xfrm>
            <a:prstGeom prst="rect">
              <a:avLst/>
            </a:prstGeom>
          </p:spPr>
        </p:pic>
        <p:sp>
          <p:nvSpPr>
            <p:cNvPr id="321591" name="Text Box 55"/>
            <p:cNvSpPr txBox="1">
              <a:spLocks noChangeArrowheads="1"/>
            </p:cNvSpPr>
            <p:nvPr/>
          </p:nvSpPr>
          <p:spPr bwMode="auto">
            <a:xfrm>
              <a:off x="6496050" y="4114800"/>
              <a:ext cx="892175" cy="339725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wrap="none" lIns="45720" rIns="45720">
              <a:spAutoFit/>
            </a:bodyPr>
            <a:lstStyle/>
            <a:p>
              <a:pPr algn="l"/>
              <a:r>
                <a:rPr lang="en-US"/>
                <a:t>Storing</a:t>
              </a:r>
            </a:p>
          </p:txBody>
        </p:sp>
        <p:sp>
          <p:nvSpPr>
            <p:cNvPr id="321592" name="Text Box 56"/>
            <p:cNvSpPr txBox="1">
              <a:spLocks noChangeArrowheads="1"/>
            </p:cNvSpPr>
            <p:nvPr/>
          </p:nvSpPr>
          <p:spPr bwMode="auto">
            <a:xfrm>
              <a:off x="6705600" y="4460875"/>
              <a:ext cx="381000" cy="312738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>
              <a:spAutoFit/>
            </a:bodyPr>
            <a:lstStyle/>
            <a:p>
              <a:r>
                <a:rPr lang="en-US" sz="1600">
                  <a:solidFill>
                    <a:srgbClr val="FF0002"/>
                  </a:solidFill>
                  <a:latin typeface="Courier New" pitchFamily="49" charset="0"/>
                </a:rPr>
                <a:t>0</a:t>
              </a:r>
            </a:p>
          </p:txBody>
        </p:sp>
        <p:sp>
          <p:nvSpPr>
            <p:cNvPr id="321593" name="Text Box 57"/>
            <p:cNvSpPr txBox="1">
              <a:spLocks noChangeArrowheads="1"/>
            </p:cNvSpPr>
            <p:nvPr/>
          </p:nvSpPr>
          <p:spPr bwMode="auto">
            <a:xfrm>
              <a:off x="6705600" y="5222875"/>
              <a:ext cx="381000" cy="312738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>
              <a:spAutoFit/>
            </a:bodyPr>
            <a:lstStyle/>
            <a:p>
              <a:r>
                <a:rPr lang="en-US" sz="1600">
                  <a:solidFill>
                    <a:srgbClr val="FF0002"/>
                  </a:solidFill>
                  <a:latin typeface="Courier New" pitchFamily="49" charset="0"/>
                </a:rPr>
                <a:t>0</a:t>
              </a:r>
            </a:p>
          </p:txBody>
        </p:sp>
        <p:sp>
          <p:nvSpPr>
            <p:cNvPr id="321594" name="Text Box 58"/>
            <p:cNvSpPr txBox="1">
              <a:spLocks noChangeArrowheads="1"/>
            </p:cNvSpPr>
            <p:nvPr/>
          </p:nvSpPr>
          <p:spPr bwMode="auto">
            <a:xfrm>
              <a:off x="7696200" y="4495800"/>
              <a:ext cx="381000" cy="312738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>
              <a:spAutoFit/>
            </a:bodyPr>
            <a:lstStyle/>
            <a:p>
              <a:r>
                <a:rPr lang="en-US" sz="1600">
                  <a:solidFill>
                    <a:srgbClr val="FF0002"/>
                  </a:solidFill>
                  <a:latin typeface="Courier New" pitchFamily="49" charset="0"/>
                </a:rPr>
                <a:t>!q</a:t>
              </a:r>
            </a:p>
          </p:txBody>
        </p:sp>
        <p:sp>
          <p:nvSpPr>
            <p:cNvPr id="321595" name="Text Box 59"/>
            <p:cNvSpPr txBox="1">
              <a:spLocks noChangeArrowheads="1"/>
            </p:cNvSpPr>
            <p:nvPr/>
          </p:nvSpPr>
          <p:spPr bwMode="auto">
            <a:xfrm>
              <a:off x="8382000" y="4572000"/>
              <a:ext cx="381000" cy="312738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>
              <a:spAutoFit/>
            </a:bodyPr>
            <a:lstStyle/>
            <a:p>
              <a:r>
                <a:rPr lang="en-US" sz="1600">
                  <a:solidFill>
                    <a:srgbClr val="FF0002"/>
                  </a:solidFill>
                  <a:latin typeface="Courier New" pitchFamily="49" charset="0"/>
                </a:rPr>
                <a:t>q</a:t>
              </a:r>
            </a:p>
          </p:txBody>
        </p:sp>
        <p:sp>
          <p:nvSpPr>
            <p:cNvPr id="321596" name="Text Box 60"/>
            <p:cNvSpPr txBox="1">
              <a:spLocks noChangeArrowheads="1"/>
            </p:cNvSpPr>
            <p:nvPr/>
          </p:nvSpPr>
          <p:spPr bwMode="auto">
            <a:xfrm>
              <a:off x="7696200" y="5181600"/>
              <a:ext cx="381000" cy="312738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>
              <a:spAutoFit/>
            </a:bodyPr>
            <a:lstStyle/>
            <a:p>
              <a:r>
                <a:rPr lang="en-US" sz="1600">
                  <a:solidFill>
                    <a:srgbClr val="FF0002"/>
                  </a:solidFill>
                  <a:latin typeface="Courier New" pitchFamily="49" charset="0"/>
                </a:rPr>
                <a:t>q</a:t>
              </a:r>
            </a:p>
          </p:txBody>
        </p:sp>
        <p:sp>
          <p:nvSpPr>
            <p:cNvPr id="321597" name="Text Box 61"/>
            <p:cNvSpPr txBox="1">
              <a:spLocks noChangeArrowheads="1"/>
            </p:cNvSpPr>
            <p:nvPr/>
          </p:nvSpPr>
          <p:spPr bwMode="auto">
            <a:xfrm>
              <a:off x="8382000" y="5146675"/>
              <a:ext cx="381000" cy="312738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>
              <a:spAutoFit/>
            </a:bodyPr>
            <a:lstStyle/>
            <a:p>
              <a:r>
                <a:rPr lang="en-US" sz="1600">
                  <a:solidFill>
                    <a:srgbClr val="FF0002"/>
                  </a:solidFill>
                  <a:latin typeface="Courier New" pitchFamily="49" charset="0"/>
                </a:rPr>
                <a:t>!q</a:t>
              </a:r>
            </a:p>
          </p:txBody>
        </p:sp>
      </p:grpSp>
      <p:grpSp>
        <p:nvGrpSpPr>
          <p:cNvPr id="321621" name="Group 85"/>
          <p:cNvGrpSpPr>
            <a:grpSpLocks/>
          </p:cNvGrpSpPr>
          <p:nvPr/>
        </p:nvGrpSpPr>
        <p:grpSpPr bwMode="auto">
          <a:xfrm>
            <a:off x="1981200" y="1066800"/>
            <a:ext cx="1939925" cy="2370138"/>
            <a:chOff x="3870" y="672"/>
            <a:chExt cx="1222" cy="1493"/>
          </a:xfrm>
        </p:grpSpPr>
        <p:sp>
          <p:nvSpPr>
            <p:cNvPr id="321618" name="Text Box 82"/>
            <p:cNvSpPr txBox="1">
              <a:spLocks noChangeArrowheads="1"/>
            </p:cNvSpPr>
            <p:nvPr/>
          </p:nvSpPr>
          <p:spPr bwMode="auto">
            <a:xfrm>
              <a:off x="3870" y="672"/>
              <a:ext cx="1218" cy="214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wrap="none" lIns="45720" rIns="45720">
              <a:spAutoFit/>
            </a:bodyPr>
            <a:lstStyle/>
            <a:p>
              <a:r>
                <a:rPr lang="en-US"/>
                <a:t>Bistable Element</a:t>
              </a:r>
            </a:p>
          </p:txBody>
        </p:sp>
        <p:grpSp>
          <p:nvGrpSpPr>
            <p:cNvPr id="321620" name="Group 84"/>
            <p:cNvGrpSpPr>
              <a:grpSpLocks/>
            </p:cNvGrpSpPr>
            <p:nvPr/>
          </p:nvGrpSpPr>
          <p:grpSpPr bwMode="auto">
            <a:xfrm>
              <a:off x="3988" y="1056"/>
              <a:ext cx="1104" cy="1109"/>
              <a:chOff x="3988" y="1056"/>
              <a:chExt cx="1104" cy="1109"/>
            </a:xfrm>
          </p:grpSpPr>
          <p:sp>
            <p:nvSpPr>
              <p:cNvPr id="321598" name="Line 62"/>
              <p:cNvSpPr>
                <a:spLocks noChangeShapeType="1"/>
              </p:cNvSpPr>
              <p:nvPr/>
            </p:nvSpPr>
            <p:spPr bwMode="auto">
              <a:xfrm>
                <a:off x="4321" y="1244"/>
                <a:ext cx="435" cy="4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321599" name="Group 63"/>
              <p:cNvGrpSpPr>
                <a:grpSpLocks/>
              </p:cNvGrpSpPr>
              <p:nvPr/>
            </p:nvGrpSpPr>
            <p:grpSpPr bwMode="auto">
              <a:xfrm>
                <a:off x="4131" y="1152"/>
                <a:ext cx="243" cy="184"/>
                <a:chOff x="2159" y="1440"/>
                <a:chExt cx="243" cy="184"/>
              </a:xfrm>
            </p:grpSpPr>
            <p:sp>
              <p:nvSpPr>
                <p:cNvPr id="321600" name="Freeform 64"/>
                <p:cNvSpPr>
                  <a:spLocks/>
                </p:cNvSpPr>
                <p:nvPr/>
              </p:nvSpPr>
              <p:spPr bwMode="auto">
                <a:xfrm>
                  <a:off x="2159" y="1440"/>
                  <a:ext cx="190" cy="184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184"/>
                    </a:cxn>
                    <a:cxn ang="0">
                      <a:pos x="190" y="92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190" h="184">
                      <a:moveTo>
                        <a:pt x="0" y="0"/>
                      </a:moveTo>
                      <a:lnTo>
                        <a:pt x="0" y="184"/>
                      </a:lnTo>
                      <a:lnTo>
                        <a:pt x="190" y="92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21601" name="Freeform 65"/>
                <p:cNvSpPr>
                  <a:spLocks/>
                </p:cNvSpPr>
                <p:nvPr/>
              </p:nvSpPr>
              <p:spPr bwMode="auto">
                <a:xfrm>
                  <a:off x="2159" y="1440"/>
                  <a:ext cx="190" cy="184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184"/>
                    </a:cxn>
                    <a:cxn ang="0">
                      <a:pos x="190" y="92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190" h="184">
                      <a:moveTo>
                        <a:pt x="0" y="0"/>
                      </a:moveTo>
                      <a:lnTo>
                        <a:pt x="0" y="184"/>
                      </a:lnTo>
                      <a:lnTo>
                        <a:pt x="190" y="92"/>
                      </a:lnTo>
                      <a:lnTo>
                        <a:pt x="0" y="0"/>
                      </a:lnTo>
                    </a:path>
                  </a:pathLst>
                </a:custGeom>
                <a:solidFill>
                  <a:srgbClr val="CCECFF"/>
                </a:solidFill>
                <a:ln w="1270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21602" name="Freeform 66"/>
                <p:cNvSpPr>
                  <a:spLocks/>
                </p:cNvSpPr>
                <p:nvPr/>
              </p:nvSpPr>
              <p:spPr bwMode="auto">
                <a:xfrm>
                  <a:off x="2353" y="1506"/>
                  <a:ext cx="49" cy="48"/>
                </a:xfrm>
                <a:custGeom>
                  <a:avLst/>
                  <a:gdLst/>
                  <a:ahLst/>
                  <a:cxnLst>
                    <a:cxn ang="0">
                      <a:pos x="49" y="26"/>
                    </a:cxn>
                    <a:cxn ang="0">
                      <a:pos x="42" y="41"/>
                    </a:cxn>
                    <a:cxn ang="0">
                      <a:pos x="23" y="48"/>
                    </a:cxn>
                    <a:cxn ang="0">
                      <a:pos x="23" y="48"/>
                    </a:cxn>
                    <a:cxn ang="0">
                      <a:pos x="8" y="41"/>
                    </a:cxn>
                    <a:cxn ang="0">
                      <a:pos x="0" y="26"/>
                    </a:cxn>
                    <a:cxn ang="0">
                      <a:pos x="0" y="26"/>
                    </a:cxn>
                    <a:cxn ang="0">
                      <a:pos x="8" y="8"/>
                    </a:cxn>
                    <a:cxn ang="0">
                      <a:pos x="23" y="0"/>
                    </a:cxn>
                    <a:cxn ang="0">
                      <a:pos x="23" y="0"/>
                    </a:cxn>
                    <a:cxn ang="0">
                      <a:pos x="42" y="8"/>
                    </a:cxn>
                    <a:cxn ang="0">
                      <a:pos x="49" y="26"/>
                    </a:cxn>
                  </a:cxnLst>
                  <a:rect l="0" t="0" r="r" b="b"/>
                  <a:pathLst>
                    <a:path w="49" h="48">
                      <a:moveTo>
                        <a:pt x="49" y="26"/>
                      </a:moveTo>
                      <a:lnTo>
                        <a:pt x="42" y="41"/>
                      </a:lnTo>
                      <a:lnTo>
                        <a:pt x="23" y="48"/>
                      </a:lnTo>
                      <a:lnTo>
                        <a:pt x="23" y="48"/>
                      </a:lnTo>
                      <a:lnTo>
                        <a:pt x="8" y="41"/>
                      </a:lnTo>
                      <a:lnTo>
                        <a:pt x="0" y="26"/>
                      </a:lnTo>
                      <a:lnTo>
                        <a:pt x="0" y="26"/>
                      </a:lnTo>
                      <a:lnTo>
                        <a:pt x="8" y="8"/>
                      </a:lnTo>
                      <a:lnTo>
                        <a:pt x="23" y="0"/>
                      </a:lnTo>
                      <a:lnTo>
                        <a:pt x="23" y="0"/>
                      </a:lnTo>
                      <a:lnTo>
                        <a:pt x="42" y="8"/>
                      </a:lnTo>
                      <a:lnTo>
                        <a:pt x="49" y="26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21603" name="Freeform 67"/>
                <p:cNvSpPr>
                  <a:spLocks/>
                </p:cNvSpPr>
                <p:nvPr/>
              </p:nvSpPr>
              <p:spPr bwMode="auto">
                <a:xfrm>
                  <a:off x="2353" y="1506"/>
                  <a:ext cx="49" cy="48"/>
                </a:xfrm>
                <a:custGeom>
                  <a:avLst/>
                  <a:gdLst/>
                  <a:ahLst/>
                  <a:cxnLst>
                    <a:cxn ang="0">
                      <a:pos x="49" y="26"/>
                    </a:cxn>
                    <a:cxn ang="0">
                      <a:pos x="42" y="41"/>
                    </a:cxn>
                    <a:cxn ang="0">
                      <a:pos x="23" y="48"/>
                    </a:cxn>
                    <a:cxn ang="0">
                      <a:pos x="23" y="48"/>
                    </a:cxn>
                    <a:cxn ang="0">
                      <a:pos x="8" y="41"/>
                    </a:cxn>
                    <a:cxn ang="0">
                      <a:pos x="0" y="26"/>
                    </a:cxn>
                    <a:cxn ang="0">
                      <a:pos x="0" y="26"/>
                    </a:cxn>
                    <a:cxn ang="0">
                      <a:pos x="8" y="8"/>
                    </a:cxn>
                    <a:cxn ang="0">
                      <a:pos x="23" y="0"/>
                    </a:cxn>
                    <a:cxn ang="0">
                      <a:pos x="23" y="0"/>
                    </a:cxn>
                    <a:cxn ang="0">
                      <a:pos x="42" y="8"/>
                    </a:cxn>
                    <a:cxn ang="0">
                      <a:pos x="49" y="26"/>
                    </a:cxn>
                  </a:cxnLst>
                  <a:rect l="0" t="0" r="r" b="b"/>
                  <a:pathLst>
                    <a:path w="49" h="48">
                      <a:moveTo>
                        <a:pt x="49" y="26"/>
                      </a:moveTo>
                      <a:lnTo>
                        <a:pt x="42" y="41"/>
                      </a:lnTo>
                      <a:lnTo>
                        <a:pt x="23" y="48"/>
                      </a:lnTo>
                      <a:lnTo>
                        <a:pt x="23" y="48"/>
                      </a:lnTo>
                      <a:lnTo>
                        <a:pt x="8" y="41"/>
                      </a:lnTo>
                      <a:lnTo>
                        <a:pt x="0" y="26"/>
                      </a:lnTo>
                      <a:lnTo>
                        <a:pt x="0" y="26"/>
                      </a:lnTo>
                      <a:lnTo>
                        <a:pt x="8" y="8"/>
                      </a:lnTo>
                      <a:lnTo>
                        <a:pt x="23" y="0"/>
                      </a:lnTo>
                      <a:lnTo>
                        <a:pt x="23" y="0"/>
                      </a:lnTo>
                      <a:lnTo>
                        <a:pt x="42" y="8"/>
                      </a:lnTo>
                      <a:lnTo>
                        <a:pt x="49" y="26"/>
                      </a:lnTo>
                    </a:path>
                  </a:pathLst>
                </a:custGeom>
                <a:solidFill>
                  <a:srgbClr val="CCECFF"/>
                </a:solidFill>
                <a:ln w="1270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321604" name="Line 68"/>
              <p:cNvSpPr>
                <a:spLocks noChangeShapeType="1"/>
              </p:cNvSpPr>
              <p:nvPr/>
            </p:nvSpPr>
            <p:spPr bwMode="auto">
              <a:xfrm>
                <a:off x="3988" y="1248"/>
                <a:ext cx="143" cy="1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1605" name="Line 69"/>
              <p:cNvSpPr>
                <a:spLocks noChangeShapeType="1"/>
              </p:cNvSpPr>
              <p:nvPr/>
            </p:nvSpPr>
            <p:spPr bwMode="auto">
              <a:xfrm flipV="1">
                <a:off x="4321" y="1824"/>
                <a:ext cx="435" cy="4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321606" name="Group 70"/>
              <p:cNvGrpSpPr>
                <a:grpSpLocks/>
              </p:cNvGrpSpPr>
              <p:nvPr/>
            </p:nvGrpSpPr>
            <p:grpSpPr bwMode="auto">
              <a:xfrm flipV="1">
                <a:off x="4131" y="1736"/>
                <a:ext cx="243" cy="184"/>
                <a:chOff x="2159" y="1440"/>
                <a:chExt cx="243" cy="184"/>
              </a:xfrm>
            </p:grpSpPr>
            <p:sp>
              <p:nvSpPr>
                <p:cNvPr id="321607" name="Freeform 71"/>
                <p:cNvSpPr>
                  <a:spLocks/>
                </p:cNvSpPr>
                <p:nvPr/>
              </p:nvSpPr>
              <p:spPr bwMode="auto">
                <a:xfrm>
                  <a:off x="2159" y="1440"/>
                  <a:ext cx="190" cy="184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184"/>
                    </a:cxn>
                    <a:cxn ang="0">
                      <a:pos x="190" y="92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190" h="184">
                      <a:moveTo>
                        <a:pt x="0" y="0"/>
                      </a:moveTo>
                      <a:lnTo>
                        <a:pt x="0" y="184"/>
                      </a:lnTo>
                      <a:lnTo>
                        <a:pt x="190" y="92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21608" name="Freeform 72"/>
                <p:cNvSpPr>
                  <a:spLocks/>
                </p:cNvSpPr>
                <p:nvPr/>
              </p:nvSpPr>
              <p:spPr bwMode="auto">
                <a:xfrm>
                  <a:off x="2159" y="1440"/>
                  <a:ext cx="190" cy="184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184"/>
                    </a:cxn>
                    <a:cxn ang="0">
                      <a:pos x="190" y="92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190" h="184">
                      <a:moveTo>
                        <a:pt x="0" y="0"/>
                      </a:moveTo>
                      <a:lnTo>
                        <a:pt x="0" y="184"/>
                      </a:lnTo>
                      <a:lnTo>
                        <a:pt x="190" y="92"/>
                      </a:lnTo>
                      <a:lnTo>
                        <a:pt x="0" y="0"/>
                      </a:lnTo>
                    </a:path>
                  </a:pathLst>
                </a:custGeom>
                <a:solidFill>
                  <a:srgbClr val="CCECFF"/>
                </a:solidFill>
                <a:ln w="1270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21609" name="Freeform 73"/>
                <p:cNvSpPr>
                  <a:spLocks/>
                </p:cNvSpPr>
                <p:nvPr/>
              </p:nvSpPr>
              <p:spPr bwMode="auto">
                <a:xfrm>
                  <a:off x="2353" y="1506"/>
                  <a:ext cx="49" cy="48"/>
                </a:xfrm>
                <a:custGeom>
                  <a:avLst/>
                  <a:gdLst/>
                  <a:ahLst/>
                  <a:cxnLst>
                    <a:cxn ang="0">
                      <a:pos x="49" y="26"/>
                    </a:cxn>
                    <a:cxn ang="0">
                      <a:pos x="42" y="41"/>
                    </a:cxn>
                    <a:cxn ang="0">
                      <a:pos x="23" y="48"/>
                    </a:cxn>
                    <a:cxn ang="0">
                      <a:pos x="23" y="48"/>
                    </a:cxn>
                    <a:cxn ang="0">
                      <a:pos x="8" y="41"/>
                    </a:cxn>
                    <a:cxn ang="0">
                      <a:pos x="0" y="26"/>
                    </a:cxn>
                    <a:cxn ang="0">
                      <a:pos x="0" y="26"/>
                    </a:cxn>
                    <a:cxn ang="0">
                      <a:pos x="8" y="8"/>
                    </a:cxn>
                    <a:cxn ang="0">
                      <a:pos x="23" y="0"/>
                    </a:cxn>
                    <a:cxn ang="0">
                      <a:pos x="23" y="0"/>
                    </a:cxn>
                    <a:cxn ang="0">
                      <a:pos x="42" y="8"/>
                    </a:cxn>
                    <a:cxn ang="0">
                      <a:pos x="49" y="26"/>
                    </a:cxn>
                  </a:cxnLst>
                  <a:rect l="0" t="0" r="r" b="b"/>
                  <a:pathLst>
                    <a:path w="49" h="48">
                      <a:moveTo>
                        <a:pt x="49" y="26"/>
                      </a:moveTo>
                      <a:lnTo>
                        <a:pt x="42" y="41"/>
                      </a:lnTo>
                      <a:lnTo>
                        <a:pt x="23" y="48"/>
                      </a:lnTo>
                      <a:lnTo>
                        <a:pt x="23" y="48"/>
                      </a:lnTo>
                      <a:lnTo>
                        <a:pt x="8" y="41"/>
                      </a:lnTo>
                      <a:lnTo>
                        <a:pt x="0" y="26"/>
                      </a:lnTo>
                      <a:lnTo>
                        <a:pt x="0" y="26"/>
                      </a:lnTo>
                      <a:lnTo>
                        <a:pt x="8" y="8"/>
                      </a:lnTo>
                      <a:lnTo>
                        <a:pt x="23" y="0"/>
                      </a:lnTo>
                      <a:lnTo>
                        <a:pt x="23" y="0"/>
                      </a:lnTo>
                      <a:lnTo>
                        <a:pt x="42" y="8"/>
                      </a:lnTo>
                      <a:lnTo>
                        <a:pt x="49" y="26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21610" name="Freeform 74"/>
                <p:cNvSpPr>
                  <a:spLocks/>
                </p:cNvSpPr>
                <p:nvPr/>
              </p:nvSpPr>
              <p:spPr bwMode="auto">
                <a:xfrm>
                  <a:off x="2353" y="1506"/>
                  <a:ext cx="49" cy="48"/>
                </a:xfrm>
                <a:custGeom>
                  <a:avLst/>
                  <a:gdLst/>
                  <a:ahLst/>
                  <a:cxnLst>
                    <a:cxn ang="0">
                      <a:pos x="49" y="26"/>
                    </a:cxn>
                    <a:cxn ang="0">
                      <a:pos x="42" y="41"/>
                    </a:cxn>
                    <a:cxn ang="0">
                      <a:pos x="23" y="48"/>
                    </a:cxn>
                    <a:cxn ang="0">
                      <a:pos x="23" y="48"/>
                    </a:cxn>
                    <a:cxn ang="0">
                      <a:pos x="8" y="41"/>
                    </a:cxn>
                    <a:cxn ang="0">
                      <a:pos x="0" y="26"/>
                    </a:cxn>
                    <a:cxn ang="0">
                      <a:pos x="0" y="26"/>
                    </a:cxn>
                    <a:cxn ang="0">
                      <a:pos x="8" y="8"/>
                    </a:cxn>
                    <a:cxn ang="0">
                      <a:pos x="23" y="0"/>
                    </a:cxn>
                    <a:cxn ang="0">
                      <a:pos x="23" y="0"/>
                    </a:cxn>
                    <a:cxn ang="0">
                      <a:pos x="42" y="8"/>
                    </a:cxn>
                    <a:cxn ang="0">
                      <a:pos x="49" y="26"/>
                    </a:cxn>
                  </a:cxnLst>
                  <a:rect l="0" t="0" r="r" b="b"/>
                  <a:pathLst>
                    <a:path w="49" h="48">
                      <a:moveTo>
                        <a:pt x="49" y="26"/>
                      </a:moveTo>
                      <a:lnTo>
                        <a:pt x="42" y="41"/>
                      </a:lnTo>
                      <a:lnTo>
                        <a:pt x="23" y="48"/>
                      </a:lnTo>
                      <a:lnTo>
                        <a:pt x="23" y="48"/>
                      </a:lnTo>
                      <a:lnTo>
                        <a:pt x="8" y="41"/>
                      </a:lnTo>
                      <a:lnTo>
                        <a:pt x="0" y="26"/>
                      </a:lnTo>
                      <a:lnTo>
                        <a:pt x="0" y="26"/>
                      </a:lnTo>
                      <a:lnTo>
                        <a:pt x="8" y="8"/>
                      </a:lnTo>
                      <a:lnTo>
                        <a:pt x="23" y="0"/>
                      </a:lnTo>
                      <a:lnTo>
                        <a:pt x="23" y="0"/>
                      </a:lnTo>
                      <a:lnTo>
                        <a:pt x="42" y="8"/>
                      </a:lnTo>
                      <a:lnTo>
                        <a:pt x="49" y="26"/>
                      </a:lnTo>
                    </a:path>
                  </a:pathLst>
                </a:custGeom>
                <a:solidFill>
                  <a:srgbClr val="CCECFF"/>
                </a:solidFill>
                <a:ln w="1270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321611" name="Line 75"/>
              <p:cNvSpPr>
                <a:spLocks noChangeShapeType="1"/>
              </p:cNvSpPr>
              <p:nvPr/>
            </p:nvSpPr>
            <p:spPr bwMode="auto">
              <a:xfrm flipV="1">
                <a:off x="3988" y="1823"/>
                <a:ext cx="143" cy="1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1612" name="Freeform 76"/>
              <p:cNvSpPr>
                <a:spLocks/>
              </p:cNvSpPr>
              <p:nvPr/>
            </p:nvSpPr>
            <p:spPr bwMode="auto">
              <a:xfrm>
                <a:off x="3988" y="1248"/>
                <a:ext cx="528" cy="576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96"/>
                  </a:cxn>
                  <a:cxn ang="0">
                    <a:pos x="1152" y="336"/>
                  </a:cxn>
                  <a:cxn ang="0">
                    <a:pos x="1152" y="432"/>
                  </a:cxn>
                </a:cxnLst>
                <a:rect l="0" t="0" r="r" b="b"/>
                <a:pathLst>
                  <a:path w="1152" h="432">
                    <a:moveTo>
                      <a:pt x="0" y="0"/>
                    </a:moveTo>
                    <a:lnTo>
                      <a:pt x="0" y="96"/>
                    </a:lnTo>
                    <a:lnTo>
                      <a:pt x="1152" y="336"/>
                    </a:lnTo>
                    <a:lnTo>
                      <a:pt x="1152" y="432"/>
                    </a:lnTo>
                  </a:path>
                </a:pathLst>
              </a:custGeom>
              <a:noFill/>
              <a:ln w="19050" cap="flat" cmpd="sng">
                <a:solidFill>
                  <a:schemeClr val="tx2"/>
                </a:solidFill>
                <a:prstDash val="solid"/>
                <a:round/>
                <a:headEnd type="none" w="med" len="med"/>
                <a:tailEnd type="none" w="sm" len="sm"/>
              </a:ln>
              <a:effectLst/>
            </p:spPr>
            <p:txBody>
              <a:bodyPr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21613" name="Freeform 77"/>
              <p:cNvSpPr>
                <a:spLocks/>
              </p:cNvSpPr>
              <p:nvPr/>
            </p:nvSpPr>
            <p:spPr bwMode="auto">
              <a:xfrm flipV="1">
                <a:off x="3988" y="1248"/>
                <a:ext cx="528" cy="576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96"/>
                  </a:cxn>
                  <a:cxn ang="0">
                    <a:pos x="1152" y="336"/>
                  </a:cxn>
                  <a:cxn ang="0">
                    <a:pos x="1152" y="432"/>
                  </a:cxn>
                </a:cxnLst>
                <a:rect l="0" t="0" r="r" b="b"/>
                <a:pathLst>
                  <a:path w="1152" h="432">
                    <a:moveTo>
                      <a:pt x="0" y="0"/>
                    </a:moveTo>
                    <a:lnTo>
                      <a:pt x="0" y="96"/>
                    </a:lnTo>
                    <a:lnTo>
                      <a:pt x="1152" y="336"/>
                    </a:lnTo>
                    <a:lnTo>
                      <a:pt x="1152" y="432"/>
                    </a:lnTo>
                  </a:path>
                </a:pathLst>
              </a:custGeom>
              <a:noFill/>
              <a:ln w="19050" cap="flat" cmpd="sng">
                <a:solidFill>
                  <a:schemeClr val="tx2"/>
                </a:solidFill>
                <a:prstDash val="solid"/>
                <a:round/>
                <a:headEnd type="none" w="med" len="med"/>
                <a:tailEnd type="none" w="sm" len="sm"/>
              </a:ln>
              <a:effectLst/>
            </p:spPr>
            <p:txBody>
              <a:bodyPr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21614" name="Text Box 78"/>
              <p:cNvSpPr txBox="1">
                <a:spLocks noChangeArrowheads="1"/>
              </p:cNvSpPr>
              <p:nvPr/>
            </p:nvSpPr>
            <p:spPr bwMode="auto">
              <a:xfrm>
                <a:off x="4804" y="1152"/>
                <a:ext cx="288" cy="214"/>
              </a:xfrm>
              <a:prstGeom prst="rect">
                <a:avLst/>
              </a:prstGeom>
              <a:noFill/>
              <a:ln w="19050">
                <a:noFill/>
                <a:miter lim="800000"/>
                <a:headEnd/>
                <a:tailEnd type="none" w="sm" len="sm"/>
              </a:ln>
              <a:effectLst/>
            </p:spPr>
            <p:txBody>
              <a:bodyPr lIns="45720" rIns="45720">
                <a:spAutoFit/>
              </a:bodyPr>
              <a:lstStyle/>
              <a:p>
                <a:pPr algn="l"/>
                <a:r>
                  <a:rPr lang="en-US"/>
                  <a:t>Q+</a:t>
                </a:r>
              </a:p>
            </p:txBody>
          </p:sp>
          <p:sp>
            <p:nvSpPr>
              <p:cNvPr id="321615" name="Text Box 79"/>
              <p:cNvSpPr txBox="1">
                <a:spLocks noChangeArrowheads="1"/>
              </p:cNvSpPr>
              <p:nvPr/>
            </p:nvSpPr>
            <p:spPr bwMode="auto">
              <a:xfrm>
                <a:off x="4804" y="1680"/>
                <a:ext cx="288" cy="214"/>
              </a:xfrm>
              <a:prstGeom prst="rect">
                <a:avLst/>
              </a:prstGeom>
              <a:noFill/>
              <a:ln w="19050">
                <a:noFill/>
                <a:miter lim="800000"/>
                <a:headEnd/>
                <a:tailEnd type="none" w="sm" len="sm"/>
              </a:ln>
              <a:effectLst/>
            </p:spPr>
            <p:txBody>
              <a:bodyPr lIns="45720" rIns="45720">
                <a:spAutoFit/>
              </a:bodyPr>
              <a:lstStyle/>
              <a:p>
                <a:pPr algn="l"/>
                <a:r>
                  <a:rPr lang="en-US" dirty="0"/>
                  <a:t>Q–</a:t>
                </a:r>
              </a:p>
            </p:txBody>
          </p:sp>
          <p:sp>
            <p:nvSpPr>
              <p:cNvPr id="321616" name="Text Box 80"/>
              <p:cNvSpPr txBox="1">
                <a:spLocks noChangeArrowheads="1"/>
              </p:cNvSpPr>
              <p:nvPr/>
            </p:nvSpPr>
            <p:spPr bwMode="auto">
              <a:xfrm>
                <a:off x="4516" y="1056"/>
                <a:ext cx="240" cy="197"/>
              </a:xfrm>
              <a:prstGeom prst="rect">
                <a:avLst/>
              </a:prstGeom>
              <a:noFill/>
              <a:ln w="19050">
                <a:noFill/>
                <a:miter lim="800000"/>
                <a:headEnd/>
                <a:tailEnd type="none" w="sm" len="sm"/>
              </a:ln>
              <a:effectLst/>
            </p:spPr>
            <p:txBody>
              <a:bodyPr lIns="45720" rIns="45720">
                <a:spAutoFit/>
              </a:bodyPr>
              <a:lstStyle/>
              <a:p>
                <a:r>
                  <a:rPr lang="en-US" sz="1600">
                    <a:solidFill>
                      <a:srgbClr val="FF0002"/>
                    </a:solidFill>
                    <a:latin typeface="Courier New" pitchFamily="49" charset="0"/>
                  </a:rPr>
                  <a:t>q</a:t>
                </a:r>
              </a:p>
            </p:txBody>
          </p:sp>
          <p:sp>
            <p:nvSpPr>
              <p:cNvPr id="321617" name="Text Box 81"/>
              <p:cNvSpPr txBox="1">
                <a:spLocks noChangeArrowheads="1"/>
              </p:cNvSpPr>
              <p:nvPr/>
            </p:nvSpPr>
            <p:spPr bwMode="auto">
              <a:xfrm>
                <a:off x="4516" y="1632"/>
                <a:ext cx="240" cy="197"/>
              </a:xfrm>
              <a:prstGeom prst="rect">
                <a:avLst/>
              </a:prstGeom>
              <a:noFill/>
              <a:ln w="19050">
                <a:noFill/>
                <a:miter lim="800000"/>
                <a:headEnd/>
                <a:tailEnd type="none" w="sm" len="sm"/>
              </a:ln>
              <a:effectLst/>
            </p:spPr>
            <p:txBody>
              <a:bodyPr lIns="45720" rIns="45720">
                <a:spAutoFit/>
              </a:bodyPr>
              <a:lstStyle/>
              <a:p>
                <a:r>
                  <a:rPr lang="en-US" sz="1600">
                    <a:solidFill>
                      <a:srgbClr val="FF0002"/>
                    </a:solidFill>
                    <a:latin typeface="Courier New" pitchFamily="49" charset="0"/>
                  </a:rPr>
                  <a:t>!q</a:t>
                </a:r>
              </a:p>
            </p:txBody>
          </p:sp>
          <p:sp>
            <p:nvSpPr>
              <p:cNvPr id="321619" name="Text Box 83"/>
              <p:cNvSpPr txBox="1">
                <a:spLocks noChangeArrowheads="1"/>
              </p:cNvSpPr>
              <p:nvPr/>
            </p:nvSpPr>
            <p:spPr bwMode="auto">
              <a:xfrm>
                <a:off x="4080" y="1968"/>
                <a:ext cx="1008" cy="197"/>
              </a:xfrm>
              <a:prstGeom prst="rect">
                <a:avLst/>
              </a:prstGeom>
              <a:noFill/>
              <a:ln w="19050">
                <a:noFill/>
                <a:miter lim="800000"/>
                <a:headEnd/>
                <a:tailEnd type="none" w="sm" len="sm"/>
              </a:ln>
              <a:effectLst/>
            </p:spPr>
            <p:txBody>
              <a:bodyPr lIns="45720" rIns="45720">
                <a:spAutoFit/>
              </a:bodyPr>
              <a:lstStyle/>
              <a:p>
                <a:r>
                  <a:rPr lang="en-US" sz="1600">
                    <a:solidFill>
                      <a:srgbClr val="FF0002"/>
                    </a:solidFill>
                    <a:latin typeface="Courier New" pitchFamily="49" charset="0"/>
                  </a:rPr>
                  <a:t>q </a:t>
                </a:r>
                <a:r>
                  <a:rPr lang="en-US" sz="1600"/>
                  <a:t>= 0 or 1</a:t>
                </a:r>
              </a:p>
            </p:txBody>
          </p:sp>
        </p:grpSp>
      </p:grp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318" name="Rectangle 142"/>
          <p:cNvSpPr>
            <a:spLocks noChangeArrowheads="1"/>
          </p:cNvSpPr>
          <p:nvPr/>
        </p:nvSpPr>
        <p:spPr bwMode="auto">
          <a:xfrm>
            <a:off x="3124200" y="1295400"/>
            <a:ext cx="2971800" cy="2209800"/>
          </a:xfrm>
          <a:prstGeom prst="rect">
            <a:avLst/>
          </a:prstGeom>
          <a:solidFill>
            <a:srgbClr val="FFCCFF"/>
          </a:solidFill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720" rIns="45720" anchor="ctr">
            <a:spAutoFit/>
          </a:bodyPr>
          <a:lstStyle/>
          <a:p>
            <a:endParaRPr lang="en-US"/>
          </a:p>
        </p:txBody>
      </p:sp>
      <p:sp>
        <p:nvSpPr>
          <p:cNvPr id="3061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1-Bit Latch</a:t>
            </a:r>
          </a:p>
        </p:txBody>
      </p:sp>
      <p:sp>
        <p:nvSpPr>
          <p:cNvPr id="306210" name="Text Box 34"/>
          <p:cNvSpPr txBox="1">
            <a:spLocks noChangeArrowheads="1"/>
          </p:cNvSpPr>
          <p:nvPr/>
        </p:nvSpPr>
        <p:spPr bwMode="auto">
          <a:xfrm>
            <a:off x="2324100" y="990600"/>
            <a:ext cx="930275" cy="339725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720" rIns="45720">
            <a:spAutoFit/>
          </a:bodyPr>
          <a:lstStyle/>
          <a:p>
            <a:r>
              <a:rPr lang="en-US"/>
              <a:t>D Latch</a:t>
            </a:r>
          </a:p>
        </p:txBody>
      </p:sp>
      <p:grpSp>
        <p:nvGrpSpPr>
          <p:cNvPr id="306295" name="Group 119"/>
          <p:cNvGrpSpPr>
            <a:grpSpLocks/>
          </p:cNvGrpSpPr>
          <p:nvPr/>
        </p:nvGrpSpPr>
        <p:grpSpPr bwMode="auto">
          <a:xfrm>
            <a:off x="838200" y="1295400"/>
            <a:ext cx="5184775" cy="1963738"/>
            <a:chOff x="528" y="816"/>
            <a:chExt cx="3266" cy="1237"/>
          </a:xfrm>
        </p:grpSpPr>
        <p:sp>
          <p:nvSpPr>
            <p:cNvPr id="306273" name="Line 97"/>
            <p:cNvSpPr>
              <a:spLocks noChangeShapeType="1"/>
            </p:cNvSpPr>
            <p:nvPr/>
          </p:nvSpPr>
          <p:spPr bwMode="auto">
            <a:xfrm>
              <a:off x="1056" y="1728"/>
              <a:ext cx="576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6181" name="Line 5"/>
            <p:cNvSpPr>
              <a:spLocks noChangeShapeType="1"/>
            </p:cNvSpPr>
            <p:nvPr/>
          </p:nvSpPr>
          <p:spPr bwMode="auto">
            <a:xfrm>
              <a:off x="2066" y="1333"/>
              <a:ext cx="287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6182" name="Line 6"/>
            <p:cNvSpPr>
              <a:spLocks noChangeShapeType="1"/>
            </p:cNvSpPr>
            <p:nvPr/>
          </p:nvSpPr>
          <p:spPr bwMode="auto">
            <a:xfrm flipV="1">
              <a:off x="2018" y="1167"/>
              <a:ext cx="336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6183" name="Freeform 7"/>
            <p:cNvSpPr>
              <a:spLocks/>
            </p:cNvSpPr>
            <p:nvPr/>
          </p:nvSpPr>
          <p:spPr bwMode="auto">
            <a:xfrm>
              <a:off x="2304" y="1093"/>
              <a:ext cx="410" cy="27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90" y="0"/>
                </a:cxn>
                <a:cxn ang="0">
                  <a:pos x="190" y="0"/>
                </a:cxn>
                <a:cxn ang="0">
                  <a:pos x="227" y="3"/>
                </a:cxn>
                <a:cxn ang="0">
                  <a:pos x="262" y="11"/>
                </a:cxn>
                <a:cxn ang="0">
                  <a:pos x="292" y="22"/>
                </a:cxn>
                <a:cxn ang="0">
                  <a:pos x="322" y="40"/>
                </a:cxn>
                <a:cxn ang="0">
                  <a:pos x="372" y="81"/>
                </a:cxn>
                <a:cxn ang="0">
                  <a:pos x="410" y="140"/>
                </a:cxn>
                <a:cxn ang="0">
                  <a:pos x="410" y="140"/>
                </a:cxn>
                <a:cxn ang="0">
                  <a:pos x="372" y="195"/>
                </a:cxn>
                <a:cxn ang="0">
                  <a:pos x="322" y="240"/>
                </a:cxn>
                <a:cxn ang="0">
                  <a:pos x="292" y="254"/>
                </a:cxn>
                <a:cxn ang="0">
                  <a:pos x="262" y="266"/>
                </a:cxn>
                <a:cxn ang="0">
                  <a:pos x="227" y="273"/>
                </a:cxn>
                <a:cxn ang="0">
                  <a:pos x="190" y="277"/>
                </a:cxn>
                <a:cxn ang="0">
                  <a:pos x="190" y="277"/>
                </a:cxn>
                <a:cxn ang="0">
                  <a:pos x="0" y="277"/>
                </a:cxn>
                <a:cxn ang="0">
                  <a:pos x="0" y="277"/>
                </a:cxn>
                <a:cxn ang="0">
                  <a:pos x="0" y="277"/>
                </a:cxn>
                <a:cxn ang="0">
                  <a:pos x="0" y="277"/>
                </a:cxn>
                <a:cxn ang="0">
                  <a:pos x="22" y="247"/>
                </a:cxn>
                <a:cxn ang="0">
                  <a:pos x="38" y="214"/>
                </a:cxn>
                <a:cxn ang="0">
                  <a:pos x="45" y="177"/>
                </a:cxn>
                <a:cxn ang="0">
                  <a:pos x="49" y="140"/>
                </a:cxn>
                <a:cxn ang="0">
                  <a:pos x="49" y="140"/>
                </a:cxn>
                <a:cxn ang="0">
                  <a:pos x="45" y="99"/>
                </a:cxn>
                <a:cxn ang="0">
                  <a:pos x="38" y="66"/>
                </a:cxn>
                <a:cxn ang="0">
                  <a:pos x="22" y="33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410" h="277">
                  <a:moveTo>
                    <a:pt x="0" y="0"/>
                  </a:moveTo>
                  <a:lnTo>
                    <a:pt x="190" y="0"/>
                  </a:lnTo>
                  <a:lnTo>
                    <a:pt x="190" y="0"/>
                  </a:lnTo>
                  <a:lnTo>
                    <a:pt x="227" y="3"/>
                  </a:lnTo>
                  <a:lnTo>
                    <a:pt x="262" y="11"/>
                  </a:lnTo>
                  <a:lnTo>
                    <a:pt x="292" y="22"/>
                  </a:lnTo>
                  <a:lnTo>
                    <a:pt x="322" y="40"/>
                  </a:lnTo>
                  <a:lnTo>
                    <a:pt x="372" y="81"/>
                  </a:lnTo>
                  <a:lnTo>
                    <a:pt x="410" y="140"/>
                  </a:lnTo>
                  <a:lnTo>
                    <a:pt x="410" y="140"/>
                  </a:lnTo>
                  <a:lnTo>
                    <a:pt x="372" y="195"/>
                  </a:lnTo>
                  <a:lnTo>
                    <a:pt x="322" y="240"/>
                  </a:lnTo>
                  <a:lnTo>
                    <a:pt x="292" y="254"/>
                  </a:lnTo>
                  <a:lnTo>
                    <a:pt x="262" y="266"/>
                  </a:lnTo>
                  <a:lnTo>
                    <a:pt x="227" y="273"/>
                  </a:lnTo>
                  <a:lnTo>
                    <a:pt x="190" y="277"/>
                  </a:lnTo>
                  <a:lnTo>
                    <a:pt x="190" y="277"/>
                  </a:lnTo>
                  <a:lnTo>
                    <a:pt x="0" y="277"/>
                  </a:lnTo>
                  <a:lnTo>
                    <a:pt x="0" y="277"/>
                  </a:lnTo>
                  <a:lnTo>
                    <a:pt x="0" y="277"/>
                  </a:lnTo>
                  <a:lnTo>
                    <a:pt x="0" y="277"/>
                  </a:lnTo>
                  <a:lnTo>
                    <a:pt x="22" y="247"/>
                  </a:lnTo>
                  <a:lnTo>
                    <a:pt x="38" y="214"/>
                  </a:lnTo>
                  <a:lnTo>
                    <a:pt x="45" y="177"/>
                  </a:lnTo>
                  <a:lnTo>
                    <a:pt x="49" y="140"/>
                  </a:lnTo>
                  <a:lnTo>
                    <a:pt x="49" y="140"/>
                  </a:lnTo>
                  <a:lnTo>
                    <a:pt x="45" y="99"/>
                  </a:lnTo>
                  <a:lnTo>
                    <a:pt x="38" y="66"/>
                  </a:lnTo>
                  <a:lnTo>
                    <a:pt x="22" y="33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6184" name="Line 8"/>
            <p:cNvSpPr>
              <a:spLocks noChangeShapeType="1"/>
            </p:cNvSpPr>
            <p:nvPr/>
          </p:nvSpPr>
          <p:spPr bwMode="auto">
            <a:xfrm>
              <a:off x="3023" y="1233"/>
              <a:ext cx="435" cy="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306185" name="Group 9"/>
            <p:cNvGrpSpPr>
              <a:grpSpLocks/>
            </p:cNvGrpSpPr>
            <p:nvPr/>
          </p:nvGrpSpPr>
          <p:grpSpPr bwMode="auto">
            <a:xfrm>
              <a:off x="2833" y="1141"/>
              <a:ext cx="243" cy="184"/>
              <a:chOff x="2159" y="1440"/>
              <a:chExt cx="243" cy="184"/>
            </a:xfrm>
          </p:grpSpPr>
          <p:sp>
            <p:nvSpPr>
              <p:cNvPr id="306186" name="Freeform 10"/>
              <p:cNvSpPr>
                <a:spLocks/>
              </p:cNvSpPr>
              <p:nvPr/>
            </p:nvSpPr>
            <p:spPr bwMode="auto">
              <a:xfrm>
                <a:off x="2159" y="1440"/>
                <a:ext cx="190" cy="184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84"/>
                  </a:cxn>
                  <a:cxn ang="0">
                    <a:pos x="190" y="92"/>
                  </a:cxn>
                  <a:cxn ang="0">
                    <a:pos x="0" y="0"/>
                  </a:cxn>
                </a:cxnLst>
                <a:rect l="0" t="0" r="r" b="b"/>
                <a:pathLst>
                  <a:path w="190" h="184">
                    <a:moveTo>
                      <a:pt x="0" y="0"/>
                    </a:moveTo>
                    <a:lnTo>
                      <a:pt x="0" y="184"/>
                    </a:lnTo>
                    <a:lnTo>
                      <a:pt x="190" y="9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6187" name="Freeform 11"/>
              <p:cNvSpPr>
                <a:spLocks/>
              </p:cNvSpPr>
              <p:nvPr/>
            </p:nvSpPr>
            <p:spPr bwMode="auto">
              <a:xfrm>
                <a:off x="2159" y="1440"/>
                <a:ext cx="190" cy="184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84"/>
                  </a:cxn>
                  <a:cxn ang="0">
                    <a:pos x="190" y="92"/>
                  </a:cxn>
                  <a:cxn ang="0">
                    <a:pos x="0" y="0"/>
                  </a:cxn>
                </a:cxnLst>
                <a:rect l="0" t="0" r="r" b="b"/>
                <a:pathLst>
                  <a:path w="190" h="184">
                    <a:moveTo>
                      <a:pt x="0" y="0"/>
                    </a:moveTo>
                    <a:lnTo>
                      <a:pt x="0" y="184"/>
                    </a:lnTo>
                    <a:lnTo>
                      <a:pt x="190" y="92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CCECFF"/>
              </a:solidFill>
              <a:ln w="1270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6188" name="Freeform 12"/>
              <p:cNvSpPr>
                <a:spLocks/>
              </p:cNvSpPr>
              <p:nvPr/>
            </p:nvSpPr>
            <p:spPr bwMode="auto">
              <a:xfrm>
                <a:off x="2353" y="1506"/>
                <a:ext cx="49" cy="48"/>
              </a:xfrm>
              <a:custGeom>
                <a:avLst/>
                <a:gdLst/>
                <a:ahLst/>
                <a:cxnLst>
                  <a:cxn ang="0">
                    <a:pos x="49" y="26"/>
                  </a:cxn>
                  <a:cxn ang="0">
                    <a:pos x="42" y="41"/>
                  </a:cxn>
                  <a:cxn ang="0">
                    <a:pos x="23" y="48"/>
                  </a:cxn>
                  <a:cxn ang="0">
                    <a:pos x="23" y="48"/>
                  </a:cxn>
                  <a:cxn ang="0">
                    <a:pos x="8" y="41"/>
                  </a:cxn>
                  <a:cxn ang="0">
                    <a:pos x="0" y="26"/>
                  </a:cxn>
                  <a:cxn ang="0">
                    <a:pos x="0" y="26"/>
                  </a:cxn>
                  <a:cxn ang="0">
                    <a:pos x="8" y="8"/>
                  </a:cxn>
                  <a:cxn ang="0">
                    <a:pos x="23" y="0"/>
                  </a:cxn>
                  <a:cxn ang="0">
                    <a:pos x="23" y="0"/>
                  </a:cxn>
                  <a:cxn ang="0">
                    <a:pos x="42" y="8"/>
                  </a:cxn>
                  <a:cxn ang="0">
                    <a:pos x="49" y="26"/>
                  </a:cxn>
                </a:cxnLst>
                <a:rect l="0" t="0" r="r" b="b"/>
                <a:pathLst>
                  <a:path w="49" h="48">
                    <a:moveTo>
                      <a:pt x="49" y="26"/>
                    </a:moveTo>
                    <a:lnTo>
                      <a:pt x="42" y="41"/>
                    </a:lnTo>
                    <a:lnTo>
                      <a:pt x="23" y="48"/>
                    </a:lnTo>
                    <a:lnTo>
                      <a:pt x="23" y="48"/>
                    </a:lnTo>
                    <a:lnTo>
                      <a:pt x="8" y="41"/>
                    </a:lnTo>
                    <a:lnTo>
                      <a:pt x="0" y="26"/>
                    </a:lnTo>
                    <a:lnTo>
                      <a:pt x="0" y="26"/>
                    </a:lnTo>
                    <a:lnTo>
                      <a:pt x="8" y="8"/>
                    </a:lnTo>
                    <a:lnTo>
                      <a:pt x="23" y="0"/>
                    </a:lnTo>
                    <a:lnTo>
                      <a:pt x="23" y="0"/>
                    </a:lnTo>
                    <a:lnTo>
                      <a:pt x="42" y="8"/>
                    </a:lnTo>
                    <a:lnTo>
                      <a:pt x="49" y="26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6189" name="Freeform 13"/>
              <p:cNvSpPr>
                <a:spLocks/>
              </p:cNvSpPr>
              <p:nvPr/>
            </p:nvSpPr>
            <p:spPr bwMode="auto">
              <a:xfrm>
                <a:off x="2353" y="1506"/>
                <a:ext cx="49" cy="48"/>
              </a:xfrm>
              <a:custGeom>
                <a:avLst/>
                <a:gdLst/>
                <a:ahLst/>
                <a:cxnLst>
                  <a:cxn ang="0">
                    <a:pos x="49" y="26"/>
                  </a:cxn>
                  <a:cxn ang="0">
                    <a:pos x="42" y="41"/>
                  </a:cxn>
                  <a:cxn ang="0">
                    <a:pos x="23" y="48"/>
                  </a:cxn>
                  <a:cxn ang="0">
                    <a:pos x="23" y="48"/>
                  </a:cxn>
                  <a:cxn ang="0">
                    <a:pos x="8" y="41"/>
                  </a:cxn>
                  <a:cxn ang="0">
                    <a:pos x="0" y="26"/>
                  </a:cxn>
                  <a:cxn ang="0">
                    <a:pos x="0" y="26"/>
                  </a:cxn>
                  <a:cxn ang="0">
                    <a:pos x="8" y="8"/>
                  </a:cxn>
                  <a:cxn ang="0">
                    <a:pos x="23" y="0"/>
                  </a:cxn>
                  <a:cxn ang="0">
                    <a:pos x="23" y="0"/>
                  </a:cxn>
                  <a:cxn ang="0">
                    <a:pos x="42" y="8"/>
                  </a:cxn>
                  <a:cxn ang="0">
                    <a:pos x="49" y="26"/>
                  </a:cxn>
                </a:cxnLst>
                <a:rect l="0" t="0" r="r" b="b"/>
                <a:pathLst>
                  <a:path w="49" h="48">
                    <a:moveTo>
                      <a:pt x="49" y="26"/>
                    </a:moveTo>
                    <a:lnTo>
                      <a:pt x="42" y="41"/>
                    </a:lnTo>
                    <a:lnTo>
                      <a:pt x="23" y="48"/>
                    </a:lnTo>
                    <a:lnTo>
                      <a:pt x="23" y="48"/>
                    </a:lnTo>
                    <a:lnTo>
                      <a:pt x="8" y="41"/>
                    </a:lnTo>
                    <a:lnTo>
                      <a:pt x="0" y="26"/>
                    </a:lnTo>
                    <a:lnTo>
                      <a:pt x="0" y="26"/>
                    </a:lnTo>
                    <a:lnTo>
                      <a:pt x="8" y="8"/>
                    </a:lnTo>
                    <a:lnTo>
                      <a:pt x="23" y="0"/>
                    </a:lnTo>
                    <a:lnTo>
                      <a:pt x="23" y="0"/>
                    </a:lnTo>
                    <a:lnTo>
                      <a:pt x="42" y="8"/>
                    </a:lnTo>
                    <a:lnTo>
                      <a:pt x="49" y="26"/>
                    </a:lnTo>
                  </a:path>
                </a:pathLst>
              </a:custGeom>
              <a:solidFill>
                <a:srgbClr val="CCECFF"/>
              </a:solidFill>
              <a:ln w="1270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306190" name="Line 14"/>
            <p:cNvSpPr>
              <a:spLocks noChangeShapeType="1"/>
            </p:cNvSpPr>
            <p:nvPr/>
          </p:nvSpPr>
          <p:spPr bwMode="auto">
            <a:xfrm>
              <a:off x="2690" y="1237"/>
              <a:ext cx="143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6191" name="Freeform 15"/>
            <p:cNvSpPr>
              <a:spLocks/>
            </p:cNvSpPr>
            <p:nvPr/>
          </p:nvSpPr>
          <p:spPr bwMode="auto">
            <a:xfrm>
              <a:off x="2304" y="1104"/>
              <a:ext cx="410" cy="27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90" y="0"/>
                </a:cxn>
                <a:cxn ang="0">
                  <a:pos x="190" y="0"/>
                </a:cxn>
                <a:cxn ang="0">
                  <a:pos x="227" y="3"/>
                </a:cxn>
                <a:cxn ang="0">
                  <a:pos x="262" y="11"/>
                </a:cxn>
                <a:cxn ang="0">
                  <a:pos x="292" y="22"/>
                </a:cxn>
                <a:cxn ang="0">
                  <a:pos x="322" y="40"/>
                </a:cxn>
                <a:cxn ang="0">
                  <a:pos x="372" y="81"/>
                </a:cxn>
                <a:cxn ang="0">
                  <a:pos x="410" y="140"/>
                </a:cxn>
                <a:cxn ang="0">
                  <a:pos x="410" y="140"/>
                </a:cxn>
                <a:cxn ang="0">
                  <a:pos x="372" y="195"/>
                </a:cxn>
                <a:cxn ang="0">
                  <a:pos x="322" y="240"/>
                </a:cxn>
                <a:cxn ang="0">
                  <a:pos x="292" y="254"/>
                </a:cxn>
                <a:cxn ang="0">
                  <a:pos x="262" y="266"/>
                </a:cxn>
                <a:cxn ang="0">
                  <a:pos x="227" y="273"/>
                </a:cxn>
                <a:cxn ang="0">
                  <a:pos x="190" y="277"/>
                </a:cxn>
                <a:cxn ang="0">
                  <a:pos x="190" y="277"/>
                </a:cxn>
                <a:cxn ang="0">
                  <a:pos x="0" y="277"/>
                </a:cxn>
                <a:cxn ang="0">
                  <a:pos x="0" y="277"/>
                </a:cxn>
                <a:cxn ang="0">
                  <a:pos x="0" y="277"/>
                </a:cxn>
                <a:cxn ang="0">
                  <a:pos x="0" y="277"/>
                </a:cxn>
                <a:cxn ang="0">
                  <a:pos x="22" y="247"/>
                </a:cxn>
                <a:cxn ang="0">
                  <a:pos x="38" y="214"/>
                </a:cxn>
                <a:cxn ang="0">
                  <a:pos x="45" y="177"/>
                </a:cxn>
                <a:cxn ang="0">
                  <a:pos x="49" y="140"/>
                </a:cxn>
                <a:cxn ang="0">
                  <a:pos x="49" y="140"/>
                </a:cxn>
                <a:cxn ang="0">
                  <a:pos x="45" y="99"/>
                </a:cxn>
                <a:cxn ang="0">
                  <a:pos x="38" y="66"/>
                </a:cxn>
                <a:cxn ang="0">
                  <a:pos x="22" y="33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410" h="277">
                  <a:moveTo>
                    <a:pt x="0" y="0"/>
                  </a:moveTo>
                  <a:lnTo>
                    <a:pt x="190" y="0"/>
                  </a:lnTo>
                  <a:lnTo>
                    <a:pt x="190" y="0"/>
                  </a:lnTo>
                  <a:lnTo>
                    <a:pt x="227" y="3"/>
                  </a:lnTo>
                  <a:lnTo>
                    <a:pt x="262" y="11"/>
                  </a:lnTo>
                  <a:lnTo>
                    <a:pt x="292" y="22"/>
                  </a:lnTo>
                  <a:lnTo>
                    <a:pt x="322" y="40"/>
                  </a:lnTo>
                  <a:lnTo>
                    <a:pt x="372" y="81"/>
                  </a:lnTo>
                  <a:lnTo>
                    <a:pt x="410" y="140"/>
                  </a:lnTo>
                  <a:lnTo>
                    <a:pt x="410" y="140"/>
                  </a:lnTo>
                  <a:lnTo>
                    <a:pt x="372" y="195"/>
                  </a:lnTo>
                  <a:lnTo>
                    <a:pt x="322" y="240"/>
                  </a:lnTo>
                  <a:lnTo>
                    <a:pt x="292" y="254"/>
                  </a:lnTo>
                  <a:lnTo>
                    <a:pt x="262" y="266"/>
                  </a:lnTo>
                  <a:lnTo>
                    <a:pt x="227" y="273"/>
                  </a:lnTo>
                  <a:lnTo>
                    <a:pt x="190" y="277"/>
                  </a:lnTo>
                  <a:lnTo>
                    <a:pt x="190" y="277"/>
                  </a:lnTo>
                  <a:lnTo>
                    <a:pt x="0" y="277"/>
                  </a:lnTo>
                  <a:lnTo>
                    <a:pt x="0" y="277"/>
                  </a:lnTo>
                  <a:lnTo>
                    <a:pt x="0" y="277"/>
                  </a:lnTo>
                  <a:lnTo>
                    <a:pt x="0" y="277"/>
                  </a:lnTo>
                  <a:lnTo>
                    <a:pt x="22" y="247"/>
                  </a:lnTo>
                  <a:lnTo>
                    <a:pt x="38" y="214"/>
                  </a:lnTo>
                  <a:lnTo>
                    <a:pt x="45" y="177"/>
                  </a:lnTo>
                  <a:lnTo>
                    <a:pt x="49" y="140"/>
                  </a:lnTo>
                  <a:lnTo>
                    <a:pt x="49" y="140"/>
                  </a:lnTo>
                  <a:lnTo>
                    <a:pt x="45" y="99"/>
                  </a:lnTo>
                  <a:lnTo>
                    <a:pt x="38" y="66"/>
                  </a:lnTo>
                  <a:lnTo>
                    <a:pt x="22" y="33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solidFill>
              <a:srgbClr val="CCECFF"/>
            </a:solidFill>
            <a:ln w="1270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6193" name="Line 17"/>
            <p:cNvSpPr>
              <a:spLocks noChangeShapeType="1"/>
            </p:cNvSpPr>
            <p:nvPr/>
          </p:nvSpPr>
          <p:spPr bwMode="auto">
            <a:xfrm flipV="1">
              <a:off x="2066" y="1669"/>
              <a:ext cx="287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6194" name="Line 18"/>
            <p:cNvSpPr>
              <a:spLocks noChangeShapeType="1"/>
            </p:cNvSpPr>
            <p:nvPr/>
          </p:nvSpPr>
          <p:spPr bwMode="auto">
            <a:xfrm>
              <a:off x="2018" y="1839"/>
              <a:ext cx="336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6195" name="Freeform 19"/>
            <p:cNvSpPr>
              <a:spLocks/>
            </p:cNvSpPr>
            <p:nvPr/>
          </p:nvSpPr>
          <p:spPr bwMode="auto">
            <a:xfrm flipV="1">
              <a:off x="2304" y="1632"/>
              <a:ext cx="410" cy="27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90" y="0"/>
                </a:cxn>
                <a:cxn ang="0">
                  <a:pos x="190" y="0"/>
                </a:cxn>
                <a:cxn ang="0">
                  <a:pos x="227" y="3"/>
                </a:cxn>
                <a:cxn ang="0">
                  <a:pos x="262" y="11"/>
                </a:cxn>
                <a:cxn ang="0">
                  <a:pos x="292" y="22"/>
                </a:cxn>
                <a:cxn ang="0">
                  <a:pos x="322" y="40"/>
                </a:cxn>
                <a:cxn ang="0">
                  <a:pos x="372" y="81"/>
                </a:cxn>
                <a:cxn ang="0">
                  <a:pos x="410" y="140"/>
                </a:cxn>
                <a:cxn ang="0">
                  <a:pos x="410" y="140"/>
                </a:cxn>
                <a:cxn ang="0">
                  <a:pos x="372" y="195"/>
                </a:cxn>
                <a:cxn ang="0">
                  <a:pos x="322" y="240"/>
                </a:cxn>
                <a:cxn ang="0">
                  <a:pos x="292" y="254"/>
                </a:cxn>
                <a:cxn ang="0">
                  <a:pos x="262" y="266"/>
                </a:cxn>
                <a:cxn ang="0">
                  <a:pos x="227" y="273"/>
                </a:cxn>
                <a:cxn ang="0">
                  <a:pos x="190" y="277"/>
                </a:cxn>
                <a:cxn ang="0">
                  <a:pos x="190" y="277"/>
                </a:cxn>
                <a:cxn ang="0">
                  <a:pos x="0" y="277"/>
                </a:cxn>
                <a:cxn ang="0">
                  <a:pos x="0" y="277"/>
                </a:cxn>
                <a:cxn ang="0">
                  <a:pos x="0" y="277"/>
                </a:cxn>
                <a:cxn ang="0">
                  <a:pos x="0" y="277"/>
                </a:cxn>
                <a:cxn ang="0">
                  <a:pos x="22" y="247"/>
                </a:cxn>
                <a:cxn ang="0">
                  <a:pos x="38" y="214"/>
                </a:cxn>
                <a:cxn ang="0">
                  <a:pos x="45" y="177"/>
                </a:cxn>
                <a:cxn ang="0">
                  <a:pos x="49" y="140"/>
                </a:cxn>
                <a:cxn ang="0">
                  <a:pos x="49" y="140"/>
                </a:cxn>
                <a:cxn ang="0">
                  <a:pos x="45" y="99"/>
                </a:cxn>
                <a:cxn ang="0">
                  <a:pos x="38" y="66"/>
                </a:cxn>
                <a:cxn ang="0">
                  <a:pos x="22" y="33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410" h="277">
                  <a:moveTo>
                    <a:pt x="0" y="0"/>
                  </a:moveTo>
                  <a:lnTo>
                    <a:pt x="190" y="0"/>
                  </a:lnTo>
                  <a:lnTo>
                    <a:pt x="190" y="0"/>
                  </a:lnTo>
                  <a:lnTo>
                    <a:pt x="227" y="3"/>
                  </a:lnTo>
                  <a:lnTo>
                    <a:pt x="262" y="11"/>
                  </a:lnTo>
                  <a:lnTo>
                    <a:pt x="292" y="22"/>
                  </a:lnTo>
                  <a:lnTo>
                    <a:pt x="322" y="40"/>
                  </a:lnTo>
                  <a:lnTo>
                    <a:pt x="372" y="81"/>
                  </a:lnTo>
                  <a:lnTo>
                    <a:pt x="410" y="140"/>
                  </a:lnTo>
                  <a:lnTo>
                    <a:pt x="410" y="140"/>
                  </a:lnTo>
                  <a:lnTo>
                    <a:pt x="372" y="195"/>
                  </a:lnTo>
                  <a:lnTo>
                    <a:pt x="322" y="240"/>
                  </a:lnTo>
                  <a:lnTo>
                    <a:pt x="292" y="254"/>
                  </a:lnTo>
                  <a:lnTo>
                    <a:pt x="262" y="266"/>
                  </a:lnTo>
                  <a:lnTo>
                    <a:pt x="227" y="273"/>
                  </a:lnTo>
                  <a:lnTo>
                    <a:pt x="190" y="277"/>
                  </a:lnTo>
                  <a:lnTo>
                    <a:pt x="190" y="277"/>
                  </a:lnTo>
                  <a:lnTo>
                    <a:pt x="0" y="277"/>
                  </a:lnTo>
                  <a:lnTo>
                    <a:pt x="0" y="277"/>
                  </a:lnTo>
                  <a:lnTo>
                    <a:pt x="0" y="277"/>
                  </a:lnTo>
                  <a:lnTo>
                    <a:pt x="0" y="277"/>
                  </a:lnTo>
                  <a:lnTo>
                    <a:pt x="22" y="247"/>
                  </a:lnTo>
                  <a:lnTo>
                    <a:pt x="38" y="214"/>
                  </a:lnTo>
                  <a:lnTo>
                    <a:pt x="45" y="177"/>
                  </a:lnTo>
                  <a:lnTo>
                    <a:pt x="49" y="140"/>
                  </a:lnTo>
                  <a:lnTo>
                    <a:pt x="49" y="140"/>
                  </a:lnTo>
                  <a:lnTo>
                    <a:pt x="45" y="99"/>
                  </a:lnTo>
                  <a:lnTo>
                    <a:pt x="38" y="66"/>
                  </a:lnTo>
                  <a:lnTo>
                    <a:pt x="22" y="33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6196" name="Line 20"/>
            <p:cNvSpPr>
              <a:spLocks noChangeShapeType="1"/>
            </p:cNvSpPr>
            <p:nvPr/>
          </p:nvSpPr>
          <p:spPr bwMode="auto">
            <a:xfrm flipV="1">
              <a:off x="3023" y="1765"/>
              <a:ext cx="435" cy="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306197" name="Group 21"/>
            <p:cNvGrpSpPr>
              <a:grpSpLocks/>
            </p:cNvGrpSpPr>
            <p:nvPr/>
          </p:nvGrpSpPr>
          <p:grpSpPr bwMode="auto">
            <a:xfrm flipV="1">
              <a:off x="2833" y="1677"/>
              <a:ext cx="243" cy="184"/>
              <a:chOff x="2159" y="1440"/>
              <a:chExt cx="243" cy="184"/>
            </a:xfrm>
          </p:grpSpPr>
          <p:sp>
            <p:nvSpPr>
              <p:cNvPr id="306198" name="Freeform 22"/>
              <p:cNvSpPr>
                <a:spLocks/>
              </p:cNvSpPr>
              <p:nvPr/>
            </p:nvSpPr>
            <p:spPr bwMode="auto">
              <a:xfrm>
                <a:off x="2159" y="1440"/>
                <a:ext cx="190" cy="184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84"/>
                  </a:cxn>
                  <a:cxn ang="0">
                    <a:pos x="190" y="92"/>
                  </a:cxn>
                  <a:cxn ang="0">
                    <a:pos x="0" y="0"/>
                  </a:cxn>
                </a:cxnLst>
                <a:rect l="0" t="0" r="r" b="b"/>
                <a:pathLst>
                  <a:path w="190" h="184">
                    <a:moveTo>
                      <a:pt x="0" y="0"/>
                    </a:moveTo>
                    <a:lnTo>
                      <a:pt x="0" y="184"/>
                    </a:lnTo>
                    <a:lnTo>
                      <a:pt x="190" y="9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6199" name="Freeform 23"/>
              <p:cNvSpPr>
                <a:spLocks/>
              </p:cNvSpPr>
              <p:nvPr/>
            </p:nvSpPr>
            <p:spPr bwMode="auto">
              <a:xfrm>
                <a:off x="2159" y="1440"/>
                <a:ext cx="190" cy="184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84"/>
                  </a:cxn>
                  <a:cxn ang="0">
                    <a:pos x="190" y="92"/>
                  </a:cxn>
                  <a:cxn ang="0">
                    <a:pos x="0" y="0"/>
                  </a:cxn>
                </a:cxnLst>
                <a:rect l="0" t="0" r="r" b="b"/>
                <a:pathLst>
                  <a:path w="190" h="184">
                    <a:moveTo>
                      <a:pt x="0" y="0"/>
                    </a:moveTo>
                    <a:lnTo>
                      <a:pt x="0" y="184"/>
                    </a:lnTo>
                    <a:lnTo>
                      <a:pt x="190" y="92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CCECFF"/>
              </a:solidFill>
              <a:ln w="1270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6200" name="Freeform 24"/>
              <p:cNvSpPr>
                <a:spLocks/>
              </p:cNvSpPr>
              <p:nvPr/>
            </p:nvSpPr>
            <p:spPr bwMode="auto">
              <a:xfrm>
                <a:off x="2353" y="1506"/>
                <a:ext cx="49" cy="48"/>
              </a:xfrm>
              <a:custGeom>
                <a:avLst/>
                <a:gdLst/>
                <a:ahLst/>
                <a:cxnLst>
                  <a:cxn ang="0">
                    <a:pos x="49" y="26"/>
                  </a:cxn>
                  <a:cxn ang="0">
                    <a:pos x="42" y="41"/>
                  </a:cxn>
                  <a:cxn ang="0">
                    <a:pos x="23" y="48"/>
                  </a:cxn>
                  <a:cxn ang="0">
                    <a:pos x="23" y="48"/>
                  </a:cxn>
                  <a:cxn ang="0">
                    <a:pos x="8" y="41"/>
                  </a:cxn>
                  <a:cxn ang="0">
                    <a:pos x="0" y="26"/>
                  </a:cxn>
                  <a:cxn ang="0">
                    <a:pos x="0" y="26"/>
                  </a:cxn>
                  <a:cxn ang="0">
                    <a:pos x="8" y="8"/>
                  </a:cxn>
                  <a:cxn ang="0">
                    <a:pos x="23" y="0"/>
                  </a:cxn>
                  <a:cxn ang="0">
                    <a:pos x="23" y="0"/>
                  </a:cxn>
                  <a:cxn ang="0">
                    <a:pos x="42" y="8"/>
                  </a:cxn>
                  <a:cxn ang="0">
                    <a:pos x="49" y="26"/>
                  </a:cxn>
                </a:cxnLst>
                <a:rect l="0" t="0" r="r" b="b"/>
                <a:pathLst>
                  <a:path w="49" h="48">
                    <a:moveTo>
                      <a:pt x="49" y="26"/>
                    </a:moveTo>
                    <a:lnTo>
                      <a:pt x="42" y="41"/>
                    </a:lnTo>
                    <a:lnTo>
                      <a:pt x="23" y="48"/>
                    </a:lnTo>
                    <a:lnTo>
                      <a:pt x="23" y="48"/>
                    </a:lnTo>
                    <a:lnTo>
                      <a:pt x="8" y="41"/>
                    </a:lnTo>
                    <a:lnTo>
                      <a:pt x="0" y="26"/>
                    </a:lnTo>
                    <a:lnTo>
                      <a:pt x="0" y="26"/>
                    </a:lnTo>
                    <a:lnTo>
                      <a:pt x="8" y="8"/>
                    </a:lnTo>
                    <a:lnTo>
                      <a:pt x="23" y="0"/>
                    </a:lnTo>
                    <a:lnTo>
                      <a:pt x="23" y="0"/>
                    </a:lnTo>
                    <a:lnTo>
                      <a:pt x="42" y="8"/>
                    </a:lnTo>
                    <a:lnTo>
                      <a:pt x="49" y="26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6201" name="Freeform 25"/>
              <p:cNvSpPr>
                <a:spLocks/>
              </p:cNvSpPr>
              <p:nvPr/>
            </p:nvSpPr>
            <p:spPr bwMode="auto">
              <a:xfrm>
                <a:off x="2353" y="1506"/>
                <a:ext cx="49" cy="48"/>
              </a:xfrm>
              <a:custGeom>
                <a:avLst/>
                <a:gdLst/>
                <a:ahLst/>
                <a:cxnLst>
                  <a:cxn ang="0">
                    <a:pos x="49" y="26"/>
                  </a:cxn>
                  <a:cxn ang="0">
                    <a:pos x="42" y="41"/>
                  </a:cxn>
                  <a:cxn ang="0">
                    <a:pos x="23" y="48"/>
                  </a:cxn>
                  <a:cxn ang="0">
                    <a:pos x="23" y="48"/>
                  </a:cxn>
                  <a:cxn ang="0">
                    <a:pos x="8" y="41"/>
                  </a:cxn>
                  <a:cxn ang="0">
                    <a:pos x="0" y="26"/>
                  </a:cxn>
                  <a:cxn ang="0">
                    <a:pos x="0" y="26"/>
                  </a:cxn>
                  <a:cxn ang="0">
                    <a:pos x="8" y="8"/>
                  </a:cxn>
                  <a:cxn ang="0">
                    <a:pos x="23" y="0"/>
                  </a:cxn>
                  <a:cxn ang="0">
                    <a:pos x="23" y="0"/>
                  </a:cxn>
                  <a:cxn ang="0">
                    <a:pos x="42" y="8"/>
                  </a:cxn>
                  <a:cxn ang="0">
                    <a:pos x="49" y="26"/>
                  </a:cxn>
                </a:cxnLst>
                <a:rect l="0" t="0" r="r" b="b"/>
                <a:pathLst>
                  <a:path w="49" h="48">
                    <a:moveTo>
                      <a:pt x="49" y="26"/>
                    </a:moveTo>
                    <a:lnTo>
                      <a:pt x="42" y="41"/>
                    </a:lnTo>
                    <a:lnTo>
                      <a:pt x="23" y="48"/>
                    </a:lnTo>
                    <a:lnTo>
                      <a:pt x="23" y="48"/>
                    </a:lnTo>
                    <a:lnTo>
                      <a:pt x="8" y="41"/>
                    </a:lnTo>
                    <a:lnTo>
                      <a:pt x="0" y="26"/>
                    </a:lnTo>
                    <a:lnTo>
                      <a:pt x="0" y="26"/>
                    </a:lnTo>
                    <a:lnTo>
                      <a:pt x="8" y="8"/>
                    </a:lnTo>
                    <a:lnTo>
                      <a:pt x="23" y="0"/>
                    </a:lnTo>
                    <a:lnTo>
                      <a:pt x="23" y="0"/>
                    </a:lnTo>
                    <a:lnTo>
                      <a:pt x="42" y="8"/>
                    </a:lnTo>
                    <a:lnTo>
                      <a:pt x="49" y="26"/>
                    </a:lnTo>
                  </a:path>
                </a:pathLst>
              </a:custGeom>
              <a:solidFill>
                <a:srgbClr val="CCECFF"/>
              </a:solidFill>
              <a:ln w="1270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306202" name="Line 26"/>
            <p:cNvSpPr>
              <a:spLocks noChangeShapeType="1"/>
            </p:cNvSpPr>
            <p:nvPr/>
          </p:nvSpPr>
          <p:spPr bwMode="auto">
            <a:xfrm flipV="1">
              <a:off x="2690" y="1764"/>
              <a:ext cx="143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6203" name="Freeform 27"/>
            <p:cNvSpPr>
              <a:spLocks/>
            </p:cNvSpPr>
            <p:nvPr/>
          </p:nvSpPr>
          <p:spPr bwMode="auto">
            <a:xfrm flipV="1">
              <a:off x="2304" y="1621"/>
              <a:ext cx="410" cy="27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90" y="0"/>
                </a:cxn>
                <a:cxn ang="0">
                  <a:pos x="190" y="0"/>
                </a:cxn>
                <a:cxn ang="0">
                  <a:pos x="227" y="3"/>
                </a:cxn>
                <a:cxn ang="0">
                  <a:pos x="262" y="11"/>
                </a:cxn>
                <a:cxn ang="0">
                  <a:pos x="292" y="22"/>
                </a:cxn>
                <a:cxn ang="0">
                  <a:pos x="322" y="40"/>
                </a:cxn>
                <a:cxn ang="0">
                  <a:pos x="372" y="81"/>
                </a:cxn>
                <a:cxn ang="0">
                  <a:pos x="410" y="140"/>
                </a:cxn>
                <a:cxn ang="0">
                  <a:pos x="410" y="140"/>
                </a:cxn>
                <a:cxn ang="0">
                  <a:pos x="372" y="195"/>
                </a:cxn>
                <a:cxn ang="0">
                  <a:pos x="322" y="240"/>
                </a:cxn>
                <a:cxn ang="0">
                  <a:pos x="292" y="254"/>
                </a:cxn>
                <a:cxn ang="0">
                  <a:pos x="262" y="266"/>
                </a:cxn>
                <a:cxn ang="0">
                  <a:pos x="227" y="273"/>
                </a:cxn>
                <a:cxn ang="0">
                  <a:pos x="190" y="277"/>
                </a:cxn>
                <a:cxn ang="0">
                  <a:pos x="190" y="277"/>
                </a:cxn>
                <a:cxn ang="0">
                  <a:pos x="0" y="277"/>
                </a:cxn>
                <a:cxn ang="0">
                  <a:pos x="0" y="277"/>
                </a:cxn>
                <a:cxn ang="0">
                  <a:pos x="0" y="277"/>
                </a:cxn>
                <a:cxn ang="0">
                  <a:pos x="0" y="277"/>
                </a:cxn>
                <a:cxn ang="0">
                  <a:pos x="22" y="247"/>
                </a:cxn>
                <a:cxn ang="0">
                  <a:pos x="38" y="214"/>
                </a:cxn>
                <a:cxn ang="0">
                  <a:pos x="45" y="177"/>
                </a:cxn>
                <a:cxn ang="0">
                  <a:pos x="49" y="140"/>
                </a:cxn>
                <a:cxn ang="0">
                  <a:pos x="49" y="140"/>
                </a:cxn>
                <a:cxn ang="0">
                  <a:pos x="45" y="99"/>
                </a:cxn>
                <a:cxn ang="0">
                  <a:pos x="38" y="66"/>
                </a:cxn>
                <a:cxn ang="0">
                  <a:pos x="22" y="33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410" h="277">
                  <a:moveTo>
                    <a:pt x="0" y="0"/>
                  </a:moveTo>
                  <a:lnTo>
                    <a:pt x="190" y="0"/>
                  </a:lnTo>
                  <a:lnTo>
                    <a:pt x="190" y="0"/>
                  </a:lnTo>
                  <a:lnTo>
                    <a:pt x="227" y="3"/>
                  </a:lnTo>
                  <a:lnTo>
                    <a:pt x="262" y="11"/>
                  </a:lnTo>
                  <a:lnTo>
                    <a:pt x="292" y="22"/>
                  </a:lnTo>
                  <a:lnTo>
                    <a:pt x="322" y="40"/>
                  </a:lnTo>
                  <a:lnTo>
                    <a:pt x="372" y="81"/>
                  </a:lnTo>
                  <a:lnTo>
                    <a:pt x="410" y="140"/>
                  </a:lnTo>
                  <a:lnTo>
                    <a:pt x="410" y="140"/>
                  </a:lnTo>
                  <a:lnTo>
                    <a:pt x="372" y="195"/>
                  </a:lnTo>
                  <a:lnTo>
                    <a:pt x="322" y="240"/>
                  </a:lnTo>
                  <a:lnTo>
                    <a:pt x="292" y="254"/>
                  </a:lnTo>
                  <a:lnTo>
                    <a:pt x="262" y="266"/>
                  </a:lnTo>
                  <a:lnTo>
                    <a:pt x="227" y="273"/>
                  </a:lnTo>
                  <a:lnTo>
                    <a:pt x="190" y="277"/>
                  </a:lnTo>
                  <a:lnTo>
                    <a:pt x="190" y="277"/>
                  </a:lnTo>
                  <a:lnTo>
                    <a:pt x="0" y="277"/>
                  </a:lnTo>
                  <a:lnTo>
                    <a:pt x="0" y="277"/>
                  </a:lnTo>
                  <a:lnTo>
                    <a:pt x="0" y="277"/>
                  </a:lnTo>
                  <a:lnTo>
                    <a:pt x="0" y="277"/>
                  </a:lnTo>
                  <a:lnTo>
                    <a:pt x="22" y="247"/>
                  </a:lnTo>
                  <a:lnTo>
                    <a:pt x="38" y="214"/>
                  </a:lnTo>
                  <a:lnTo>
                    <a:pt x="45" y="177"/>
                  </a:lnTo>
                  <a:lnTo>
                    <a:pt x="49" y="140"/>
                  </a:lnTo>
                  <a:lnTo>
                    <a:pt x="49" y="140"/>
                  </a:lnTo>
                  <a:lnTo>
                    <a:pt x="45" y="99"/>
                  </a:lnTo>
                  <a:lnTo>
                    <a:pt x="38" y="66"/>
                  </a:lnTo>
                  <a:lnTo>
                    <a:pt x="22" y="33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solidFill>
              <a:srgbClr val="CCECFF"/>
            </a:solidFill>
            <a:ln w="1270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6204" name="Freeform 28"/>
            <p:cNvSpPr>
              <a:spLocks/>
            </p:cNvSpPr>
            <p:nvPr/>
          </p:nvSpPr>
          <p:spPr bwMode="auto">
            <a:xfrm>
              <a:off x="2066" y="1333"/>
              <a:ext cx="1152" cy="43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96"/>
                </a:cxn>
                <a:cxn ang="0">
                  <a:pos x="1152" y="336"/>
                </a:cxn>
                <a:cxn ang="0">
                  <a:pos x="1152" y="432"/>
                </a:cxn>
              </a:cxnLst>
              <a:rect l="0" t="0" r="r" b="b"/>
              <a:pathLst>
                <a:path w="1152" h="432">
                  <a:moveTo>
                    <a:pt x="0" y="0"/>
                  </a:moveTo>
                  <a:lnTo>
                    <a:pt x="0" y="96"/>
                  </a:lnTo>
                  <a:lnTo>
                    <a:pt x="1152" y="336"/>
                  </a:lnTo>
                  <a:lnTo>
                    <a:pt x="1152" y="432"/>
                  </a:lnTo>
                </a:path>
              </a:pathLst>
            </a:custGeom>
            <a:noFill/>
            <a:ln w="19050" cap="flat" cmpd="sng">
              <a:solidFill>
                <a:schemeClr val="tx2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306205" name="Freeform 29"/>
            <p:cNvSpPr>
              <a:spLocks/>
            </p:cNvSpPr>
            <p:nvPr/>
          </p:nvSpPr>
          <p:spPr bwMode="auto">
            <a:xfrm flipV="1">
              <a:off x="2066" y="1237"/>
              <a:ext cx="1152" cy="43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96"/>
                </a:cxn>
                <a:cxn ang="0">
                  <a:pos x="1152" y="336"/>
                </a:cxn>
                <a:cxn ang="0">
                  <a:pos x="1152" y="432"/>
                </a:cxn>
              </a:cxnLst>
              <a:rect l="0" t="0" r="r" b="b"/>
              <a:pathLst>
                <a:path w="1152" h="432">
                  <a:moveTo>
                    <a:pt x="0" y="0"/>
                  </a:moveTo>
                  <a:lnTo>
                    <a:pt x="0" y="96"/>
                  </a:lnTo>
                  <a:lnTo>
                    <a:pt x="1152" y="336"/>
                  </a:lnTo>
                  <a:lnTo>
                    <a:pt x="1152" y="432"/>
                  </a:lnTo>
                </a:path>
              </a:pathLst>
            </a:custGeom>
            <a:noFill/>
            <a:ln w="19050" cap="flat" cmpd="sng">
              <a:solidFill>
                <a:schemeClr val="tx2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306206" name="Text Box 30"/>
            <p:cNvSpPr txBox="1">
              <a:spLocks noChangeArrowheads="1"/>
            </p:cNvSpPr>
            <p:nvPr/>
          </p:nvSpPr>
          <p:spPr bwMode="auto">
            <a:xfrm>
              <a:off x="3506" y="1119"/>
              <a:ext cx="288" cy="214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>
              <a:spAutoFit/>
            </a:bodyPr>
            <a:lstStyle/>
            <a:p>
              <a:pPr algn="l"/>
              <a:r>
                <a:rPr lang="en-US"/>
                <a:t>Q+</a:t>
              </a:r>
            </a:p>
          </p:txBody>
        </p:sp>
        <p:sp>
          <p:nvSpPr>
            <p:cNvPr id="306207" name="Text Box 31"/>
            <p:cNvSpPr txBox="1">
              <a:spLocks noChangeArrowheads="1"/>
            </p:cNvSpPr>
            <p:nvPr/>
          </p:nvSpPr>
          <p:spPr bwMode="auto">
            <a:xfrm>
              <a:off x="3506" y="1647"/>
              <a:ext cx="288" cy="214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>
              <a:spAutoFit/>
            </a:bodyPr>
            <a:lstStyle/>
            <a:p>
              <a:pPr algn="l"/>
              <a:r>
                <a:rPr lang="en-US"/>
                <a:t>Q–</a:t>
              </a:r>
            </a:p>
          </p:txBody>
        </p:sp>
        <p:sp>
          <p:nvSpPr>
            <p:cNvPr id="306208" name="Text Box 32"/>
            <p:cNvSpPr txBox="1">
              <a:spLocks noChangeArrowheads="1"/>
            </p:cNvSpPr>
            <p:nvPr/>
          </p:nvSpPr>
          <p:spPr bwMode="auto">
            <a:xfrm>
              <a:off x="2018" y="927"/>
              <a:ext cx="288" cy="214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>
              <a:spAutoFit/>
            </a:bodyPr>
            <a:lstStyle/>
            <a:p>
              <a:pPr algn="r"/>
              <a:r>
                <a:rPr lang="en-US"/>
                <a:t>R</a:t>
              </a:r>
            </a:p>
          </p:txBody>
        </p:sp>
        <p:sp>
          <p:nvSpPr>
            <p:cNvPr id="306209" name="Text Box 33"/>
            <p:cNvSpPr txBox="1">
              <a:spLocks noChangeArrowheads="1"/>
            </p:cNvSpPr>
            <p:nvPr/>
          </p:nvSpPr>
          <p:spPr bwMode="auto">
            <a:xfrm>
              <a:off x="2018" y="1839"/>
              <a:ext cx="288" cy="214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>
              <a:spAutoFit/>
            </a:bodyPr>
            <a:lstStyle/>
            <a:p>
              <a:pPr algn="r"/>
              <a:r>
                <a:rPr lang="en-US"/>
                <a:t>S</a:t>
              </a:r>
            </a:p>
          </p:txBody>
        </p:sp>
        <p:sp>
          <p:nvSpPr>
            <p:cNvPr id="306268" name="Line 92"/>
            <p:cNvSpPr>
              <a:spLocks noChangeShapeType="1"/>
            </p:cNvSpPr>
            <p:nvPr/>
          </p:nvSpPr>
          <p:spPr bwMode="auto">
            <a:xfrm>
              <a:off x="672" y="1056"/>
              <a:ext cx="960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6269" name="Line 93"/>
            <p:cNvSpPr>
              <a:spLocks noChangeShapeType="1"/>
            </p:cNvSpPr>
            <p:nvPr/>
          </p:nvSpPr>
          <p:spPr bwMode="auto">
            <a:xfrm>
              <a:off x="1536" y="1248"/>
              <a:ext cx="95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6271" name="Freeform 95"/>
            <p:cNvSpPr>
              <a:spLocks/>
            </p:cNvSpPr>
            <p:nvPr/>
          </p:nvSpPr>
          <p:spPr bwMode="auto">
            <a:xfrm>
              <a:off x="1633" y="1023"/>
              <a:ext cx="382" cy="277"/>
            </a:xfrm>
            <a:custGeom>
              <a:avLst/>
              <a:gdLst/>
              <a:ahLst/>
              <a:cxnLst>
                <a:cxn ang="0">
                  <a:pos x="382" y="140"/>
                </a:cxn>
                <a:cxn ang="0">
                  <a:pos x="378" y="166"/>
                </a:cxn>
                <a:cxn ang="0">
                  <a:pos x="370" y="192"/>
                </a:cxn>
                <a:cxn ang="0">
                  <a:pos x="359" y="214"/>
                </a:cxn>
                <a:cxn ang="0">
                  <a:pos x="340" y="236"/>
                </a:cxn>
                <a:cxn ang="0">
                  <a:pos x="317" y="254"/>
                </a:cxn>
                <a:cxn ang="0">
                  <a:pos x="294" y="266"/>
                </a:cxn>
                <a:cxn ang="0">
                  <a:pos x="267" y="273"/>
                </a:cxn>
                <a:cxn ang="0">
                  <a:pos x="237" y="277"/>
                </a:cxn>
                <a:cxn ang="0">
                  <a:pos x="237" y="277"/>
                </a:cxn>
                <a:cxn ang="0">
                  <a:pos x="0" y="277"/>
                </a:cxn>
                <a:cxn ang="0">
                  <a:pos x="0" y="277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237" y="0"/>
                </a:cxn>
                <a:cxn ang="0">
                  <a:pos x="237" y="0"/>
                </a:cxn>
                <a:cxn ang="0">
                  <a:pos x="267" y="3"/>
                </a:cxn>
                <a:cxn ang="0">
                  <a:pos x="294" y="11"/>
                </a:cxn>
                <a:cxn ang="0">
                  <a:pos x="317" y="22"/>
                </a:cxn>
                <a:cxn ang="0">
                  <a:pos x="340" y="40"/>
                </a:cxn>
                <a:cxn ang="0">
                  <a:pos x="359" y="62"/>
                </a:cxn>
                <a:cxn ang="0">
                  <a:pos x="370" y="85"/>
                </a:cxn>
                <a:cxn ang="0">
                  <a:pos x="378" y="110"/>
                </a:cxn>
                <a:cxn ang="0">
                  <a:pos x="382" y="140"/>
                </a:cxn>
              </a:cxnLst>
              <a:rect l="0" t="0" r="r" b="b"/>
              <a:pathLst>
                <a:path w="382" h="277">
                  <a:moveTo>
                    <a:pt x="382" y="140"/>
                  </a:moveTo>
                  <a:lnTo>
                    <a:pt x="378" y="166"/>
                  </a:lnTo>
                  <a:lnTo>
                    <a:pt x="370" y="192"/>
                  </a:lnTo>
                  <a:lnTo>
                    <a:pt x="359" y="214"/>
                  </a:lnTo>
                  <a:lnTo>
                    <a:pt x="340" y="236"/>
                  </a:lnTo>
                  <a:lnTo>
                    <a:pt x="317" y="254"/>
                  </a:lnTo>
                  <a:lnTo>
                    <a:pt x="294" y="266"/>
                  </a:lnTo>
                  <a:lnTo>
                    <a:pt x="267" y="273"/>
                  </a:lnTo>
                  <a:lnTo>
                    <a:pt x="237" y="277"/>
                  </a:lnTo>
                  <a:lnTo>
                    <a:pt x="237" y="277"/>
                  </a:lnTo>
                  <a:lnTo>
                    <a:pt x="0" y="277"/>
                  </a:lnTo>
                  <a:lnTo>
                    <a:pt x="0" y="277"/>
                  </a:lnTo>
                  <a:lnTo>
                    <a:pt x="0" y="0"/>
                  </a:lnTo>
                  <a:lnTo>
                    <a:pt x="0" y="0"/>
                  </a:lnTo>
                  <a:lnTo>
                    <a:pt x="237" y="0"/>
                  </a:lnTo>
                  <a:lnTo>
                    <a:pt x="237" y="0"/>
                  </a:lnTo>
                  <a:lnTo>
                    <a:pt x="267" y="3"/>
                  </a:lnTo>
                  <a:lnTo>
                    <a:pt x="294" y="11"/>
                  </a:lnTo>
                  <a:lnTo>
                    <a:pt x="317" y="22"/>
                  </a:lnTo>
                  <a:lnTo>
                    <a:pt x="340" y="40"/>
                  </a:lnTo>
                  <a:lnTo>
                    <a:pt x="359" y="62"/>
                  </a:lnTo>
                  <a:lnTo>
                    <a:pt x="370" y="85"/>
                  </a:lnTo>
                  <a:lnTo>
                    <a:pt x="378" y="110"/>
                  </a:lnTo>
                  <a:lnTo>
                    <a:pt x="382" y="140"/>
                  </a:lnTo>
                  <a:close/>
                </a:path>
              </a:pathLst>
            </a:custGeom>
            <a:solidFill>
              <a:srgbClr val="CCEC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6272" name="Freeform 96"/>
            <p:cNvSpPr>
              <a:spLocks/>
            </p:cNvSpPr>
            <p:nvPr/>
          </p:nvSpPr>
          <p:spPr bwMode="auto">
            <a:xfrm>
              <a:off x="1633" y="1023"/>
              <a:ext cx="382" cy="277"/>
            </a:xfrm>
            <a:custGeom>
              <a:avLst/>
              <a:gdLst/>
              <a:ahLst/>
              <a:cxnLst>
                <a:cxn ang="0">
                  <a:pos x="382" y="140"/>
                </a:cxn>
                <a:cxn ang="0">
                  <a:pos x="378" y="166"/>
                </a:cxn>
                <a:cxn ang="0">
                  <a:pos x="370" y="192"/>
                </a:cxn>
                <a:cxn ang="0">
                  <a:pos x="359" y="214"/>
                </a:cxn>
                <a:cxn ang="0">
                  <a:pos x="340" y="236"/>
                </a:cxn>
                <a:cxn ang="0">
                  <a:pos x="317" y="254"/>
                </a:cxn>
                <a:cxn ang="0">
                  <a:pos x="294" y="266"/>
                </a:cxn>
                <a:cxn ang="0">
                  <a:pos x="267" y="273"/>
                </a:cxn>
                <a:cxn ang="0">
                  <a:pos x="237" y="277"/>
                </a:cxn>
                <a:cxn ang="0">
                  <a:pos x="237" y="277"/>
                </a:cxn>
                <a:cxn ang="0">
                  <a:pos x="0" y="277"/>
                </a:cxn>
                <a:cxn ang="0">
                  <a:pos x="0" y="277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237" y="0"/>
                </a:cxn>
                <a:cxn ang="0">
                  <a:pos x="237" y="0"/>
                </a:cxn>
                <a:cxn ang="0">
                  <a:pos x="267" y="3"/>
                </a:cxn>
                <a:cxn ang="0">
                  <a:pos x="294" y="11"/>
                </a:cxn>
                <a:cxn ang="0">
                  <a:pos x="317" y="22"/>
                </a:cxn>
                <a:cxn ang="0">
                  <a:pos x="340" y="40"/>
                </a:cxn>
                <a:cxn ang="0">
                  <a:pos x="359" y="62"/>
                </a:cxn>
                <a:cxn ang="0">
                  <a:pos x="370" y="85"/>
                </a:cxn>
                <a:cxn ang="0">
                  <a:pos x="378" y="110"/>
                </a:cxn>
                <a:cxn ang="0">
                  <a:pos x="382" y="140"/>
                </a:cxn>
              </a:cxnLst>
              <a:rect l="0" t="0" r="r" b="b"/>
              <a:pathLst>
                <a:path w="382" h="277">
                  <a:moveTo>
                    <a:pt x="382" y="140"/>
                  </a:moveTo>
                  <a:lnTo>
                    <a:pt x="378" y="166"/>
                  </a:lnTo>
                  <a:lnTo>
                    <a:pt x="370" y="192"/>
                  </a:lnTo>
                  <a:lnTo>
                    <a:pt x="359" y="214"/>
                  </a:lnTo>
                  <a:lnTo>
                    <a:pt x="340" y="236"/>
                  </a:lnTo>
                  <a:lnTo>
                    <a:pt x="317" y="254"/>
                  </a:lnTo>
                  <a:lnTo>
                    <a:pt x="294" y="266"/>
                  </a:lnTo>
                  <a:lnTo>
                    <a:pt x="267" y="273"/>
                  </a:lnTo>
                  <a:lnTo>
                    <a:pt x="237" y="277"/>
                  </a:lnTo>
                  <a:lnTo>
                    <a:pt x="237" y="277"/>
                  </a:lnTo>
                  <a:lnTo>
                    <a:pt x="0" y="277"/>
                  </a:lnTo>
                  <a:lnTo>
                    <a:pt x="0" y="277"/>
                  </a:lnTo>
                  <a:lnTo>
                    <a:pt x="0" y="0"/>
                  </a:lnTo>
                  <a:lnTo>
                    <a:pt x="0" y="0"/>
                  </a:lnTo>
                  <a:lnTo>
                    <a:pt x="237" y="0"/>
                  </a:lnTo>
                  <a:lnTo>
                    <a:pt x="237" y="0"/>
                  </a:lnTo>
                  <a:lnTo>
                    <a:pt x="267" y="3"/>
                  </a:lnTo>
                  <a:lnTo>
                    <a:pt x="294" y="11"/>
                  </a:lnTo>
                  <a:lnTo>
                    <a:pt x="317" y="22"/>
                  </a:lnTo>
                  <a:lnTo>
                    <a:pt x="340" y="40"/>
                  </a:lnTo>
                  <a:lnTo>
                    <a:pt x="359" y="62"/>
                  </a:lnTo>
                  <a:lnTo>
                    <a:pt x="370" y="85"/>
                  </a:lnTo>
                  <a:lnTo>
                    <a:pt x="378" y="110"/>
                  </a:lnTo>
                  <a:lnTo>
                    <a:pt x="382" y="140"/>
                  </a:lnTo>
                </a:path>
              </a:pathLst>
            </a:custGeom>
            <a:noFill/>
            <a:ln w="1270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6274" name="Line 98"/>
            <p:cNvSpPr>
              <a:spLocks noChangeShapeType="1"/>
            </p:cNvSpPr>
            <p:nvPr/>
          </p:nvSpPr>
          <p:spPr bwMode="auto">
            <a:xfrm>
              <a:off x="672" y="1920"/>
              <a:ext cx="960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6275" name="Freeform 99"/>
            <p:cNvSpPr>
              <a:spLocks/>
            </p:cNvSpPr>
            <p:nvPr/>
          </p:nvSpPr>
          <p:spPr bwMode="auto">
            <a:xfrm>
              <a:off x="1633" y="1706"/>
              <a:ext cx="382" cy="277"/>
            </a:xfrm>
            <a:custGeom>
              <a:avLst/>
              <a:gdLst/>
              <a:ahLst/>
              <a:cxnLst>
                <a:cxn ang="0">
                  <a:pos x="382" y="140"/>
                </a:cxn>
                <a:cxn ang="0">
                  <a:pos x="378" y="166"/>
                </a:cxn>
                <a:cxn ang="0">
                  <a:pos x="370" y="192"/>
                </a:cxn>
                <a:cxn ang="0">
                  <a:pos x="359" y="214"/>
                </a:cxn>
                <a:cxn ang="0">
                  <a:pos x="340" y="236"/>
                </a:cxn>
                <a:cxn ang="0">
                  <a:pos x="317" y="254"/>
                </a:cxn>
                <a:cxn ang="0">
                  <a:pos x="294" y="266"/>
                </a:cxn>
                <a:cxn ang="0">
                  <a:pos x="267" y="273"/>
                </a:cxn>
                <a:cxn ang="0">
                  <a:pos x="237" y="277"/>
                </a:cxn>
                <a:cxn ang="0">
                  <a:pos x="237" y="277"/>
                </a:cxn>
                <a:cxn ang="0">
                  <a:pos x="0" y="277"/>
                </a:cxn>
                <a:cxn ang="0">
                  <a:pos x="0" y="277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237" y="0"/>
                </a:cxn>
                <a:cxn ang="0">
                  <a:pos x="237" y="0"/>
                </a:cxn>
                <a:cxn ang="0">
                  <a:pos x="267" y="3"/>
                </a:cxn>
                <a:cxn ang="0">
                  <a:pos x="294" y="11"/>
                </a:cxn>
                <a:cxn ang="0">
                  <a:pos x="317" y="22"/>
                </a:cxn>
                <a:cxn ang="0">
                  <a:pos x="340" y="40"/>
                </a:cxn>
                <a:cxn ang="0">
                  <a:pos x="359" y="62"/>
                </a:cxn>
                <a:cxn ang="0">
                  <a:pos x="370" y="85"/>
                </a:cxn>
                <a:cxn ang="0">
                  <a:pos x="378" y="110"/>
                </a:cxn>
                <a:cxn ang="0">
                  <a:pos x="382" y="140"/>
                </a:cxn>
              </a:cxnLst>
              <a:rect l="0" t="0" r="r" b="b"/>
              <a:pathLst>
                <a:path w="382" h="277">
                  <a:moveTo>
                    <a:pt x="382" y="140"/>
                  </a:moveTo>
                  <a:lnTo>
                    <a:pt x="378" y="166"/>
                  </a:lnTo>
                  <a:lnTo>
                    <a:pt x="370" y="192"/>
                  </a:lnTo>
                  <a:lnTo>
                    <a:pt x="359" y="214"/>
                  </a:lnTo>
                  <a:lnTo>
                    <a:pt x="340" y="236"/>
                  </a:lnTo>
                  <a:lnTo>
                    <a:pt x="317" y="254"/>
                  </a:lnTo>
                  <a:lnTo>
                    <a:pt x="294" y="266"/>
                  </a:lnTo>
                  <a:lnTo>
                    <a:pt x="267" y="273"/>
                  </a:lnTo>
                  <a:lnTo>
                    <a:pt x="237" y="277"/>
                  </a:lnTo>
                  <a:lnTo>
                    <a:pt x="237" y="277"/>
                  </a:lnTo>
                  <a:lnTo>
                    <a:pt x="0" y="277"/>
                  </a:lnTo>
                  <a:lnTo>
                    <a:pt x="0" y="277"/>
                  </a:lnTo>
                  <a:lnTo>
                    <a:pt x="0" y="0"/>
                  </a:lnTo>
                  <a:lnTo>
                    <a:pt x="0" y="0"/>
                  </a:lnTo>
                  <a:lnTo>
                    <a:pt x="237" y="0"/>
                  </a:lnTo>
                  <a:lnTo>
                    <a:pt x="237" y="0"/>
                  </a:lnTo>
                  <a:lnTo>
                    <a:pt x="267" y="3"/>
                  </a:lnTo>
                  <a:lnTo>
                    <a:pt x="294" y="11"/>
                  </a:lnTo>
                  <a:lnTo>
                    <a:pt x="317" y="22"/>
                  </a:lnTo>
                  <a:lnTo>
                    <a:pt x="340" y="40"/>
                  </a:lnTo>
                  <a:lnTo>
                    <a:pt x="359" y="62"/>
                  </a:lnTo>
                  <a:lnTo>
                    <a:pt x="370" y="85"/>
                  </a:lnTo>
                  <a:lnTo>
                    <a:pt x="378" y="110"/>
                  </a:lnTo>
                  <a:lnTo>
                    <a:pt x="382" y="140"/>
                  </a:lnTo>
                  <a:close/>
                </a:path>
              </a:pathLst>
            </a:custGeom>
            <a:solidFill>
              <a:srgbClr val="CCEC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6276" name="Freeform 100"/>
            <p:cNvSpPr>
              <a:spLocks/>
            </p:cNvSpPr>
            <p:nvPr/>
          </p:nvSpPr>
          <p:spPr bwMode="auto">
            <a:xfrm>
              <a:off x="1634" y="1695"/>
              <a:ext cx="382" cy="277"/>
            </a:xfrm>
            <a:custGeom>
              <a:avLst/>
              <a:gdLst/>
              <a:ahLst/>
              <a:cxnLst>
                <a:cxn ang="0">
                  <a:pos x="382" y="140"/>
                </a:cxn>
                <a:cxn ang="0">
                  <a:pos x="378" y="166"/>
                </a:cxn>
                <a:cxn ang="0">
                  <a:pos x="370" y="192"/>
                </a:cxn>
                <a:cxn ang="0">
                  <a:pos x="359" y="214"/>
                </a:cxn>
                <a:cxn ang="0">
                  <a:pos x="340" y="236"/>
                </a:cxn>
                <a:cxn ang="0">
                  <a:pos x="317" y="254"/>
                </a:cxn>
                <a:cxn ang="0">
                  <a:pos x="294" y="266"/>
                </a:cxn>
                <a:cxn ang="0">
                  <a:pos x="267" y="273"/>
                </a:cxn>
                <a:cxn ang="0">
                  <a:pos x="237" y="277"/>
                </a:cxn>
                <a:cxn ang="0">
                  <a:pos x="237" y="277"/>
                </a:cxn>
                <a:cxn ang="0">
                  <a:pos x="0" y="277"/>
                </a:cxn>
                <a:cxn ang="0">
                  <a:pos x="0" y="277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237" y="0"/>
                </a:cxn>
                <a:cxn ang="0">
                  <a:pos x="237" y="0"/>
                </a:cxn>
                <a:cxn ang="0">
                  <a:pos x="267" y="3"/>
                </a:cxn>
                <a:cxn ang="0">
                  <a:pos x="294" y="11"/>
                </a:cxn>
                <a:cxn ang="0">
                  <a:pos x="317" y="22"/>
                </a:cxn>
                <a:cxn ang="0">
                  <a:pos x="340" y="40"/>
                </a:cxn>
                <a:cxn ang="0">
                  <a:pos x="359" y="62"/>
                </a:cxn>
                <a:cxn ang="0">
                  <a:pos x="370" y="85"/>
                </a:cxn>
                <a:cxn ang="0">
                  <a:pos x="378" y="110"/>
                </a:cxn>
                <a:cxn ang="0">
                  <a:pos x="382" y="140"/>
                </a:cxn>
              </a:cxnLst>
              <a:rect l="0" t="0" r="r" b="b"/>
              <a:pathLst>
                <a:path w="382" h="277">
                  <a:moveTo>
                    <a:pt x="382" y="140"/>
                  </a:moveTo>
                  <a:lnTo>
                    <a:pt x="378" y="166"/>
                  </a:lnTo>
                  <a:lnTo>
                    <a:pt x="370" y="192"/>
                  </a:lnTo>
                  <a:lnTo>
                    <a:pt x="359" y="214"/>
                  </a:lnTo>
                  <a:lnTo>
                    <a:pt x="340" y="236"/>
                  </a:lnTo>
                  <a:lnTo>
                    <a:pt x="317" y="254"/>
                  </a:lnTo>
                  <a:lnTo>
                    <a:pt x="294" y="266"/>
                  </a:lnTo>
                  <a:lnTo>
                    <a:pt x="267" y="273"/>
                  </a:lnTo>
                  <a:lnTo>
                    <a:pt x="237" y="277"/>
                  </a:lnTo>
                  <a:lnTo>
                    <a:pt x="237" y="277"/>
                  </a:lnTo>
                  <a:lnTo>
                    <a:pt x="0" y="277"/>
                  </a:lnTo>
                  <a:lnTo>
                    <a:pt x="0" y="277"/>
                  </a:lnTo>
                  <a:lnTo>
                    <a:pt x="0" y="0"/>
                  </a:lnTo>
                  <a:lnTo>
                    <a:pt x="0" y="0"/>
                  </a:lnTo>
                  <a:lnTo>
                    <a:pt x="237" y="0"/>
                  </a:lnTo>
                  <a:lnTo>
                    <a:pt x="237" y="0"/>
                  </a:lnTo>
                  <a:lnTo>
                    <a:pt x="267" y="3"/>
                  </a:lnTo>
                  <a:lnTo>
                    <a:pt x="294" y="11"/>
                  </a:lnTo>
                  <a:lnTo>
                    <a:pt x="317" y="22"/>
                  </a:lnTo>
                  <a:lnTo>
                    <a:pt x="340" y="40"/>
                  </a:lnTo>
                  <a:lnTo>
                    <a:pt x="359" y="62"/>
                  </a:lnTo>
                  <a:lnTo>
                    <a:pt x="370" y="85"/>
                  </a:lnTo>
                  <a:lnTo>
                    <a:pt x="378" y="110"/>
                  </a:lnTo>
                  <a:lnTo>
                    <a:pt x="382" y="140"/>
                  </a:lnTo>
                </a:path>
              </a:pathLst>
            </a:custGeom>
            <a:noFill/>
            <a:ln w="1270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6277" name="Line 101"/>
            <p:cNvSpPr>
              <a:spLocks noChangeShapeType="1"/>
            </p:cNvSpPr>
            <p:nvPr/>
          </p:nvSpPr>
          <p:spPr bwMode="auto">
            <a:xfrm rot="16200000">
              <a:off x="1200" y="1584"/>
              <a:ext cx="672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6278" name="Line 102"/>
            <p:cNvSpPr>
              <a:spLocks noChangeShapeType="1"/>
            </p:cNvSpPr>
            <p:nvPr/>
          </p:nvSpPr>
          <p:spPr bwMode="auto">
            <a:xfrm rot="16200000">
              <a:off x="720" y="1392"/>
              <a:ext cx="672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6262" name="Freeform 86"/>
            <p:cNvSpPr>
              <a:spLocks/>
            </p:cNvSpPr>
            <p:nvPr/>
          </p:nvSpPr>
          <p:spPr bwMode="auto">
            <a:xfrm>
              <a:off x="1153" y="960"/>
              <a:ext cx="190" cy="18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84"/>
                </a:cxn>
                <a:cxn ang="0">
                  <a:pos x="190" y="92"/>
                </a:cxn>
                <a:cxn ang="0">
                  <a:pos x="0" y="0"/>
                </a:cxn>
              </a:cxnLst>
              <a:rect l="0" t="0" r="r" b="b"/>
              <a:pathLst>
                <a:path w="190" h="184">
                  <a:moveTo>
                    <a:pt x="0" y="0"/>
                  </a:moveTo>
                  <a:lnTo>
                    <a:pt x="0" y="184"/>
                  </a:lnTo>
                  <a:lnTo>
                    <a:pt x="190" y="9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6263" name="Freeform 87"/>
            <p:cNvSpPr>
              <a:spLocks/>
            </p:cNvSpPr>
            <p:nvPr/>
          </p:nvSpPr>
          <p:spPr bwMode="auto">
            <a:xfrm>
              <a:off x="1153" y="960"/>
              <a:ext cx="190" cy="18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84"/>
                </a:cxn>
                <a:cxn ang="0">
                  <a:pos x="190" y="92"/>
                </a:cxn>
                <a:cxn ang="0">
                  <a:pos x="0" y="0"/>
                </a:cxn>
              </a:cxnLst>
              <a:rect l="0" t="0" r="r" b="b"/>
              <a:pathLst>
                <a:path w="190" h="184">
                  <a:moveTo>
                    <a:pt x="0" y="0"/>
                  </a:moveTo>
                  <a:lnTo>
                    <a:pt x="0" y="184"/>
                  </a:lnTo>
                  <a:lnTo>
                    <a:pt x="190" y="92"/>
                  </a:lnTo>
                  <a:lnTo>
                    <a:pt x="0" y="0"/>
                  </a:lnTo>
                </a:path>
              </a:pathLst>
            </a:custGeom>
            <a:solidFill>
              <a:srgbClr val="CCECFF"/>
            </a:solidFill>
            <a:ln w="1270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6264" name="Freeform 88"/>
            <p:cNvSpPr>
              <a:spLocks/>
            </p:cNvSpPr>
            <p:nvPr/>
          </p:nvSpPr>
          <p:spPr bwMode="auto">
            <a:xfrm>
              <a:off x="1347" y="1026"/>
              <a:ext cx="49" cy="48"/>
            </a:xfrm>
            <a:custGeom>
              <a:avLst/>
              <a:gdLst/>
              <a:ahLst/>
              <a:cxnLst>
                <a:cxn ang="0">
                  <a:pos x="49" y="26"/>
                </a:cxn>
                <a:cxn ang="0">
                  <a:pos x="42" y="41"/>
                </a:cxn>
                <a:cxn ang="0">
                  <a:pos x="23" y="48"/>
                </a:cxn>
                <a:cxn ang="0">
                  <a:pos x="23" y="48"/>
                </a:cxn>
                <a:cxn ang="0">
                  <a:pos x="8" y="41"/>
                </a:cxn>
                <a:cxn ang="0">
                  <a:pos x="0" y="26"/>
                </a:cxn>
                <a:cxn ang="0">
                  <a:pos x="0" y="26"/>
                </a:cxn>
                <a:cxn ang="0">
                  <a:pos x="8" y="8"/>
                </a:cxn>
                <a:cxn ang="0">
                  <a:pos x="23" y="0"/>
                </a:cxn>
                <a:cxn ang="0">
                  <a:pos x="23" y="0"/>
                </a:cxn>
                <a:cxn ang="0">
                  <a:pos x="42" y="8"/>
                </a:cxn>
                <a:cxn ang="0">
                  <a:pos x="49" y="26"/>
                </a:cxn>
              </a:cxnLst>
              <a:rect l="0" t="0" r="r" b="b"/>
              <a:pathLst>
                <a:path w="49" h="48">
                  <a:moveTo>
                    <a:pt x="49" y="26"/>
                  </a:moveTo>
                  <a:lnTo>
                    <a:pt x="42" y="41"/>
                  </a:lnTo>
                  <a:lnTo>
                    <a:pt x="23" y="48"/>
                  </a:lnTo>
                  <a:lnTo>
                    <a:pt x="23" y="48"/>
                  </a:lnTo>
                  <a:lnTo>
                    <a:pt x="8" y="41"/>
                  </a:lnTo>
                  <a:lnTo>
                    <a:pt x="0" y="26"/>
                  </a:lnTo>
                  <a:lnTo>
                    <a:pt x="0" y="26"/>
                  </a:lnTo>
                  <a:lnTo>
                    <a:pt x="8" y="8"/>
                  </a:lnTo>
                  <a:lnTo>
                    <a:pt x="23" y="0"/>
                  </a:lnTo>
                  <a:lnTo>
                    <a:pt x="23" y="0"/>
                  </a:lnTo>
                  <a:lnTo>
                    <a:pt x="42" y="8"/>
                  </a:lnTo>
                  <a:lnTo>
                    <a:pt x="49" y="26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6265" name="Freeform 89"/>
            <p:cNvSpPr>
              <a:spLocks/>
            </p:cNvSpPr>
            <p:nvPr/>
          </p:nvSpPr>
          <p:spPr bwMode="auto">
            <a:xfrm>
              <a:off x="1347" y="1026"/>
              <a:ext cx="49" cy="48"/>
            </a:xfrm>
            <a:custGeom>
              <a:avLst/>
              <a:gdLst/>
              <a:ahLst/>
              <a:cxnLst>
                <a:cxn ang="0">
                  <a:pos x="49" y="26"/>
                </a:cxn>
                <a:cxn ang="0">
                  <a:pos x="42" y="41"/>
                </a:cxn>
                <a:cxn ang="0">
                  <a:pos x="23" y="48"/>
                </a:cxn>
                <a:cxn ang="0">
                  <a:pos x="23" y="48"/>
                </a:cxn>
                <a:cxn ang="0">
                  <a:pos x="8" y="41"/>
                </a:cxn>
                <a:cxn ang="0">
                  <a:pos x="0" y="26"/>
                </a:cxn>
                <a:cxn ang="0">
                  <a:pos x="0" y="26"/>
                </a:cxn>
                <a:cxn ang="0">
                  <a:pos x="8" y="8"/>
                </a:cxn>
                <a:cxn ang="0">
                  <a:pos x="23" y="0"/>
                </a:cxn>
                <a:cxn ang="0">
                  <a:pos x="23" y="0"/>
                </a:cxn>
                <a:cxn ang="0">
                  <a:pos x="42" y="8"/>
                </a:cxn>
                <a:cxn ang="0">
                  <a:pos x="49" y="26"/>
                </a:cxn>
              </a:cxnLst>
              <a:rect l="0" t="0" r="r" b="b"/>
              <a:pathLst>
                <a:path w="49" h="48">
                  <a:moveTo>
                    <a:pt x="49" y="26"/>
                  </a:moveTo>
                  <a:lnTo>
                    <a:pt x="42" y="41"/>
                  </a:lnTo>
                  <a:lnTo>
                    <a:pt x="23" y="48"/>
                  </a:lnTo>
                  <a:lnTo>
                    <a:pt x="23" y="48"/>
                  </a:lnTo>
                  <a:lnTo>
                    <a:pt x="8" y="41"/>
                  </a:lnTo>
                  <a:lnTo>
                    <a:pt x="0" y="26"/>
                  </a:lnTo>
                  <a:lnTo>
                    <a:pt x="0" y="26"/>
                  </a:lnTo>
                  <a:lnTo>
                    <a:pt x="8" y="8"/>
                  </a:lnTo>
                  <a:lnTo>
                    <a:pt x="23" y="0"/>
                  </a:lnTo>
                  <a:lnTo>
                    <a:pt x="23" y="0"/>
                  </a:lnTo>
                  <a:lnTo>
                    <a:pt x="42" y="8"/>
                  </a:lnTo>
                  <a:lnTo>
                    <a:pt x="49" y="26"/>
                  </a:lnTo>
                </a:path>
              </a:pathLst>
            </a:custGeom>
            <a:solidFill>
              <a:srgbClr val="CCECFF"/>
            </a:solidFill>
            <a:ln w="1270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306281" name="Group 105"/>
            <p:cNvGrpSpPr>
              <a:grpSpLocks/>
            </p:cNvGrpSpPr>
            <p:nvPr/>
          </p:nvGrpSpPr>
          <p:grpSpPr bwMode="auto">
            <a:xfrm>
              <a:off x="1488" y="1872"/>
              <a:ext cx="96" cy="96"/>
              <a:chOff x="768" y="2256"/>
              <a:chExt cx="192" cy="192"/>
            </a:xfrm>
          </p:grpSpPr>
          <p:sp>
            <p:nvSpPr>
              <p:cNvPr id="306279" name="Rectangle 103"/>
              <p:cNvSpPr>
                <a:spLocks noChangeArrowheads="1"/>
              </p:cNvSpPr>
              <p:nvPr/>
            </p:nvSpPr>
            <p:spPr bwMode="auto">
              <a:xfrm>
                <a:off x="768" y="2256"/>
                <a:ext cx="192" cy="192"/>
              </a:xfrm>
              <a:prstGeom prst="rect">
                <a:avLst/>
              </a:prstGeom>
              <a:noFill/>
              <a:ln w="19050">
                <a:noFill/>
                <a:miter lim="800000"/>
                <a:headEnd/>
                <a:tailEnd type="none" w="sm" len="sm"/>
              </a:ln>
              <a:effectLst/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06280" name="Oval 104"/>
              <p:cNvSpPr>
                <a:spLocks noChangeArrowheads="1"/>
              </p:cNvSpPr>
              <p:nvPr/>
            </p:nvSpPr>
            <p:spPr bwMode="auto">
              <a:xfrm>
                <a:off x="816" y="2304"/>
                <a:ext cx="96" cy="96"/>
              </a:xfrm>
              <a:prstGeom prst="ellipse">
                <a:avLst/>
              </a:prstGeom>
              <a:solidFill>
                <a:schemeClr val="tx2"/>
              </a:solidFill>
              <a:ln w="19050">
                <a:noFill/>
                <a:round/>
                <a:headEnd/>
                <a:tailEnd type="none" w="sm" len="sm"/>
              </a:ln>
              <a:effectLst/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</p:grpSp>
        <p:grpSp>
          <p:nvGrpSpPr>
            <p:cNvPr id="306282" name="Group 106"/>
            <p:cNvGrpSpPr>
              <a:grpSpLocks/>
            </p:cNvGrpSpPr>
            <p:nvPr/>
          </p:nvGrpSpPr>
          <p:grpSpPr bwMode="auto">
            <a:xfrm>
              <a:off x="1008" y="1008"/>
              <a:ext cx="96" cy="96"/>
              <a:chOff x="768" y="2256"/>
              <a:chExt cx="192" cy="192"/>
            </a:xfrm>
          </p:grpSpPr>
          <p:sp>
            <p:nvSpPr>
              <p:cNvPr id="306283" name="Rectangle 107"/>
              <p:cNvSpPr>
                <a:spLocks noChangeArrowheads="1"/>
              </p:cNvSpPr>
              <p:nvPr/>
            </p:nvSpPr>
            <p:spPr bwMode="auto">
              <a:xfrm>
                <a:off x="768" y="2256"/>
                <a:ext cx="192" cy="192"/>
              </a:xfrm>
              <a:prstGeom prst="rect">
                <a:avLst/>
              </a:prstGeom>
              <a:noFill/>
              <a:ln w="19050">
                <a:noFill/>
                <a:miter lim="800000"/>
                <a:headEnd/>
                <a:tailEnd type="none" w="sm" len="sm"/>
              </a:ln>
              <a:effectLst/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06284" name="Oval 108"/>
              <p:cNvSpPr>
                <a:spLocks noChangeArrowheads="1"/>
              </p:cNvSpPr>
              <p:nvPr/>
            </p:nvSpPr>
            <p:spPr bwMode="auto">
              <a:xfrm>
                <a:off x="816" y="2304"/>
                <a:ext cx="96" cy="96"/>
              </a:xfrm>
              <a:prstGeom prst="ellipse">
                <a:avLst/>
              </a:prstGeom>
              <a:solidFill>
                <a:schemeClr val="tx2"/>
              </a:solidFill>
              <a:ln w="19050">
                <a:noFill/>
                <a:round/>
                <a:headEnd/>
                <a:tailEnd type="none" w="sm" len="sm"/>
              </a:ln>
              <a:effectLst/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</p:grpSp>
        <p:grpSp>
          <p:nvGrpSpPr>
            <p:cNvPr id="306285" name="Group 109"/>
            <p:cNvGrpSpPr>
              <a:grpSpLocks/>
            </p:cNvGrpSpPr>
            <p:nvPr/>
          </p:nvGrpSpPr>
          <p:grpSpPr bwMode="auto">
            <a:xfrm>
              <a:off x="3168" y="1200"/>
              <a:ext cx="96" cy="96"/>
              <a:chOff x="768" y="2256"/>
              <a:chExt cx="192" cy="192"/>
            </a:xfrm>
          </p:grpSpPr>
          <p:sp>
            <p:nvSpPr>
              <p:cNvPr id="306286" name="Rectangle 110"/>
              <p:cNvSpPr>
                <a:spLocks noChangeArrowheads="1"/>
              </p:cNvSpPr>
              <p:nvPr/>
            </p:nvSpPr>
            <p:spPr bwMode="auto">
              <a:xfrm>
                <a:off x="768" y="2256"/>
                <a:ext cx="192" cy="192"/>
              </a:xfrm>
              <a:prstGeom prst="rect">
                <a:avLst/>
              </a:prstGeom>
              <a:noFill/>
              <a:ln w="19050">
                <a:noFill/>
                <a:miter lim="800000"/>
                <a:headEnd/>
                <a:tailEnd type="none" w="sm" len="sm"/>
              </a:ln>
              <a:effectLst/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06287" name="Oval 111"/>
              <p:cNvSpPr>
                <a:spLocks noChangeArrowheads="1"/>
              </p:cNvSpPr>
              <p:nvPr/>
            </p:nvSpPr>
            <p:spPr bwMode="auto">
              <a:xfrm>
                <a:off x="816" y="2304"/>
                <a:ext cx="96" cy="96"/>
              </a:xfrm>
              <a:prstGeom prst="ellipse">
                <a:avLst/>
              </a:prstGeom>
              <a:solidFill>
                <a:schemeClr val="tx2"/>
              </a:solidFill>
              <a:ln w="19050">
                <a:noFill/>
                <a:round/>
                <a:headEnd/>
                <a:tailEnd type="none" w="sm" len="sm"/>
              </a:ln>
              <a:effectLst/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</p:grpSp>
        <p:grpSp>
          <p:nvGrpSpPr>
            <p:cNvPr id="306288" name="Group 112"/>
            <p:cNvGrpSpPr>
              <a:grpSpLocks/>
            </p:cNvGrpSpPr>
            <p:nvPr/>
          </p:nvGrpSpPr>
          <p:grpSpPr bwMode="auto">
            <a:xfrm>
              <a:off x="3168" y="1728"/>
              <a:ext cx="96" cy="96"/>
              <a:chOff x="768" y="2256"/>
              <a:chExt cx="192" cy="192"/>
            </a:xfrm>
          </p:grpSpPr>
          <p:sp>
            <p:nvSpPr>
              <p:cNvPr id="306289" name="Rectangle 113"/>
              <p:cNvSpPr>
                <a:spLocks noChangeArrowheads="1"/>
              </p:cNvSpPr>
              <p:nvPr/>
            </p:nvSpPr>
            <p:spPr bwMode="auto">
              <a:xfrm>
                <a:off x="768" y="2256"/>
                <a:ext cx="192" cy="192"/>
              </a:xfrm>
              <a:prstGeom prst="rect">
                <a:avLst/>
              </a:prstGeom>
              <a:noFill/>
              <a:ln w="19050">
                <a:noFill/>
                <a:miter lim="800000"/>
                <a:headEnd/>
                <a:tailEnd type="none" w="sm" len="sm"/>
              </a:ln>
              <a:effectLst/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06290" name="Oval 114"/>
              <p:cNvSpPr>
                <a:spLocks noChangeArrowheads="1"/>
              </p:cNvSpPr>
              <p:nvPr/>
            </p:nvSpPr>
            <p:spPr bwMode="auto">
              <a:xfrm>
                <a:off x="816" y="2304"/>
                <a:ext cx="96" cy="96"/>
              </a:xfrm>
              <a:prstGeom prst="ellipse">
                <a:avLst/>
              </a:prstGeom>
              <a:solidFill>
                <a:schemeClr val="tx2"/>
              </a:solidFill>
              <a:ln w="19050">
                <a:noFill/>
                <a:round/>
                <a:headEnd/>
                <a:tailEnd type="none" w="sm" len="sm"/>
              </a:ln>
              <a:effectLst/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</p:grpSp>
        <p:sp>
          <p:nvSpPr>
            <p:cNvPr id="306291" name="Text Box 115"/>
            <p:cNvSpPr txBox="1">
              <a:spLocks noChangeArrowheads="1"/>
            </p:cNvSpPr>
            <p:nvPr/>
          </p:nvSpPr>
          <p:spPr bwMode="auto">
            <a:xfrm>
              <a:off x="528" y="816"/>
              <a:ext cx="288" cy="214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>
              <a:spAutoFit/>
            </a:bodyPr>
            <a:lstStyle/>
            <a:p>
              <a:pPr algn="r"/>
              <a:r>
                <a:rPr lang="en-US"/>
                <a:t>D</a:t>
              </a:r>
            </a:p>
          </p:txBody>
        </p:sp>
        <p:sp>
          <p:nvSpPr>
            <p:cNvPr id="306292" name="Text Box 116"/>
            <p:cNvSpPr txBox="1">
              <a:spLocks noChangeArrowheads="1"/>
            </p:cNvSpPr>
            <p:nvPr/>
          </p:nvSpPr>
          <p:spPr bwMode="auto">
            <a:xfrm>
              <a:off x="528" y="1728"/>
              <a:ext cx="288" cy="214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>
              <a:spAutoFit/>
            </a:bodyPr>
            <a:lstStyle/>
            <a:p>
              <a:pPr algn="r"/>
              <a:r>
                <a:rPr lang="en-US"/>
                <a:t>C</a:t>
              </a:r>
            </a:p>
          </p:txBody>
        </p:sp>
      </p:grpSp>
      <p:sp>
        <p:nvSpPr>
          <p:cNvPr id="306293" name="Text Box 117"/>
          <p:cNvSpPr txBox="1">
            <a:spLocks noChangeArrowheads="1"/>
          </p:cNvSpPr>
          <p:nvPr/>
        </p:nvSpPr>
        <p:spPr bwMode="auto">
          <a:xfrm>
            <a:off x="838200" y="1676400"/>
            <a:ext cx="762000" cy="284163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>
            <a:spAutoFit/>
          </a:bodyPr>
          <a:lstStyle/>
          <a:p>
            <a:r>
              <a:rPr lang="en-US" sz="1400">
                <a:solidFill>
                  <a:srgbClr val="0000FF"/>
                </a:solidFill>
              </a:rPr>
              <a:t>Data</a:t>
            </a:r>
          </a:p>
        </p:txBody>
      </p:sp>
      <p:sp>
        <p:nvSpPr>
          <p:cNvPr id="306294" name="Text Box 118"/>
          <p:cNvSpPr txBox="1">
            <a:spLocks noChangeArrowheads="1"/>
          </p:cNvSpPr>
          <p:nvPr/>
        </p:nvSpPr>
        <p:spPr bwMode="auto">
          <a:xfrm>
            <a:off x="838200" y="3048000"/>
            <a:ext cx="762000" cy="284163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>
            <a:spAutoFit/>
          </a:bodyPr>
          <a:lstStyle/>
          <a:p>
            <a:r>
              <a:rPr lang="en-US" sz="1400">
                <a:solidFill>
                  <a:srgbClr val="0000FF"/>
                </a:solidFill>
              </a:rPr>
              <a:t>Clock</a:t>
            </a:r>
          </a:p>
        </p:txBody>
      </p:sp>
      <p:grpSp>
        <p:nvGrpSpPr>
          <p:cNvPr id="4" name="Group 3"/>
          <p:cNvGrpSpPr/>
          <p:nvPr/>
        </p:nvGrpSpPr>
        <p:grpSpPr>
          <a:xfrm>
            <a:off x="381000" y="4114800"/>
            <a:ext cx="4070054" cy="2065338"/>
            <a:chOff x="381000" y="4114800"/>
            <a:chExt cx="4070054" cy="2065338"/>
          </a:xfrm>
        </p:grpSpPr>
        <p:pic>
          <p:nvPicPr>
            <p:cNvPr id="3" name="Picture 2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755650" y="4794250"/>
              <a:ext cx="3695404" cy="1219200"/>
            </a:xfrm>
            <a:prstGeom prst="rect">
              <a:avLst/>
            </a:prstGeom>
          </p:spPr>
        </p:pic>
        <p:sp>
          <p:nvSpPr>
            <p:cNvPr id="306213" name="Text Box 37"/>
            <p:cNvSpPr txBox="1">
              <a:spLocks noChangeArrowheads="1"/>
            </p:cNvSpPr>
            <p:nvPr/>
          </p:nvSpPr>
          <p:spPr bwMode="auto">
            <a:xfrm>
              <a:off x="381000" y="4114800"/>
              <a:ext cx="1044575" cy="339725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wrap="none" lIns="45720" rIns="45720">
              <a:spAutoFit/>
            </a:bodyPr>
            <a:lstStyle/>
            <a:p>
              <a:pPr algn="l"/>
              <a:r>
                <a:rPr lang="en-US"/>
                <a:t>Latching</a:t>
              </a:r>
            </a:p>
          </p:txBody>
        </p:sp>
        <p:sp>
          <p:nvSpPr>
            <p:cNvPr id="306214" name="Text Box 38"/>
            <p:cNvSpPr txBox="1">
              <a:spLocks noChangeArrowheads="1"/>
            </p:cNvSpPr>
            <p:nvPr/>
          </p:nvSpPr>
          <p:spPr bwMode="auto">
            <a:xfrm>
              <a:off x="533400" y="5638800"/>
              <a:ext cx="381000" cy="312738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>
              <a:spAutoFit/>
            </a:bodyPr>
            <a:lstStyle/>
            <a:p>
              <a:r>
                <a:rPr lang="en-US" sz="1600">
                  <a:solidFill>
                    <a:srgbClr val="FF0002"/>
                  </a:solidFill>
                  <a:latin typeface="Courier New" pitchFamily="49" charset="0"/>
                </a:rPr>
                <a:t>1</a:t>
              </a:r>
            </a:p>
          </p:txBody>
        </p:sp>
        <p:sp>
          <p:nvSpPr>
            <p:cNvPr id="306298" name="Text Box 122"/>
            <p:cNvSpPr txBox="1">
              <a:spLocks noChangeArrowheads="1"/>
            </p:cNvSpPr>
            <p:nvPr/>
          </p:nvSpPr>
          <p:spPr bwMode="auto">
            <a:xfrm>
              <a:off x="533400" y="4648200"/>
              <a:ext cx="381000" cy="312738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>
              <a:spAutoFit/>
            </a:bodyPr>
            <a:lstStyle/>
            <a:p>
              <a:r>
                <a:rPr lang="en-US" sz="1600">
                  <a:solidFill>
                    <a:srgbClr val="FF0002"/>
                  </a:solidFill>
                  <a:latin typeface="Courier New" pitchFamily="49" charset="0"/>
                </a:rPr>
                <a:t>d</a:t>
              </a:r>
            </a:p>
          </p:txBody>
        </p:sp>
        <p:sp>
          <p:nvSpPr>
            <p:cNvPr id="306300" name="Text Box 124"/>
            <p:cNvSpPr txBox="1">
              <a:spLocks noChangeArrowheads="1"/>
            </p:cNvSpPr>
            <p:nvPr/>
          </p:nvSpPr>
          <p:spPr bwMode="auto">
            <a:xfrm>
              <a:off x="1600200" y="4648200"/>
              <a:ext cx="381000" cy="312738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>
              <a:spAutoFit/>
            </a:bodyPr>
            <a:lstStyle/>
            <a:p>
              <a:r>
                <a:rPr lang="en-US" sz="1600">
                  <a:solidFill>
                    <a:srgbClr val="FF0002"/>
                  </a:solidFill>
                  <a:latin typeface="Courier New" pitchFamily="49" charset="0"/>
                </a:rPr>
                <a:t>!d</a:t>
              </a:r>
            </a:p>
          </p:txBody>
        </p:sp>
        <p:sp>
          <p:nvSpPr>
            <p:cNvPr id="306301" name="Text Box 125"/>
            <p:cNvSpPr txBox="1">
              <a:spLocks noChangeArrowheads="1"/>
            </p:cNvSpPr>
            <p:nvPr/>
          </p:nvSpPr>
          <p:spPr bwMode="auto">
            <a:xfrm>
              <a:off x="2286000" y="4648200"/>
              <a:ext cx="381000" cy="312738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>
              <a:spAutoFit/>
            </a:bodyPr>
            <a:lstStyle/>
            <a:p>
              <a:r>
                <a:rPr lang="en-US" sz="1600">
                  <a:solidFill>
                    <a:srgbClr val="FF0002"/>
                  </a:solidFill>
                  <a:latin typeface="Courier New" pitchFamily="49" charset="0"/>
                </a:rPr>
                <a:t>!d</a:t>
              </a:r>
            </a:p>
          </p:txBody>
        </p:sp>
        <p:sp>
          <p:nvSpPr>
            <p:cNvPr id="306302" name="Text Box 126"/>
            <p:cNvSpPr txBox="1">
              <a:spLocks noChangeArrowheads="1"/>
            </p:cNvSpPr>
            <p:nvPr/>
          </p:nvSpPr>
          <p:spPr bwMode="auto">
            <a:xfrm>
              <a:off x="2971800" y="4648200"/>
              <a:ext cx="381000" cy="312738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>
              <a:spAutoFit/>
            </a:bodyPr>
            <a:lstStyle/>
            <a:p>
              <a:r>
                <a:rPr lang="en-US" sz="1600">
                  <a:solidFill>
                    <a:srgbClr val="FF0002"/>
                  </a:solidFill>
                  <a:latin typeface="Courier New" pitchFamily="49" charset="0"/>
                </a:rPr>
                <a:t>!d</a:t>
              </a:r>
            </a:p>
          </p:txBody>
        </p:sp>
        <p:sp>
          <p:nvSpPr>
            <p:cNvPr id="306303" name="Text Box 127"/>
            <p:cNvSpPr txBox="1">
              <a:spLocks noChangeArrowheads="1"/>
            </p:cNvSpPr>
            <p:nvPr/>
          </p:nvSpPr>
          <p:spPr bwMode="auto">
            <a:xfrm>
              <a:off x="3505200" y="4648200"/>
              <a:ext cx="381000" cy="312738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>
              <a:spAutoFit/>
            </a:bodyPr>
            <a:lstStyle/>
            <a:p>
              <a:r>
                <a:rPr lang="en-US" sz="1600">
                  <a:solidFill>
                    <a:srgbClr val="FF0002"/>
                  </a:solidFill>
                  <a:latin typeface="Courier New" pitchFamily="49" charset="0"/>
                </a:rPr>
                <a:t>d</a:t>
              </a:r>
            </a:p>
          </p:txBody>
        </p:sp>
        <p:sp>
          <p:nvSpPr>
            <p:cNvPr id="306305" name="Text Box 129"/>
            <p:cNvSpPr txBox="1">
              <a:spLocks noChangeArrowheads="1"/>
            </p:cNvSpPr>
            <p:nvPr/>
          </p:nvSpPr>
          <p:spPr bwMode="auto">
            <a:xfrm>
              <a:off x="2286000" y="5867400"/>
              <a:ext cx="381000" cy="312738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>
              <a:spAutoFit/>
            </a:bodyPr>
            <a:lstStyle/>
            <a:p>
              <a:r>
                <a:rPr lang="en-US" sz="1600">
                  <a:solidFill>
                    <a:srgbClr val="FF0002"/>
                  </a:solidFill>
                  <a:latin typeface="Courier New" pitchFamily="49" charset="0"/>
                </a:rPr>
                <a:t>d</a:t>
              </a:r>
            </a:p>
          </p:txBody>
        </p:sp>
        <p:sp>
          <p:nvSpPr>
            <p:cNvPr id="306306" name="Text Box 130"/>
            <p:cNvSpPr txBox="1">
              <a:spLocks noChangeArrowheads="1"/>
            </p:cNvSpPr>
            <p:nvPr/>
          </p:nvSpPr>
          <p:spPr bwMode="auto">
            <a:xfrm>
              <a:off x="2971800" y="5867400"/>
              <a:ext cx="381000" cy="312738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>
              <a:spAutoFit/>
            </a:bodyPr>
            <a:lstStyle/>
            <a:p>
              <a:r>
                <a:rPr lang="en-US" sz="1600">
                  <a:solidFill>
                    <a:srgbClr val="FF0002"/>
                  </a:solidFill>
                  <a:latin typeface="Courier New" pitchFamily="49" charset="0"/>
                </a:rPr>
                <a:t>d</a:t>
              </a:r>
            </a:p>
          </p:txBody>
        </p:sp>
        <p:sp>
          <p:nvSpPr>
            <p:cNvPr id="306307" name="Text Box 131"/>
            <p:cNvSpPr txBox="1">
              <a:spLocks noChangeArrowheads="1"/>
            </p:cNvSpPr>
            <p:nvPr/>
          </p:nvSpPr>
          <p:spPr bwMode="auto">
            <a:xfrm>
              <a:off x="3505200" y="5867400"/>
              <a:ext cx="381000" cy="312738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>
              <a:spAutoFit/>
            </a:bodyPr>
            <a:lstStyle/>
            <a:p>
              <a:r>
                <a:rPr lang="en-US" sz="1600">
                  <a:solidFill>
                    <a:srgbClr val="FF0002"/>
                  </a:solidFill>
                  <a:latin typeface="Courier New" pitchFamily="49" charset="0"/>
                </a:rPr>
                <a:t>!d</a:t>
              </a:r>
            </a:p>
          </p:txBody>
        </p:sp>
      </p:grpSp>
      <p:grpSp>
        <p:nvGrpSpPr>
          <p:cNvPr id="5" name="Group 4"/>
          <p:cNvGrpSpPr/>
          <p:nvPr/>
        </p:nvGrpSpPr>
        <p:grpSpPr>
          <a:xfrm>
            <a:off x="4800600" y="4114800"/>
            <a:ext cx="3803650" cy="2065338"/>
            <a:chOff x="4800600" y="4114800"/>
            <a:chExt cx="3803650" cy="2065338"/>
          </a:xfrm>
        </p:grpSpPr>
        <p:pic>
          <p:nvPicPr>
            <p:cNvPr id="147" name="Picture 146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5022850" y="4870450"/>
              <a:ext cx="3581400" cy="1181587"/>
            </a:xfrm>
            <a:prstGeom prst="rect">
              <a:avLst/>
            </a:prstGeom>
          </p:spPr>
        </p:pic>
        <p:sp>
          <p:nvSpPr>
            <p:cNvPr id="306215" name="Text Box 39"/>
            <p:cNvSpPr txBox="1">
              <a:spLocks noChangeArrowheads="1"/>
            </p:cNvSpPr>
            <p:nvPr/>
          </p:nvSpPr>
          <p:spPr bwMode="auto">
            <a:xfrm>
              <a:off x="4800600" y="5638800"/>
              <a:ext cx="381000" cy="312738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>
              <a:spAutoFit/>
            </a:bodyPr>
            <a:lstStyle/>
            <a:p>
              <a:r>
                <a:rPr lang="en-US" sz="1600">
                  <a:solidFill>
                    <a:srgbClr val="FF0002"/>
                  </a:solidFill>
                  <a:latin typeface="Courier New" pitchFamily="49" charset="0"/>
                </a:rPr>
                <a:t>0</a:t>
              </a:r>
            </a:p>
          </p:txBody>
        </p:sp>
        <p:sp>
          <p:nvSpPr>
            <p:cNvPr id="306231" name="Text Box 55"/>
            <p:cNvSpPr txBox="1">
              <a:spLocks noChangeArrowheads="1"/>
            </p:cNvSpPr>
            <p:nvPr/>
          </p:nvSpPr>
          <p:spPr bwMode="auto">
            <a:xfrm>
              <a:off x="4953000" y="4114800"/>
              <a:ext cx="892175" cy="339725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wrap="none" lIns="45720" rIns="45720">
              <a:spAutoFit/>
            </a:bodyPr>
            <a:lstStyle/>
            <a:p>
              <a:pPr algn="l"/>
              <a:r>
                <a:rPr lang="en-US"/>
                <a:t>Storing</a:t>
              </a:r>
            </a:p>
          </p:txBody>
        </p:sp>
        <p:sp>
          <p:nvSpPr>
            <p:cNvPr id="306308" name="Text Box 132"/>
            <p:cNvSpPr txBox="1">
              <a:spLocks noChangeArrowheads="1"/>
            </p:cNvSpPr>
            <p:nvPr/>
          </p:nvSpPr>
          <p:spPr bwMode="auto">
            <a:xfrm>
              <a:off x="4800600" y="4716463"/>
              <a:ext cx="381000" cy="312738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>
              <a:spAutoFit/>
            </a:bodyPr>
            <a:lstStyle/>
            <a:p>
              <a:r>
                <a:rPr lang="en-US" sz="1600">
                  <a:solidFill>
                    <a:srgbClr val="FF0002"/>
                  </a:solidFill>
                  <a:latin typeface="Courier New" pitchFamily="49" charset="0"/>
                </a:rPr>
                <a:t>d</a:t>
              </a:r>
            </a:p>
          </p:txBody>
        </p:sp>
        <p:sp>
          <p:nvSpPr>
            <p:cNvPr id="306309" name="Text Box 133"/>
            <p:cNvSpPr txBox="1">
              <a:spLocks noChangeArrowheads="1"/>
            </p:cNvSpPr>
            <p:nvPr/>
          </p:nvSpPr>
          <p:spPr bwMode="auto">
            <a:xfrm>
              <a:off x="5867400" y="4716463"/>
              <a:ext cx="381000" cy="312738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>
              <a:spAutoFit/>
            </a:bodyPr>
            <a:lstStyle/>
            <a:p>
              <a:r>
                <a:rPr lang="en-US" sz="1600">
                  <a:solidFill>
                    <a:srgbClr val="FF0002"/>
                  </a:solidFill>
                  <a:latin typeface="Courier New" pitchFamily="49" charset="0"/>
                </a:rPr>
                <a:t>!d</a:t>
              </a:r>
            </a:p>
          </p:txBody>
        </p:sp>
        <p:sp>
          <p:nvSpPr>
            <p:cNvPr id="306310" name="Text Box 134"/>
            <p:cNvSpPr txBox="1">
              <a:spLocks noChangeArrowheads="1"/>
            </p:cNvSpPr>
            <p:nvPr/>
          </p:nvSpPr>
          <p:spPr bwMode="auto">
            <a:xfrm>
              <a:off x="7696200" y="4800600"/>
              <a:ext cx="381000" cy="312738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>
              <a:spAutoFit/>
            </a:bodyPr>
            <a:lstStyle/>
            <a:p>
              <a:r>
                <a:rPr lang="en-US" sz="1600">
                  <a:solidFill>
                    <a:srgbClr val="FF0002"/>
                  </a:solidFill>
                  <a:latin typeface="Courier New" pitchFamily="49" charset="0"/>
                </a:rPr>
                <a:t>q</a:t>
              </a:r>
            </a:p>
          </p:txBody>
        </p:sp>
        <p:sp>
          <p:nvSpPr>
            <p:cNvPr id="306311" name="Text Box 135"/>
            <p:cNvSpPr txBox="1">
              <a:spLocks noChangeArrowheads="1"/>
            </p:cNvSpPr>
            <p:nvPr/>
          </p:nvSpPr>
          <p:spPr bwMode="auto">
            <a:xfrm>
              <a:off x="7696200" y="5715000"/>
              <a:ext cx="381000" cy="312738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>
              <a:spAutoFit/>
            </a:bodyPr>
            <a:lstStyle/>
            <a:p>
              <a:r>
                <a:rPr lang="en-US" sz="1600">
                  <a:solidFill>
                    <a:srgbClr val="FF0002"/>
                  </a:solidFill>
                  <a:latin typeface="Courier New" pitchFamily="49" charset="0"/>
                </a:rPr>
                <a:t>!q</a:t>
              </a:r>
            </a:p>
          </p:txBody>
        </p:sp>
        <p:sp>
          <p:nvSpPr>
            <p:cNvPr id="306312" name="Text Box 136"/>
            <p:cNvSpPr txBox="1">
              <a:spLocks noChangeArrowheads="1"/>
            </p:cNvSpPr>
            <p:nvPr/>
          </p:nvSpPr>
          <p:spPr bwMode="auto">
            <a:xfrm>
              <a:off x="7162800" y="4800600"/>
              <a:ext cx="381000" cy="312738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>
              <a:spAutoFit/>
            </a:bodyPr>
            <a:lstStyle/>
            <a:p>
              <a:r>
                <a:rPr lang="en-US" sz="1600">
                  <a:solidFill>
                    <a:srgbClr val="FF0002"/>
                  </a:solidFill>
                  <a:latin typeface="Courier New" pitchFamily="49" charset="0"/>
                </a:rPr>
                <a:t>!q</a:t>
              </a:r>
            </a:p>
          </p:txBody>
        </p:sp>
        <p:sp>
          <p:nvSpPr>
            <p:cNvPr id="306313" name="Text Box 137"/>
            <p:cNvSpPr txBox="1">
              <a:spLocks noChangeArrowheads="1"/>
            </p:cNvSpPr>
            <p:nvPr/>
          </p:nvSpPr>
          <p:spPr bwMode="auto">
            <a:xfrm>
              <a:off x="7162800" y="5783263"/>
              <a:ext cx="381000" cy="312738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>
              <a:spAutoFit/>
            </a:bodyPr>
            <a:lstStyle/>
            <a:p>
              <a:r>
                <a:rPr lang="en-US" sz="1600">
                  <a:solidFill>
                    <a:srgbClr val="FF0002"/>
                  </a:solidFill>
                  <a:latin typeface="Courier New" pitchFamily="49" charset="0"/>
                </a:rPr>
                <a:t>q</a:t>
              </a:r>
            </a:p>
          </p:txBody>
        </p:sp>
        <p:sp>
          <p:nvSpPr>
            <p:cNvPr id="306314" name="Text Box 138"/>
            <p:cNvSpPr txBox="1">
              <a:spLocks noChangeArrowheads="1"/>
            </p:cNvSpPr>
            <p:nvPr/>
          </p:nvSpPr>
          <p:spPr bwMode="auto">
            <a:xfrm>
              <a:off x="6477000" y="5867400"/>
              <a:ext cx="381000" cy="312738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>
              <a:spAutoFit/>
            </a:bodyPr>
            <a:lstStyle/>
            <a:p>
              <a:r>
                <a:rPr lang="en-US" sz="1600">
                  <a:solidFill>
                    <a:srgbClr val="FF0002"/>
                  </a:solidFill>
                  <a:latin typeface="Courier New" pitchFamily="49" charset="0"/>
                </a:rPr>
                <a:t>0</a:t>
              </a:r>
            </a:p>
          </p:txBody>
        </p:sp>
        <p:sp>
          <p:nvSpPr>
            <p:cNvPr id="306315" name="Text Box 139"/>
            <p:cNvSpPr txBox="1">
              <a:spLocks noChangeArrowheads="1"/>
            </p:cNvSpPr>
            <p:nvPr/>
          </p:nvSpPr>
          <p:spPr bwMode="auto">
            <a:xfrm>
              <a:off x="6477000" y="4724400"/>
              <a:ext cx="381000" cy="312738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>
              <a:spAutoFit/>
            </a:bodyPr>
            <a:lstStyle/>
            <a:p>
              <a:r>
                <a:rPr lang="en-US" sz="1600">
                  <a:solidFill>
                    <a:srgbClr val="FF0002"/>
                  </a:solidFill>
                  <a:latin typeface="Courier New" pitchFamily="49" charset="0"/>
                </a:rPr>
                <a:t>0</a:t>
              </a:r>
            </a:p>
          </p:txBody>
        </p:sp>
      </p:grp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03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Transparent 1-Bit Latch</a:t>
            </a:r>
          </a:p>
        </p:txBody>
      </p:sp>
      <p:sp>
        <p:nvSpPr>
          <p:cNvPr id="307313" name="Rectangle 113"/>
          <p:cNvSpPr>
            <a:spLocks noGrp="1" noChangeArrowheads="1"/>
          </p:cNvSpPr>
          <p:nvPr>
            <p:ph type="body" idx="1"/>
          </p:nvPr>
        </p:nvSpPr>
        <p:spPr>
          <a:xfrm>
            <a:off x="290513" y="4038600"/>
            <a:ext cx="8294687" cy="2393950"/>
          </a:xfrm>
        </p:spPr>
        <p:txBody>
          <a:bodyPr/>
          <a:lstStyle/>
          <a:p>
            <a:pPr lvl="1"/>
            <a:r>
              <a:rPr lang="en-US"/>
              <a:t>When in latching mode, combinational propogation from D to Q+ and Q–</a:t>
            </a:r>
          </a:p>
          <a:p>
            <a:pPr lvl="1"/>
            <a:r>
              <a:rPr lang="en-US"/>
              <a:t>Value latched depends on value of D as C falls</a:t>
            </a:r>
          </a:p>
        </p:txBody>
      </p:sp>
      <p:grpSp>
        <p:nvGrpSpPr>
          <p:cNvPr id="307317" name="Group 117"/>
          <p:cNvGrpSpPr>
            <a:grpSpLocks/>
          </p:cNvGrpSpPr>
          <p:nvPr/>
        </p:nvGrpSpPr>
        <p:grpSpPr bwMode="auto">
          <a:xfrm>
            <a:off x="4724400" y="1201738"/>
            <a:ext cx="3962400" cy="2316162"/>
            <a:chOff x="2976" y="757"/>
            <a:chExt cx="2496" cy="1459"/>
          </a:xfrm>
        </p:grpSpPr>
        <p:grpSp>
          <p:nvGrpSpPr>
            <p:cNvPr id="307300" name="Group 100"/>
            <p:cNvGrpSpPr>
              <a:grpSpLocks/>
            </p:cNvGrpSpPr>
            <p:nvPr/>
          </p:nvGrpSpPr>
          <p:grpSpPr bwMode="auto">
            <a:xfrm>
              <a:off x="2976" y="1200"/>
              <a:ext cx="2496" cy="807"/>
              <a:chOff x="2880" y="2654"/>
              <a:chExt cx="2496" cy="807"/>
            </a:xfrm>
          </p:grpSpPr>
          <p:sp>
            <p:nvSpPr>
              <p:cNvPr id="307288" name="Freeform 88"/>
              <p:cNvSpPr>
                <a:spLocks/>
              </p:cNvSpPr>
              <p:nvPr/>
            </p:nvSpPr>
            <p:spPr bwMode="auto">
              <a:xfrm>
                <a:off x="3216" y="2688"/>
                <a:ext cx="2160" cy="144"/>
              </a:xfrm>
              <a:custGeom>
                <a:avLst/>
                <a:gdLst/>
                <a:ahLst/>
                <a:cxnLst>
                  <a:cxn ang="0">
                    <a:pos x="0" y="144"/>
                  </a:cxn>
                  <a:cxn ang="0">
                    <a:pos x="336" y="144"/>
                  </a:cxn>
                  <a:cxn ang="0">
                    <a:pos x="336" y="0"/>
                  </a:cxn>
                  <a:cxn ang="0">
                    <a:pos x="1392" y="0"/>
                  </a:cxn>
                  <a:cxn ang="0">
                    <a:pos x="1392" y="144"/>
                  </a:cxn>
                  <a:cxn ang="0">
                    <a:pos x="2160" y="144"/>
                  </a:cxn>
                </a:cxnLst>
                <a:rect l="0" t="0" r="r" b="b"/>
                <a:pathLst>
                  <a:path w="2160" h="144">
                    <a:moveTo>
                      <a:pt x="0" y="144"/>
                    </a:moveTo>
                    <a:lnTo>
                      <a:pt x="336" y="144"/>
                    </a:lnTo>
                    <a:lnTo>
                      <a:pt x="336" y="0"/>
                    </a:lnTo>
                    <a:lnTo>
                      <a:pt x="1392" y="0"/>
                    </a:lnTo>
                    <a:lnTo>
                      <a:pt x="1392" y="144"/>
                    </a:lnTo>
                    <a:lnTo>
                      <a:pt x="2160" y="144"/>
                    </a:lnTo>
                  </a:path>
                </a:pathLst>
              </a:custGeom>
              <a:noFill/>
              <a:ln w="19050" cap="flat" cmpd="sng">
                <a:solidFill>
                  <a:schemeClr val="tx2"/>
                </a:solidFill>
                <a:prstDash val="solid"/>
                <a:round/>
                <a:headEnd type="none" w="med" len="med"/>
                <a:tailEnd type="none" w="sm" len="sm"/>
              </a:ln>
              <a:effectLst/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07289" name="Text Box 89"/>
              <p:cNvSpPr txBox="1">
                <a:spLocks noChangeArrowheads="1"/>
              </p:cNvSpPr>
              <p:nvPr/>
            </p:nvSpPr>
            <p:spPr bwMode="auto">
              <a:xfrm>
                <a:off x="2880" y="2654"/>
                <a:ext cx="336" cy="197"/>
              </a:xfrm>
              <a:prstGeom prst="rect">
                <a:avLst/>
              </a:prstGeom>
              <a:noFill/>
              <a:ln w="19050">
                <a:noFill/>
                <a:miter lim="800000"/>
                <a:headEnd/>
                <a:tailEnd type="none" w="sm" len="sm"/>
              </a:ln>
              <a:effectLst/>
            </p:spPr>
            <p:txBody>
              <a:bodyPr lIns="45720" rIns="45720">
                <a:spAutoFit/>
              </a:bodyPr>
              <a:lstStyle/>
              <a:p>
                <a:pPr algn="r"/>
                <a:r>
                  <a:rPr lang="en-US" sz="1600"/>
                  <a:t>C</a:t>
                </a:r>
              </a:p>
            </p:txBody>
          </p:sp>
          <p:sp>
            <p:nvSpPr>
              <p:cNvPr id="307291" name="Freeform 91"/>
              <p:cNvSpPr>
                <a:spLocks/>
              </p:cNvSpPr>
              <p:nvPr/>
            </p:nvSpPr>
            <p:spPr bwMode="auto">
              <a:xfrm>
                <a:off x="3216" y="2976"/>
                <a:ext cx="2160" cy="144"/>
              </a:xfrm>
              <a:custGeom>
                <a:avLst/>
                <a:gdLst/>
                <a:ahLst/>
                <a:cxnLst>
                  <a:cxn ang="0">
                    <a:pos x="0" y="144"/>
                  </a:cxn>
                  <a:cxn ang="0">
                    <a:pos x="144" y="144"/>
                  </a:cxn>
                  <a:cxn ang="0">
                    <a:pos x="144" y="0"/>
                  </a:cxn>
                  <a:cxn ang="0">
                    <a:pos x="480" y="0"/>
                  </a:cxn>
                  <a:cxn ang="0">
                    <a:pos x="480" y="144"/>
                  </a:cxn>
                  <a:cxn ang="0">
                    <a:pos x="912" y="144"/>
                  </a:cxn>
                  <a:cxn ang="0">
                    <a:pos x="912" y="0"/>
                  </a:cxn>
                  <a:cxn ang="0">
                    <a:pos x="1248" y="0"/>
                  </a:cxn>
                  <a:cxn ang="0">
                    <a:pos x="1248" y="144"/>
                  </a:cxn>
                  <a:cxn ang="0">
                    <a:pos x="1584" y="144"/>
                  </a:cxn>
                  <a:cxn ang="0">
                    <a:pos x="1584" y="0"/>
                  </a:cxn>
                  <a:cxn ang="0">
                    <a:pos x="2160" y="0"/>
                  </a:cxn>
                </a:cxnLst>
                <a:rect l="0" t="0" r="r" b="b"/>
                <a:pathLst>
                  <a:path w="2160" h="144">
                    <a:moveTo>
                      <a:pt x="0" y="144"/>
                    </a:moveTo>
                    <a:lnTo>
                      <a:pt x="144" y="144"/>
                    </a:lnTo>
                    <a:lnTo>
                      <a:pt x="144" y="0"/>
                    </a:lnTo>
                    <a:lnTo>
                      <a:pt x="480" y="0"/>
                    </a:lnTo>
                    <a:lnTo>
                      <a:pt x="480" y="144"/>
                    </a:lnTo>
                    <a:lnTo>
                      <a:pt x="912" y="144"/>
                    </a:lnTo>
                    <a:lnTo>
                      <a:pt x="912" y="0"/>
                    </a:lnTo>
                    <a:lnTo>
                      <a:pt x="1248" y="0"/>
                    </a:lnTo>
                    <a:lnTo>
                      <a:pt x="1248" y="144"/>
                    </a:lnTo>
                    <a:lnTo>
                      <a:pt x="1584" y="144"/>
                    </a:lnTo>
                    <a:lnTo>
                      <a:pt x="1584" y="0"/>
                    </a:lnTo>
                    <a:lnTo>
                      <a:pt x="2160" y="0"/>
                    </a:lnTo>
                  </a:path>
                </a:pathLst>
              </a:custGeom>
              <a:noFill/>
              <a:ln w="19050" cap="flat" cmpd="sng">
                <a:solidFill>
                  <a:schemeClr val="tx2"/>
                </a:solidFill>
                <a:prstDash val="solid"/>
                <a:round/>
                <a:headEnd type="none" w="med" len="med"/>
                <a:tailEnd type="none" w="sm" len="sm"/>
              </a:ln>
              <a:effectLst/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07292" name="Text Box 92"/>
              <p:cNvSpPr txBox="1">
                <a:spLocks noChangeArrowheads="1"/>
              </p:cNvSpPr>
              <p:nvPr/>
            </p:nvSpPr>
            <p:spPr bwMode="auto">
              <a:xfrm>
                <a:off x="2880" y="2928"/>
                <a:ext cx="336" cy="197"/>
              </a:xfrm>
              <a:prstGeom prst="rect">
                <a:avLst/>
              </a:prstGeom>
              <a:noFill/>
              <a:ln w="19050">
                <a:noFill/>
                <a:miter lim="800000"/>
                <a:headEnd/>
                <a:tailEnd type="none" w="sm" len="sm"/>
              </a:ln>
              <a:effectLst/>
            </p:spPr>
            <p:txBody>
              <a:bodyPr lIns="45720" rIns="45720">
                <a:spAutoFit/>
              </a:bodyPr>
              <a:lstStyle/>
              <a:p>
                <a:pPr algn="r"/>
                <a:r>
                  <a:rPr lang="en-US" sz="1600"/>
                  <a:t>D</a:t>
                </a:r>
              </a:p>
            </p:txBody>
          </p:sp>
          <p:sp>
            <p:nvSpPr>
              <p:cNvPr id="307293" name="Freeform 93"/>
              <p:cNvSpPr>
                <a:spLocks/>
              </p:cNvSpPr>
              <p:nvPr/>
            </p:nvSpPr>
            <p:spPr bwMode="auto">
              <a:xfrm>
                <a:off x="3216" y="3312"/>
                <a:ext cx="2160" cy="144"/>
              </a:xfrm>
              <a:custGeom>
                <a:avLst/>
                <a:gdLst/>
                <a:ahLst/>
                <a:cxnLst>
                  <a:cxn ang="0">
                    <a:pos x="0" y="144"/>
                  </a:cxn>
                  <a:cxn ang="0">
                    <a:pos x="432" y="144"/>
                  </a:cxn>
                  <a:cxn ang="0">
                    <a:pos x="432" y="0"/>
                  </a:cxn>
                  <a:cxn ang="0">
                    <a:pos x="576" y="0"/>
                  </a:cxn>
                  <a:cxn ang="0">
                    <a:pos x="576" y="144"/>
                  </a:cxn>
                  <a:cxn ang="0">
                    <a:pos x="960" y="144"/>
                  </a:cxn>
                  <a:cxn ang="0">
                    <a:pos x="960" y="0"/>
                  </a:cxn>
                  <a:cxn ang="0">
                    <a:pos x="1296" y="0"/>
                  </a:cxn>
                  <a:cxn ang="0">
                    <a:pos x="1296" y="144"/>
                  </a:cxn>
                  <a:cxn ang="0">
                    <a:pos x="2160" y="144"/>
                  </a:cxn>
                </a:cxnLst>
                <a:rect l="0" t="0" r="r" b="b"/>
                <a:pathLst>
                  <a:path w="2160" h="144">
                    <a:moveTo>
                      <a:pt x="0" y="144"/>
                    </a:moveTo>
                    <a:lnTo>
                      <a:pt x="432" y="144"/>
                    </a:lnTo>
                    <a:lnTo>
                      <a:pt x="432" y="0"/>
                    </a:lnTo>
                    <a:lnTo>
                      <a:pt x="576" y="0"/>
                    </a:lnTo>
                    <a:lnTo>
                      <a:pt x="576" y="144"/>
                    </a:lnTo>
                    <a:lnTo>
                      <a:pt x="960" y="144"/>
                    </a:lnTo>
                    <a:lnTo>
                      <a:pt x="960" y="0"/>
                    </a:lnTo>
                    <a:lnTo>
                      <a:pt x="1296" y="0"/>
                    </a:lnTo>
                    <a:lnTo>
                      <a:pt x="1296" y="144"/>
                    </a:lnTo>
                    <a:lnTo>
                      <a:pt x="2160" y="144"/>
                    </a:lnTo>
                  </a:path>
                </a:pathLst>
              </a:custGeom>
              <a:noFill/>
              <a:ln w="19050" cap="flat" cmpd="sng">
                <a:solidFill>
                  <a:schemeClr val="tx2"/>
                </a:solidFill>
                <a:prstDash val="solid"/>
                <a:round/>
                <a:headEnd type="none" w="med" len="med"/>
                <a:tailEnd type="none" w="sm" len="sm"/>
              </a:ln>
              <a:effectLst/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07294" name="Freeform 94"/>
              <p:cNvSpPr>
                <a:spLocks/>
              </p:cNvSpPr>
              <p:nvPr/>
            </p:nvSpPr>
            <p:spPr bwMode="auto">
              <a:xfrm>
                <a:off x="3522" y="2760"/>
                <a:ext cx="114" cy="636"/>
              </a:xfrm>
              <a:custGeom>
                <a:avLst/>
                <a:gdLst/>
                <a:ahLst/>
                <a:cxnLst>
                  <a:cxn ang="0">
                    <a:pos x="36" y="0"/>
                  </a:cxn>
                  <a:cxn ang="0">
                    <a:pos x="84" y="42"/>
                  </a:cxn>
                  <a:cxn ang="0">
                    <a:pos x="96" y="78"/>
                  </a:cxn>
                  <a:cxn ang="0">
                    <a:pos x="102" y="96"/>
                  </a:cxn>
                  <a:cxn ang="0">
                    <a:pos x="96" y="228"/>
                  </a:cxn>
                  <a:cxn ang="0">
                    <a:pos x="36" y="336"/>
                  </a:cxn>
                  <a:cxn ang="0">
                    <a:pos x="12" y="408"/>
                  </a:cxn>
                  <a:cxn ang="0">
                    <a:pos x="0" y="444"/>
                  </a:cxn>
                  <a:cxn ang="0">
                    <a:pos x="114" y="636"/>
                  </a:cxn>
                </a:cxnLst>
                <a:rect l="0" t="0" r="r" b="b"/>
                <a:pathLst>
                  <a:path w="114" h="636">
                    <a:moveTo>
                      <a:pt x="36" y="0"/>
                    </a:moveTo>
                    <a:cubicBezTo>
                      <a:pt x="60" y="8"/>
                      <a:pt x="66" y="24"/>
                      <a:pt x="84" y="42"/>
                    </a:cubicBezTo>
                    <a:cubicBezTo>
                      <a:pt x="88" y="54"/>
                      <a:pt x="92" y="66"/>
                      <a:pt x="96" y="78"/>
                    </a:cubicBezTo>
                    <a:cubicBezTo>
                      <a:pt x="98" y="84"/>
                      <a:pt x="102" y="96"/>
                      <a:pt x="102" y="96"/>
                    </a:cubicBezTo>
                    <a:cubicBezTo>
                      <a:pt x="100" y="140"/>
                      <a:pt x="101" y="184"/>
                      <a:pt x="96" y="228"/>
                    </a:cubicBezTo>
                    <a:cubicBezTo>
                      <a:pt x="91" y="273"/>
                      <a:pt x="49" y="297"/>
                      <a:pt x="36" y="336"/>
                    </a:cubicBezTo>
                    <a:cubicBezTo>
                      <a:pt x="28" y="360"/>
                      <a:pt x="20" y="384"/>
                      <a:pt x="12" y="408"/>
                    </a:cubicBezTo>
                    <a:cubicBezTo>
                      <a:pt x="8" y="420"/>
                      <a:pt x="0" y="444"/>
                      <a:pt x="0" y="444"/>
                    </a:cubicBezTo>
                    <a:cubicBezTo>
                      <a:pt x="4" y="520"/>
                      <a:pt x="6" y="636"/>
                      <a:pt x="114" y="636"/>
                    </a:cubicBezTo>
                  </a:path>
                </a:pathLst>
              </a:custGeom>
              <a:noFill/>
              <a:ln w="19050" cap="flat" cmpd="sng">
                <a:solidFill>
                  <a:srgbClr val="FF3300"/>
                </a:solidFill>
                <a:prstDash val="solid"/>
                <a:round/>
                <a:headEnd type="none" w="med" len="med"/>
                <a:tailEnd type="triangle" w="sm" len="sm"/>
              </a:ln>
              <a:effectLst/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07296" name="Freeform 96"/>
              <p:cNvSpPr>
                <a:spLocks/>
              </p:cNvSpPr>
              <p:nvPr/>
            </p:nvSpPr>
            <p:spPr bwMode="auto">
              <a:xfrm>
                <a:off x="3696" y="3036"/>
                <a:ext cx="84" cy="384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48" y="36"/>
                  </a:cxn>
                  <a:cxn ang="0">
                    <a:pos x="60" y="72"/>
                  </a:cxn>
                  <a:cxn ang="0">
                    <a:pos x="6" y="282"/>
                  </a:cxn>
                  <a:cxn ang="0">
                    <a:pos x="84" y="384"/>
                  </a:cxn>
                </a:cxnLst>
                <a:rect l="0" t="0" r="r" b="b"/>
                <a:pathLst>
                  <a:path w="84" h="384">
                    <a:moveTo>
                      <a:pt x="0" y="0"/>
                    </a:moveTo>
                    <a:cubicBezTo>
                      <a:pt x="21" y="7"/>
                      <a:pt x="38" y="14"/>
                      <a:pt x="48" y="36"/>
                    </a:cubicBezTo>
                    <a:cubicBezTo>
                      <a:pt x="53" y="48"/>
                      <a:pt x="60" y="72"/>
                      <a:pt x="60" y="72"/>
                    </a:cubicBezTo>
                    <a:cubicBezTo>
                      <a:pt x="50" y="143"/>
                      <a:pt x="20" y="211"/>
                      <a:pt x="6" y="282"/>
                    </a:cubicBezTo>
                    <a:cubicBezTo>
                      <a:pt x="12" y="334"/>
                      <a:pt x="22" y="384"/>
                      <a:pt x="84" y="384"/>
                    </a:cubicBezTo>
                  </a:path>
                </a:pathLst>
              </a:custGeom>
              <a:noFill/>
              <a:ln w="19050" cap="flat" cmpd="sng">
                <a:solidFill>
                  <a:srgbClr val="FF3300"/>
                </a:solidFill>
                <a:prstDash val="solid"/>
                <a:round/>
                <a:headEnd type="none" w="med" len="med"/>
                <a:tailEnd type="triangle" w="sm" len="sm"/>
              </a:ln>
              <a:effectLst/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07297" name="Freeform 97"/>
              <p:cNvSpPr>
                <a:spLocks/>
              </p:cNvSpPr>
              <p:nvPr/>
            </p:nvSpPr>
            <p:spPr bwMode="auto">
              <a:xfrm>
                <a:off x="4114" y="3024"/>
                <a:ext cx="74" cy="372"/>
              </a:xfrm>
              <a:custGeom>
                <a:avLst/>
                <a:gdLst/>
                <a:ahLst/>
                <a:cxnLst>
                  <a:cxn ang="0">
                    <a:pos x="14" y="0"/>
                  </a:cxn>
                  <a:cxn ang="0">
                    <a:pos x="62" y="36"/>
                  </a:cxn>
                  <a:cxn ang="0">
                    <a:pos x="74" y="72"/>
                  </a:cxn>
                  <a:cxn ang="0">
                    <a:pos x="20" y="282"/>
                  </a:cxn>
                  <a:cxn ang="0">
                    <a:pos x="62" y="372"/>
                  </a:cxn>
                </a:cxnLst>
                <a:rect l="0" t="0" r="r" b="b"/>
                <a:pathLst>
                  <a:path w="74" h="372">
                    <a:moveTo>
                      <a:pt x="14" y="0"/>
                    </a:moveTo>
                    <a:cubicBezTo>
                      <a:pt x="35" y="7"/>
                      <a:pt x="52" y="14"/>
                      <a:pt x="62" y="36"/>
                    </a:cubicBezTo>
                    <a:cubicBezTo>
                      <a:pt x="67" y="48"/>
                      <a:pt x="74" y="72"/>
                      <a:pt x="74" y="72"/>
                    </a:cubicBezTo>
                    <a:cubicBezTo>
                      <a:pt x="64" y="143"/>
                      <a:pt x="34" y="211"/>
                      <a:pt x="20" y="282"/>
                    </a:cubicBezTo>
                    <a:cubicBezTo>
                      <a:pt x="26" y="334"/>
                      <a:pt x="0" y="372"/>
                      <a:pt x="62" y="372"/>
                    </a:cubicBezTo>
                  </a:path>
                </a:pathLst>
              </a:custGeom>
              <a:noFill/>
              <a:ln w="19050" cap="flat" cmpd="sng">
                <a:solidFill>
                  <a:srgbClr val="FF3300"/>
                </a:solidFill>
                <a:prstDash val="solid"/>
                <a:round/>
                <a:headEnd type="none" w="med" len="med"/>
                <a:tailEnd type="triangle" w="sm" len="sm"/>
              </a:ln>
              <a:effectLst/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07298" name="Freeform 98"/>
              <p:cNvSpPr>
                <a:spLocks/>
              </p:cNvSpPr>
              <p:nvPr/>
            </p:nvSpPr>
            <p:spPr bwMode="auto">
              <a:xfrm>
                <a:off x="4450" y="3024"/>
                <a:ext cx="74" cy="372"/>
              </a:xfrm>
              <a:custGeom>
                <a:avLst/>
                <a:gdLst/>
                <a:ahLst/>
                <a:cxnLst>
                  <a:cxn ang="0">
                    <a:pos x="14" y="0"/>
                  </a:cxn>
                  <a:cxn ang="0">
                    <a:pos x="62" y="36"/>
                  </a:cxn>
                  <a:cxn ang="0">
                    <a:pos x="74" y="72"/>
                  </a:cxn>
                  <a:cxn ang="0">
                    <a:pos x="20" y="282"/>
                  </a:cxn>
                  <a:cxn ang="0">
                    <a:pos x="62" y="372"/>
                  </a:cxn>
                </a:cxnLst>
                <a:rect l="0" t="0" r="r" b="b"/>
                <a:pathLst>
                  <a:path w="74" h="372">
                    <a:moveTo>
                      <a:pt x="14" y="0"/>
                    </a:moveTo>
                    <a:cubicBezTo>
                      <a:pt x="35" y="7"/>
                      <a:pt x="52" y="14"/>
                      <a:pt x="62" y="36"/>
                    </a:cubicBezTo>
                    <a:cubicBezTo>
                      <a:pt x="67" y="48"/>
                      <a:pt x="74" y="72"/>
                      <a:pt x="74" y="72"/>
                    </a:cubicBezTo>
                    <a:cubicBezTo>
                      <a:pt x="64" y="143"/>
                      <a:pt x="34" y="211"/>
                      <a:pt x="20" y="282"/>
                    </a:cubicBezTo>
                    <a:cubicBezTo>
                      <a:pt x="26" y="334"/>
                      <a:pt x="0" y="372"/>
                      <a:pt x="62" y="372"/>
                    </a:cubicBezTo>
                  </a:path>
                </a:pathLst>
              </a:custGeom>
              <a:noFill/>
              <a:ln w="19050" cap="flat" cmpd="sng">
                <a:solidFill>
                  <a:srgbClr val="FF3300"/>
                </a:solidFill>
                <a:prstDash val="solid"/>
                <a:round/>
                <a:headEnd type="none" w="med" len="med"/>
                <a:tailEnd type="triangle" w="sm" len="sm"/>
              </a:ln>
              <a:effectLst/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07299" name="Text Box 99"/>
              <p:cNvSpPr txBox="1">
                <a:spLocks noChangeArrowheads="1"/>
              </p:cNvSpPr>
              <p:nvPr/>
            </p:nvSpPr>
            <p:spPr bwMode="auto">
              <a:xfrm>
                <a:off x="2880" y="3264"/>
                <a:ext cx="336" cy="197"/>
              </a:xfrm>
              <a:prstGeom prst="rect">
                <a:avLst/>
              </a:prstGeom>
              <a:noFill/>
              <a:ln w="19050">
                <a:noFill/>
                <a:miter lim="800000"/>
                <a:headEnd/>
                <a:tailEnd type="none" w="sm" len="sm"/>
              </a:ln>
              <a:effectLst/>
            </p:spPr>
            <p:txBody>
              <a:bodyPr lIns="45720" rIns="45720">
                <a:spAutoFit/>
              </a:bodyPr>
              <a:lstStyle/>
              <a:p>
                <a:pPr algn="r"/>
                <a:r>
                  <a:rPr lang="en-US" sz="1600"/>
                  <a:t>Q+</a:t>
                </a:r>
              </a:p>
            </p:txBody>
          </p:sp>
        </p:grpSp>
        <p:sp>
          <p:nvSpPr>
            <p:cNvPr id="307314" name="Text Box 114"/>
            <p:cNvSpPr txBox="1">
              <a:spLocks noChangeArrowheads="1"/>
            </p:cNvSpPr>
            <p:nvPr/>
          </p:nvSpPr>
          <p:spPr bwMode="auto">
            <a:xfrm>
              <a:off x="3667" y="2019"/>
              <a:ext cx="357" cy="197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wrap="none" lIns="45720" rIns="45720">
              <a:spAutoFit/>
            </a:bodyPr>
            <a:lstStyle/>
            <a:p>
              <a:pPr algn="l"/>
              <a:r>
                <a:rPr lang="en-US" sz="1600"/>
                <a:t>Time</a:t>
              </a:r>
            </a:p>
          </p:txBody>
        </p:sp>
        <p:sp>
          <p:nvSpPr>
            <p:cNvPr id="307315" name="Line 115"/>
            <p:cNvSpPr>
              <a:spLocks noChangeShapeType="1"/>
            </p:cNvSpPr>
            <p:nvPr/>
          </p:nvSpPr>
          <p:spPr bwMode="auto">
            <a:xfrm>
              <a:off x="4032" y="2112"/>
              <a:ext cx="816" cy="0"/>
            </a:xfrm>
            <a:prstGeom prst="line">
              <a:avLst/>
            </a:prstGeom>
            <a:noFill/>
            <a:ln w="19050">
              <a:solidFill>
                <a:schemeClr val="folHlink"/>
              </a:solidFill>
              <a:round/>
              <a:headEnd/>
              <a:tailEnd type="triangle" w="sm" len="sm"/>
            </a:ln>
            <a:effectLst/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307316" name="Text Box 116"/>
            <p:cNvSpPr txBox="1">
              <a:spLocks noChangeArrowheads="1"/>
            </p:cNvSpPr>
            <p:nvPr/>
          </p:nvSpPr>
          <p:spPr bwMode="auto">
            <a:xfrm>
              <a:off x="3283" y="757"/>
              <a:ext cx="866" cy="214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wrap="none" lIns="45720" rIns="45720">
              <a:spAutoFit/>
            </a:bodyPr>
            <a:lstStyle/>
            <a:p>
              <a:pPr algn="l"/>
              <a:r>
                <a:rPr lang="en-US"/>
                <a:t>Changing D</a:t>
              </a:r>
            </a:p>
          </p:txBody>
        </p:sp>
      </p:grpSp>
      <p:grpSp>
        <p:nvGrpSpPr>
          <p:cNvPr id="31" name="Group 30"/>
          <p:cNvGrpSpPr/>
          <p:nvPr/>
        </p:nvGrpSpPr>
        <p:grpSpPr>
          <a:xfrm>
            <a:off x="298450" y="1212850"/>
            <a:ext cx="4070054" cy="2065338"/>
            <a:chOff x="381000" y="4114800"/>
            <a:chExt cx="4070054" cy="2065338"/>
          </a:xfrm>
        </p:grpSpPr>
        <p:pic>
          <p:nvPicPr>
            <p:cNvPr id="32" name="Picture 31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755650" y="4794250"/>
              <a:ext cx="3695404" cy="1219200"/>
            </a:xfrm>
            <a:prstGeom prst="rect">
              <a:avLst/>
            </a:prstGeom>
          </p:spPr>
        </p:pic>
        <p:sp>
          <p:nvSpPr>
            <p:cNvPr id="33" name="Text Box 37"/>
            <p:cNvSpPr txBox="1">
              <a:spLocks noChangeArrowheads="1"/>
            </p:cNvSpPr>
            <p:nvPr/>
          </p:nvSpPr>
          <p:spPr bwMode="auto">
            <a:xfrm>
              <a:off x="381000" y="4114800"/>
              <a:ext cx="1044575" cy="339725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wrap="none" lIns="45720" rIns="45720">
              <a:spAutoFit/>
            </a:bodyPr>
            <a:lstStyle/>
            <a:p>
              <a:pPr algn="l"/>
              <a:r>
                <a:rPr lang="en-US"/>
                <a:t>Latching</a:t>
              </a:r>
            </a:p>
          </p:txBody>
        </p:sp>
        <p:sp>
          <p:nvSpPr>
            <p:cNvPr id="34" name="Text Box 38"/>
            <p:cNvSpPr txBox="1">
              <a:spLocks noChangeArrowheads="1"/>
            </p:cNvSpPr>
            <p:nvPr/>
          </p:nvSpPr>
          <p:spPr bwMode="auto">
            <a:xfrm>
              <a:off x="533400" y="5638800"/>
              <a:ext cx="381000" cy="312738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>
              <a:spAutoFit/>
            </a:bodyPr>
            <a:lstStyle/>
            <a:p>
              <a:r>
                <a:rPr lang="en-US" sz="1600">
                  <a:solidFill>
                    <a:srgbClr val="FF0002"/>
                  </a:solidFill>
                  <a:latin typeface="Courier New" pitchFamily="49" charset="0"/>
                </a:rPr>
                <a:t>1</a:t>
              </a:r>
            </a:p>
          </p:txBody>
        </p:sp>
        <p:sp>
          <p:nvSpPr>
            <p:cNvPr id="35" name="Text Box 122"/>
            <p:cNvSpPr txBox="1">
              <a:spLocks noChangeArrowheads="1"/>
            </p:cNvSpPr>
            <p:nvPr/>
          </p:nvSpPr>
          <p:spPr bwMode="auto">
            <a:xfrm>
              <a:off x="533400" y="4648200"/>
              <a:ext cx="381000" cy="312738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>
              <a:spAutoFit/>
            </a:bodyPr>
            <a:lstStyle/>
            <a:p>
              <a:r>
                <a:rPr lang="en-US" sz="1600">
                  <a:solidFill>
                    <a:srgbClr val="FF0002"/>
                  </a:solidFill>
                  <a:latin typeface="Courier New" pitchFamily="49" charset="0"/>
                </a:rPr>
                <a:t>d</a:t>
              </a:r>
            </a:p>
          </p:txBody>
        </p:sp>
        <p:sp>
          <p:nvSpPr>
            <p:cNvPr id="36" name="Text Box 124"/>
            <p:cNvSpPr txBox="1">
              <a:spLocks noChangeArrowheads="1"/>
            </p:cNvSpPr>
            <p:nvPr/>
          </p:nvSpPr>
          <p:spPr bwMode="auto">
            <a:xfrm>
              <a:off x="1600200" y="4648200"/>
              <a:ext cx="381000" cy="312738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>
              <a:spAutoFit/>
            </a:bodyPr>
            <a:lstStyle/>
            <a:p>
              <a:r>
                <a:rPr lang="en-US" sz="1600">
                  <a:solidFill>
                    <a:srgbClr val="FF0002"/>
                  </a:solidFill>
                  <a:latin typeface="Courier New" pitchFamily="49" charset="0"/>
                </a:rPr>
                <a:t>!d</a:t>
              </a:r>
            </a:p>
          </p:txBody>
        </p:sp>
        <p:sp>
          <p:nvSpPr>
            <p:cNvPr id="37" name="Text Box 125"/>
            <p:cNvSpPr txBox="1">
              <a:spLocks noChangeArrowheads="1"/>
            </p:cNvSpPr>
            <p:nvPr/>
          </p:nvSpPr>
          <p:spPr bwMode="auto">
            <a:xfrm>
              <a:off x="2286000" y="4648200"/>
              <a:ext cx="381000" cy="312738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>
              <a:spAutoFit/>
            </a:bodyPr>
            <a:lstStyle/>
            <a:p>
              <a:r>
                <a:rPr lang="en-US" sz="1600">
                  <a:solidFill>
                    <a:srgbClr val="FF0002"/>
                  </a:solidFill>
                  <a:latin typeface="Courier New" pitchFamily="49" charset="0"/>
                </a:rPr>
                <a:t>!d</a:t>
              </a:r>
            </a:p>
          </p:txBody>
        </p:sp>
        <p:sp>
          <p:nvSpPr>
            <p:cNvPr id="38" name="Text Box 126"/>
            <p:cNvSpPr txBox="1">
              <a:spLocks noChangeArrowheads="1"/>
            </p:cNvSpPr>
            <p:nvPr/>
          </p:nvSpPr>
          <p:spPr bwMode="auto">
            <a:xfrm>
              <a:off x="2971800" y="4648200"/>
              <a:ext cx="381000" cy="312738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>
              <a:spAutoFit/>
            </a:bodyPr>
            <a:lstStyle/>
            <a:p>
              <a:r>
                <a:rPr lang="en-US" sz="1600">
                  <a:solidFill>
                    <a:srgbClr val="FF0002"/>
                  </a:solidFill>
                  <a:latin typeface="Courier New" pitchFamily="49" charset="0"/>
                </a:rPr>
                <a:t>!d</a:t>
              </a:r>
            </a:p>
          </p:txBody>
        </p:sp>
        <p:sp>
          <p:nvSpPr>
            <p:cNvPr id="39" name="Text Box 127"/>
            <p:cNvSpPr txBox="1">
              <a:spLocks noChangeArrowheads="1"/>
            </p:cNvSpPr>
            <p:nvPr/>
          </p:nvSpPr>
          <p:spPr bwMode="auto">
            <a:xfrm>
              <a:off x="3505200" y="4648200"/>
              <a:ext cx="381000" cy="312738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>
              <a:spAutoFit/>
            </a:bodyPr>
            <a:lstStyle/>
            <a:p>
              <a:r>
                <a:rPr lang="en-US" sz="1600">
                  <a:solidFill>
                    <a:srgbClr val="FF0002"/>
                  </a:solidFill>
                  <a:latin typeface="Courier New" pitchFamily="49" charset="0"/>
                </a:rPr>
                <a:t>d</a:t>
              </a:r>
            </a:p>
          </p:txBody>
        </p:sp>
        <p:sp>
          <p:nvSpPr>
            <p:cNvPr id="40" name="Text Box 129"/>
            <p:cNvSpPr txBox="1">
              <a:spLocks noChangeArrowheads="1"/>
            </p:cNvSpPr>
            <p:nvPr/>
          </p:nvSpPr>
          <p:spPr bwMode="auto">
            <a:xfrm>
              <a:off x="2286000" y="5867400"/>
              <a:ext cx="381000" cy="312738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>
              <a:spAutoFit/>
            </a:bodyPr>
            <a:lstStyle/>
            <a:p>
              <a:r>
                <a:rPr lang="en-US" sz="1600">
                  <a:solidFill>
                    <a:srgbClr val="FF0002"/>
                  </a:solidFill>
                  <a:latin typeface="Courier New" pitchFamily="49" charset="0"/>
                </a:rPr>
                <a:t>d</a:t>
              </a:r>
            </a:p>
          </p:txBody>
        </p:sp>
        <p:sp>
          <p:nvSpPr>
            <p:cNvPr id="41" name="Text Box 130"/>
            <p:cNvSpPr txBox="1">
              <a:spLocks noChangeArrowheads="1"/>
            </p:cNvSpPr>
            <p:nvPr/>
          </p:nvSpPr>
          <p:spPr bwMode="auto">
            <a:xfrm>
              <a:off x="2971800" y="5867400"/>
              <a:ext cx="381000" cy="312738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>
              <a:spAutoFit/>
            </a:bodyPr>
            <a:lstStyle/>
            <a:p>
              <a:r>
                <a:rPr lang="en-US" sz="1600">
                  <a:solidFill>
                    <a:srgbClr val="FF0002"/>
                  </a:solidFill>
                  <a:latin typeface="Courier New" pitchFamily="49" charset="0"/>
                </a:rPr>
                <a:t>d</a:t>
              </a:r>
            </a:p>
          </p:txBody>
        </p:sp>
        <p:sp>
          <p:nvSpPr>
            <p:cNvPr id="42" name="Text Box 131"/>
            <p:cNvSpPr txBox="1">
              <a:spLocks noChangeArrowheads="1"/>
            </p:cNvSpPr>
            <p:nvPr/>
          </p:nvSpPr>
          <p:spPr bwMode="auto">
            <a:xfrm>
              <a:off x="3505200" y="5867400"/>
              <a:ext cx="381000" cy="312738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>
              <a:spAutoFit/>
            </a:bodyPr>
            <a:lstStyle/>
            <a:p>
              <a:r>
                <a:rPr lang="en-US" sz="1600">
                  <a:solidFill>
                    <a:srgbClr val="FF0002"/>
                  </a:solidFill>
                  <a:latin typeface="Courier New" pitchFamily="49" charset="0"/>
                </a:rPr>
                <a:t>!d</a:t>
              </a:r>
            </a:p>
          </p:txBody>
        </p:sp>
      </p:grp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7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9365" name="Rectangle 117"/>
          <p:cNvSpPr>
            <a:spLocks noChangeArrowheads="1"/>
          </p:cNvSpPr>
          <p:nvPr/>
        </p:nvSpPr>
        <p:spPr bwMode="auto">
          <a:xfrm>
            <a:off x="3733800" y="1447800"/>
            <a:ext cx="4724400" cy="2514600"/>
          </a:xfrm>
          <a:prstGeom prst="rect">
            <a:avLst/>
          </a:prstGeom>
          <a:solidFill>
            <a:srgbClr val="FFFF99"/>
          </a:solidFill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 anchor="ctr">
            <a:spAutoFit/>
          </a:bodyPr>
          <a:lstStyle/>
          <a:p>
            <a:endParaRPr lang="en-US"/>
          </a:p>
        </p:txBody>
      </p:sp>
      <p:sp>
        <p:nvSpPr>
          <p:cNvPr id="309250" name="Rectangle 2"/>
          <p:cNvSpPr>
            <a:spLocks noChangeArrowheads="1"/>
          </p:cNvSpPr>
          <p:nvPr/>
        </p:nvSpPr>
        <p:spPr bwMode="auto">
          <a:xfrm>
            <a:off x="5334000" y="1600200"/>
            <a:ext cx="2971800" cy="2209800"/>
          </a:xfrm>
          <a:prstGeom prst="rect">
            <a:avLst/>
          </a:prstGeom>
          <a:solidFill>
            <a:srgbClr val="FFCCFF"/>
          </a:solidFill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720" rIns="45720" anchor="ctr">
            <a:spAutoFit/>
          </a:bodyPr>
          <a:lstStyle/>
          <a:p>
            <a:endParaRPr lang="en-US"/>
          </a:p>
        </p:txBody>
      </p:sp>
      <p:sp>
        <p:nvSpPr>
          <p:cNvPr id="309251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Edge-Triggered Latch</a:t>
            </a:r>
          </a:p>
        </p:txBody>
      </p:sp>
      <p:sp>
        <p:nvSpPr>
          <p:cNvPr id="309388" name="Rectangle 140"/>
          <p:cNvSpPr>
            <a:spLocks noGrp="1" noChangeArrowheads="1"/>
          </p:cNvSpPr>
          <p:nvPr>
            <p:ph type="body" idx="1"/>
          </p:nvPr>
        </p:nvSpPr>
        <p:spPr>
          <a:xfrm>
            <a:off x="4648200" y="4038600"/>
            <a:ext cx="3937000" cy="2393950"/>
          </a:xfrm>
        </p:spPr>
        <p:txBody>
          <a:bodyPr/>
          <a:lstStyle/>
          <a:p>
            <a:pPr lvl="1"/>
            <a:r>
              <a:rPr lang="en-US"/>
              <a:t>Only in latching mode for brief period</a:t>
            </a:r>
          </a:p>
          <a:p>
            <a:pPr lvl="2"/>
            <a:r>
              <a:rPr lang="en-US"/>
              <a:t>Rising clock edge</a:t>
            </a:r>
          </a:p>
          <a:p>
            <a:pPr lvl="1"/>
            <a:r>
              <a:rPr lang="en-US"/>
              <a:t>Value latched depends on data as clock rises</a:t>
            </a:r>
          </a:p>
          <a:p>
            <a:pPr lvl="1"/>
            <a:r>
              <a:rPr lang="en-US"/>
              <a:t>Output remains stable at all other times</a:t>
            </a:r>
          </a:p>
        </p:txBody>
      </p:sp>
      <p:sp>
        <p:nvSpPr>
          <p:cNvPr id="309254" name="Line 6"/>
          <p:cNvSpPr>
            <a:spLocks noChangeShapeType="1"/>
          </p:cNvSpPr>
          <p:nvPr/>
        </p:nvSpPr>
        <p:spPr bwMode="auto">
          <a:xfrm>
            <a:off x="3886200" y="3048000"/>
            <a:ext cx="914400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9255" name="Line 7"/>
          <p:cNvSpPr>
            <a:spLocks noChangeShapeType="1"/>
          </p:cNvSpPr>
          <p:nvPr/>
        </p:nvSpPr>
        <p:spPr bwMode="auto">
          <a:xfrm>
            <a:off x="5489575" y="2420938"/>
            <a:ext cx="455613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9256" name="Line 8"/>
          <p:cNvSpPr>
            <a:spLocks noChangeShapeType="1"/>
          </p:cNvSpPr>
          <p:nvPr/>
        </p:nvSpPr>
        <p:spPr bwMode="auto">
          <a:xfrm flipV="1">
            <a:off x="5413375" y="2157413"/>
            <a:ext cx="533400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9257" name="Freeform 9"/>
          <p:cNvSpPr>
            <a:spLocks/>
          </p:cNvSpPr>
          <p:nvPr/>
        </p:nvSpPr>
        <p:spPr bwMode="auto">
          <a:xfrm>
            <a:off x="5867400" y="2039938"/>
            <a:ext cx="650875" cy="439737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190" y="0"/>
              </a:cxn>
              <a:cxn ang="0">
                <a:pos x="190" y="0"/>
              </a:cxn>
              <a:cxn ang="0">
                <a:pos x="227" y="3"/>
              </a:cxn>
              <a:cxn ang="0">
                <a:pos x="262" y="11"/>
              </a:cxn>
              <a:cxn ang="0">
                <a:pos x="292" y="22"/>
              </a:cxn>
              <a:cxn ang="0">
                <a:pos x="322" y="40"/>
              </a:cxn>
              <a:cxn ang="0">
                <a:pos x="372" y="81"/>
              </a:cxn>
              <a:cxn ang="0">
                <a:pos x="410" y="140"/>
              </a:cxn>
              <a:cxn ang="0">
                <a:pos x="410" y="140"/>
              </a:cxn>
              <a:cxn ang="0">
                <a:pos x="372" y="195"/>
              </a:cxn>
              <a:cxn ang="0">
                <a:pos x="322" y="240"/>
              </a:cxn>
              <a:cxn ang="0">
                <a:pos x="292" y="254"/>
              </a:cxn>
              <a:cxn ang="0">
                <a:pos x="262" y="266"/>
              </a:cxn>
              <a:cxn ang="0">
                <a:pos x="227" y="273"/>
              </a:cxn>
              <a:cxn ang="0">
                <a:pos x="190" y="277"/>
              </a:cxn>
              <a:cxn ang="0">
                <a:pos x="190" y="277"/>
              </a:cxn>
              <a:cxn ang="0">
                <a:pos x="0" y="277"/>
              </a:cxn>
              <a:cxn ang="0">
                <a:pos x="0" y="277"/>
              </a:cxn>
              <a:cxn ang="0">
                <a:pos x="0" y="277"/>
              </a:cxn>
              <a:cxn ang="0">
                <a:pos x="0" y="277"/>
              </a:cxn>
              <a:cxn ang="0">
                <a:pos x="22" y="247"/>
              </a:cxn>
              <a:cxn ang="0">
                <a:pos x="38" y="214"/>
              </a:cxn>
              <a:cxn ang="0">
                <a:pos x="45" y="177"/>
              </a:cxn>
              <a:cxn ang="0">
                <a:pos x="49" y="140"/>
              </a:cxn>
              <a:cxn ang="0">
                <a:pos x="49" y="140"/>
              </a:cxn>
              <a:cxn ang="0">
                <a:pos x="45" y="99"/>
              </a:cxn>
              <a:cxn ang="0">
                <a:pos x="38" y="66"/>
              </a:cxn>
              <a:cxn ang="0">
                <a:pos x="22" y="33"/>
              </a:cxn>
              <a:cxn ang="0">
                <a:pos x="0" y="0"/>
              </a:cxn>
              <a:cxn ang="0">
                <a:pos x="0" y="0"/>
              </a:cxn>
              <a:cxn ang="0">
                <a:pos x="0" y="0"/>
              </a:cxn>
            </a:cxnLst>
            <a:rect l="0" t="0" r="r" b="b"/>
            <a:pathLst>
              <a:path w="410" h="277">
                <a:moveTo>
                  <a:pt x="0" y="0"/>
                </a:moveTo>
                <a:lnTo>
                  <a:pt x="190" y="0"/>
                </a:lnTo>
                <a:lnTo>
                  <a:pt x="190" y="0"/>
                </a:lnTo>
                <a:lnTo>
                  <a:pt x="227" y="3"/>
                </a:lnTo>
                <a:lnTo>
                  <a:pt x="262" y="11"/>
                </a:lnTo>
                <a:lnTo>
                  <a:pt x="292" y="22"/>
                </a:lnTo>
                <a:lnTo>
                  <a:pt x="322" y="40"/>
                </a:lnTo>
                <a:lnTo>
                  <a:pt x="372" y="81"/>
                </a:lnTo>
                <a:lnTo>
                  <a:pt x="410" y="140"/>
                </a:lnTo>
                <a:lnTo>
                  <a:pt x="410" y="140"/>
                </a:lnTo>
                <a:lnTo>
                  <a:pt x="372" y="195"/>
                </a:lnTo>
                <a:lnTo>
                  <a:pt x="322" y="240"/>
                </a:lnTo>
                <a:lnTo>
                  <a:pt x="292" y="254"/>
                </a:lnTo>
                <a:lnTo>
                  <a:pt x="262" y="266"/>
                </a:lnTo>
                <a:lnTo>
                  <a:pt x="227" y="273"/>
                </a:lnTo>
                <a:lnTo>
                  <a:pt x="190" y="277"/>
                </a:lnTo>
                <a:lnTo>
                  <a:pt x="190" y="277"/>
                </a:lnTo>
                <a:lnTo>
                  <a:pt x="0" y="277"/>
                </a:lnTo>
                <a:lnTo>
                  <a:pt x="0" y="277"/>
                </a:lnTo>
                <a:lnTo>
                  <a:pt x="0" y="277"/>
                </a:lnTo>
                <a:lnTo>
                  <a:pt x="0" y="277"/>
                </a:lnTo>
                <a:lnTo>
                  <a:pt x="22" y="247"/>
                </a:lnTo>
                <a:lnTo>
                  <a:pt x="38" y="214"/>
                </a:lnTo>
                <a:lnTo>
                  <a:pt x="45" y="177"/>
                </a:lnTo>
                <a:lnTo>
                  <a:pt x="49" y="140"/>
                </a:lnTo>
                <a:lnTo>
                  <a:pt x="49" y="140"/>
                </a:lnTo>
                <a:lnTo>
                  <a:pt x="45" y="99"/>
                </a:lnTo>
                <a:lnTo>
                  <a:pt x="38" y="66"/>
                </a:lnTo>
                <a:lnTo>
                  <a:pt x="22" y="33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9258" name="Line 10"/>
          <p:cNvSpPr>
            <a:spLocks noChangeShapeType="1"/>
          </p:cNvSpPr>
          <p:nvPr/>
        </p:nvSpPr>
        <p:spPr bwMode="auto">
          <a:xfrm>
            <a:off x="7008813" y="2262188"/>
            <a:ext cx="690562" cy="635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309259" name="Group 11"/>
          <p:cNvGrpSpPr>
            <a:grpSpLocks/>
          </p:cNvGrpSpPr>
          <p:nvPr/>
        </p:nvGrpSpPr>
        <p:grpSpPr bwMode="auto">
          <a:xfrm>
            <a:off x="6707188" y="2116138"/>
            <a:ext cx="385762" cy="292100"/>
            <a:chOff x="2159" y="1440"/>
            <a:chExt cx="243" cy="184"/>
          </a:xfrm>
        </p:grpSpPr>
        <p:sp>
          <p:nvSpPr>
            <p:cNvPr id="309260" name="Freeform 12"/>
            <p:cNvSpPr>
              <a:spLocks/>
            </p:cNvSpPr>
            <p:nvPr/>
          </p:nvSpPr>
          <p:spPr bwMode="auto">
            <a:xfrm>
              <a:off x="2159" y="1440"/>
              <a:ext cx="190" cy="18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84"/>
                </a:cxn>
                <a:cxn ang="0">
                  <a:pos x="190" y="92"/>
                </a:cxn>
                <a:cxn ang="0">
                  <a:pos x="0" y="0"/>
                </a:cxn>
              </a:cxnLst>
              <a:rect l="0" t="0" r="r" b="b"/>
              <a:pathLst>
                <a:path w="190" h="184">
                  <a:moveTo>
                    <a:pt x="0" y="0"/>
                  </a:moveTo>
                  <a:lnTo>
                    <a:pt x="0" y="184"/>
                  </a:lnTo>
                  <a:lnTo>
                    <a:pt x="190" y="9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9261" name="Freeform 13"/>
            <p:cNvSpPr>
              <a:spLocks/>
            </p:cNvSpPr>
            <p:nvPr/>
          </p:nvSpPr>
          <p:spPr bwMode="auto">
            <a:xfrm>
              <a:off x="2159" y="1440"/>
              <a:ext cx="190" cy="18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84"/>
                </a:cxn>
                <a:cxn ang="0">
                  <a:pos x="190" y="92"/>
                </a:cxn>
                <a:cxn ang="0">
                  <a:pos x="0" y="0"/>
                </a:cxn>
              </a:cxnLst>
              <a:rect l="0" t="0" r="r" b="b"/>
              <a:pathLst>
                <a:path w="190" h="184">
                  <a:moveTo>
                    <a:pt x="0" y="0"/>
                  </a:moveTo>
                  <a:lnTo>
                    <a:pt x="0" y="184"/>
                  </a:lnTo>
                  <a:lnTo>
                    <a:pt x="190" y="92"/>
                  </a:lnTo>
                  <a:lnTo>
                    <a:pt x="0" y="0"/>
                  </a:lnTo>
                </a:path>
              </a:pathLst>
            </a:custGeom>
            <a:solidFill>
              <a:srgbClr val="CCECFF"/>
            </a:solidFill>
            <a:ln w="1270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9262" name="Freeform 14"/>
            <p:cNvSpPr>
              <a:spLocks/>
            </p:cNvSpPr>
            <p:nvPr/>
          </p:nvSpPr>
          <p:spPr bwMode="auto">
            <a:xfrm>
              <a:off x="2353" y="1506"/>
              <a:ext cx="49" cy="48"/>
            </a:xfrm>
            <a:custGeom>
              <a:avLst/>
              <a:gdLst/>
              <a:ahLst/>
              <a:cxnLst>
                <a:cxn ang="0">
                  <a:pos x="49" y="26"/>
                </a:cxn>
                <a:cxn ang="0">
                  <a:pos x="42" y="41"/>
                </a:cxn>
                <a:cxn ang="0">
                  <a:pos x="23" y="48"/>
                </a:cxn>
                <a:cxn ang="0">
                  <a:pos x="23" y="48"/>
                </a:cxn>
                <a:cxn ang="0">
                  <a:pos x="8" y="41"/>
                </a:cxn>
                <a:cxn ang="0">
                  <a:pos x="0" y="26"/>
                </a:cxn>
                <a:cxn ang="0">
                  <a:pos x="0" y="26"/>
                </a:cxn>
                <a:cxn ang="0">
                  <a:pos x="8" y="8"/>
                </a:cxn>
                <a:cxn ang="0">
                  <a:pos x="23" y="0"/>
                </a:cxn>
                <a:cxn ang="0">
                  <a:pos x="23" y="0"/>
                </a:cxn>
                <a:cxn ang="0">
                  <a:pos x="42" y="8"/>
                </a:cxn>
                <a:cxn ang="0">
                  <a:pos x="49" y="26"/>
                </a:cxn>
              </a:cxnLst>
              <a:rect l="0" t="0" r="r" b="b"/>
              <a:pathLst>
                <a:path w="49" h="48">
                  <a:moveTo>
                    <a:pt x="49" y="26"/>
                  </a:moveTo>
                  <a:lnTo>
                    <a:pt x="42" y="41"/>
                  </a:lnTo>
                  <a:lnTo>
                    <a:pt x="23" y="48"/>
                  </a:lnTo>
                  <a:lnTo>
                    <a:pt x="23" y="48"/>
                  </a:lnTo>
                  <a:lnTo>
                    <a:pt x="8" y="41"/>
                  </a:lnTo>
                  <a:lnTo>
                    <a:pt x="0" y="26"/>
                  </a:lnTo>
                  <a:lnTo>
                    <a:pt x="0" y="26"/>
                  </a:lnTo>
                  <a:lnTo>
                    <a:pt x="8" y="8"/>
                  </a:lnTo>
                  <a:lnTo>
                    <a:pt x="23" y="0"/>
                  </a:lnTo>
                  <a:lnTo>
                    <a:pt x="23" y="0"/>
                  </a:lnTo>
                  <a:lnTo>
                    <a:pt x="42" y="8"/>
                  </a:lnTo>
                  <a:lnTo>
                    <a:pt x="49" y="26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9263" name="Freeform 15"/>
            <p:cNvSpPr>
              <a:spLocks/>
            </p:cNvSpPr>
            <p:nvPr/>
          </p:nvSpPr>
          <p:spPr bwMode="auto">
            <a:xfrm>
              <a:off x="2353" y="1506"/>
              <a:ext cx="49" cy="48"/>
            </a:xfrm>
            <a:custGeom>
              <a:avLst/>
              <a:gdLst/>
              <a:ahLst/>
              <a:cxnLst>
                <a:cxn ang="0">
                  <a:pos x="49" y="26"/>
                </a:cxn>
                <a:cxn ang="0">
                  <a:pos x="42" y="41"/>
                </a:cxn>
                <a:cxn ang="0">
                  <a:pos x="23" y="48"/>
                </a:cxn>
                <a:cxn ang="0">
                  <a:pos x="23" y="48"/>
                </a:cxn>
                <a:cxn ang="0">
                  <a:pos x="8" y="41"/>
                </a:cxn>
                <a:cxn ang="0">
                  <a:pos x="0" y="26"/>
                </a:cxn>
                <a:cxn ang="0">
                  <a:pos x="0" y="26"/>
                </a:cxn>
                <a:cxn ang="0">
                  <a:pos x="8" y="8"/>
                </a:cxn>
                <a:cxn ang="0">
                  <a:pos x="23" y="0"/>
                </a:cxn>
                <a:cxn ang="0">
                  <a:pos x="23" y="0"/>
                </a:cxn>
                <a:cxn ang="0">
                  <a:pos x="42" y="8"/>
                </a:cxn>
                <a:cxn ang="0">
                  <a:pos x="49" y="26"/>
                </a:cxn>
              </a:cxnLst>
              <a:rect l="0" t="0" r="r" b="b"/>
              <a:pathLst>
                <a:path w="49" h="48">
                  <a:moveTo>
                    <a:pt x="49" y="26"/>
                  </a:moveTo>
                  <a:lnTo>
                    <a:pt x="42" y="41"/>
                  </a:lnTo>
                  <a:lnTo>
                    <a:pt x="23" y="48"/>
                  </a:lnTo>
                  <a:lnTo>
                    <a:pt x="23" y="48"/>
                  </a:lnTo>
                  <a:lnTo>
                    <a:pt x="8" y="41"/>
                  </a:lnTo>
                  <a:lnTo>
                    <a:pt x="0" y="26"/>
                  </a:lnTo>
                  <a:lnTo>
                    <a:pt x="0" y="26"/>
                  </a:lnTo>
                  <a:lnTo>
                    <a:pt x="8" y="8"/>
                  </a:lnTo>
                  <a:lnTo>
                    <a:pt x="23" y="0"/>
                  </a:lnTo>
                  <a:lnTo>
                    <a:pt x="23" y="0"/>
                  </a:lnTo>
                  <a:lnTo>
                    <a:pt x="42" y="8"/>
                  </a:lnTo>
                  <a:lnTo>
                    <a:pt x="49" y="26"/>
                  </a:lnTo>
                </a:path>
              </a:pathLst>
            </a:custGeom>
            <a:solidFill>
              <a:srgbClr val="CCECFF"/>
            </a:solidFill>
            <a:ln w="1270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09264" name="Line 16"/>
          <p:cNvSpPr>
            <a:spLocks noChangeShapeType="1"/>
          </p:cNvSpPr>
          <p:nvPr/>
        </p:nvSpPr>
        <p:spPr bwMode="auto">
          <a:xfrm>
            <a:off x="6480175" y="2268538"/>
            <a:ext cx="227013" cy="1587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9265" name="Freeform 17"/>
          <p:cNvSpPr>
            <a:spLocks/>
          </p:cNvSpPr>
          <p:nvPr/>
        </p:nvSpPr>
        <p:spPr bwMode="auto">
          <a:xfrm>
            <a:off x="5867400" y="2057400"/>
            <a:ext cx="650875" cy="439738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190" y="0"/>
              </a:cxn>
              <a:cxn ang="0">
                <a:pos x="190" y="0"/>
              </a:cxn>
              <a:cxn ang="0">
                <a:pos x="227" y="3"/>
              </a:cxn>
              <a:cxn ang="0">
                <a:pos x="262" y="11"/>
              </a:cxn>
              <a:cxn ang="0">
                <a:pos x="292" y="22"/>
              </a:cxn>
              <a:cxn ang="0">
                <a:pos x="322" y="40"/>
              </a:cxn>
              <a:cxn ang="0">
                <a:pos x="372" y="81"/>
              </a:cxn>
              <a:cxn ang="0">
                <a:pos x="410" y="140"/>
              </a:cxn>
              <a:cxn ang="0">
                <a:pos x="410" y="140"/>
              </a:cxn>
              <a:cxn ang="0">
                <a:pos x="372" y="195"/>
              </a:cxn>
              <a:cxn ang="0">
                <a:pos x="322" y="240"/>
              </a:cxn>
              <a:cxn ang="0">
                <a:pos x="292" y="254"/>
              </a:cxn>
              <a:cxn ang="0">
                <a:pos x="262" y="266"/>
              </a:cxn>
              <a:cxn ang="0">
                <a:pos x="227" y="273"/>
              </a:cxn>
              <a:cxn ang="0">
                <a:pos x="190" y="277"/>
              </a:cxn>
              <a:cxn ang="0">
                <a:pos x="190" y="277"/>
              </a:cxn>
              <a:cxn ang="0">
                <a:pos x="0" y="277"/>
              </a:cxn>
              <a:cxn ang="0">
                <a:pos x="0" y="277"/>
              </a:cxn>
              <a:cxn ang="0">
                <a:pos x="0" y="277"/>
              </a:cxn>
              <a:cxn ang="0">
                <a:pos x="0" y="277"/>
              </a:cxn>
              <a:cxn ang="0">
                <a:pos x="22" y="247"/>
              </a:cxn>
              <a:cxn ang="0">
                <a:pos x="38" y="214"/>
              </a:cxn>
              <a:cxn ang="0">
                <a:pos x="45" y="177"/>
              </a:cxn>
              <a:cxn ang="0">
                <a:pos x="49" y="140"/>
              </a:cxn>
              <a:cxn ang="0">
                <a:pos x="49" y="140"/>
              </a:cxn>
              <a:cxn ang="0">
                <a:pos x="45" y="99"/>
              </a:cxn>
              <a:cxn ang="0">
                <a:pos x="38" y="66"/>
              </a:cxn>
              <a:cxn ang="0">
                <a:pos x="22" y="33"/>
              </a:cxn>
              <a:cxn ang="0">
                <a:pos x="0" y="0"/>
              </a:cxn>
              <a:cxn ang="0">
                <a:pos x="0" y="0"/>
              </a:cxn>
              <a:cxn ang="0">
                <a:pos x="0" y="0"/>
              </a:cxn>
            </a:cxnLst>
            <a:rect l="0" t="0" r="r" b="b"/>
            <a:pathLst>
              <a:path w="410" h="277">
                <a:moveTo>
                  <a:pt x="0" y="0"/>
                </a:moveTo>
                <a:lnTo>
                  <a:pt x="190" y="0"/>
                </a:lnTo>
                <a:lnTo>
                  <a:pt x="190" y="0"/>
                </a:lnTo>
                <a:lnTo>
                  <a:pt x="227" y="3"/>
                </a:lnTo>
                <a:lnTo>
                  <a:pt x="262" y="11"/>
                </a:lnTo>
                <a:lnTo>
                  <a:pt x="292" y="22"/>
                </a:lnTo>
                <a:lnTo>
                  <a:pt x="322" y="40"/>
                </a:lnTo>
                <a:lnTo>
                  <a:pt x="372" y="81"/>
                </a:lnTo>
                <a:lnTo>
                  <a:pt x="410" y="140"/>
                </a:lnTo>
                <a:lnTo>
                  <a:pt x="410" y="140"/>
                </a:lnTo>
                <a:lnTo>
                  <a:pt x="372" y="195"/>
                </a:lnTo>
                <a:lnTo>
                  <a:pt x="322" y="240"/>
                </a:lnTo>
                <a:lnTo>
                  <a:pt x="292" y="254"/>
                </a:lnTo>
                <a:lnTo>
                  <a:pt x="262" y="266"/>
                </a:lnTo>
                <a:lnTo>
                  <a:pt x="227" y="273"/>
                </a:lnTo>
                <a:lnTo>
                  <a:pt x="190" y="277"/>
                </a:lnTo>
                <a:lnTo>
                  <a:pt x="190" y="277"/>
                </a:lnTo>
                <a:lnTo>
                  <a:pt x="0" y="277"/>
                </a:lnTo>
                <a:lnTo>
                  <a:pt x="0" y="277"/>
                </a:lnTo>
                <a:lnTo>
                  <a:pt x="0" y="277"/>
                </a:lnTo>
                <a:lnTo>
                  <a:pt x="0" y="277"/>
                </a:lnTo>
                <a:lnTo>
                  <a:pt x="22" y="247"/>
                </a:lnTo>
                <a:lnTo>
                  <a:pt x="38" y="214"/>
                </a:lnTo>
                <a:lnTo>
                  <a:pt x="45" y="177"/>
                </a:lnTo>
                <a:lnTo>
                  <a:pt x="49" y="140"/>
                </a:lnTo>
                <a:lnTo>
                  <a:pt x="49" y="140"/>
                </a:lnTo>
                <a:lnTo>
                  <a:pt x="45" y="99"/>
                </a:lnTo>
                <a:lnTo>
                  <a:pt x="38" y="66"/>
                </a:lnTo>
                <a:lnTo>
                  <a:pt x="22" y="33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</a:path>
            </a:pathLst>
          </a:custGeom>
          <a:solidFill>
            <a:srgbClr val="CCECFF"/>
          </a:solidFill>
          <a:ln w="1270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9266" name="Line 18"/>
          <p:cNvSpPr>
            <a:spLocks noChangeShapeType="1"/>
          </p:cNvSpPr>
          <p:nvPr/>
        </p:nvSpPr>
        <p:spPr bwMode="auto">
          <a:xfrm flipV="1">
            <a:off x="5489575" y="2954338"/>
            <a:ext cx="455613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9267" name="Line 19"/>
          <p:cNvSpPr>
            <a:spLocks noChangeShapeType="1"/>
          </p:cNvSpPr>
          <p:nvPr/>
        </p:nvSpPr>
        <p:spPr bwMode="auto">
          <a:xfrm>
            <a:off x="5413375" y="3224213"/>
            <a:ext cx="533400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9268" name="Freeform 20"/>
          <p:cNvSpPr>
            <a:spLocks/>
          </p:cNvSpPr>
          <p:nvPr/>
        </p:nvSpPr>
        <p:spPr bwMode="auto">
          <a:xfrm flipV="1">
            <a:off x="5867400" y="2895600"/>
            <a:ext cx="650875" cy="439738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190" y="0"/>
              </a:cxn>
              <a:cxn ang="0">
                <a:pos x="190" y="0"/>
              </a:cxn>
              <a:cxn ang="0">
                <a:pos x="227" y="3"/>
              </a:cxn>
              <a:cxn ang="0">
                <a:pos x="262" y="11"/>
              </a:cxn>
              <a:cxn ang="0">
                <a:pos x="292" y="22"/>
              </a:cxn>
              <a:cxn ang="0">
                <a:pos x="322" y="40"/>
              </a:cxn>
              <a:cxn ang="0">
                <a:pos x="372" y="81"/>
              </a:cxn>
              <a:cxn ang="0">
                <a:pos x="410" y="140"/>
              </a:cxn>
              <a:cxn ang="0">
                <a:pos x="410" y="140"/>
              </a:cxn>
              <a:cxn ang="0">
                <a:pos x="372" y="195"/>
              </a:cxn>
              <a:cxn ang="0">
                <a:pos x="322" y="240"/>
              </a:cxn>
              <a:cxn ang="0">
                <a:pos x="292" y="254"/>
              </a:cxn>
              <a:cxn ang="0">
                <a:pos x="262" y="266"/>
              </a:cxn>
              <a:cxn ang="0">
                <a:pos x="227" y="273"/>
              </a:cxn>
              <a:cxn ang="0">
                <a:pos x="190" y="277"/>
              </a:cxn>
              <a:cxn ang="0">
                <a:pos x="190" y="277"/>
              </a:cxn>
              <a:cxn ang="0">
                <a:pos x="0" y="277"/>
              </a:cxn>
              <a:cxn ang="0">
                <a:pos x="0" y="277"/>
              </a:cxn>
              <a:cxn ang="0">
                <a:pos x="0" y="277"/>
              </a:cxn>
              <a:cxn ang="0">
                <a:pos x="0" y="277"/>
              </a:cxn>
              <a:cxn ang="0">
                <a:pos x="22" y="247"/>
              </a:cxn>
              <a:cxn ang="0">
                <a:pos x="38" y="214"/>
              </a:cxn>
              <a:cxn ang="0">
                <a:pos x="45" y="177"/>
              </a:cxn>
              <a:cxn ang="0">
                <a:pos x="49" y="140"/>
              </a:cxn>
              <a:cxn ang="0">
                <a:pos x="49" y="140"/>
              </a:cxn>
              <a:cxn ang="0">
                <a:pos x="45" y="99"/>
              </a:cxn>
              <a:cxn ang="0">
                <a:pos x="38" y="66"/>
              </a:cxn>
              <a:cxn ang="0">
                <a:pos x="22" y="33"/>
              </a:cxn>
              <a:cxn ang="0">
                <a:pos x="0" y="0"/>
              </a:cxn>
              <a:cxn ang="0">
                <a:pos x="0" y="0"/>
              </a:cxn>
              <a:cxn ang="0">
                <a:pos x="0" y="0"/>
              </a:cxn>
            </a:cxnLst>
            <a:rect l="0" t="0" r="r" b="b"/>
            <a:pathLst>
              <a:path w="410" h="277">
                <a:moveTo>
                  <a:pt x="0" y="0"/>
                </a:moveTo>
                <a:lnTo>
                  <a:pt x="190" y="0"/>
                </a:lnTo>
                <a:lnTo>
                  <a:pt x="190" y="0"/>
                </a:lnTo>
                <a:lnTo>
                  <a:pt x="227" y="3"/>
                </a:lnTo>
                <a:lnTo>
                  <a:pt x="262" y="11"/>
                </a:lnTo>
                <a:lnTo>
                  <a:pt x="292" y="22"/>
                </a:lnTo>
                <a:lnTo>
                  <a:pt x="322" y="40"/>
                </a:lnTo>
                <a:lnTo>
                  <a:pt x="372" y="81"/>
                </a:lnTo>
                <a:lnTo>
                  <a:pt x="410" y="140"/>
                </a:lnTo>
                <a:lnTo>
                  <a:pt x="410" y="140"/>
                </a:lnTo>
                <a:lnTo>
                  <a:pt x="372" y="195"/>
                </a:lnTo>
                <a:lnTo>
                  <a:pt x="322" y="240"/>
                </a:lnTo>
                <a:lnTo>
                  <a:pt x="292" y="254"/>
                </a:lnTo>
                <a:lnTo>
                  <a:pt x="262" y="266"/>
                </a:lnTo>
                <a:lnTo>
                  <a:pt x="227" y="273"/>
                </a:lnTo>
                <a:lnTo>
                  <a:pt x="190" y="277"/>
                </a:lnTo>
                <a:lnTo>
                  <a:pt x="190" y="277"/>
                </a:lnTo>
                <a:lnTo>
                  <a:pt x="0" y="277"/>
                </a:lnTo>
                <a:lnTo>
                  <a:pt x="0" y="277"/>
                </a:lnTo>
                <a:lnTo>
                  <a:pt x="0" y="277"/>
                </a:lnTo>
                <a:lnTo>
                  <a:pt x="0" y="277"/>
                </a:lnTo>
                <a:lnTo>
                  <a:pt x="22" y="247"/>
                </a:lnTo>
                <a:lnTo>
                  <a:pt x="38" y="214"/>
                </a:lnTo>
                <a:lnTo>
                  <a:pt x="45" y="177"/>
                </a:lnTo>
                <a:lnTo>
                  <a:pt x="49" y="140"/>
                </a:lnTo>
                <a:lnTo>
                  <a:pt x="49" y="140"/>
                </a:lnTo>
                <a:lnTo>
                  <a:pt x="45" y="99"/>
                </a:lnTo>
                <a:lnTo>
                  <a:pt x="38" y="66"/>
                </a:lnTo>
                <a:lnTo>
                  <a:pt x="22" y="33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9269" name="Line 21"/>
          <p:cNvSpPr>
            <a:spLocks noChangeShapeType="1"/>
          </p:cNvSpPr>
          <p:nvPr/>
        </p:nvSpPr>
        <p:spPr bwMode="auto">
          <a:xfrm flipV="1">
            <a:off x="7008813" y="3106738"/>
            <a:ext cx="690562" cy="635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309270" name="Group 22"/>
          <p:cNvGrpSpPr>
            <a:grpSpLocks/>
          </p:cNvGrpSpPr>
          <p:nvPr/>
        </p:nvGrpSpPr>
        <p:grpSpPr bwMode="auto">
          <a:xfrm flipV="1">
            <a:off x="6707188" y="2967038"/>
            <a:ext cx="385762" cy="292100"/>
            <a:chOff x="2159" y="1440"/>
            <a:chExt cx="243" cy="184"/>
          </a:xfrm>
        </p:grpSpPr>
        <p:sp>
          <p:nvSpPr>
            <p:cNvPr id="309271" name="Freeform 23"/>
            <p:cNvSpPr>
              <a:spLocks/>
            </p:cNvSpPr>
            <p:nvPr/>
          </p:nvSpPr>
          <p:spPr bwMode="auto">
            <a:xfrm>
              <a:off x="2159" y="1440"/>
              <a:ext cx="190" cy="18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84"/>
                </a:cxn>
                <a:cxn ang="0">
                  <a:pos x="190" y="92"/>
                </a:cxn>
                <a:cxn ang="0">
                  <a:pos x="0" y="0"/>
                </a:cxn>
              </a:cxnLst>
              <a:rect l="0" t="0" r="r" b="b"/>
              <a:pathLst>
                <a:path w="190" h="184">
                  <a:moveTo>
                    <a:pt x="0" y="0"/>
                  </a:moveTo>
                  <a:lnTo>
                    <a:pt x="0" y="184"/>
                  </a:lnTo>
                  <a:lnTo>
                    <a:pt x="190" y="9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9272" name="Freeform 24"/>
            <p:cNvSpPr>
              <a:spLocks/>
            </p:cNvSpPr>
            <p:nvPr/>
          </p:nvSpPr>
          <p:spPr bwMode="auto">
            <a:xfrm>
              <a:off x="2159" y="1440"/>
              <a:ext cx="190" cy="18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84"/>
                </a:cxn>
                <a:cxn ang="0">
                  <a:pos x="190" y="92"/>
                </a:cxn>
                <a:cxn ang="0">
                  <a:pos x="0" y="0"/>
                </a:cxn>
              </a:cxnLst>
              <a:rect l="0" t="0" r="r" b="b"/>
              <a:pathLst>
                <a:path w="190" h="184">
                  <a:moveTo>
                    <a:pt x="0" y="0"/>
                  </a:moveTo>
                  <a:lnTo>
                    <a:pt x="0" y="184"/>
                  </a:lnTo>
                  <a:lnTo>
                    <a:pt x="190" y="92"/>
                  </a:lnTo>
                  <a:lnTo>
                    <a:pt x="0" y="0"/>
                  </a:lnTo>
                </a:path>
              </a:pathLst>
            </a:custGeom>
            <a:solidFill>
              <a:srgbClr val="CCECFF"/>
            </a:solidFill>
            <a:ln w="1270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9273" name="Freeform 25"/>
            <p:cNvSpPr>
              <a:spLocks/>
            </p:cNvSpPr>
            <p:nvPr/>
          </p:nvSpPr>
          <p:spPr bwMode="auto">
            <a:xfrm>
              <a:off x="2353" y="1506"/>
              <a:ext cx="49" cy="48"/>
            </a:xfrm>
            <a:custGeom>
              <a:avLst/>
              <a:gdLst/>
              <a:ahLst/>
              <a:cxnLst>
                <a:cxn ang="0">
                  <a:pos x="49" y="26"/>
                </a:cxn>
                <a:cxn ang="0">
                  <a:pos x="42" y="41"/>
                </a:cxn>
                <a:cxn ang="0">
                  <a:pos x="23" y="48"/>
                </a:cxn>
                <a:cxn ang="0">
                  <a:pos x="23" y="48"/>
                </a:cxn>
                <a:cxn ang="0">
                  <a:pos x="8" y="41"/>
                </a:cxn>
                <a:cxn ang="0">
                  <a:pos x="0" y="26"/>
                </a:cxn>
                <a:cxn ang="0">
                  <a:pos x="0" y="26"/>
                </a:cxn>
                <a:cxn ang="0">
                  <a:pos x="8" y="8"/>
                </a:cxn>
                <a:cxn ang="0">
                  <a:pos x="23" y="0"/>
                </a:cxn>
                <a:cxn ang="0">
                  <a:pos x="23" y="0"/>
                </a:cxn>
                <a:cxn ang="0">
                  <a:pos x="42" y="8"/>
                </a:cxn>
                <a:cxn ang="0">
                  <a:pos x="49" y="26"/>
                </a:cxn>
              </a:cxnLst>
              <a:rect l="0" t="0" r="r" b="b"/>
              <a:pathLst>
                <a:path w="49" h="48">
                  <a:moveTo>
                    <a:pt x="49" y="26"/>
                  </a:moveTo>
                  <a:lnTo>
                    <a:pt x="42" y="41"/>
                  </a:lnTo>
                  <a:lnTo>
                    <a:pt x="23" y="48"/>
                  </a:lnTo>
                  <a:lnTo>
                    <a:pt x="23" y="48"/>
                  </a:lnTo>
                  <a:lnTo>
                    <a:pt x="8" y="41"/>
                  </a:lnTo>
                  <a:lnTo>
                    <a:pt x="0" y="26"/>
                  </a:lnTo>
                  <a:lnTo>
                    <a:pt x="0" y="26"/>
                  </a:lnTo>
                  <a:lnTo>
                    <a:pt x="8" y="8"/>
                  </a:lnTo>
                  <a:lnTo>
                    <a:pt x="23" y="0"/>
                  </a:lnTo>
                  <a:lnTo>
                    <a:pt x="23" y="0"/>
                  </a:lnTo>
                  <a:lnTo>
                    <a:pt x="42" y="8"/>
                  </a:lnTo>
                  <a:lnTo>
                    <a:pt x="49" y="26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9274" name="Freeform 26"/>
            <p:cNvSpPr>
              <a:spLocks/>
            </p:cNvSpPr>
            <p:nvPr/>
          </p:nvSpPr>
          <p:spPr bwMode="auto">
            <a:xfrm>
              <a:off x="2353" y="1506"/>
              <a:ext cx="49" cy="48"/>
            </a:xfrm>
            <a:custGeom>
              <a:avLst/>
              <a:gdLst/>
              <a:ahLst/>
              <a:cxnLst>
                <a:cxn ang="0">
                  <a:pos x="49" y="26"/>
                </a:cxn>
                <a:cxn ang="0">
                  <a:pos x="42" y="41"/>
                </a:cxn>
                <a:cxn ang="0">
                  <a:pos x="23" y="48"/>
                </a:cxn>
                <a:cxn ang="0">
                  <a:pos x="23" y="48"/>
                </a:cxn>
                <a:cxn ang="0">
                  <a:pos x="8" y="41"/>
                </a:cxn>
                <a:cxn ang="0">
                  <a:pos x="0" y="26"/>
                </a:cxn>
                <a:cxn ang="0">
                  <a:pos x="0" y="26"/>
                </a:cxn>
                <a:cxn ang="0">
                  <a:pos x="8" y="8"/>
                </a:cxn>
                <a:cxn ang="0">
                  <a:pos x="23" y="0"/>
                </a:cxn>
                <a:cxn ang="0">
                  <a:pos x="23" y="0"/>
                </a:cxn>
                <a:cxn ang="0">
                  <a:pos x="42" y="8"/>
                </a:cxn>
                <a:cxn ang="0">
                  <a:pos x="49" y="26"/>
                </a:cxn>
              </a:cxnLst>
              <a:rect l="0" t="0" r="r" b="b"/>
              <a:pathLst>
                <a:path w="49" h="48">
                  <a:moveTo>
                    <a:pt x="49" y="26"/>
                  </a:moveTo>
                  <a:lnTo>
                    <a:pt x="42" y="41"/>
                  </a:lnTo>
                  <a:lnTo>
                    <a:pt x="23" y="48"/>
                  </a:lnTo>
                  <a:lnTo>
                    <a:pt x="23" y="48"/>
                  </a:lnTo>
                  <a:lnTo>
                    <a:pt x="8" y="41"/>
                  </a:lnTo>
                  <a:lnTo>
                    <a:pt x="0" y="26"/>
                  </a:lnTo>
                  <a:lnTo>
                    <a:pt x="0" y="26"/>
                  </a:lnTo>
                  <a:lnTo>
                    <a:pt x="8" y="8"/>
                  </a:lnTo>
                  <a:lnTo>
                    <a:pt x="23" y="0"/>
                  </a:lnTo>
                  <a:lnTo>
                    <a:pt x="23" y="0"/>
                  </a:lnTo>
                  <a:lnTo>
                    <a:pt x="42" y="8"/>
                  </a:lnTo>
                  <a:lnTo>
                    <a:pt x="49" y="26"/>
                  </a:lnTo>
                </a:path>
              </a:pathLst>
            </a:custGeom>
            <a:solidFill>
              <a:srgbClr val="CCECFF"/>
            </a:solidFill>
            <a:ln w="1270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09275" name="Line 27"/>
          <p:cNvSpPr>
            <a:spLocks noChangeShapeType="1"/>
          </p:cNvSpPr>
          <p:nvPr/>
        </p:nvSpPr>
        <p:spPr bwMode="auto">
          <a:xfrm flipV="1">
            <a:off x="6480175" y="3105150"/>
            <a:ext cx="227013" cy="1588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9276" name="Freeform 28"/>
          <p:cNvSpPr>
            <a:spLocks/>
          </p:cNvSpPr>
          <p:nvPr/>
        </p:nvSpPr>
        <p:spPr bwMode="auto">
          <a:xfrm flipV="1">
            <a:off x="5867400" y="2878138"/>
            <a:ext cx="650875" cy="439737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190" y="0"/>
              </a:cxn>
              <a:cxn ang="0">
                <a:pos x="190" y="0"/>
              </a:cxn>
              <a:cxn ang="0">
                <a:pos x="227" y="3"/>
              </a:cxn>
              <a:cxn ang="0">
                <a:pos x="262" y="11"/>
              </a:cxn>
              <a:cxn ang="0">
                <a:pos x="292" y="22"/>
              </a:cxn>
              <a:cxn ang="0">
                <a:pos x="322" y="40"/>
              </a:cxn>
              <a:cxn ang="0">
                <a:pos x="372" y="81"/>
              </a:cxn>
              <a:cxn ang="0">
                <a:pos x="410" y="140"/>
              </a:cxn>
              <a:cxn ang="0">
                <a:pos x="410" y="140"/>
              </a:cxn>
              <a:cxn ang="0">
                <a:pos x="372" y="195"/>
              </a:cxn>
              <a:cxn ang="0">
                <a:pos x="322" y="240"/>
              </a:cxn>
              <a:cxn ang="0">
                <a:pos x="292" y="254"/>
              </a:cxn>
              <a:cxn ang="0">
                <a:pos x="262" y="266"/>
              </a:cxn>
              <a:cxn ang="0">
                <a:pos x="227" y="273"/>
              </a:cxn>
              <a:cxn ang="0">
                <a:pos x="190" y="277"/>
              </a:cxn>
              <a:cxn ang="0">
                <a:pos x="190" y="277"/>
              </a:cxn>
              <a:cxn ang="0">
                <a:pos x="0" y="277"/>
              </a:cxn>
              <a:cxn ang="0">
                <a:pos x="0" y="277"/>
              </a:cxn>
              <a:cxn ang="0">
                <a:pos x="0" y="277"/>
              </a:cxn>
              <a:cxn ang="0">
                <a:pos x="0" y="277"/>
              </a:cxn>
              <a:cxn ang="0">
                <a:pos x="22" y="247"/>
              </a:cxn>
              <a:cxn ang="0">
                <a:pos x="38" y="214"/>
              </a:cxn>
              <a:cxn ang="0">
                <a:pos x="45" y="177"/>
              </a:cxn>
              <a:cxn ang="0">
                <a:pos x="49" y="140"/>
              </a:cxn>
              <a:cxn ang="0">
                <a:pos x="49" y="140"/>
              </a:cxn>
              <a:cxn ang="0">
                <a:pos x="45" y="99"/>
              </a:cxn>
              <a:cxn ang="0">
                <a:pos x="38" y="66"/>
              </a:cxn>
              <a:cxn ang="0">
                <a:pos x="22" y="33"/>
              </a:cxn>
              <a:cxn ang="0">
                <a:pos x="0" y="0"/>
              </a:cxn>
              <a:cxn ang="0">
                <a:pos x="0" y="0"/>
              </a:cxn>
              <a:cxn ang="0">
                <a:pos x="0" y="0"/>
              </a:cxn>
            </a:cxnLst>
            <a:rect l="0" t="0" r="r" b="b"/>
            <a:pathLst>
              <a:path w="410" h="277">
                <a:moveTo>
                  <a:pt x="0" y="0"/>
                </a:moveTo>
                <a:lnTo>
                  <a:pt x="190" y="0"/>
                </a:lnTo>
                <a:lnTo>
                  <a:pt x="190" y="0"/>
                </a:lnTo>
                <a:lnTo>
                  <a:pt x="227" y="3"/>
                </a:lnTo>
                <a:lnTo>
                  <a:pt x="262" y="11"/>
                </a:lnTo>
                <a:lnTo>
                  <a:pt x="292" y="22"/>
                </a:lnTo>
                <a:lnTo>
                  <a:pt x="322" y="40"/>
                </a:lnTo>
                <a:lnTo>
                  <a:pt x="372" y="81"/>
                </a:lnTo>
                <a:lnTo>
                  <a:pt x="410" y="140"/>
                </a:lnTo>
                <a:lnTo>
                  <a:pt x="410" y="140"/>
                </a:lnTo>
                <a:lnTo>
                  <a:pt x="372" y="195"/>
                </a:lnTo>
                <a:lnTo>
                  <a:pt x="322" y="240"/>
                </a:lnTo>
                <a:lnTo>
                  <a:pt x="292" y="254"/>
                </a:lnTo>
                <a:lnTo>
                  <a:pt x="262" y="266"/>
                </a:lnTo>
                <a:lnTo>
                  <a:pt x="227" y="273"/>
                </a:lnTo>
                <a:lnTo>
                  <a:pt x="190" y="277"/>
                </a:lnTo>
                <a:lnTo>
                  <a:pt x="190" y="277"/>
                </a:lnTo>
                <a:lnTo>
                  <a:pt x="0" y="277"/>
                </a:lnTo>
                <a:lnTo>
                  <a:pt x="0" y="277"/>
                </a:lnTo>
                <a:lnTo>
                  <a:pt x="0" y="277"/>
                </a:lnTo>
                <a:lnTo>
                  <a:pt x="0" y="277"/>
                </a:lnTo>
                <a:lnTo>
                  <a:pt x="22" y="247"/>
                </a:lnTo>
                <a:lnTo>
                  <a:pt x="38" y="214"/>
                </a:lnTo>
                <a:lnTo>
                  <a:pt x="45" y="177"/>
                </a:lnTo>
                <a:lnTo>
                  <a:pt x="49" y="140"/>
                </a:lnTo>
                <a:lnTo>
                  <a:pt x="49" y="140"/>
                </a:lnTo>
                <a:lnTo>
                  <a:pt x="45" y="99"/>
                </a:lnTo>
                <a:lnTo>
                  <a:pt x="38" y="66"/>
                </a:lnTo>
                <a:lnTo>
                  <a:pt x="22" y="33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</a:path>
            </a:pathLst>
          </a:custGeom>
          <a:solidFill>
            <a:srgbClr val="CCECFF"/>
          </a:solidFill>
          <a:ln w="1270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9277" name="Freeform 29"/>
          <p:cNvSpPr>
            <a:spLocks/>
          </p:cNvSpPr>
          <p:nvPr/>
        </p:nvSpPr>
        <p:spPr bwMode="auto">
          <a:xfrm>
            <a:off x="5489575" y="2420938"/>
            <a:ext cx="1828800" cy="68580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96"/>
              </a:cxn>
              <a:cxn ang="0">
                <a:pos x="1152" y="336"/>
              </a:cxn>
              <a:cxn ang="0">
                <a:pos x="1152" y="432"/>
              </a:cxn>
            </a:cxnLst>
            <a:rect l="0" t="0" r="r" b="b"/>
            <a:pathLst>
              <a:path w="1152" h="432">
                <a:moveTo>
                  <a:pt x="0" y="0"/>
                </a:moveTo>
                <a:lnTo>
                  <a:pt x="0" y="96"/>
                </a:lnTo>
                <a:lnTo>
                  <a:pt x="1152" y="336"/>
                </a:lnTo>
                <a:lnTo>
                  <a:pt x="1152" y="432"/>
                </a:lnTo>
              </a:path>
            </a:pathLst>
          </a:custGeom>
          <a:noFill/>
          <a:ln w="19050" cap="flat" cmpd="sng">
            <a:solidFill>
              <a:schemeClr val="tx2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wrap="none" lIns="45720" rIns="45720" anchor="ctr">
            <a:spAutoFit/>
          </a:bodyPr>
          <a:lstStyle/>
          <a:p>
            <a:endParaRPr lang="en-US"/>
          </a:p>
        </p:txBody>
      </p:sp>
      <p:sp>
        <p:nvSpPr>
          <p:cNvPr id="309278" name="Freeform 30"/>
          <p:cNvSpPr>
            <a:spLocks/>
          </p:cNvSpPr>
          <p:nvPr/>
        </p:nvSpPr>
        <p:spPr bwMode="auto">
          <a:xfrm flipV="1">
            <a:off x="5489575" y="2268538"/>
            <a:ext cx="1828800" cy="68580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96"/>
              </a:cxn>
              <a:cxn ang="0">
                <a:pos x="1152" y="336"/>
              </a:cxn>
              <a:cxn ang="0">
                <a:pos x="1152" y="432"/>
              </a:cxn>
            </a:cxnLst>
            <a:rect l="0" t="0" r="r" b="b"/>
            <a:pathLst>
              <a:path w="1152" h="432">
                <a:moveTo>
                  <a:pt x="0" y="0"/>
                </a:moveTo>
                <a:lnTo>
                  <a:pt x="0" y="96"/>
                </a:lnTo>
                <a:lnTo>
                  <a:pt x="1152" y="336"/>
                </a:lnTo>
                <a:lnTo>
                  <a:pt x="1152" y="432"/>
                </a:lnTo>
              </a:path>
            </a:pathLst>
          </a:custGeom>
          <a:noFill/>
          <a:ln w="19050" cap="flat" cmpd="sng">
            <a:solidFill>
              <a:schemeClr val="tx2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wrap="none" lIns="45720" rIns="45720" anchor="ctr">
            <a:spAutoFit/>
          </a:bodyPr>
          <a:lstStyle/>
          <a:p>
            <a:endParaRPr lang="en-US"/>
          </a:p>
        </p:txBody>
      </p:sp>
      <p:sp>
        <p:nvSpPr>
          <p:cNvPr id="309279" name="Text Box 31"/>
          <p:cNvSpPr txBox="1">
            <a:spLocks noChangeArrowheads="1"/>
          </p:cNvSpPr>
          <p:nvPr/>
        </p:nvSpPr>
        <p:spPr bwMode="auto">
          <a:xfrm>
            <a:off x="7775575" y="2081213"/>
            <a:ext cx="457200" cy="339725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>
            <a:spAutoFit/>
          </a:bodyPr>
          <a:lstStyle/>
          <a:p>
            <a:pPr algn="l"/>
            <a:r>
              <a:rPr lang="en-US"/>
              <a:t>Q+</a:t>
            </a:r>
          </a:p>
        </p:txBody>
      </p:sp>
      <p:sp>
        <p:nvSpPr>
          <p:cNvPr id="309280" name="Text Box 32"/>
          <p:cNvSpPr txBox="1">
            <a:spLocks noChangeArrowheads="1"/>
          </p:cNvSpPr>
          <p:nvPr/>
        </p:nvSpPr>
        <p:spPr bwMode="auto">
          <a:xfrm>
            <a:off x="7775575" y="2919413"/>
            <a:ext cx="457200" cy="339725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>
            <a:spAutoFit/>
          </a:bodyPr>
          <a:lstStyle/>
          <a:p>
            <a:pPr algn="l"/>
            <a:r>
              <a:rPr lang="en-US"/>
              <a:t>Q–</a:t>
            </a:r>
          </a:p>
        </p:txBody>
      </p:sp>
      <p:sp>
        <p:nvSpPr>
          <p:cNvPr id="309281" name="Text Box 33"/>
          <p:cNvSpPr txBox="1">
            <a:spLocks noChangeArrowheads="1"/>
          </p:cNvSpPr>
          <p:nvPr/>
        </p:nvSpPr>
        <p:spPr bwMode="auto">
          <a:xfrm>
            <a:off x="5413375" y="1776413"/>
            <a:ext cx="457200" cy="339725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>
            <a:spAutoFit/>
          </a:bodyPr>
          <a:lstStyle/>
          <a:p>
            <a:pPr algn="r"/>
            <a:r>
              <a:rPr lang="en-US"/>
              <a:t>R</a:t>
            </a:r>
          </a:p>
        </p:txBody>
      </p:sp>
      <p:sp>
        <p:nvSpPr>
          <p:cNvPr id="309282" name="Text Box 34"/>
          <p:cNvSpPr txBox="1">
            <a:spLocks noChangeArrowheads="1"/>
          </p:cNvSpPr>
          <p:nvPr/>
        </p:nvSpPr>
        <p:spPr bwMode="auto">
          <a:xfrm>
            <a:off x="5413375" y="3224213"/>
            <a:ext cx="457200" cy="339725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>
            <a:spAutoFit/>
          </a:bodyPr>
          <a:lstStyle/>
          <a:p>
            <a:pPr algn="r"/>
            <a:r>
              <a:rPr lang="en-US"/>
              <a:t>S</a:t>
            </a:r>
          </a:p>
        </p:txBody>
      </p:sp>
      <p:sp>
        <p:nvSpPr>
          <p:cNvPr id="309283" name="Line 35"/>
          <p:cNvSpPr>
            <a:spLocks noChangeShapeType="1"/>
          </p:cNvSpPr>
          <p:nvPr/>
        </p:nvSpPr>
        <p:spPr bwMode="auto">
          <a:xfrm>
            <a:off x="1066800" y="1981200"/>
            <a:ext cx="3733800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9284" name="Line 36"/>
          <p:cNvSpPr>
            <a:spLocks noChangeShapeType="1"/>
          </p:cNvSpPr>
          <p:nvPr/>
        </p:nvSpPr>
        <p:spPr bwMode="auto">
          <a:xfrm>
            <a:off x="4648200" y="2286000"/>
            <a:ext cx="150813" cy="1588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9285" name="Freeform 37"/>
          <p:cNvSpPr>
            <a:spLocks/>
          </p:cNvSpPr>
          <p:nvPr/>
        </p:nvSpPr>
        <p:spPr bwMode="auto">
          <a:xfrm>
            <a:off x="4802188" y="1928813"/>
            <a:ext cx="606425" cy="439737"/>
          </a:xfrm>
          <a:custGeom>
            <a:avLst/>
            <a:gdLst/>
            <a:ahLst/>
            <a:cxnLst>
              <a:cxn ang="0">
                <a:pos x="382" y="140"/>
              </a:cxn>
              <a:cxn ang="0">
                <a:pos x="378" y="166"/>
              </a:cxn>
              <a:cxn ang="0">
                <a:pos x="370" y="192"/>
              </a:cxn>
              <a:cxn ang="0">
                <a:pos x="359" y="214"/>
              </a:cxn>
              <a:cxn ang="0">
                <a:pos x="340" y="236"/>
              </a:cxn>
              <a:cxn ang="0">
                <a:pos x="317" y="254"/>
              </a:cxn>
              <a:cxn ang="0">
                <a:pos x="294" y="266"/>
              </a:cxn>
              <a:cxn ang="0">
                <a:pos x="267" y="273"/>
              </a:cxn>
              <a:cxn ang="0">
                <a:pos x="237" y="277"/>
              </a:cxn>
              <a:cxn ang="0">
                <a:pos x="237" y="277"/>
              </a:cxn>
              <a:cxn ang="0">
                <a:pos x="0" y="277"/>
              </a:cxn>
              <a:cxn ang="0">
                <a:pos x="0" y="277"/>
              </a:cxn>
              <a:cxn ang="0">
                <a:pos x="0" y="0"/>
              </a:cxn>
              <a:cxn ang="0">
                <a:pos x="0" y="0"/>
              </a:cxn>
              <a:cxn ang="0">
                <a:pos x="237" y="0"/>
              </a:cxn>
              <a:cxn ang="0">
                <a:pos x="237" y="0"/>
              </a:cxn>
              <a:cxn ang="0">
                <a:pos x="267" y="3"/>
              </a:cxn>
              <a:cxn ang="0">
                <a:pos x="294" y="11"/>
              </a:cxn>
              <a:cxn ang="0">
                <a:pos x="317" y="22"/>
              </a:cxn>
              <a:cxn ang="0">
                <a:pos x="340" y="40"/>
              </a:cxn>
              <a:cxn ang="0">
                <a:pos x="359" y="62"/>
              </a:cxn>
              <a:cxn ang="0">
                <a:pos x="370" y="85"/>
              </a:cxn>
              <a:cxn ang="0">
                <a:pos x="378" y="110"/>
              </a:cxn>
              <a:cxn ang="0">
                <a:pos x="382" y="140"/>
              </a:cxn>
            </a:cxnLst>
            <a:rect l="0" t="0" r="r" b="b"/>
            <a:pathLst>
              <a:path w="382" h="277">
                <a:moveTo>
                  <a:pt x="382" y="140"/>
                </a:moveTo>
                <a:lnTo>
                  <a:pt x="378" y="166"/>
                </a:lnTo>
                <a:lnTo>
                  <a:pt x="370" y="192"/>
                </a:lnTo>
                <a:lnTo>
                  <a:pt x="359" y="214"/>
                </a:lnTo>
                <a:lnTo>
                  <a:pt x="340" y="236"/>
                </a:lnTo>
                <a:lnTo>
                  <a:pt x="317" y="254"/>
                </a:lnTo>
                <a:lnTo>
                  <a:pt x="294" y="266"/>
                </a:lnTo>
                <a:lnTo>
                  <a:pt x="267" y="273"/>
                </a:lnTo>
                <a:lnTo>
                  <a:pt x="237" y="277"/>
                </a:lnTo>
                <a:lnTo>
                  <a:pt x="237" y="277"/>
                </a:lnTo>
                <a:lnTo>
                  <a:pt x="0" y="277"/>
                </a:lnTo>
                <a:lnTo>
                  <a:pt x="0" y="277"/>
                </a:lnTo>
                <a:lnTo>
                  <a:pt x="0" y="0"/>
                </a:lnTo>
                <a:lnTo>
                  <a:pt x="0" y="0"/>
                </a:lnTo>
                <a:lnTo>
                  <a:pt x="237" y="0"/>
                </a:lnTo>
                <a:lnTo>
                  <a:pt x="237" y="0"/>
                </a:lnTo>
                <a:lnTo>
                  <a:pt x="267" y="3"/>
                </a:lnTo>
                <a:lnTo>
                  <a:pt x="294" y="11"/>
                </a:lnTo>
                <a:lnTo>
                  <a:pt x="317" y="22"/>
                </a:lnTo>
                <a:lnTo>
                  <a:pt x="340" y="40"/>
                </a:lnTo>
                <a:lnTo>
                  <a:pt x="359" y="62"/>
                </a:lnTo>
                <a:lnTo>
                  <a:pt x="370" y="85"/>
                </a:lnTo>
                <a:lnTo>
                  <a:pt x="378" y="110"/>
                </a:lnTo>
                <a:lnTo>
                  <a:pt x="382" y="140"/>
                </a:lnTo>
                <a:close/>
              </a:path>
            </a:pathLst>
          </a:custGeom>
          <a:solidFill>
            <a:srgbClr val="CCECFF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9286" name="Freeform 38"/>
          <p:cNvSpPr>
            <a:spLocks/>
          </p:cNvSpPr>
          <p:nvPr/>
        </p:nvSpPr>
        <p:spPr bwMode="auto">
          <a:xfrm>
            <a:off x="4802188" y="1928813"/>
            <a:ext cx="606425" cy="439737"/>
          </a:xfrm>
          <a:custGeom>
            <a:avLst/>
            <a:gdLst/>
            <a:ahLst/>
            <a:cxnLst>
              <a:cxn ang="0">
                <a:pos x="382" y="140"/>
              </a:cxn>
              <a:cxn ang="0">
                <a:pos x="378" y="166"/>
              </a:cxn>
              <a:cxn ang="0">
                <a:pos x="370" y="192"/>
              </a:cxn>
              <a:cxn ang="0">
                <a:pos x="359" y="214"/>
              </a:cxn>
              <a:cxn ang="0">
                <a:pos x="340" y="236"/>
              </a:cxn>
              <a:cxn ang="0">
                <a:pos x="317" y="254"/>
              </a:cxn>
              <a:cxn ang="0">
                <a:pos x="294" y="266"/>
              </a:cxn>
              <a:cxn ang="0">
                <a:pos x="267" y="273"/>
              </a:cxn>
              <a:cxn ang="0">
                <a:pos x="237" y="277"/>
              </a:cxn>
              <a:cxn ang="0">
                <a:pos x="237" y="277"/>
              </a:cxn>
              <a:cxn ang="0">
                <a:pos x="0" y="277"/>
              </a:cxn>
              <a:cxn ang="0">
                <a:pos x="0" y="277"/>
              </a:cxn>
              <a:cxn ang="0">
                <a:pos x="0" y="0"/>
              </a:cxn>
              <a:cxn ang="0">
                <a:pos x="0" y="0"/>
              </a:cxn>
              <a:cxn ang="0">
                <a:pos x="237" y="0"/>
              </a:cxn>
              <a:cxn ang="0">
                <a:pos x="237" y="0"/>
              </a:cxn>
              <a:cxn ang="0">
                <a:pos x="267" y="3"/>
              </a:cxn>
              <a:cxn ang="0">
                <a:pos x="294" y="11"/>
              </a:cxn>
              <a:cxn ang="0">
                <a:pos x="317" y="22"/>
              </a:cxn>
              <a:cxn ang="0">
                <a:pos x="340" y="40"/>
              </a:cxn>
              <a:cxn ang="0">
                <a:pos x="359" y="62"/>
              </a:cxn>
              <a:cxn ang="0">
                <a:pos x="370" y="85"/>
              </a:cxn>
              <a:cxn ang="0">
                <a:pos x="378" y="110"/>
              </a:cxn>
              <a:cxn ang="0">
                <a:pos x="382" y="140"/>
              </a:cxn>
            </a:cxnLst>
            <a:rect l="0" t="0" r="r" b="b"/>
            <a:pathLst>
              <a:path w="382" h="277">
                <a:moveTo>
                  <a:pt x="382" y="140"/>
                </a:moveTo>
                <a:lnTo>
                  <a:pt x="378" y="166"/>
                </a:lnTo>
                <a:lnTo>
                  <a:pt x="370" y="192"/>
                </a:lnTo>
                <a:lnTo>
                  <a:pt x="359" y="214"/>
                </a:lnTo>
                <a:lnTo>
                  <a:pt x="340" y="236"/>
                </a:lnTo>
                <a:lnTo>
                  <a:pt x="317" y="254"/>
                </a:lnTo>
                <a:lnTo>
                  <a:pt x="294" y="266"/>
                </a:lnTo>
                <a:lnTo>
                  <a:pt x="267" y="273"/>
                </a:lnTo>
                <a:lnTo>
                  <a:pt x="237" y="277"/>
                </a:lnTo>
                <a:lnTo>
                  <a:pt x="237" y="277"/>
                </a:lnTo>
                <a:lnTo>
                  <a:pt x="0" y="277"/>
                </a:lnTo>
                <a:lnTo>
                  <a:pt x="0" y="277"/>
                </a:lnTo>
                <a:lnTo>
                  <a:pt x="0" y="0"/>
                </a:lnTo>
                <a:lnTo>
                  <a:pt x="0" y="0"/>
                </a:lnTo>
                <a:lnTo>
                  <a:pt x="237" y="0"/>
                </a:lnTo>
                <a:lnTo>
                  <a:pt x="237" y="0"/>
                </a:lnTo>
                <a:lnTo>
                  <a:pt x="267" y="3"/>
                </a:lnTo>
                <a:lnTo>
                  <a:pt x="294" y="11"/>
                </a:lnTo>
                <a:lnTo>
                  <a:pt x="317" y="22"/>
                </a:lnTo>
                <a:lnTo>
                  <a:pt x="340" y="40"/>
                </a:lnTo>
                <a:lnTo>
                  <a:pt x="359" y="62"/>
                </a:lnTo>
                <a:lnTo>
                  <a:pt x="370" y="85"/>
                </a:lnTo>
                <a:lnTo>
                  <a:pt x="378" y="110"/>
                </a:lnTo>
                <a:lnTo>
                  <a:pt x="382" y="140"/>
                </a:lnTo>
              </a:path>
            </a:pathLst>
          </a:custGeom>
          <a:noFill/>
          <a:ln w="1270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9287" name="Line 39"/>
          <p:cNvSpPr>
            <a:spLocks noChangeShapeType="1"/>
          </p:cNvSpPr>
          <p:nvPr/>
        </p:nvSpPr>
        <p:spPr bwMode="auto">
          <a:xfrm>
            <a:off x="3733800" y="3352800"/>
            <a:ext cx="1066800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9288" name="Freeform 40"/>
          <p:cNvSpPr>
            <a:spLocks/>
          </p:cNvSpPr>
          <p:nvPr/>
        </p:nvSpPr>
        <p:spPr bwMode="auto">
          <a:xfrm>
            <a:off x="4802188" y="3013075"/>
            <a:ext cx="606425" cy="439738"/>
          </a:xfrm>
          <a:custGeom>
            <a:avLst/>
            <a:gdLst/>
            <a:ahLst/>
            <a:cxnLst>
              <a:cxn ang="0">
                <a:pos x="382" y="140"/>
              </a:cxn>
              <a:cxn ang="0">
                <a:pos x="378" y="166"/>
              </a:cxn>
              <a:cxn ang="0">
                <a:pos x="370" y="192"/>
              </a:cxn>
              <a:cxn ang="0">
                <a:pos x="359" y="214"/>
              </a:cxn>
              <a:cxn ang="0">
                <a:pos x="340" y="236"/>
              </a:cxn>
              <a:cxn ang="0">
                <a:pos x="317" y="254"/>
              </a:cxn>
              <a:cxn ang="0">
                <a:pos x="294" y="266"/>
              </a:cxn>
              <a:cxn ang="0">
                <a:pos x="267" y="273"/>
              </a:cxn>
              <a:cxn ang="0">
                <a:pos x="237" y="277"/>
              </a:cxn>
              <a:cxn ang="0">
                <a:pos x="237" y="277"/>
              </a:cxn>
              <a:cxn ang="0">
                <a:pos x="0" y="277"/>
              </a:cxn>
              <a:cxn ang="0">
                <a:pos x="0" y="277"/>
              </a:cxn>
              <a:cxn ang="0">
                <a:pos x="0" y="0"/>
              </a:cxn>
              <a:cxn ang="0">
                <a:pos x="0" y="0"/>
              </a:cxn>
              <a:cxn ang="0">
                <a:pos x="237" y="0"/>
              </a:cxn>
              <a:cxn ang="0">
                <a:pos x="237" y="0"/>
              </a:cxn>
              <a:cxn ang="0">
                <a:pos x="267" y="3"/>
              </a:cxn>
              <a:cxn ang="0">
                <a:pos x="294" y="11"/>
              </a:cxn>
              <a:cxn ang="0">
                <a:pos x="317" y="22"/>
              </a:cxn>
              <a:cxn ang="0">
                <a:pos x="340" y="40"/>
              </a:cxn>
              <a:cxn ang="0">
                <a:pos x="359" y="62"/>
              </a:cxn>
              <a:cxn ang="0">
                <a:pos x="370" y="85"/>
              </a:cxn>
              <a:cxn ang="0">
                <a:pos x="378" y="110"/>
              </a:cxn>
              <a:cxn ang="0">
                <a:pos x="382" y="140"/>
              </a:cxn>
            </a:cxnLst>
            <a:rect l="0" t="0" r="r" b="b"/>
            <a:pathLst>
              <a:path w="382" h="277">
                <a:moveTo>
                  <a:pt x="382" y="140"/>
                </a:moveTo>
                <a:lnTo>
                  <a:pt x="378" y="166"/>
                </a:lnTo>
                <a:lnTo>
                  <a:pt x="370" y="192"/>
                </a:lnTo>
                <a:lnTo>
                  <a:pt x="359" y="214"/>
                </a:lnTo>
                <a:lnTo>
                  <a:pt x="340" y="236"/>
                </a:lnTo>
                <a:lnTo>
                  <a:pt x="317" y="254"/>
                </a:lnTo>
                <a:lnTo>
                  <a:pt x="294" y="266"/>
                </a:lnTo>
                <a:lnTo>
                  <a:pt x="267" y="273"/>
                </a:lnTo>
                <a:lnTo>
                  <a:pt x="237" y="277"/>
                </a:lnTo>
                <a:lnTo>
                  <a:pt x="237" y="277"/>
                </a:lnTo>
                <a:lnTo>
                  <a:pt x="0" y="277"/>
                </a:lnTo>
                <a:lnTo>
                  <a:pt x="0" y="277"/>
                </a:lnTo>
                <a:lnTo>
                  <a:pt x="0" y="0"/>
                </a:lnTo>
                <a:lnTo>
                  <a:pt x="0" y="0"/>
                </a:lnTo>
                <a:lnTo>
                  <a:pt x="237" y="0"/>
                </a:lnTo>
                <a:lnTo>
                  <a:pt x="237" y="0"/>
                </a:lnTo>
                <a:lnTo>
                  <a:pt x="267" y="3"/>
                </a:lnTo>
                <a:lnTo>
                  <a:pt x="294" y="11"/>
                </a:lnTo>
                <a:lnTo>
                  <a:pt x="317" y="22"/>
                </a:lnTo>
                <a:lnTo>
                  <a:pt x="340" y="40"/>
                </a:lnTo>
                <a:lnTo>
                  <a:pt x="359" y="62"/>
                </a:lnTo>
                <a:lnTo>
                  <a:pt x="370" y="85"/>
                </a:lnTo>
                <a:lnTo>
                  <a:pt x="378" y="110"/>
                </a:lnTo>
                <a:lnTo>
                  <a:pt x="382" y="140"/>
                </a:lnTo>
                <a:close/>
              </a:path>
            </a:pathLst>
          </a:custGeom>
          <a:solidFill>
            <a:srgbClr val="CCECFF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9289" name="Freeform 41"/>
          <p:cNvSpPr>
            <a:spLocks/>
          </p:cNvSpPr>
          <p:nvPr/>
        </p:nvSpPr>
        <p:spPr bwMode="auto">
          <a:xfrm>
            <a:off x="4803775" y="2995613"/>
            <a:ext cx="606425" cy="439737"/>
          </a:xfrm>
          <a:custGeom>
            <a:avLst/>
            <a:gdLst/>
            <a:ahLst/>
            <a:cxnLst>
              <a:cxn ang="0">
                <a:pos x="382" y="140"/>
              </a:cxn>
              <a:cxn ang="0">
                <a:pos x="378" y="166"/>
              </a:cxn>
              <a:cxn ang="0">
                <a:pos x="370" y="192"/>
              </a:cxn>
              <a:cxn ang="0">
                <a:pos x="359" y="214"/>
              </a:cxn>
              <a:cxn ang="0">
                <a:pos x="340" y="236"/>
              </a:cxn>
              <a:cxn ang="0">
                <a:pos x="317" y="254"/>
              </a:cxn>
              <a:cxn ang="0">
                <a:pos x="294" y="266"/>
              </a:cxn>
              <a:cxn ang="0">
                <a:pos x="267" y="273"/>
              </a:cxn>
              <a:cxn ang="0">
                <a:pos x="237" y="277"/>
              </a:cxn>
              <a:cxn ang="0">
                <a:pos x="237" y="277"/>
              </a:cxn>
              <a:cxn ang="0">
                <a:pos x="0" y="277"/>
              </a:cxn>
              <a:cxn ang="0">
                <a:pos x="0" y="277"/>
              </a:cxn>
              <a:cxn ang="0">
                <a:pos x="0" y="0"/>
              </a:cxn>
              <a:cxn ang="0">
                <a:pos x="0" y="0"/>
              </a:cxn>
              <a:cxn ang="0">
                <a:pos x="237" y="0"/>
              </a:cxn>
              <a:cxn ang="0">
                <a:pos x="237" y="0"/>
              </a:cxn>
              <a:cxn ang="0">
                <a:pos x="267" y="3"/>
              </a:cxn>
              <a:cxn ang="0">
                <a:pos x="294" y="11"/>
              </a:cxn>
              <a:cxn ang="0">
                <a:pos x="317" y="22"/>
              </a:cxn>
              <a:cxn ang="0">
                <a:pos x="340" y="40"/>
              </a:cxn>
              <a:cxn ang="0">
                <a:pos x="359" y="62"/>
              </a:cxn>
              <a:cxn ang="0">
                <a:pos x="370" y="85"/>
              </a:cxn>
              <a:cxn ang="0">
                <a:pos x="378" y="110"/>
              </a:cxn>
              <a:cxn ang="0">
                <a:pos x="382" y="140"/>
              </a:cxn>
            </a:cxnLst>
            <a:rect l="0" t="0" r="r" b="b"/>
            <a:pathLst>
              <a:path w="382" h="277">
                <a:moveTo>
                  <a:pt x="382" y="140"/>
                </a:moveTo>
                <a:lnTo>
                  <a:pt x="378" y="166"/>
                </a:lnTo>
                <a:lnTo>
                  <a:pt x="370" y="192"/>
                </a:lnTo>
                <a:lnTo>
                  <a:pt x="359" y="214"/>
                </a:lnTo>
                <a:lnTo>
                  <a:pt x="340" y="236"/>
                </a:lnTo>
                <a:lnTo>
                  <a:pt x="317" y="254"/>
                </a:lnTo>
                <a:lnTo>
                  <a:pt x="294" y="266"/>
                </a:lnTo>
                <a:lnTo>
                  <a:pt x="267" y="273"/>
                </a:lnTo>
                <a:lnTo>
                  <a:pt x="237" y="277"/>
                </a:lnTo>
                <a:lnTo>
                  <a:pt x="237" y="277"/>
                </a:lnTo>
                <a:lnTo>
                  <a:pt x="0" y="277"/>
                </a:lnTo>
                <a:lnTo>
                  <a:pt x="0" y="277"/>
                </a:lnTo>
                <a:lnTo>
                  <a:pt x="0" y="0"/>
                </a:lnTo>
                <a:lnTo>
                  <a:pt x="0" y="0"/>
                </a:lnTo>
                <a:lnTo>
                  <a:pt x="237" y="0"/>
                </a:lnTo>
                <a:lnTo>
                  <a:pt x="237" y="0"/>
                </a:lnTo>
                <a:lnTo>
                  <a:pt x="267" y="3"/>
                </a:lnTo>
                <a:lnTo>
                  <a:pt x="294" y="11"/>
                </a:lnTo>
                <a:lnTo>
                  <a:pt x="317" y="22"/>
                </a:lnTo>
                <a:lnTo>
                  <a:pt x="340" y="40"/>
                </a:lnTo>
                <a:lnTo>
                  <a:pt x="359" y="62"/>
                </a:lnTo>
                <a:lnTo>
                  <a:pt x="370" y="85"/>
                </a:lnTo>
                <a:lnTo>
                  <a:pt x="378" y="110"/>
                </a:lnTo>
                <a:lnTo>
                  <a:pt x="382" y="140"/>
                </a:lnTo>
              </a:path>
            </a:pathLst>
          </a:custGeom>
          <a:noFill/>
          <a:ln w="1270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9290" name="Line 42"/>
          <p:cNvSpPr>
            <a:spLocks noChangeShapeType="1"/>
          </p:cNvSpPr>
          <p:nvPr/>
        </p:nvSpPr>
        <p:spPr bwMode="auto">
          <a:xfrm rot="-5400000">
            <a:off x="4114800" y="2819400"/>
            <a:ext cx="1066800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9291" name="Line 43"/>
          <p:cNvSpPr>
            <a:spLocks noChangeShapeType="1"/>
          </p:cNvSpPr>
          <p:nvPr/>
        </p:nvSpPr>
        <p:spPr bwMode="auto">
          <a:xfrm rot="-5400000">
            <a:off x="3352800" y="2514600"/>
            <a:ext cx="1066800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9292" name="Freeform 44"/>
          <p:cNvSpPr>
            <a:spLocks/>
          </p:cNvSpPr>
          <p:nvPr/>
        </p:nvSpPr>
        <p:spPr bwMode="auto">
          <a:xfrm>
            <a:off x="4040188" y="1828800"/>
            <a:ext cx="301625" cy="29210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184"/>
              </a:cxn>
              <a:cxn ang="0">
                <a:pos x="190" y="92"/>
              </a:cxn>
              <a:cxn ang="0">
                <a:pos x="0" y="0"/>
              </a:cxn>
            </a:cxnLst>
            <a:rect l="0" t="0" r="r" b="b"/>
            <a:pathLst>
              <a:path w="190" h="184">
                <a:moveTo>
                  <a:pt x="0" y="0"/>
                </a:moveTo>
                <a:lnTo>
                  <a:pt x="0" y="184"/>
                </a:lnTo>
                <a:lnTo>
                  <a:pt x="190" y="92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9293" name="Freeform 45"/>
          <p:cNvSpPr>
            <a:spLocks/>
          </p:cNvSpPr>
          <p:nvPr/>
        </p:nvSpPr>
        <p:spPr bwMode="auto">
          <a:xfrm>
            <a:off x="4040188" y="1828800"/>
            <a:ext cx="301625" cy="29210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184"/>
              </a:cxn>
              <a:cxn ang="0">
                <a:pos x="190" y="92"/>
              </a:cxn>
              <a:cxn ang="0">
                <a:pos x="0" y="0"/>
              </a:cxn>
            </a:cxnLst>
            <a:rect l="0" t="0" r="r" b="b"/>
            <a:pathLst>
              <a:path w="190" h="184">
                <a:moveTo>
                  <a:pt x="0" y="0"/>
                </a:moveTo>
                <a:lnTo>
                  <a:pt x="0" y="184"/>
                </a:lnTo>
                <a:lnTo>
                  <a:pt x="190" y="92"/>
                </a:lnTo>
                <a:lnTo>
                  <a:pt x="0" y="0"/>
                </a:lnTo>
              </a:path>
            </a:pathLst>
          </a:custGeom>
          <a:solidFill>
            <a:srgbClr val="CCECFF"/>
          </a:solidFill>
          <a:ln w="1270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9294" name="Freeform 46"/>
          <p:cNvSpPr>
            <a:spLocks/>
          </p:cNvSpPr>
          <p:nvPr/>
        </p:nvSpPr>
        <p:spPr bwMode="auto">
          <a:xfrm>
            <a:off x="4348163" y="1933575"/>
            <a:ext cx="77787" cy="76200"/>
          </a:xfrm>
          <a:custGeom>
            <a:avLst/>
            <a:gdLst/>
            <a:ahLst/>
            <a:cxnLst>
              <a:cxn ang="0">
                <a:pos x="49" y="26"/>
              </a:cxn>
              <a:cxn ang="0">
                <a:pos x="42" y="41"/>
              </a:cxn>
              <a:cxn ang="0">
                <a:pos x="23" y="48"/>
              </a:cxn>
              <a:cxn ang="0">
                <a:pos x="23" y="48"/>
              </a:cxn>
              <a:cxn ang="0">
                <a:pos x="8" y="41"/>
              </a:cxn>
              <a:cxn ang="0">
                <a:pos x="0" y="26"/>
              </a:cxn>
              <a:cxn ang="0">
                <a:pos x="0" y="26"/>
              </a:cxn>
              <a:cxn ang="0">
                <a:pos x="8" y="8"/>
              </a:cxn>
              <a:cxn ang="0">
                <a:pos x="23" y="0"/>
              </a:cxn>
              <a:cxn ang="0">
                <a:pos x="23" y="0"/>
              </a:cxn>
              <a:cxn ang="0">
                <a:pos x="42" y="8"/>
              </a:cxn>
              <a:cxn ang="0">
                <a:pos x="49" y="26"/>
              </a:cxn>
            </a:cxnLst>
            <a:rect l="0" t="0" r="r" b="b"/>
            <a:pathLst>
              <a:path w="49" h="48">
                <a:moveTo>
                  <a:pt x="49" y="26"/>
                </a:moveTo>
                <a:lnTo>
                  <a:pt x="42" y="41"/>
                </a:lnTo>
                <a:lnTo>
                  <a:pt x="23" y="48"/>
                </a:lnTo>
                <a:lnTo>
                  <a:pt x="23" y="48"/>
                </a:lnTo>
                <a:lnTo>
                  <a:pt x="8" y="41"/>
                </a:lnTo>
                <a:lnTo>
                  <a:pt x="0" y="26"/>
                </a:lnTo>
                <a:lnTo>
                  <a:pt x="0" y="26"/>
                </a:lnTo>
                <a:lnTo>
                  <a:pt x="8" y="8"/>
                </a:lnTo>
                <a:lnTo>
                  <a:pt x="23" y="0"/>
                </a:lnTo>
                <a:lnTo>
                  <a:pt x="23" y="0"/>
                </a:lnTo>
                <a:lnTo>
                  <a:pt x="42" y="8"/>
                </a:lnTo>
                <a:lnTo>
                  <a:pt x="49" y="26"/>
                </a:lnTo>
                <a:close/>
              </a:path>
            </a:pathLst>
          </a:cu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9295" name="Freeform 47"/>
          <p:cNvSpPr>
            <a:spLocks/>
          </p:cNvSpPr>
          <p:nvPr/>
        </p:nvSpPr>
        <p:spPr bwMode="auto">
          <a:xfrm>
            <a:off x="4348163" y="1933575"/>
            <a:ext cx="77787" cy="76200"/>
          </a:xfrm>
          <a:custGeom>
            <a:avLst/>
            <a:gdLst/>
            <a:ahLst/>
            <a:cxnLst>
              <a:cxn ang="0">
                <a:pos x="49" y="26"/>
              </a:cxn>
              <a:cxn ang="0">
                <a:pos x="42" y="41"/>
              </a:cxn>
              <a:cxn ang="0">
                <a:pos x="23" y="48"/>
              </a:cxn>
              <a:cxn ang="0">
                <a:pos x="23" y="48"/>
              </a:cxn>
              <a:cxn ang="0">
                <a:pos x="8" y="41"/>
              </a:cxn>
              <a:cxn ang="0">
                <a:pos x="0" y="26"/>
              </a:cxn>
              <a:cxn ang="0">
                <a:pos x="0" y="26"/>
              </a:cxn>
              <a:cxn ang="0">
                <a:pos x="8" y="8"/>
              </a:cxn>
              <a:cxn ang="0">
                <a:pos x="23" y="0"/>
              </a:cxn>
              <a:cxn ang="0">
                <a:pos x="23" y="0"/>
              </a:cxn>
              <a:cxn ang="0">
                <a:pos x="42" y="8"/>
              </a:cxn>
              <a:cxn ang="0">
                <a:pos x="49" y="26"/>
              </a:cxn>
            </a:cxnLst>
            <a:rect l="0" t="0" r="r" b="b"/>
            <a:pathLst>
              <a:path w="49" h="48">
                <a:moveTo>
                  <a:pt x="49" y="26"/>
                </a:moveTo>
                <a:lnTo>
                  <a:pt x="42" y="41"/>
                </a:lnTo>
                <a:lnTo>
                  <a:pt x="23" y="48"/>
                </a:lnTo>
                <a:lnTo>
                  <a:pt x="23" y="48"/>
                </a:lnTo>
                <a:lnTo>
                  <a:pt x="8" y="41"/>
                </a:lnTo>
                <a:lnTo>
                  <a:pt x="0" y="26"/>
                </a:lnTo>
                <a:lnTo>
                  <a:pt x="0" y="26"/>
                </a:lnTo>
                <a:lnTo>
                  <a:pt x="8" y="8"/>
                </a:lnTo>
                <a:lnTo>
                  <a:pt x="23" y="0"/>
                </a:lnTo>
                <a:lnTo>
                  <a:pt x="23" y="0"/>
                </a:lnTo>
                <a:lnTo>
                  <a:pt x="42" y="8"/>
                </a:lnTo>
                <a:lnTo>
                  <a:pt x="49" y="26"/>
                </a:lnTo>
              </a:path>
            </a:pathLst>
          </a:custGeom>
          <a:solidFill>
            <a:srgbClr val="CCECFF"/>
          </a:solidFill>
          <a:ln w="1270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309296" name="Group 48"/>
          <p:cNvGrpSpPr>
            <a:grpSpLocks/>
          </p:cNvGrpSpPr>
          <p:nvPr/>
        </p:nvGrpSpPr>
        <p:grpSpPr bwMode="auto">
          <a:xfrm>
            <a:off x="4572000" y="3276600"/>
            <a:ext cx="152400" cy="152400"/>
            <a:chOff x="768" y="2256"/>
            <a:chExt cx="192" cy="192"/>
          </a:xfrm>
        </p:grpSpPr>
        <p:sp>
          <p:nvSpPr>
            <p:cNvPr id="309297" name="Rectangle 49"/>
            <p:cNvSpPr>
              <a:spLocks noChangeArrowheads="1"/>
            </p:cNvSpPr>
            <p:nvPr/>
          </p:nvSpPr>
          <p:spPr bwMode="auto">
            <a:xfrm>
              <a:off x="768" y="2256"/>
              <a:ext cx="192" cy="192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309298" name="Oval 50"/>
            <p:cNvSpPr>
              <a:spLocks noChangeArrowheads="1"/>
            </p:cNvSpPr>
            <p:nvPr/>
          </p:nvSpPr>
          <p:spPr bwMode="auto">
            <a:xfrm>
              <a:off x="816" y="2304"/>
              <a:ext cx="96" cy="96"/>
            </a:xfrm>
            <a:prstGeom prst="ellipse">
              <a:avLst/>
            </a:prstGeom>
            <a:solidFill>
              <a:schemeClr val="tx2"/>
            </a:solidFill>
            <a:ln w="19050">
              <a:noFill/>
              <a:round/>
              <a:headEnd/>
              <a:tailEnd type="none" w="sm" len="sm"/>
            </a:ln>
            <a:effectLst/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</p:grpSp>
      <p:grpSp>
        <p:nvGrpSpPr>
          <p:cNvPr id="309299" name="Group 51"/>
          <p:cNvGrpSpPr>
            <a:grpSpLocks/>
          </p:cNvGrpSpPr>
          <p:nvPr/>
        </p:nvGrpSpPr>
        <p:grpSpPr bwMode="auto">
          <a:xfrm>
            <a:off x="3810000" y="1905000"/>
            <a:ext cx="152400" cy="152400"/>
            <a:chOff x="768" y="2256"/>
            <a:chExt cx="192" cy="192"/>
          </a:xfrm>
        </p:grpSpPr>
        <p:sp>
          <p:nvSpPr>
            <p:cNvPr id="309300" name="Rectangle 52"/>
            <p:cNvSpPr>
              <a:spLocks noChangeArrowheads="1"/>
            </p:cNvSpPr>
            <p:nvPr/>
          </p:nvSpPr>
          <p:spPr bwMode="auto">
            <a:xfrm>
              <a:off x="768" y="2256"/>
              <a:ext cx="192" cy="192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309301" name="Oval 53"/>
            <p:cNvSpPr>
              <a:spLocks noChangeArrowheads="1"/>
            </p:cNvSpPr>
            <p:nvPr/>
          </p:nvSpPr>
          <p:spPr bwMode="auto">
            <a:xfrm>
              <a:off x="816" y="2304"/>
              <a:ext cx="96" cy="96"/>
            </a:xfrm>
            <a:prstGeom prst="ellipse">
              <a:avLst/>
            </a:prstGeom>
            <a:solidFill>
              <a:schemeClr val="tx2"/>
            </a:solidFill>
            <a:ln w="19050">
              <a:noFill/>
              <a:round/>
              <a:headEnd/>
              <a:tailEnd type="none" w="sm" len="sm"/>
            </a:ln>
            <a:effectLst/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</p:grpSp>
      <p:grpSp>
        <p:nvGrpSpPr>
          <p:cNvPr id="309302" name="Group 54"/>
          <p:cNvGrpSpPr>
            <a:grpSpLocks/>
          </p:cNvGrpSpPr>
          <p:nvPr/>
        </p:nvGrpSpPr>
        <p:grpSpPr bwMode="auto">
          <a:xfrm>
            <a:off x="7239000" y="2209800"/>
            <a:ext cx="152400" cy="152400"/>
            <a:chOff x="768" y="2256"/>
            <a:chExt cx="192" cy="192"/>
          </a:xfrm>
        </p:grpSpPr>
        <p:sp>
          <p:nvSpPr>
            <p:cNvPr id="309303" name="Rectangle 55"/>
            <p:cNvSpPr>
              <a:spLocks noChangeArrowheads="1"/>
            </p:cNvSpPr>
            <p:nvPr/>
          </p:nvSpPr>
          <p:spPr bwMode="auto">
            <a:xfrm>
              <a:off x="768" y="2256"/>
              <a:ext cx="192" cy="192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309304" name="Oval 56"/>
            <p:cNvSpPr>
              <a:spLocks noChangeArrowheads="1"/>
            </p:cNvSpPr>
            <p:nvPr/>
          </p:nvSpPr>
          <p:spPr bwMode="auto">
            <a:xfrm>
              <a:off x="816" y="2304"/>
              <a:ext cx="96" cy="96"/>
            </a:xfrm>
            <a:prstGeom prst="ellipse">
              <a:avLst/>
            </a:prstGeom>
            <a:solidFill>
              <a:schemeClr val="tx2"/>
            </a:solidFill>
            <a:ln w="19050">
              <a:noFill/>
              <a:round/>
              <a:headEnd/>
              <a:tailEnd type="none" w="sm" len="sm"/>
            </a:ln>
            <a:effectLst/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</p:grpSp>
      <p:grpSp>
        <p:nvGrpSpPr>
          <p:cNvPr id="309305" name="Group 57"/>
          <p:cNvGrpSpPr>
            <a:grpSpLocks/>
          </p:cNvGrpSpPr>
          <p:nvPr/>
        </p:nvGrpSpPr>
        <p:grpSpPr bwMode="auto">
          <a:xfrm>
            <a:off x="7239000" y="3048000"/>
            <a:ext cx="152400" cy="152400"/>
            <a:chOff x="768" y="2256"/>
            <a:chExt cx="192" cy="192"/>
          </a:xfrm>
        </p:grpSpPr>
        <p:sp>
          <p:nvSpPr>
            <p:cNvPr id="309306" name="Rectangle 58"/>
            <p:cNvSpPr>
              <a:spLocks noChangeArrowheads="1"/>
            </p:cNvSpPr>
            <p:nvPr/>
          </p:nvSpPr>
          <p:spPr bwMode="auto">
            <a:xfrm>
              <a:off x="768" y="2256"/>
              <a:ext cx="192" cy="192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309307" name="Oval 59"/>
            <p:cNvSpPr>
              <a:spLocks noChangeArrowheads="1"/>
            </p:cNvSpPr>
            <p:nvPr/>
          </p:nvSpPr>
          <p:spPr bwMode="auto">
            <a:xfrm>
              <a:off x="816" y="2304"/>
              <a:ext cx="96" cy="96"/>
            </a:xfrm>
            <a:prstGeom prst="ellipse">
              <a:avLst/>
            </a:prstGeom>
            <a:solidFill>
              <a:schemeClr val="tx2"/>
            </a:solidFill>
            <a:ln w="19050">
              <a:noFill/>
              <a:round/>
              <a:headEnd/>
              <a:tailEnd type="none" w="sm" len="sm"/>
            </a:ln>
            <a:effectLst/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</p:grpSp>
      <p:sp>
        <p:nvSpPr>
          <p:cNvPr id="309308" name="Text Box 60"/>
          <p:cNvSpPr txBox="1">
            <a:spLocks noChangeArrowheads="1"/>
          </p:cNvSpPr>
          <p:nvPr/>
        </p:nvSpPr>
        <p:spPr bwMode="auto">
          <a:xfrm>
            <a:off x="838200" y="1600200"/>
            <a:ext cx="457200" cy="339725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>
            <a:spAutoFit/>
          </a:bodyPr>
          <a:lstStyle/>
          <a:p>
            <a:pPr algn="r"/>
            <a:r>
              <a:rPr lang="en-US"/>
              <a:t>D</a:t>
            </a:r>
          </a:p>
        </p:txBody>
      </p:sp>
      <p:sp>
        <p:nvSpPr>
          <p:cNvPr id="309309" name="Text Box 61"/>
          <p:cNvSpPr txBox="1">
            <a:spLocks noChangeArrowheads="1"/>
          </p:cNvSpPr>
          <p:nvPr/>
        </p:nvSpPr>
        <p:spPr bwMode="auto">
          <a:xfrm>
            <a:off x="838200" y="3200400"/>
            <a:ext cx="457200" cy="339725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>
            <a:spAutoFit/>
          </a:bodyPr>
          <a:lstStyle/>
          <a:p>
            <a:pPr algn="r"/>
            <a:r>
              <a:rPr lang="en-US"/>
              <a:t>C</a:t>
            </a:r>
          </a:p>
        </p:txBody>
      </p:sp>
      <p:sp>
        <p:nvSpPr>
          <p:cNvPr id="309310" name="Text Box 62"/>
          <p:cNvSpPr txBox="1">
            <a:spLocks noChangeArrowheads="1"/>
          </p:cNvSpPr>
          <p:nvPr/>
        </p:nvSpPr>
        <p:spPr bwMode="auto">
          <a:xfrm>
            <a:off x="838200" y="1981200"/>
            <a:ext cx="762000" cy="284163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>
            <a:spAutoFit/>
          </a:bodyPr>
          <a:lstStyle/>
          <a:p>
            <a:r>
              <a:rPr lang="en-US" sz="1400">
                <a:solidFill>
                  <a:srgbClr val="0000FF"/>
                </a:solidFill>
              </a:rPr>
              <a:t>Data</a:t>
            </a:r>
          </a:p>
        </p:txBody>
      </p:sp>
      <p:sp>
        <p:nvSpPr>
          <p:cNvPr id="309311" name="Text Box 63"/>
          <p:cNvSpPr txBox="1">
            <a:spLocks noChangeArrowheads="1"/>
          </p:cNvSpPr>
          <p:nvPr/>
        </p:nvSpPr>
        <p:spPr bwMode="auto">
          <a:xfrm>
            <a:off x="838200" y="3505200"/>
            <a:ext cx="762000" cy="284163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>
            <a:spAutoFit/>
          </a:bodyPr>
          <a:lstStyle/>
          <a:p>
            <a:r>
              <a:rPr lang="en-US" sz="1400">
                <a:solidFill>
                  <a:srgbClr val="0000FF"/>
                </a:solidFill>
              </a:rPr>
              <a:t>Clock</a:t>
            </a:r>
          </a:p>
        </p:txBody>
      </p:sp>
      <p:sp>
        <p:nvSpPr>
          <p:cNvPr id="309337" name="Line 89"/>
          <p:cNvSpPr>
            <a:spLocks noChangeShapeType="1"/>
          </p:cNvSpPr>
          <p:nvPr/>
        </p:nvSpPr>
        <p:spPr bwMode="auto">
          <a:xfrm>
            <a:off x="1824038" y="3205163"/>
            <a:ext cx="150812" cy="1587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9338" name="Freeform 90"/>
          <p:cNvSpPr>
            <a:spLocks/>
          </p:cNvSpPr>
          <p:nvPr/>
        </p:nvSpPr>
        <p:spPr bwMode="auto">
          <a:xfrm>
            <a:off x="1522413" y="3059113"/>
            <a:ext cx="301625" cy="29210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184"/>
              </a:cxn>
              <a:cxn ang="0">
                <a:pos x="190" y="92"/>
              </a:cxn>
              <a:cxn ang="0">
                <a:pos x="0" y="0"/>
              </a:cxn>
            </a:cxnLst>
            <a:rect l="0" t="0" r="r" b="b"/>
            <a:pathLst>
              <a:path w="190" h="184">
                <a:moveTo>
                  <a:pt x="0" y="0"/>
                </a:moveTo>
                <a:lnTo>
                  <a:pt x="0" y="184"/>
                </a:lnTo>
                <a:lnTo>
                  <a:pt x="190" y="92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9339" name="Freeform 91"/>
          <p:cNvSpPr>
            <a:spLocks/>
          </p:cNvSpPr>
          <p:nvPr/>
        </p:nvSpPr>
        <p:spPr bwMode="auto">
          <a:xfrm>
            <a:off x="1522413" y="3059113"/>
            <a:ext cx="301625" cy="29210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184"/>
              </a:cxn>
              <a:cxn ang="0">
                <a:pos x="190" y="92"/>
              </a:cxn>
              <a:cxn ang="0">
                <a:pos x="0" y="0"/>
              </a:cxn>
            </a:cxnLst>
            <a:rect l="0" t="0" r="r" b="b"/>
            <a:pathLst>
              <a:path w="190" h="184">
                <a:moveTo>
                  <a:pt x="0" y="0"/>
                </a:moveTo>
                <a:lnTo>
                  <a:pt x="0" y="184"/>
                </a:lnTo>
                <a:lnTo>
                  <a:pt x="190" y="92"/>
                </a:lnTo>
                <a:lnTo>
                  <a:pt x="0" y="0"/>
                </a:lnTo>
              </a:path>
            </a:pathLst>
          </a:custGeom>
          <a:solidFill>
            <a:srgbClr val="CCECFF"/>
          </a:solidFill>
          <a:ln w="1270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9340" name="Freeform 92"/>
          <p:cNvSpPr>
            <a:spLocks/>
          </p:cNvSpPr>
          <p:nvPr/>
        </p:nvSpPr>
        <p:spPr bwMode="auto">
          <a:xfrm>
            <a:off x="1830388" y="3163888"/>
            <a:ext cx="77787" cy="76200"/>
          </a:xfrm>
          <a:custGeom>
            <a:avLst/>
            <a:gdLst/>
            <a:ahLst/>
            <a:cxnLst>
              <a:cxn ang="0">
                <a:pos x="49" y="26"/>
              </a:cxn>
              <a:cxn ang="0">
                <a:pos x="42" y="41"/>
              </a:cxn>
              <a:cxn ang="0">
                <a:pos x="23" y="48"/>
              </a:cxn>
              <a:cxn ang="0">
                <a:pos x="23" y="48"/>
              </a:cxn>
              <a:cxn ang="0">
                <a:pos x="8" y="41"/>
              </a:cxn>
              <a:cxn ang="0">
                <a:pos x="0" y="26"/>
              </a:cxn>
              <a:cxn ang="0">
                <a:pos x="0" y="26"/>
              </a:cxn>
              <a:cxn ang="0">
                <a:pos x="8" y="8"/>
              </a:cxn>
              <a:cxn ang="0">
                <a:pos x="23" y="0"/>
              </a:cxn>
              <a:cxn ang="0">
                <a:pos x="23" y="0"/>
              </a:cxn>
              <a:cxn ang="0">
                <a:pos x="42" y="8"/>
              </a:cxn>
              <a:cxn ang="0">
                <a:pos x="49" y="26"/>
              </a:cxn>
            </a:cxnLst>
            <a:rect l="0" t="0" r="r" b="b"/>
            <a:pathLst>
              <a:path w="49" h="48">
                <a:moveTo>
                  <a:pt x="49" y="26"/>
                </a:moveTo>
                <a:lnTo>
                  <a:pt x="42" y="41"/>
                </a:lnTo>
                <a:lnTo>
                  <a:pt x="23" y="48"/>
                </a:lnTo>
                <a:lnTo>
                  <a:pt x="23" y="48"/>
                </a:lnTo>
                <a:lnTo>
                  <a:pt x="8" y="41"/>
                </a:lnTo>
                <a:lnTo>
                  <a:pt x="0" y="26"/>
                </a:lnTo>
                <a:lnTo>
                  <a:pt x="0" y="26"/>
                </a:lnTo>
                <a:lnTo>
                  <a:pt x="8" y="8"/>
                </a:lnTo>
                <a:lnTo>
                  <a:pt x="23" y="0"/>
                </a:lnTo>
                <a:lnTo>
                  <a:pt x="23" y="0"/>
                </a:lnTo>
                <a:lnTo>
                  <a:pt x="42" y="8"/>
                </a:lnTo>
                <a:lnTo>
                  <a:pt x="49" y="26"/>
                </a:lnTo>
                <a:close/>
              </a:path>
            </a:pathLst>
          </a:cu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9341" name="Freeform 93"/>
          <p:cNvSpPr>
            <a:spLocks/>
          </p:cNvSpPr>
          <p:nvPr/>
        </p:nvSpPr>
        <p:spPr bwMode="auto">
          <a:xfrm>
            <a:off x="1830388" y="3163888"/>
            <a:ext cx="77787" cy="76200"/>
          </a:xfrm>
          <a:custGeom>
            <a:avLst/>
            <a:gdLst/>
            <a:ahLst/>
            <a:cxnLst>
              <a:cxn ang="0">
                <a:pos x="49" y="26"/>
              </a:cxn>
              <a:cxn ang="0">
                <a:pos x="42" y="41"/>
              </a:cxn>
              <a:cxn ang="0">
                <a:pos x="23" y="48"/>
              </a:cxn>
              <a:cxn ang="0">
                <a:pos x="23" y="48"/>
              </a:cxn>
              <a:cxn ang="0">
                <a:pos x="8" y="41"/>
              </a:cxn>
              <a:cxn ang="0">
                <a:pos x="0" y="26"/>
              </a:cxn>
              <a:cxn ang="0">
                <a:pos x="0" y="26"/>
              </a:cxn>
              <a:cxn ang="0">
                <a:pos x="8" y="8"/>
              </a:cxn>
              <a:cxn ang="0">
                <a:pos x="23" y="0"/>
              </a:cxn>
              <a:cxn ang="0">
                <a:pos x="23" y="0"/>
              </a:cxn>
              <a:cxn ang="0">
                <a:pos x="42" y="8"/>
              </a:cxn>
              <a:cxn ang="0">
                <a:pos x="49" y="26"/>
              </a:cxn>
            </a:cxnLst>
            <a:rect l="0" t="0" r="r" b="b"/>
            <a:pathLst>
              <a:path w="49" h="48">
                <a:moveTo>
                  <a:pt x="49" y="26"/>
                </a:moveTo>
                <a:lnTo>
                  <a:pt x="42" y="41"/>
                </a:lnTo>
                <a:lnTo>
                  <a:pt x="23" y="48"/>
                </a:lnTo>
                <a:lnTo>
                  <a:pt x="23" y="48"/>
                </a:lnTo>
                <a:lnTo>
                  <a:pt x="8" y="41"/>
                </a:lnTo>
                <a:lnTo>
                  <a:pt x="0" y="26"/>
                </a:lnTo>
                <a:lnTo>
                  <a:pt x="0" y="26"/>
                </a:lnTo>
                <a:lnTo>
                  <a:pt x="8" y="8"/>
                </a:lnTo>
                <a:lnTo>
                  <a:pt x="23" y="0"/>
                </a:lnTo>
                <a:lnTo>
                  <a:pt x="23" y="0"/>
                </a:lnTo>
                <a:lnTo>
                  <a:pt x="42" y="8"/>
                </a:lnTo>
                <a:lnTo>
                  <a:pt x="49" y="26"/>
                </a:lnTo>
              </a:path>
            </a:pathLst>
          </a:custGeom>
          <a:solidFill>
            <a:srgbClr val="CCECFF"/>
          </a:solidFill>
          <a:ln w="1270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9342" name="Line 94"/>
          <p:cNvSpPr>
            <a:spLocks noChangeShapeType="1"/>
          </p:cNvSpPr>
          <p:nvPr/>
        </p:nvSpPr>
        <p:spPr bwMode="auto">
          <a:xfrm>
            <a:off x="1371600" y="3203575"/>
            <a:ext cx="150813" cy="1588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9344" name="Line 96"/>
          <p:cNvSpPr>
            <a:spLocks noChangeShapeType="1"/>
          </p:cNvSpPr>
          <p:nvPr/>
        </p:nvSpPr>
        <p:spPr bwMode="auto">
          <a:xfrm>
            <a:off x="3048000" y="3217863"/>
            <a:ext cx="150813" cy="1587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9345" name="Line 97"/>
          <p:cNvSpPr>
            <a:spLocks noChangeShapeType="1"/>
          </p:cNvSpPr>
          <p:nvPr/>
        </p:nvSpPr>
        <p:spPr bwMode="auto">
          <a:xfrm>
            <a:off x="1066800" y="3522663"/>
            <a:ext cx="2132013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9347" name="Freeform 99"/>
          <p:cNvSpPr>
            <a:spLocks/>
          </p:cNvSpPr>
          <p:nvPr/>
        </p:nvSpPr>
        <p:spPr bwMode="auto">
          <a:xfrm>
            <a:off x="3198813" y="3141663"/>
            <a:ext cx="606425" cy="439737"/>
          </a:xfrm>
          <a:custGeom>
            <a:avLst/>
            <a:gdLst/>
            <a:ahLst/>
            <a:cxnLst>
              <a:cxn ang="0">
                <a:pos x="382" y="140"/>
              </a:cxn>
              <a:cxn ang="0">
                <a:pos x="378" y="166"/>
              </a:cxn>
              <a:cxn ang="0">
                <a:pos x="370" y="192"/>
              </a:cxn>
              <a:cxn ang="0">
                <a:pos x="359" y="214"/>
              </a:cxn>
              <a:cxn ang="0">
                <a:pos x="340" y="236"/>
              </a:cxn>
              <a:cxn ang="0">
                <a:pos x="317" y="254"/>
              </a:cxn>
              <a:cxn ang="0">
                <a:pos x="294" y="266"/>
              </a:cxn>
              <a:cxn ang="0">
                <a:pos x="267" y="273"/>
              </a:cxn>
              <a:cxn ang="0">
                <a:pos x="237" y="277"/>
              </a:cxn>
              <a:cxn ang="0">
                <a:pos x="237" y="277"/>
              </a:cxn>
              <a:cxn ang="0">
                <a:pos x="0" y="277"/>
              </a:cxn>
              <a:cxn ang="0">
                <a:pos x="0" y="277"/>
              </a:cxn>
              <a:cxn ang="0">
                <a:pos x="0" y="0"/>
              </a:cxn>
              <a:cxn ang="0">
                <a:pos x="0" y="0"/>
              </a:cxn>
              <a:cxn ang="0">
                <a:pos x="237" y="0"/>
              </a:cxn>
              <a:cxn ang="0">
                <a:pos x="237" y="0"/>
              </a:cxn>
              <a:cxn ang="0">
                <a:pos x="267" y="3"/>
              </a:cxn>
              <a:cxn ang="0">
                <a:pos x="294" y="11"/>
              </a:cxn>
              <a:cxn ang="0">
                <a:pos x="317" y="22"/>
              </a:cxn>
              <a:cxn ang="0">
                <a:pos x="340" y="40"/>
              </a:cxn>
              <a:cxn ang="0">
                <a:pos x="359" y="62"/>
              </a:cxn>
              <a:cxn ang="0">
                <a:pos x="370" y="85"/>
              </a:cxn>
              <a:cxn ang="0">
                <a:pos x="378" y="110"/>
              </a:cxn>
              <a:cxn ang="0">
                <a:pos x="382" y="140"/>
              </a:cxn>
            </a:cxnLst>
            <a:rect l="0" t="0" r="r" b="b"/>
            <a:pathLst>
              <a:path w="382" h="277">
                <a:moveTo>
                  <a:pt x="382" y="140"/>
                </a:moveTo>
                <a:lnTo>
                  <a:pt x="378" y="166"/>
                </a:lnTo>
                <a:lnTo>
                  <a:pt x="370" y="192"/>
                </a:lnTo>
                <a:lnTo>
                  <a:pt x="359" y="214"/>
                </a:lnTo>
                <a:lnTo>
                  <a:pt x="340" y="236"/>
                </a:lnTo>
                <a:lnTo>
                  <a:pt x="317" y="254"/>
                </a:lnTo>
                <a:lnTo>
                  <a:pt x="294" y="266"/>
                </a:lnTo>
                <a:lnTo>
                  <a:pt x="267" y="273"/>
                </a:lnTo>
                <a:lnTo>
                  <a:pt x="237" y="277"/>
                </a:lnTo>
                <a:lnTo>
                  <a:pt x="237" y="277"/>
                </a:lnTo>
                <a:lnTo>
                  <a:pt x="0" y="277"/>
                </a:lnTo>
                <a:lnTo>
                  <a:pt x="0" y="277"/>
                </a:lnTo>
                <a:lnTo>
                  <a:pt x="0" y="0"/>
                </a:lnTo>
                <a:lnTo>
                  <a:pt x="0" y="0"/>
                </a:lnTo>
                <a:lnTo>
                  <a:pt x="237" y="0"/>
                </a:lnTo>
                <a:lnTo>
                  <a:pt x="237" y="0"/>
                </a:lnTo>
                <a:lnTo>
                  <a:pt x="267" y="3"/>
                </a:lnTo>
                <a:lnTo>
                  <a:pt x="294" y="11"/>
                </a:lnTo>
                <a:lnTo>
                  <a:pt x="317" y="22"/>
                </a:lnTo>
                <a:lnTo>
                  <a:pt x="340" y="40"/>
                </a:lnTo>
                <a:lnTo>
                  <a:pt x="359" y="62"/>
                </a:lnTo>
                <a:lnTo>
                  <a:pt x="370" y="85"/>
                </a:lnTo>
                <a:lnTo>
                  <a:pt x="378" y="110"/>
                </a:lnTo>
                <a:lnTo>
                  <a:pt x="382" y="140"/>
                </a:lnTo>
                <a:close/>
              </a:path>
            </a:pathLst>
          </a:custGeom>
          <a:solidFill>
            <a:srgbClr val="CCECFF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9348" name="Freeform 100"/>
          <p:cNvSpPr>
            <a:spLocks/>
          </p:cNvSpPr>
          <p:nvPr/>
        </p:nvSpPr>
        <p:spPr bwMode="auto">
          <a:xfrm>
            <a:off x="3198813" y="3141663"/>
            <a:ext cx="606425" cy="439737"/>
          </a:xfrm>
          <a:custGeom>
            <a:avLst/>
            <a:gdLst/>
            <a:ahLst/>
            <a:cxnLst>
              <a:cxn ang="0">
                <a:pos x="382" y="140"/>
              </a:cxn>
              <a:cxn ang="0">
                <a:pos x="378" y="166"/>
              </a:cxn>
              <a:cxn ang="0">
                <a:pos x="370" y="192"/>
              </a:cxn>
              <a:cxn ang="0">
                <a:pos x="359" y="214"/>
              </a:cxn>
              <a:cxn ang="0">
                <a:pos x="340" y="236"/>
              </a:cxn>
              <a:cxn ang="0">
                <a:pos x="317" y="254"/>
              </a:cxn>
              <a:cxn ang="0">
                <a:pos x="294" y="266"/>
              </a:cxn>
              <a:cxn ang="0">
                <a:pos x="267" y="273"/>
              </a:cxn>
              <a:cxn ang="0">
                <a:pos x="237" y="277"/>
              </a:cxn>
              <a:cxn ang="0">
                <a:pos x="237" y="277"/>
              </a:cxn>
              <a:cxn ang="0">
                <a:pos x="0" y="277"/>
              </a:cxn>
              <a:cxn ang="0">
                <a:pos x="0" y="277"/>
              </a:cxn>
              <a:cxn ang="0">
                <a:pos x="0" y="0"/>
              </a:cxn>
              <a:cxn ang="0">
                <a:pos x="0" y="0"/>
              </a:cxn>
              <a:cxn ang="0">
                <a:pos x="237" y="0"/>
              </a:cxn>
              <a:cxn ang="0">
                <a:pos x="237" y="0"/>
              </a:cxn>
              <a:cxn ang="0">
                <a:pos x="267" y="3"/>
              </a:cxn>
              <a:cxn ang="0">
                <a:pos x="294" y="11"/>
              </a:cxn>
              <a:cxn ang="0">
                <a:pos x="317" y="22"/>
              </a:cxn>
              <a:cxn ang="0">
                <a:pos x="340" y="40"/>
              </a:cxn>
              <a:cxn ang="0">
                <a:pos x="359" y="62"/>
              </a:cxn>
              <a:cxn ang="0">
                <a:pos x="370" y="85"/>
              </a:cxn>
              <a:cxn ang="0">
                <a:pos x="378" y="110"/>
              </a:cxn>
              <a:cxn ang="0">
                <a:pos x="382" y="140"/>
              </a:cxn>
            </a:cxnLst>
            <a:rect l="0" t="0" r="r" b="b"/>
            <a:pathLst>
              <a:path w="382" h="277">
                <a:moveTo>
                  <a:pt x="382" y="140"/>
                </a:moveTo>
                <a:lnTo>
                  <a:pt x="378" y="166"/>
                </a:lnTo>
                <a:lnTo>
                  <a:pt x="370" y="192"/>
                </a:lnTo>
                <a:lnTo>
                  <a:pt x="359" y="214"/>
                </a:lnTo>
                <a:lnTo>
                  <a:pt x="340" y="236"/>
                </a:lnTo>
                <a:lnTo>
                  <a:pt x="317" y="254"/>
                </a:lnTo>
                <a:lnTo>
                  <a:pt x="294" y="266"/>
                </a:lnTo>
                <a:lnTo>
                  <a:pt x="267" y="273"/>
                </a:lnTo>
                <a:lnTo>
                  <a:pt x="237" y="277"/>
                </a:lnTo>
                <a:lnTo>
                  <a:pt x="237" y="277"/>
                </a:lnTo>
                <a:lnTo>
                  <a:pt x="0" y="277"/>
                </a:lnTo>
                <a:lnTo>
                  <a:pt x="0" y="277"/>
                </a:lnTo>
                <a:lnTo>
                  <a:pt x="0" y="0"/>
                </a:lnTo>
                <a:lnTo>
                  <a:pt x="0" y="0"/>
                </a:lnTo>
                <a:lnTo>
                  <a:pt x="237" y="0"/>
                </a:lnTo>
                <a:lnTo>
                  <a:pt x="237" y="0"/>
                </a:lnTo>
                <a:lnTo>
                  <a:pt x="267" y="3"/>
                </a:lnTo>
                <a:lnTo>
                  <a:pt x="294" y="11"/>
                </a:lnTo>
                <a:lnTo>
                  <a:pt x="317" y="22"/>
                </a:lnTo>
                <a:lnTo>
                  <a:pt x="340" y="40"/>
                </a:lnTo>
                <a:lnTo>
                  <a:pt x="359" y="62"/>
                </a:lnTo>
                <a:lnTo>
                  <a:pt x="370" y="85"/>
                </a:lnTo>
                <a:lnTo>
                  <a:pt x="378" y="110"/>
                </a:lnTo>
                <a:lnTo>
                  <a:pt x="382" y="140"/>
                </a:lnTo>
              </a:path>
            </a:pathLst>
          </a:custGeom>
          <a:noFill/>
          <a:ln w="1270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9351" name="Freeform 103"/>
          <p:cNvSpPr>
            <a:spLocks/>
          </p:cNvSpPr>
          <p:nvPr/>
        </p:nvSpPr>
        <p:spPr bwMode="auto">
          <a:xfrm>
            <a:off x="2062163" y="3065463"/>
            <a:ext cx="301625" cy="29210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184"/>
              </a:cxn>
              <a:cxn ang="0">
                <a:pos x="190" y="92"/>
              </a:cxn>
              <a:cxn ang="0">
                <a:pos x="0" y="0"/>
              </a:cxn>
            </a:cxnLst>
            <a:rect l="0" t="0" r="r" b="b"/>
            <a:pathLst>
              <a:path w="190" h="184">
                <a:moveTo>
                  <a:pt x="0" y="0"/>
                </a:moveTo>
                <a:lnTo>
                  <a:pt x="0" y="184"/>
                </a:lnTo>
                <a:lnTo>
                  <a:pt x="190" y="92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9352" name="Freeform 104"/>
          <p:cNvSpPr>
            <a:spLocks/>
          </p:cNvSpPr>
          <p:nvPr/>
        </p:nvSpPr>
        <p:spPr bwMode="auto">
          <a:xfrm>
            <a:off x="2062163" y="3065463"/>
            <a:ext cx="301625" cy="29210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184"/>
              </a:cxn>
              <a:cxn ang="0">
                <a:pos x="190" y="92"/>
              </a:cxn>
              <a:cxn ang="0">
                <a:pos x="0" y="0"/>
              </a:cxn>
            </a:cxnLst>
            <a:rect l="0" t="0" r="r" b="b"/>
            <a:pathLst>
              <a:path w="190" h="184">
                <a:moveTo>
                  <a:pt x="0" y="0"/>
                </a:moveTo>
                <a:lnTo>
                  <a:pt x="0" y="184"/>
                </a:lnTo>
                <a:lnTo>
                  <a:pt x="190" y="92"/>
                </a:lnTo>
                <a:lnTo>
                  <a:pt x="0" y="0"/>
                </a:lnTo>
              </a:path>
            </a:pathLst>
          </a:custGeom>
          <a:solidFill>
            <a:srgbClr val="CCECFF"/>
          </a:solidFill>
          <a:ln w="1270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9353" name="Freeform 105"/>
          <p:cNvSpPr>
            <a:spLocks/>
          </p:cNvSpPr>
          <p:nvPr/>
        </p:nvSpPr>
        <p:spPr bwMode="auto">
          <a:xfrm>
            <a:off x="2370138" y="3170238"/>
            <a:ext cx="77787" cy="76200"/>
          </a:xfrm>
          <a:custGeom>
            <a:avLst/>
            <a:gdLst/>
            <a:ahLst/>
            <a:cxnLst>
              <a:cxn ang="0">
                <a:pos x="49" y="26"/>
              </a:cxn>
              <a:cxn ang="0">
                <a:pos x="42" y="41"/>
              </a:cxn>
              <a:cxn ang="0">
                <a:pos x="23" y="48"/>
              </a:cxn>
              <a:cxn ang="0">
                <a:pos x="23" y="48"/>
              </a:cxn>
              <a:cxn ang="0">
                <a:pos x="8" y="41"/>
              </a:cxn>
              <a:cxn ang="0">
                <a:pos x="0" y="26"/>
              </a:cxn>
              <a:cxn ang="0">
                <a:pos x="0" y="26"/>
              </a:cxn>
              <a:cxn ang="0">
                <a:pos x="8" y="8"/>
              </a:cxn>
              <a:cxn ang="0">
                <a:pos x="23" y="0"/>
              </a:cxn>
              <a:cxn ang="0">
                <a:pos x="23" y="0"/>
              </a:cxn>
              <a:cxn ang="0">
                <a:pos x="42" y="8"/>
              </a:cxn>
              <a:cxn ang="0">
                <a:pos x="49" y="26"/>
              </a:cxn>
            </a:cxnLst>
            <a:rect l="0" t="0" r="r" b="b"/>
            <a:pathLst>
              <a:path w="49" h="48">
                <a:moveTo>
                  <a:pt x="49" y="26"/>
                </a:moveTo>
                <a:lnTo>
                  <a:pt x="42" y="41"/>
                </a:lnTo>
                <a:lnTo>
                  <a:pt x="23" y="48"/>
                </a:lnTo>
                <a:lnTo>
                  <a:pt x="23" y="48"/>
                </a:lnTo>
                <a:lnTo>
                  <a:pt x="8" y="41"/>
                </a:lnTo>
                <a:lnTo>
                  <a:pt x="0" y="26"/>
                </a:lnTo>
                <a:lnTo>
                  <a:pt x="0" y="26"/>
                </a:lnTo>
                <a:lnTo>
                  <a:pt x="8" y="8"/>
                </a:lnTo>
                <a:lnTo>
                  <a:pt x="23" y="0"/>
                </a:lnTo>
                <a:lnTo>
                  <a:pt x="23" y="0"/>
                </a:lnTo>
                <a:lnTo>
                  <a:pt x="42" y="8"/>
                </a:lnTo>
                <a:lnTo>
                  <a:pt x="49" y="26"/>
                </a:lnTo>
                <a:close/>
              </a:path>
            </a:pathLst>
          </a:cu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9354" name="Freeform 106"/>
          <p:cNvSpPr>
            <a:spLocks/>
          </p:cNvSpPr>
          <p:nvPr/>
        </p:nvSpPr>
        <p:spPr bwMode="auto">
          <a:xfrm>
            <a:off x="2370138" y="3170238"/>
            <a:ext cx="77787" cy="76200"/>
          </a:xfrm>
          <a:custGeom>
            <a:avLst/>
            <a:gdLst/>
            <a:ahLst/>
            <a:cxnLst>
              <a:cxn ang="0">
                <a:pos x="49" y="26"/>
              </a:cxn>
              <a:cxn ang="0">
                <a:pos x="42" y="41"/>
              </a:cxn>
              <a:cxn ang="0">
                <a:pos x="23" y="48"/>
              </a:cxn>
              <a:cxn ang="0">
                <a:pos x="23" y="48"/>
              </a:cxn>
              <a:cxn ang="0">
                <a:pos x="8" y="41"/>
              </a:cxn>
              <a:cxn ang="0">
                <a:pos x="0" y="26"/>
              </a:cxn>
              <a:cxn ang="0">
                <a:pos x="0" y="26"/>
              </a:cxn>
              <a:cxn ang="0">
                <a:pos x="8" y="8"/>
              </a:cxn>
              <a:cxn ang="0">
                <a:pos x="23" y="0"/>
              </a:cxn>
              <a:cxn ang="0">
                <a:pos x="23" y="0"/>
              </a:cxn>
              <a:cxn ang="0">
                <a:pos x="42" y="8"/>
              </a:cxn>
              <a:cxn ang="0">
                <a:pos x="49" y="26"/>
              </a:cxn>
            </a:cxnLst>
            <a:rect l="0" t="0" r="r" b="b"/>
            <a:pathLst>
              <a:path w="49" h="48">
                <a:moveTo>
                  <a:pt x="49" y="26"/>
                </a:moveTo>
                <a:lnTo>
                  <a:pt x="42" y="41"/>
                </a:lnTo>
                <a:lnTo>
                  <a:pt x="23" y="48"/>
                </a:lnTo>
                <a:lnTo>
                  <a:pt x="23" y="48"/>
                </a:lnTo>
                <a:lnTo>
                  <a:pt x="8" y="41"/>
                </a:lnTo>
                <a:lnTo>
                  <a:pt x="0" y="26"/>
                </a:lnTo>
                <a:lnTo>
                  <a:pt x="0" y="26"/>
                </a:lnTo>
                <a:lnTo>
                  <a:pt x="8" y="8"/>
                </a:lnTo>
                <a:lnTo>
                  <a:pt x="23" y="0"/>
                </a:lnTo>
                <a:lnTo>
                  <a:pt x="23" y="0"/>
                </a:lnTo>
                <a:lnTo>
                  <a:pt x="42" y="8"/>
                </a:lnTo>
                <a:lnTo>
                  <a:pt x="49" y="26"/>
                </a:lnTo>
              </a:path>
            </a:pathLst>
          </a:custGeom>
          <a:solidFill>
            <a:srgbClr val="CCECFF"/>
          </a:solidFill>
          <a:ln w="1270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9355" name="Line 107"/>
          <p:cNvSpPr>
            <a:spLocks noChangeShapeType="1"/>
          </p:cNvSpPr>
          <p:nvPr/>
        </p:nvSpPr>
        <p:spPr bwMode="auto">
          <a:xfrm>
            <a:off x="1911350" y="3209925"/>
            <a:ext cx="150813" cy="1588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9357" name="Line 109"/>
          <p:cNvSpPr>
            <a:spLocks noChangeShapeType="1"/>
          </p:cNvSpPr>
          <p:nvPr/>
        </p:nvSpPr>
        <p:spPr bwMode="auto">
          <a:xfrm>
            <a:off x="2903538" y="3216275"/>
            <a:ext cx="150812" cy="1588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9358" name="Freeform 110"/>
          <p:cNvSpPr>
            <a:spLocks/>
          </p:cNvSpPr>
          <p:nvPr/>
        </p:nvSpPr>
        <p:spPr bwMode="auto">
          <a:xfrm>
            <a:off x="2601913" y="3071813"/>
            <a:ext cx="301625" cy="29210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184"/>
              </a:cxn>
              <a:cxn ang="0">
                <a:pos x="190" y="92"/>
              </a:cxn>
              <a:cxn ang="0">
                <a:pos x="0" y="0"/>
              </a:cxn>
            </a:cxnLst>
            <a:rect l="0" t="0" r="r" b="b"/>
            <a:pathLst>
              <a:path w="190" h="184">
                <a:moveTo>
                  <a:pt x="0" y="0"/>
                </a:moveTo>
                <a:lnTo>
                  <a:pt x="0" y="184"/>
                </a:lnTo>
                <a:lnTo>
                  <a:pt x="190" y="92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9359" name="Freeform 111"/>
          <p:cNvSpPr>
            <a:spLocks/>
          </p:cNvSpPr>
          <p:nvPr/>
        </p:nvSpPr>
        <p:spPr bwMode="auto">
          <a:xfrm>
            <a:off x="2601913" y="3071813"/>
            <a:ext cx="301625" cy="29210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184"/>
              </a:cxn>
              <a:cxn ang="0">
                <a:pos x="190" y="92"/>
              </a:cxn>
              <a:cxn ang="0">
                <a:pos x="0" y="0"/>
              </a:cxn>
            </a:cxnLst>
            <a:rect l="0" t="0" r="r" b="b"/>
            <a:pathLst>
              <a:path w="190" h="184">
                <a:moveTo>
                  <a:pt x="0" y="0"/>
                </a:moveTo>
                <a:lnTo>
                  <a:pt x="0" y="184"/>
                </a:lnTo>
                <a:lnTo>
                  <a:pt x="190" y="92"/>
                </a:lnTo>
                <a:lnTo>
                  <a:pt x="0" y="0"/>
                </a:lnTo>
              </a:path>
            </a:pathLst>
          </a:custGeom>
          <a:solidFill>
            <a:srgbClr val="CCECFF"/>
          </a:solidFill>
          <a:ln w="1270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9360" name="Freeform 112"/>
          <p:cNvSpPr>
            <a:spLocks/>
          </p:cNvSpPr>
          <p:nvPr/>
        </p:nvSpPr>
        <p:spPr bwMode="auto">
          <a:xfrm>
            <a:off x="2909888" y="3176588"/>
            <a:ext cx="77787" cy="76200"/>
          </a:xfrm>
          <a:custGeom>
            <a:avLst/>
            <a:gdLst/>
            <a:ahLst/>
            <a:cxnLst>
              <a:cxn ang="0">
                <a:pos x="49" y="26"/>
              </a:cxn>
              <a:cxn ang="0">
                <a:pos x="42" y="41"/>
              </a:cxn>
              <a:cxn ang="0">
                <a:pos x="23" y="48"/>
              </a:cxn>
              <a:cxn ang="0">
                <a:pos x="23" y="48"/>
              </a:cxn>
              <a:cxn ang="0">
                <a:pos x="8" y="41"/>
              </a:cxn>
              <a:cxn ang="0">
                <a:pos x="0" y="26"/>
              </a:cxn>
              <a:cxn ang="0">
                <a:pos x="0" y="26"/>
              </a:cxn>
              <a:cxn ang="0">
                <a:pos x="8" y="8"/>
              </a:cxn>
              <a:cxn ang="0">
                <a:pos x="23" y="0"/>
              </a:cxn>
              <a:cxn ang="0">
                <a:pos x="23" y="0"/>
              </a:cxn>
              <a:cxn ang="0">
                <a:pos x="42" y="8"/>
              </a:cxn>
              <a:cxn ang="0">
                <a:pos x="49" y="26"/>
              </a:cxn>
            </a:cxnLst>
            <a:rect l="0" t="0" r="r" b="b"/>
            <a:pathLst>
              <a:path w="49" h="48">
                <a:moveTo>
                  <a:pt x="49" y="26"/>
                </a:moveTo>
                <a:lnTo>
                  <a:pt x="42" y="41"/>
                </a:lnTo>
                <a:lnTo>
                  <a:pt x="23" y="48"/>
                </a:lnTo>
                <a:lnTo>
                  <a:pt x="23" y="48"/>
                </a:lnTo>
                <a:lnTo>
                  <a:pt x="8" y="41"/>
                </a:lnTo>
                <a:lnTo>
                  <a:pt x="0" y="26"/>
                </a:lnTo>
                <a:lnTo>
                  <a:pt x="0" y="26"/>
                </a:lnTo>
                <a:lnTo>
                  <a:pt x="8" y="8"/>
                </a:lnTo>
                <a:lnTo>
                  <a:pt x="23" y="0"/>
                </a:lnTo>
                <a:lnTo>
                  <a:pt x="23" y="0"/>
                </a:lnTo>
                <a:lnTo>
                  <a:pt x="42" y="8"/>
                </a:lnTo>
                <a:lnTo>
                  <a:pt x="49" y="26"/>
                </a:lnTo>
                <a:close/>
              </a:path>
            </a:pathLst>
          </a:cu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9361" name="Freeform 113"/>
          <p:cNvSpPr>
            <a:spLocks/>
          </p:cNvSpPr>
          <p:nvPr/>
        </p:nvSpPr>
        <p:spPr bwMode="auto">
          <a:xfrm>
            <a:off x="2909888" y="3176588"/>
            <a:ext cx="77787" cy="76200"/>
          </a:xfrm>
          <a:custGeom>
            <a:avLst/>
            <a:gdLst/>
            <a:ahLst/>
            <a:cxnLst>
              <a:cxn ang="0">
                <a:pos x="49" y="26"/>
              </a:cxn>
              <a:cxn ang="0">
                <a:pos x="42" y="41"/>
              </a:cxn>
              <a:cxn ang="0">
                <a:pos x="23" y="48"/>
              </a:cxn>
              <a:cxn ang="0">
                <a:pos x="23" y="48"/>
              </a:cxn>
              <a:cxn ang="0">
                <a:pos x="8" y="41"/>
              </a:cxn>
              <a:cxn ang="0">
                <a:pos x="0" y="26"/>
              </a:cxn>
              <a:cxn ang="0">
                <a:pos x="0" y="26"/>
              </a:cxn>
              <a:cxn ang="0">
                <a:pos x="8" y="8"/>
              </a:cxn>
              <a:cxn ang="0">
                <a:pos x="23" y="0"/>
              </a:cxn>
              <a:cxn ang="0">
                <a:pos x="23" y="0"/>
              </a:cxn>
              <a:cxn ang="0">
                <a:pos x="42" y="8"/>
              </a:cxn>
              <a:cxn ang="0">
                <a:pos x="49" y="26"/>
              </a:cxn>
            </a:cxnLst>
            <a:rect l="0" t="0" r="r" b="b"/>
            <a:pathLst>
              <a:path w="49" h="48">
                <a:moveTo>
                  <a:pt x="49" y="26"/>
                </a:moveTo>
                <a:lnTo>
                  <a:pt x="42" y="41"/>
                </a:lnTo>
                <a:lnTo>
                  <a:pt x="23" y="48"/>
                </a:lnTo>
                <a:lnTo>
                  <a:pt x="23" y="48"/>
                </a:lnTo>
                <a:lnTo>
                  <a:pt x="8" y="41"/>
                </a:lnTo>
                <a:lnTo>
                  <a:pt x="0" y="26"/>
                </a:lnTo>
                <a:lnTo>
                  <a:pt x="0" y="26"/>
                </a:lnTo>
                <a:lnTo>
                  <a:pt x="8" y="8"/>
                </a:lnTo>
                <a:lnTo>
                  <a:pt x="23" y="0"/>
                </a:lnTo>
                <a:lnTo>
                  <a:pt x="23" y="0"/>
                </a:lnTo>
                <a:lnTo>
                  <a:pt x="42" y="8"/>
                </a:lnTo>
                <a:lnTo>
                  <a:pt x="49" y="26"/>
                </a:lnTo>
              </a:path>
            </a:pathLst>
          </a:custGeom>
          <a:solidFill>
            <a:srgbClr val="CCECFF"/>
          </a:solidFill>
          <a:ln w="1270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9362" name="Line 114"/>
          <p:cNvSpPr>
            <a:spLocks noChangeShapeType="1"/>
          </p:cNvSpPr>
          <p:nvPr/>
        </p:nvSpPr>
        <p:spPr bwMode="auto">
          <a:xfrm>
            <a:off x="2451100" y="3216275"/>
            <a:ext cx="150813" cy="1588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9363" name="Line 115"/>
          <p:cNvSpPr>
            <a:spLocks noChangeShapeType="1"/>
          </p:cNvSpPr>
          <p:nvPr/>
        </p:nvSpPr>
        <p:spPr bwMode="auto">
          <a:xfrm rot="5400000" flipH="1">
            <a:off x="1207293" y="3358357"/>
            <a:ext cx="322263" cy="635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9366" name="Text Box 118"/>
          <p:cNvSpPr txBox="1">
            <a:spLocks noChangeArrowheads="1"/>
          </p:cNvSpPr>
          <p:nvPr/>
        </p:nvSpPr>
        <p:spPr bwMode="auto">
          <a:xfrm>
            <a:off x="3886200" y="3352800"/>
            <a:ext cx="457200" cy="339725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>
            <a:spAutoFit/>
          </a:bodyPr>
          <a:lstStyle/>
          <a:p>
            <a:pPr algn="r"/>
            <a:r>
              <a:rPr lang="en-US"/>
              <a:t>T</a:t>
            </a:r>
          </a:p>
        </p:txBody>
      </p:sp>
      <p:sp>
        <p:nvSpPr>
          <p:cNvPr id="309385" name="Text Box 137"/>
          <p:cNvSpPr txBox="1">
            <a:spLocks noChangeArrowheads="1"/>
          </p:cNvSpPr>
          <p:nvPr/>
        </p:nvSpPr>
        <p:spPr bwMode="auto">
          <a:xfrm>
            <a:off x="4038600" y="3657600"/>
            <a:ext cx="762000" cy="284163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>
            <a:spAutoFit/>
          </a:bodyPr>
          <a:lstStyle/>
          <a:p>
            <a:r>
              <a:rPr lang="en-US" sz="1400">
                <a:solidFill>
                  <a:srgbClr val="0000FF"/>
                </a:solidFill>
              </a:rPr>
              <a:t>Trigger</a:t>
            </a:r>
          </a:p>
        </p:txBody>
      </p:sp>
      <p:grpSp>
        <p:nvGrpSpPr>
          <p:cNvPr id="309387" name="Group 139"/>
          <p:cNvGrpSpPr>
            <a:grpSpLocks/>
          </p:cNvGrpSpPr>
          <p:nvPr/>
        </p:nvGrpSpPr>
        <p:grpSpPr bwMode="auto">
          <a:xfrm>
            <a:off x="914400" y="4191000"/>
            <a:ext cx="3962400" cy="2133600"/>
            <a:chOff x="1584" y="2640"/>
            <a:chExt cx="2496" cy="1344"/>
          </a:xfrm>
        </p:grpSpPr>
        <p:sp>
          <p:nvSpPr>
            <p:cNvPr id="309369" name="Text Box 121"/>
            <p:cNvSpPr txBox="1">
              <a:spLocks noChangeArrowheads="1"/>
            </p:cNvSpPr>
            <p:nvPr/>
          </p:nvSpPr>
          <p:spPr bwMode="auto">
            <a:xfrm>
              <a:off x="1584" y="2688"/>
              <a:ext cx="336" cy="197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>
              <a:spAutoFit/>
            </a:bodyPr>
            <a:lstStyle/>
            <a:p>
              <a:pPr algn="r"/>
              <a:r>
                <a:rPr lang="en-US" sz="1600"/>
                <a:t>C</a:t>
              </a:r>
            </a:p>
          </p:txBody>
        </p:sp>
        <p:sp>
          <p:nvSpPr>
            <p:cNvPr id="309370" name="Freeform 122"/>
            <p:cNvSpPr>
              <a:spLocks/>
            </p:cNvSpPr>
            <p:nvPr/>
          </p:nvSpPr>
          <p:spPr bwMode="auto">
            <a:xfrm>
              <a:off x="1920" y="3259"/>
              <a:ext cx="2160" cy="144"/>
            </a:xfrm>
            <a:custGeom>
              <a:avLst/>
              <a:gdLst/>
              <a:ahLst/>
              <a:cxnLst>
                <a:cxn ang="0">
                  <a:pos x="0" y="144"/>
                </a:cxn>
                <a:cxn ang="0">
                  <a:pos x="144" y="144"/>
                </a:cxn>
                <a:cxn ang="0">
                  <a:pos x="144" y="0"/>
                </a:cxn>
                <a:cxn ang="0">
                  <a:pos x="480" y="0"/>
                </a:cxn>
                <a:cxn ang="0">
                  <a:pos x="480" y="144"/>
                </a:cxn>
                <a:cxn ang="0">
                  <a:pos x="912" y="144"/>
                </a:cxn>
                <a:cxn ang="0">
                  <a:pos x="912" y="0"/>
                </a:cxn>
                <a:cxn ang="0">
                  <a:pos x="1248" y="0"/>
                </a:cxn>
                <a:cxn ang="0">
                  <a:pos x="1248" y="144"/>
                </a:cxn>
                <a:cxn ang="0">
                  <a:pos x="1584" y="144"/>
                </a:cxn>
                <a:cxn ang="0">
                  <a:pos x="1584" y="0"/>
                </a:cxn>
                <a:cxn ang="0">
                  <a:pos x="2160" y="0"/>
                </a:cxn>
              </a:cxnLst>
              <a:rect l="0" t="0" r="r" b="b"/>
              <a:pathLst>
                <a:path w="2160" h="144">
                  <a:moveTo>
                    <a:pt x="0" y="144"/>
                  </a:moveTo>
                  <a:lnTo>
                    <a:pt x="144" y="144"/>
                  </a:lnTo>
                  <a:lnTo>
                    <a:pt x="144" y="0"/>
                  </a:lnTo>
                  <a:lnTo>
                    <a:pt x="480" y="0"/>
                  </a:lnTo>
                  <a:lnTo>
                    <a:pt x="480" y="144"/>
                  </a:lnTo>
                  <a:lnTo>
                    <a:pt x="912" y="144"/>
                  </a:lnTo>
                  <a:lnTo>
                    <a:pt x="912" y="0"/>
                  </a:lnTo>
                  <a:lnTo>
                    <a:pt x="1248" y="0"/>
                  </a:lnTo>
                  <a:lnTo>
                    <a:pt x="1248" y="144"/>
                  </a:lnTo>
                  <a:lnTo>
                    <a:pt x="1584" y="144"/>
                  </a:lnTo>
                  <a:lnTo>
                    <a:pt x="1584" y="0"/>
                  </a:lnTo>
                  <a:lnTo>
                    <a:pt x="2160" y="0"/>
                  </a:lnTo>
                </a:path>
              </a:pathLst>
            </a:custGeom>
            <a:noFill/>
            <a:ln w="19050" cap="flat" cmpd="sng">
              <a:solidFill>
                <a:schemeClr val="tx2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309371" name="Text Box 123"/>
            <p:cNvSpPr txBox="1">
              <a:spLocks noChangeArrowheads="1"/>
            </p:cNvSpPr>
            <p:nvPr/>
          </p:nvSpPr>
          <p:spPr bwMode="auto">
            <a:xfrm>
              <a:off x="1584" y="3211"/>
              <a:ext cx="336" cy="197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>
              <a:spAutoFit/>
            </a:bodyPr>
            <a:lstStyle/>
            <a:p>
              <a:pPr algn="r"/>
              <a:r>
                <a:rPr lang="en-US" sz="1600"/>
                <a:t>D</a:t>
              </a:r>
            </a:p>
          </p:txBody>
        </p:sp>
        <p:sp>
          <p:nvSpPr>
            <p:cNvPr id="309373" name="Freeform 125"/>
            <p:cNvSpPr>
              <a:spLocks/>
            </p:cNvSpPr>
            <p:nvPr/>
          </p:nvSpPr>
          <p:spPr bwMode="auto">
            <a:xfrm>
              <a:off x="2226" y="3043"/>
              <a:ext cx="114" cy="636"/>
            </a:xfrm>
            <a:custGeom>
              <a:avLst/>
              <a:gdLst/>
              <a:ahLst/>
              <a:cxnLst>
                <a:cxn ang="0">
                  <a:pos x="36" y="0"/>
                </a:cxn>
                <a:cxn ang="0">
                  <a:pos x="84" y="42"/>
                </a:cxn>
                <a:cxn ang="0">
                  <a:pos x="96" y="78"/>
                </a:cxn>
                <a:cxn ang="0">
                  <a:pos x="102" y="96"/>
                </a:cxn>
                <a:cxn ang="0">
                  <a:pos x="96" y="228"/>
                </a:cxn>
                <a:cxn ang="0">
                  <a:pos x="36" y="336"/>
                </a:cxn>
                <a:cxn ang="0">
                  <a:pos x="12" y="408"/>
                </a:cxn>
                <a:cxn ang="0">
                  <a:pos x="0" y="444"/>
                </a:cxn>
                <a:cxn ang="0">
                  <a:pos x="114" y="636"/>
                </a:cxn>
              </a:cxnLst>
              <a:rect l="0" t="0" r="r" b="b"/>
              <a:pathLst>
                <a:path w="114" h="636">
                  <a:moveTo>
                    <a:pt x="36" y="0"/>
                  </a:moveTo>
                  <a:cubicBezTo>
                    <a:pt x="60" y="8"/>
                    <a:pt x="66" y="24"/>
                    <a:pt x="84" y="42"/>
                  </a:cubicBezTo>
                  <a:cubicBezTo>
                    <a:pt x="88" y="54"/>
                    <a:pt x="92" y="66"/>
                    <a:pt x="96" y="78"/>
                  </a:cubicBezTo>
                  <a:cubicBezTo>
                    <a:pt x="98" y="84"/>
                    <a:pt x="102" y="96"/>
                    <a:pt x="102" y="96"/>
                  </a:cubicBezTo>
                  <a:cubicBezTo>
                    <a:pt x="100" y="140"/>
                    <a:pt x="101" y="184"/>
                    <a:pt x="96" y="228"/>
                  </a:cubicBezTo>
                  <a:cubicBezTo>
                    <a:pt x="91" y="273"/>
                    <a:pt x="49" y="297"/>
                    <a:pt x="36" y="336"/>
                  </a:cubicBezTo>
                  <a:cubicBezTo>
                    <a:pt x="28" y="360"/>
                    <a:pt x="20" y="384"/>
                    <a:pt x="12" y="408"/>
                  </a:cubicBezTo>
                  <a:cubicBezTo>
                    <a:pt x="8" y="420"/>
                    <a:pt x="0" y="444"/>
                    <a:pt x="0" y="444"/>
                  </a:cubicBezTo>
                  <a:cubicBezTo>
                    <a:pt x="4" y="520"/>
                    <a:pt x="6" y="636"/>
                    <a:pt x="114" y="636"/>
                  </a:cubicBezTo>
                </a:path>
              </a:pathLst>
            </a:custGeom>
            <a:noFill/>
            <a:ln w="19050" cap="flat" cmpd="sng">
              <a:solidFill>
                <a:srgbClr val="FF3300"/>
              </a:solidFill>
              <a:prstDash val="solid"/>
              <a:round/>
              <a:headEnd type="none" w="med" len="med"/>
              <a:tailEnd type="triangle" w="sm" len="sm"/>
            </a:ln>
            <a:effectLst/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309377" name="Text Box 129"/>
            <p:cNvSpPr txBox="1">
              <a:spLocks noChangeArrowheads="1"/>
            </p:cNvSpPr>
            <p:nvPr/>
          </p:nvSpPr>
          <p:spPr bwMode="auto">
            <a:xfrm>
              <a:off x="1584" y="3547"/>
              <a:ext cx="336" cy="197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>
              <a:spAutoFit/>
            </a:bodyPr>
            <a:lstStyle/>
            <a:p>
              <a:pPr algn="r"/>
              <a:r>
                <a:rPr lang="en-US" sz="1600"/>
                <a:t>Q+</a:t>
              </a:r>
            </a:p>
          </p:txBody>
        </p:sp>
        <p:sp>
          <p:nvSpPr>
            <p:cNvPr id="309378" name="Text Box 130"/>
            <p:cNvSpPr txBox="1">
              <a:spLocks noChangeArrowheads="1"/>
            </p:cNvSpPr>
            <p:nvPr/>
          </p:nvSpPr>
          <p:spPr bwMode="auto">
            <a:xfrm>
              <a:off x="2275" y="3787"/>
              <a:ext cx="357" cy="197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wrap="none" lIns="45720" rIns="45720">
              <a:spAutoFit/>
            </a:bodyPr>
            <a:lstStyle/>
            <a:p>
              <a:pPr algn="l"/>
              <a:r>
                <a:rPr lang="en-US" sz="1600"/>
                <a:t>Time</a:t>
              </a:r>
            </a:p>
          </p:txBody>
        </p:sp>
        <p:sp>
          <p:nvSpPr>
            <p:cNvPr id="309379" name="Line 131"/>
            <p:cNvSpPr>
              <a:spLocks noChangeShapeType="1"/>
            </p:cNvSpPr>
            <p:nvPr/>
          </p:nvSpPr>
          <p:spPr bwMode="auto">
            <a:xfrm>
              <a:off x="2640" y="3880"/>
              <a:ext cx="816" cy="0"/>
            </a:xfrm>
            <a:prstGeom prst="line">
              <a:avLst/>
            </a:prstGeom>
            <a:noFill/>
            <a:ln w="19050">
              <a:solidFill>
                <a:schemeClr val="folHlink"/>
              </a:solidFill>
              <a:round/>
              <a:headEnd/>
              <a:tailEnd type="triangle" w="sm" len="sm"/>
            </a:ln>
            <a:effectLst/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309380" name="Freeform 132"/>
            <p:cNvSpPr>
              <a:spLocks/>
            </p:cNvSpPr>
            <p:nvPr/>
          </p:nvSpPr>
          <p:spPr bwMode="auto">
            <a:xfrm>
              <a:off x="1920" y="2640"/>
              <a:ext cx="2160" cy="144"/>
            </a:xfrm>
            <a:custGeom>
              <a:avLst/>
              <a:gdLst/>
              <a:ahLst/>
              <a:cxnLst>
                <a:cxn ang="0">
                  <a:pos x="0" y="144"/>
                </a:cxn>
                <a:cxn ang="0">
                  <a:pos x="288" y="144"/>
                </a:cxn>
                <a:cxn ang="0">
                  <a:pos x="288" y="0"/>
                </a:cxn>
                <a:cxn ang="0">
                  <a:pos x="1392" y="0"/>
                </a:cxn>
                <a:cxn ang="0">
                  <a:pos x="1392" y="144"/>
                </a:cxn>
                <a:cxn ang="0">
                  <a:pos x="2112" y="144"/>
                </a:cxn>
                <a:cxn ang="0">
                  <a:pos x="2160" y="144"/>
                </a:cxn>
              </a:cxnLst>
              <a:rect l="0" t="0" r="r" b="b"/>
              <a:pathLst>
                <a:path w="2160" h="144">
                  <a:moveTo>
                    <a:pt x="0" y="144"/>
                  </a:moveTo>
                  <a:lnTo>
                    <a:pt x="288" y="144"/>
                  </a:lnTo>
                  <a:lnTo>
                    <a:pt x="288" y="0"/>
                  </a:lnTo>
                  <a:lnTo>
                    <a:pt x="1392" y="0"/>
                  </a:lnTo>
                  <a:lnTo>
                    <a:pt x="1392" y="144"/>
                  </a:lnTo>
                  <a:lnTo>
                    <a:pt x="2112" y="144"/>
                  </a:lnTo>
                  <a:lnTo>
                    <a:pt x="2160" y="144"/>
                  </a:lnTo>
                </a:path>
              </a:pathLst>
            </a:custGeom>
            <a:noFill/>
            <a:ln w="19050" cap="flat" cmpd="sng">
              <a:solidFill>
                <a:schemeClr val="tx2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309383" name="Freeform 135"/>
            <p:cNvSpPr>
              <a:spLocks/>
            </p:cNvSpPr>
            <p:nvPr/>
          </p:nvSpPr>
          <p:spPr bwMode="auto">
            <a:xfrm>
              <a:off x="1920" y="2928"/>
              <a:ext cx="2160" cy="144"/>
            </a:xfrm>
            <a:custGeom>
              <a:avLst/>
              <a:gdLst/>
              <a:ahLst/>
              <a:cxnLst>
                <a:cxn ang="0">
                  <a:pos x="0" y="144"/>
                </a:cxn>
                <a:cxn ang="0">
                  <a:pos x="336" y="144"/>
                </a:cxn>
                <a:cxn ang="0">
                  <a:pos x="336" y="0"/>
                </a:cxn>
                <a:cxn ang="0">
                  <a:pos x="432" y="0"/>
                </a:cxn>
                <a:cxn ang="0">
                  <a:pos x="432" y="144"/>
                </a:cxn>
                <a:cxn ang="0">
                  <a:pos x="2160" y="144"/>
                </a:cxn>
              </a:cxnLst>
              <a:rect l="0" t="0" r="r" b="b"/>
              <a:pathLst>
                <a:path w="2160" h="144">
                  <a:moveTo>
                    <a:pt x="0" y="144"/>
                  </a:moveTo>
                  <a:lnTo>
                    <a:pt x="336" y="144"/>
                  </a:lnTo>
                  <a:lnTo>
                    <a:pt x="336" y="0"/>
                  </a:lnTo>
                  <a:lnTo>
                    <a:pt x="432" y="0"/>
                  </a:lnTo>
                  <a:lnTo>
                    <a:pt x="432" y="144"/>
                  </a:lnTo>
                  <a:lnTo>
                    <a:pt x="2160" y="144"/>
                  </a:lnTo>
                </a:path>
              </a:pathLst>
            </a:custGeom>
            <a:noFill/>
            <a:ln w="19050" cap="flat" cmpd="sng">
              <a:solidFill>
                <a:schemeClr val="tx2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309384" name="Text Box 136"/>
            <p:cNvSpPr txBox="1">
              <a:spLocks noChangeArrowheads="1"/>
            </p:cNvSpPr>
            <p:nvPr/>
          </p:nvSpPr>
          <p:spPr bwMode="auto">
            <a:xfrm>
              <a:off x="1584" y="2923"/>
              <a:ext cx="336" cy="197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>
              <a:spAutoFit/>
            </a:bodyPr>
            <a:lstStyle/>
            <a:p>
              <a:pPr algn="r"/>
              <a:r>
                <a:rPr lang="en-US" sz="1600"/>
                <a:t>T</a:t>
              </a:r>
            </a:p>
          </p:txBody>
        </p:sp>
        <p:sp>
          <p:nvSpPr>
            <p:cNvPr id="309386" name="Freeform 138"/>
            <p:cNvSpPr>
              <a:spLocks/>
            </p:cNvSpPr>
            <p:nvPr/>
          </p:nvSpPr>
          <p:spPr bwMode="auto">
            <a:xfrm>
              <a:off x="1920" y="3600"/>
              <a:ext cx="2160" cy="144"/>
            </a:xfrm>
            <a:custGeom>
              <a:avLst/>
              <a:gdLst/>
              <a:ahLst/>
              <a:cxnLst>
                <a:cxn ang="0">
                  <a:pos x="0" y="144"/>
                </a:cxn>
                <a:cxn ang="0">
                  <a:pos x="432" y="144"/>
                </a:cxn>
                <a:cxn ang="0">
                  <a:pos x="432" y="0"/>
                </a:cxn>
                <a:cxn ang="0">
                  <a:pos x="2160" y="0"/>
                </a:cxn>
              </a:cxnLst>
              <a:rect l="0" t="0" r="r" b="b"/>
              <a:pathLst>
                <a:path w="2160" h="144">
                  <a:moveTo>
                    <a:pt x="0" y="144"/>
                  </a:moveTo>
                  <a:lnTo>
                    <a:pt x="432" y="144"/>
                  </a:lnTo>
                  <a:lnTo>
                    <a:pt x="432" y="0"/>
                  </a:lnTo>
                  <a:lnTo>
                    <a:pt x="2160" y="0"/>
                  </a:lnTo>
                </a:path>
              </a:pathLst>
            </a:custGeom>
            <a:noFill/>
            <a:ln w="19050" cap="flat" cmpd="sng">
              <a:solidFill>
                <a:schemeClr val="tx2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</p:grp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12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Registers</a:t>
            </a:r>
          </a:p>
        </p:txBody>
      </p:sp>
      <p:sp>
        <p:nvSpPr>
          <p:cNvPr id="3112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4953000"/>
            <a:ext cx="8294688" cy="1098550"/>
          </a:xfrm>
        </p:spPr>
        <p:txBody>
          <a:bodyPr/>
          <a:lstStyle/>
          <a:p>
            <a:pPr lvl="1"/>
            <a:r>
              <a:rPr lang="en-US"/>
              <a:t>Stores word of data</a:t>
            </a:r>
          </a:p>
          <a:p>
            <a:pPr lvl="2"/>
            <a:r>
              <a:rPr lang="en-US"/>
              <a:t>Different from </a:t>
            </a:r>
            <a:r>
              <a:rPr lang="en-US" i="1"/>
              <a:t>program registers</a:t>
            </a:r>
            <a:r>
              <a:rPr lang="en-US"/>
              <a:t> seen in assembly code</a:t>
            </a:r>
          </a:p>
          <a:p>
            <a:pPr lvl="1"/>
            <a:r>
              <a:rPr lang="en-US"/>
              <a:t>Collection of edge-triggered latches</a:t>
            </a:r>
          </a:p>
          <a:p>
            <a:pPr lvl="1"/>
            <a:r>
              <a:rPr lang="en-US"/>
              <a:t>Loads input on rising edge of clock</a:t>
            </a:r>
          </a:p>
        </p:txBody>
      </p:sp>
      <p:grpSp>
        <p:nvGrpSpPr>
          <p:cNvPr id="311414" name="Group 118"/>
          <p:cNvGrpSpPr>
            <a:grpSpLocks/>
          </p:cNvGrpSpPr>
          <p:nvPr/>
        </p:nvGrpSpPr>
        <p:grpSpPr bwMode="auto">
          <a:xfrm>
            <a:off x="5562600" y="2057400"/>
            <a:ext cx="2057400" cy="1846263"/>
            <a:chOff x="3504" y="1296"/>
            <a:chExt cx="1296" cy="1163"/>
          </a:xfrm>
        </p:grpSpPr>
        <p:sp>
          <p:nvSpPr>
            <p:cNvPr id="311363" name="Rectangle 67"/>
            <p:cNvSpPr>
              <a:spLocks noChangeArrowheads="1"/>
            </p:cNvSpPr>
            <p:nvPr/>
          </p:nvSpPr>
          <p:spPr bwMode="auto">
            <a:xfrm>
              <a:off x="4080" y="1296"/>
              <a:ext cx="144" cy="816"/>
            </a:xfrm>
            <a:prstGeom prst="rect">
              <a:avLst/>
            </a:prstGeom>
            <a:solidFill>
              <a:srgbClr val="FF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endParaRPr lang="en-US" sz="2000" b="0"/>
            </a:p>
          </p:txBody>
        </p:sp>
        <p:sp>
          <p:nvSpPr>
            <p:cNvPr id="311364" name="AutoShape 68"/>
            <p:cNvSpPr>
              <a:spLocks noChangeArrowheads="1"/>
            </p:cNvSpPr>
            <p:nvPr/>
          </p:nvSpPr>
          <p:spPr bwMode="auto">
            <a:xfrm>
              <a:off x="3792" y="1632"/>
              <a:ext cx="288" cy="144"/>
            </a:xfrm>
            <a:prstGeom prst="rightArrow">
              <a:avLst>
                <a:gd name="adj1" fmla="val 16667"/>
                <a:gd name="adj2" fmla="val 66667"/>
              </a:avLst>
            </a:prstGeom>
            <a:solidFill>
              <a:schemeClr val="fol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1365" name="AutoShape 69"/>
            <p:cNvSpPr>
              <a:spLocks noChangeArrowheads="1"/>
            </p:cNvSpPr>
            <p:nvPr/>
          </p:nvSpPr>
          <p:spPr bwMode="auto">
            <a:xfrm>
              <a:off x="4224" y="1632"/>
              <a:ext cx="288" cy="144"/>
            </a:xfrm>
            <a:prstGeom prst="rightArrow">
              <a:avLst>
                <a:gd name="adj1" fmla="val 16667"/>
                <a:gd name="adj2" fmla="val 66667"/>
              </a:avLst>
            </a:prstGeom>
            <a:solidFill>
              <a:schemeClr val="fol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1407" name="Text Box 111"/>
            <p:cNvSpPr txBox="1">
              <a:spLocks noChangeArrowheads="1"/>
            </p:cNvSpPr>
            <p:nvPr/>
          </p:nvSpPr>
          <p:spPr bwMode="auto">
            <a:xfrm>
              <a:off x="3504" y="1584"/>
              <a:ext cx="288" cy="214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>
              <a:spAutoFit/>
            </a:bodyPr>
            <a:lstStyle/>
            <a:p>
              <a:pPr algn="r">
                <a:spcBef>
                  <a:spcPct val="50000"/>
                </a:spcBef>
              </a:pPr>
              <a:r>
                <a:rPr lang="en-US"/>
                <a:t>I</a:t>
              </a:r>
              <a:endParaRPr lang="en-US" baseline="-25000"/>
            </a:p>
          </p:txBody>
        </p:sp>
        <p:sp>
          <p:nvSpPr>
            <p:cNvPr id="311408" name="Text Box 112"/>
            <p:cNvSpPr txBox="1">
              <a:spLocks noChangeArrowheads="1"/>
            </p:cNvSpPr>
            <p:nvPr/>
          </p:nvSpPr>
          <p:spPr bwMode="auto">
            <a:xfrm>
              <a:off x="4512" y="1584"/>
              <a:ext cx="288" cy="214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>
              <a:spAutoFit/>
            </a:bodyPr>
            <a:lstStyle/>
            <a:p>
              <a:pPr algn="l">
                <a:spcBef>
                  <a:spcPct val="50000"/>
                </a:spcBef>
              </a:pPr>
              <a:r>
                <a:rPr lang="en-US"/>
                <a:t>O</a:t>
              </a:r>
              <a:endParaRPr lang="en-US" baseline="-25000"/>
            </a:p>
          </p:txBody>
        </p:sp>
        <p:sp>
          <p:nvSpPr>
            <p:cNvPr id="311409" name="Line 113"/>
            <p:cNvSpPr>
              <a:spLocks noChangeShapeType="1"/>
            </p:cNvSpPr>
            <p:nvPr/>
          </p:nvSpPr>
          <p:spPr bwMode="auto">
            <a:xfrm>
              <a:off x="4128" y="2112"/>
              <a:ext cx="0" cy="144"/>
            </a:xfrm>
            <a:prstGeom prst="line">
              <a:avLst/>
            </a:prstGeom>
            <a:noFill/>
            <a:ln w="19050">
              <a:solidFill>
                <a:schemeClr val="tx2"/>
              </a:solidFill>
              <a:round/>
              <a:headEnd/>
              <a:tailEnd type="none" w="sm" len="sm"/>
            </a:ln>
            <a:effectLst/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311410" name="Text Box 114"/>
            <p:cNvSpPr txBox="1">
              <a:spLocks noChangeArrowheads="1"/>
            </p:cNvSpPr>
            <p:nvPr/>
          </p:nvSpPr>
          <p:spPr bwMode="auto">
            <a:xfrm>
              <a:off x="3903" y="2245"/>
              <a:ext cx="450" cy="214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wrap="none" lIns="45720" rIns="45720">
              <a:spAutoFit/>
            </a:bodyPr>
            <a:lstStyle/>
            <a:p>
              <a:r>
                <a:rPr lang="en-US"/>
                <a:t>Clock</a:t>
              </a:r>
            </a:p>
          </p:txBody>
        </p:sp>
      </p:grpSp>
      <p:grpSp>
        <p:nvGrpSpPr>
          <p:cNvPr id="311412" name="Group 116"/>
          <p:cNvGrpSpPr>
            <a:grpSpLocks/>
          </p:cNvGrpSpPr>
          <p:nvPr/>
        </p:nvGrpSpPr>
        <p:grpSpPr bwMode="auto">
          <a:xfrm>
            <a:off x="2133600" y="1219200"/>
            <a:ext cx="3048000" cy="3692525"/>
            <a:chOff x="720" y="768"/>
            <a:chExt cx="1920" cy="2326"/>
          </a:xfrm>
        </p:grpSpPr>
        <p:sp>
          <p:nvSpPr>
            <p:cNvPr id="311300" name="Rectangle 4"/>
            <p:cNvSpPr>
              <a:spLocks noChangeArrowheads="1"/>
            </p:cNvSpPr>
            <p:nvPr/>
          </p:nvSpPr>
          <p:spPr bwMode="auto">
            <a:xfrm>
              <a:off x="1392" y="823"/>
              <a:ext cx="576" cy="226"/>
            </a:xfrm>
            <a:prstGeom prst="rect">
              <a:avLst/>
            </a:prstGeom>
            <a:solidFill>
              <a:srgbClr val="99FFCC"/>
            </a:solidFill>
            <a:ln w="19050">
              <a:solidFill>
                <a:schemeClr val="tx2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 anchor="ctr">
              <a:spAutoFit/>
            </a:bodyPr>
            <a:lstStyle/>
            <a:p>
              <a:endParaRPr lang="en-US">
                <a:latin typeface="Courier New" pitchFamily="49" charset="0"/>
              </a:endParaRPr>
            </a:p>
          </p:txBody>
        </p:sp>
        <p:sp>
          <p:nvSpPr>
            <p:cNvPr id="311301" name="Rectangle 5"/>
            <p:cNvSpPr>
              <a:spLocks noChangeArrowheads="1"/>
            </p:cNvSpPr>
            <p:nvPr/>
          </p:nvSpPr>
          <p:spPr bwMode="auto">
            <a:xfrm>
              <a:off x="1392" y="1056"/>
              <a:ext cx="576" cy="240"/>
            </a:xfrm>
            <a:prstGeom prst="rect">
              <a:avLst/>
            </a:prstGeom>
            <a:solidFill>
              <a:srgbClr val="99FFCC"/>
            </a:solidFill>
            <a:ln w="19050">
              <a:solidFill>
                <a:schemeClr val="tx2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311302" name="Rectangle 6"/>
            <p:cNvSpPr>
              <a:spLocks noChangeArrowheads="1"/>
            </p:cNvSpPr>
            <p:nvPr/>
          </p:nvSpPr>
          <p:spPr bwMode="auto">
            <a:xfrm>
              <a:off x="1392" y="1296"/>
              <a:ext cx="576" cy="240"/>
            </a:xfrm>
            <a:prstGeom prst="rect">
              <a:avLst/>
            </a:prstGeom>
            <a:solidFill>
              <a:srgbClr val="99FFCC"/>
            </a:solidFill>
            <a:ln w="19050">
              <a:solidFill>
                <a:schemeClr val="tx2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311303" name="Rectangle 7"/>
            <p:cNvSpPr>
              <a:spLocks noChangeArrowheads="1"/>
            </p:cNvSpPr>
            <p:nvPr/>
          </p:nvSpPr>
          <p:spPr bwMode="auto">
            <a:xfrm>
              <a:off x="1392" y="1536"/>
              <a:ext cx="576" cy="240"/>
            </a:xfrm>
            <a:prstGeom prst="rect">
              <a:avLst/>
            </a:prstGeom>
            <a:solidFill>
              <a:srgbClr val="99FFCC"/>
            </a:solidFill>
            <a:ln w="19050">
              <a:solidFill>
                <a:schemeClr val="tx2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311304" name="Rectangle 8"/>
            <p:cNvSpPr>
              <a:spLocks noChangeArrowheads="1"/>
            </p:cNvSpPr>
            <p:nvPr/>
          </p:nvSpPr>
          <p:spPr bwMode="auto">
            <a:xfrm>
              <a:off x="1392" y="1776"/>
              <a:ext cx="576" cy="240"/>
            </a:xfrm>
            <a:prstGeom prst="rect">
              <a:avLst/>
            </a:prstGeom>
            <a:solidFill>
              <a:srgbClr val="99FFCC"/>
            </a:solidFill>
            <a:ln w="19050">
              <a:solidFill>
                <a:schemeClr val="tx2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311305" name="Rectangle 9"/>
            <p:cNvSpPr>
              <a:spLocks noChangeArrowheads="1"/>
            </p:cNvSpPr>
            <p:nvPr/>
          </p:nvSpPr>
          <p:spPr bwMode="auto">
            <a:xfrm>
              <a:off x="1392" y="2016"/>
              <a:ext cx="576" cy="240"/>
            </a:xfrm>
            <a:prstGeom prst="rect">
              <a:avLst/>
            </a:prstGeom>
            <a:solidFill>
              <a:srgbClr val="99FFCC"/>
            </a:solidFill>
            <a:ln w="19050">
              <a:solidFill>
                <a:schemeClr val="tx2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311306" name="Rectangle 10"/>
            <p:cNvSpPr>
              <a:spLocks noChangeArrowheads="1"/>
            </p:cNvSpPr>
            <p:nvPr/>
          </p:nvSpPr>
          <p:spPr bwMode="auto">
            <a:xfrm>
              <a:off x="1392" y="2256"/>
              <a:ext cx="576" cy="240"/>
            </a:xfrm>
            <a:prstGeom prst="rect">
              <a:avLst/>
            </a:prstGeom>
            <a:solidFill>
              <a:srgbClr val="99FFCC"/>
            </a:solidFill>
            <a:ln w="19050">
              <a:solidFill>
                <a:schemeClr val="tx2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311307" name="Rectangle 11"/>
            <p:cNvSpPr>
              <a:spLocks noChangeArrowheads="1"/>
            </p:cNvSpPr>
            <p:nvPr/>
          </p:nvSpPr>
          <p:spPr bwMode="auto">
            <a:xfrm>
              <a:off x="1392" y="2496"/>
              <a:ext cx="576" cy="240"/>
            </a:xfrm>
            <a:prstGeom prst="rect">
              <a:avLst/>
            </a:prstGeom>
            <a:solidFill>
              <a:srgbClr val="99FFCC"/>
            </a:solidFill>
            <a:ln w="19050">
              <a:solidFill>
                <a:schemeClr val="tx2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311309" name="Line 13"/>
            <p:cNvSpPr>
              <a:spLocks noChangeShapeType="1"/>
            </p:cNvSpPr>
            <p:nvPr/>
          </p:nvSpPr>
          <p:spPr bwMode="auto">
            <a:xfrm flipH="1">
              <a:off x="1008" y="864"/>
              <a:ext cx="384" cy="0"/>
            </a:xfrm>
            <a:prstGeom prst="line">
              <a:avLst/>
            </a:prstGeom>
            <a:noFill/>
            <a:ln w="19050">
              <a:solidFill>
                <a:schemeClr val="folHlink"/>
              </a:solidFill>
              <a:round/>
              <a:headEnd/>
              <a:tailEnd type="none" w="sm" len="sm"/>
            </a:ln>
            <a:effectLst/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311310" name="Line 14"/>
            <p:cNvSpPr>
              <a:spLocks noChangeShapeType="1"/>
            </p:cNvSpPr>
            <p:nvPr/>
          </p:nvSpPr>
          <p:spPr bwMode="auto">
            <a:xfrm flipH="1">
              <a:off x="1008" y="1104"/>
              <a:ext cx="384" cy="0"/>
            </a:xfrm>
            <a:prstGeom prst="line">
              <a:avLst/>
            </a:prstGeom>
            <a:noFill/>
            <a:ln w="19050">
              <a:solidFill>
                <a:schemeClr val="folHlink"/>
              </a:solidFill>
              <a:round/>
              <a:headEnd/>
              <a:tailEnd type="none" w="sm" len="sm"/>
            </a:ln>
            <a:effectLst/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311311" name="Line 15"/>
            <p:cNvSpPr>
              <a:spLocks noChangeShapeType="1"/>
            </p:cNvSpPr>
            <p:nvPr/>
          </p:nvSpPr>
          <p:spPr bwMode="auto">
            <a:xfrm flipH="1">
              <a:off x="1008" y="1344"/>
              <a:ext cx="384" cy="0"/>
            </a:xfrm>
            <a:prstGeom prst="line">
              <a:avLst/>
            </a:prstGeom>
            <a:noFill/>
            <a:ln w="19050">
              <a:solidFill>
                <a:schemeClr val="folHlink"/>
              </a:solidFill>
              <a:round/>
              <a:headEnd/>
              <a:tailEnd type="none" w="sm" len="sm"/>
            </a:ln>
            <a:effectLst/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311312" name="Line 16"/>
            <p:cNvSpPr>
              <a:spLocks noChangeShapeType="1"/>
            </p:cNvSpPr>
            <p:nvPr/>
          </p:nvSpPr>
          <p:spPr bwMode="auto">
            <a:xfrm flipH="1">
              <a:off x="1008" y="1584"/>
              <a:ext cx="384" cy="0"/>
            </a:xfrm>
            <a:prstGeom prst="line">
              <a:avLst/>
            </a:prstGeom>
            <a:noFill/>
            <a:ln w="19050">
              <a:solidFill>
                <a:schemeClr val="folHlink"/>
              </a:solidFill>
              <a:round/>
              <a:headEnd/>
              <a:tailEnd type="none" w="sm" len="sm"/>
            </a:ln>
            <a:effectLst/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311313" name="Line 17"/>
            <p:cNvSpPr>
              <a:spLocks noChangeShapeType="1"/>
            </p:cNvSpPr>
            <p:nvPr/>
          </p:nvSpPr>
          <p:spPr bwMode="auto">
            <a:xfrm flipH="1">
              <a:off x="1008" y="1824"/>
              <a:ext cx="384" cy="0"/>
            </a:xfrm>
            <a:prstGeom prst="line">
              <a:avLst/>
            </a:prstGeom>
            <a:noFill/>
            <a:ln w="19050">
              <a:solidFill>
                <a:schemeClr val="folHlink"/>
              </a:solidFill>
              <a:round/>
              <a:headEnd/>
              <a:tailEnd type="none" w="sm" len="sm"/>
            </a:ln>
            <a:effectLst/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311314" name="Line 18"/>
            <p:cNvSpPr>
              <a:spLocks noChangeShapeType="1"/>
            </p:cNvSpPr>
            <p:nvPr/>
          </p:nvSpPr>
          <p:spPr bwMode="auto">
            <a:xfrm flipH="1">
              <a:off x="1008" y="2064"/>
              <a:ext cx="384" cy="0"/>
            </a:xfrm>
            <a:prstGeom prst="line">
              <a:avLst/>
            </a:prstGeom>
            <a:noFill/>
            <a:ln w="19050">
              <a:solidFill>
                <a:schemeClr val="folHlink"/>
              </a:solidFill>
              <a:round/>
              <a:headEnd/>
              <a:tailEnd type="none" w="sm" len="sm"/>
            </a:ln>
            <a:effectLst/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311315" name="Line 19"/>
            <p:cNvSpPr>
              <a:spLocks noChangeShapeType="1"/>
            </p:cNvSpPr>
            <p:nvPr/>
          </p:nvSpPr>
          <p:spPr bwMode="auto">
            <a:xfrm flipH="1">
              <a:off x="1008" y="2304"/>
              <a:ext cx="384" cy="0"/>
            </a:xfrm>
            <a:prstGeom prst="line">
              <a:avLst/>
            </a:prstGeom>
            <a:noFill/>
            <a:ln w="19050">
              <a:solidFill>
                <a:schemeClr val="folHlink"/>
              </a:solidFill>
              <a:round/>
              <a:headEnd/>
              <a:tailEnd type="none" w="sm" len="sm"/>
            </a:ln>
            <a:effectLst/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311316" name="Line 20"/>
            <p:cNvSpPr>
              <a:spLocks noChangeShapeType="1"/>
            </p:cNvSpPr>
            <p:nvPr/>
          </p:nvSpPr>
          <p:spPr bwMode="auto">
            <a:xfrm flipH="1">
              <a:off x="1008" y="2544"/>
              <a:ext cx="384" cy="0"/>
            </a:xfrm>
            <a:prstGeom prst="line">
              <a:avLst/>
            </a:prstGeom>
            <a:noFill/>
            <a:ln w="19050">
              <a:solidFill>
                <a:schemeClr val="folHlink"/>
              </a:solidFill>
              <a:round/>
              <a:headEnd/>
              <a:tailEnd type="none" w="sm" len="sm"/>
            </a:ln>
            <a:effectLst/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311318" name="Line 22"/>
            <p:cNvSpPr>
              <a:spLocks noChangeShapeType="1"/>
            </p:cNvSpPr>
            <p:nvPr/>
          </p:nvSpPr>
          <p:spPr bwMode="auto">
            <a:xfrm flipH="1">
              <a:off x="1968" y="912"/>
              <a:ext cx="384" cy="0"/>
            </a:xfrm>
            <a:prstGeom prst="line">
              <a:avLst/>
            </a:prstGeom>
            <a:noFill/>
            <a:ln w="19050">
              <a:solidFill>
                <a:schemeClr val="folHlink"/>
              </a:solidFill>
              <a:round/>
              <a:headEnd/>
              <a:tailEnd type="none" w="sm" len="sm"/>
            </a:ln>
            <a:effectLst/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311319" name="Line 23"/>
            <p:cNvSpPr>
              <a:spLocks noChangeShapeType="1"/>
            </p:cNvSpPr>
            <p:nvPr/>
          </p:nvSpPr>
          <p:spPr bwMode="auto">
            <a:xfrm flipH="1">
              <a:off x="1968" y="1152"/>
              <a:ext cx="384" cy="0"/>
            </a:xfrm>
            <a:prstGeom prst="line">
              <a:avLst/>
            </a:prstGeom>
            <a:noFill/>
            <a:ln w="19050">
              <a:solidFill>
                <a:schemeClr val="folHlink"/>
              </a:solidFill>
              <a:round/>
              <a:headEnd/>
              <a:tailEnd type="none" w="sm" len="sm"/>
            </a:ln>
            <a:effectLst/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311320" name="Line 24"/>
            <p:cNvSpPr>
              <a:spLocks noChangeShapeType="1"/>
            </p:cNvSpPr>
            <p:nvPr/>
          </p:nvSpPr>
          <p:spPr bwMode="auto">
            <a:xfrm flipH="1">
              <a:off x="1968" y="1392"/>
              <a:ext cx="384" cy="0"/>
            </a:xfrm>
            <a:prstGeom prst="line">
              <a:avLst/>
            </a:prstGeom>
            <a:noFill/>
            <a:ln w="19050">
              <a:solidFill>
                <a:schemeClr val="folHlink"/>
              </a:solidFill>
              <a:round/>
              <a:headEnd/>
              <a:tailEnd type="none" w="sm" len="sm"/>
            </a:ln>
            <a:effectLst/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311321" name="Line 25"/>
            <p:cNvSpPr>
              <a:spLocks noChangeShapeType="1"/>
            </p:cNvSpPr>
            <p:nvPr/>
          </p:nvSpPr>
          <p:spPr bwMode="auto">
            <a:xfrm flipH="1">
              <a:off x="1968" y="1632"/>
              <a:ext cx="384" cy="0"/>
            </a:xfrm>
            <a:prstGeom prst="line">
              <a:avLst/>
            </a:prstGeom>
            <a:noFill/>
            <a:ln w="19050">
              <a:solidFill>
                <a:schemeClr val="folHlink"/>
              </a:solidFill>
              <a:round/>
              <a:headEnd/>
              <a:tailEnd type="none" w="sm" len="sm"/>
            </a:ln>
            <a:effectLst/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311322" name="Line 26"/>
            <p:cNvSpPr>
              <a:spLocks noChangeShapeType="1"/>
            </p:cNvSpPr>
            <p:nvPr/>
          </p:nvSpPr>
          <p:spPr bwMode="auto">
            <a:xfrm flipH="1">
              <a:off x="1968" y="1872"/>
              <a:ext cx="384" cy="0"/>
            </a:xfrm>
            <a:prstGeom prst="line">
              <a:avLst/>
            </a:prstGeom>
            <a:noFill/>
            <a:ln w="19050">
              <a:solidFill>
                <a:schemeClr val="folHlink"/>
              </a:solidFill>
              <a:round/>
              <a:headEnd/>
              <a:tailEnd type="none" w="sm" len="sm"/>
            </a:ln>
            <a:effectLst/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311323" name="Line 27"/>
            <p:cNvSpPr>
              <a:spLocks noChangeShapeType="1"/>
            </p:cNvSpPr>
            <p:nvPr/>
          </p:nvSpPr>
          <p:spPr bwMode="auto">
            <a:xfrm flipH="1">
              <a:off x="1968" y="2112"/>
              <a:ext cx="384" cy="0"/>
            </a:xfrm>
            <a:prstGeom prst="line">
              <a:avLst/>
            </a:prstGeom>
            <a:noFill/>
            <a:ln w="19050">
              <a:solidFill>
                <a:schemeClr val="folHlink"/>
              </a:solidFill>
              <a:round/>
              <a:headEnd/>
              <a:tailEnd type="none" w="sm" len="sm"/>
            </a:ln>
            <a:effectLst/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311324" name="Line 28"/>
            <p:cNvSpPr>
              <a:spLocks noChangeShapeType="1"/>
            </p:cNvSpPr>
            <p:nvPr/>
          </p:nvSpPr>
          <p:spPr bwMode="auto">
            <a:xfrm flipH="1">
              <a:off x="1968" y="2352"/>
              <a:ext cx="384" cy="0"/>
            </a:xfrm>
            <a:prstGeom prst="line">
              <a:avLst/>
            </a:prstGeom>
            <a:noFill/>
            <a:ln w="19050">
              <a:solidFill>
                <a:schemeClr val="folHlink"/>
              </a:solidFill>
              <a:round/>
              <a:headEnd/>
              <a:tailEnd type="none" w="sm" len="sm"/>
            </a:ln>
            <a:effectLst/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311325" name="Line 29"/>
            <p:cNvSpPr>
              <a:spLocks noChangeShapeType="1"/>
            </p:cNvSpPr>
            <p:nvPr/>
          </p:nvSpPr>
          <p:spPr bwMode="auto">
            <a:xfrm flipH="1">
              <a:off x="1968" y="2592"/>
              <a:ext cx="384" cy="0"/>
            </a:xfrm>
            <a:prstGeom prst="line">
              <a:avLst/>
            </a:prstGeom>
            <a:noFill/>
            <a:ln w="19050">
              <a:solidFill>
                <a:schemeClr val="folHlink"/>
              </a:solidFill>
              <a:round/>
              <a:headEnd/>
              <a:tailEnd type="none" w="sm" len="sm"/>
            </a:ln>
            <a:effectLst/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311327" name="Line 31"/>
            <p:cNvSpPr>
              <a:spLocks noChangeShapeType="1"/>
            </p:cNvSpPr>
            <p:nvPr/>
          </p:nvSpPr>
          <p:spPr bwMode="auto">
            <a:xfrm flipH="1">
              <a:off x="1200" y="1008"/>
              <a:ext cx="192" cy="0"/>
            </a:xfrm>
            <a:prstGeom prst="line">
              <a:avLst/>
            </a:prstGeom>
            <a:noFill/>
            <a:ln w="19050">
              <a:solidFill>
                <a:schemeClr val="accent1"/>
              </a:solidFill>
              <a:round/>
              <a:headEnd/>
              <a:tailEnd type="none" w="sm" len="sm"/>
            </a:ln>
            <a:effectLst/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311328" name="Line 32"/>
            <p:cNvSpPr>
              <a:spLocks noChangeShapeType="1"/>
            </p:cNvSpPr>
            <p:nvPr/>
          </p:nvSpPr>
          <p:spPr bwMode="auto">
            <a:xfrm flipH="1">
              <a:off x="1200" y="1248"/>
              <a:ext cx="192" cy="0"/>
            </a:xfrm>
            <a:prstGeom prst="line">
              <a:avLst/>
            </a:prstGeom>
            <a:noFill/>
            <a:ln w="19050">
              <a:solidFill>
                <a:schemeClr val="accent1"/>
              </a:solidFill>
              <a:round/>
              <a:headEnd/>
              <a:tailEnd type="none" w="sm" len="sm"/>
            </a:ln>
            <a:effectLst/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311329" name="Line 33"/>
            <p:cNvSpPr>
              <a:spLocks noChangeShapeType="1"/>
            </p:cNvSpPr>
            <p:nvPr/>
          </p:nvSpPr>
          <p:spPr bwMode="auto">
            <a:xfrm flipH="1">
              <a:off x="1200" y="1488"/>
              <a:ext cx="192" cy="0"/>
            </a:xfrm>
            <a:prstGeom prst="line">
              <a:avLst/>
            </a:prstGeom>
            <a:noFill/>
            <a:ln w="19050">
              <a:solidFill>
                <a:schemeClr val="accent1"/>
              </a:solidFill>
              <a:round/>
              <a:headEnd/>
              <a:tailEnd type="none" w="sm" len="sm"/>
            </a:ln>
            <a:effectLst/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311330" name="Line 34"/>
            <p:cNvSpPr>
              <a:spLocks noChangeShapeType="1"/>
            </p:cNvSpPr>
            <p:nvPr/>
          </p:nvSpPr>
          <p:spPr bwMode="auto">
            <a:xfrm flipH="1">
              <a:off x="1200" y="1728"/>
              <a:ext cx="192" cy="0"/>
            </a:xfrm>
            <a:prstGeom prst="line">
              <a:avLst/>
            </a:prstGeom>
            <a:noFill/>
            <a:ln w="19050">
              <a:solidFill>
                <a:schemeClr val="accent1"/>
              </a:solidFill>
              <a:round/>
              <a:headEnd/>
              <a:tailEnd type="none" w="sm" len="sm"/>
            </a:ln>
            <a:effectLst/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311331" name="Line 35"/>
            <p:cNvSpPr>
              <a:spLocks noChangeShapeType="1"/>
            </p:cNvSpPr>
            <p:nvPr/>
          </p:nvSpPr>
          <p:spPr bwMode="auto">
            <a:xfrm flipH="1">
              <a:off x="1200" y="1968"/>
              <a:ext cx="192" cy="0"/>
            </a:xfrm>
            <a:prstGeom prst="line">
              <a:avLst/>
            </a:prstGeom>
            <a:noFill/>
            <a:ln w="19050">
              <a:solidFill>
                <a:schemeClr val="accent1"/>
              </a:solidFill>
              <a:round/>
              <a:headEnd/>
              <a:tailEnd type="none" w="sm" len="sm"/>
            </a:ln>
            <a:effectLst/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311332" name="Line 36"/>
            <p:cNvSpPr>
              <a:spLocks noChangeShapeType="1"/>
            </p:cNvSpPr>
            <p:nvPr/>
          </p:nvSpPr>
          <p:spPr bwMode="auto">
            <a:xfrm flipH="1">
              <a:off x="1200" y="2208"/>
              <a:ext cx="192" cy="0"/>
            </a:xfrm>
            <a:prstGeom prst="line">
              <a:avLst/>
            </a:prstGeom>
            <a:noFill/>
            <a:ln w="19050">
              <a:solidFill>
                <a:schemeClr val="accent1"/>
              </a:solidFill>
              <a:round/>
              <a:headEnd/>
              <a:tailEnd type="none" w="sm" len="sm"/>
            </a:ln>
            <a:effectLst/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311333" name="Line 37"/>
            <p:cNvSpPr>
              <a:spLocks noChangeShapeType="1"/>
            </p:cNvSpPr>
            <p:nvPr/>
          </p:nvSpPr>
          <p:spPr bwMode="auto">
            <a:xfrm flipH="1">
              <a:off x="1200" y="2448"/>
              <a:ext cx="192" cy="0"/>
            </a:xfrm>
            <a:prstGeom prst="line">
              <a:avLst/>
            </a:prstGeom>
            <a:noFill/>
            <a:ln w="19050">
              <a:solidFill>
                <a:schemeClr val="accent1"/>
              </a:solidFill>
              <a:round/>
              <a:headEnd/>
              <a:tailEnd type="none" w="sm" len="sm"/>
            </a:ln>
            <a:effectLst/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311334" name="Line 38"/>
            <p:cNvSpPr>
              <a:spLocks noChangeShapeType="1"/>
            </p:cNvSpPr>
            <p:nvPr/>
          </p:nvSpPr>
          <p:spPr bwMode="auto">
            <a:xfrm flipH="1">
              <a:off x="1200" y="2688"/>
              <a:ext cx="192" cy="0"/>
            </a:xfrm>
            <a:prstGeom prst="line">
              <a:avLst/>
            </a:prstGeom>
            <a:noFill/>
            <a:ln w="19050">
              <a:solidFill>
                <a:schemeClr val="accent1"/>
              </a:solidFill>
              <a:round/>
              <a:headEnd/>
              <a:tailEnd type="none" w="sm" len="sm"/>
            </a:ln>
            <a:effectLst/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311337" name="Line 41"/>
            <p:cNvSpPr>
              <a:spLocks noChangeShapeType="1"/>
            </p:cNvSpPr>
            <p:nvPr/>
          </p:nvSpPr>
          <p:spPr bwMode="auto">
            <a:xfrm>
              <a:off x="1200" y="1008"/>
              <a:ext cx="0" cy="1872"/>
            </a:xfrm>
            <a:prstGeom prst="line">
              <a:avLst/>
            </a:prstGeom>
            <a:noFill/>
            <a:ln w="19050">
              <a:solidFill>
                <a:schemeClr val="accent1"/>
              </a:solidFill>
              <a:round/>
              <a:headEnd/>
              <a:tailEnd type="none" w="sm" len="sm"/>
            </a:ln>
            <a:effectLst/>
          </p:spPr>
          <p:txBody>
            <a:bodyPr lIns="45720" rIns="45720" anchor="ctr">
              <a:spAutoFit/>
            </a:bodyPr>
            <a:lstStyle/>
            <a:p>
              <a:endParaRPr lang="en-US"/>
            </a:p>
          </p:txBody>
        </p:sp>
        <p:grpSp>
          <p:nvGrpSpPr>
            <p:cNvPr id="311341" name="Group 45"/>
            <p:cNvGrpSpPr>
              <a:grpSpLocks/>
            </p:cNvGrpSpPr>
            <p:nvPr/>
          </p:nvGrpSpPr>
          <p:grpSpPr bwMode="auto">
            <a:xfrm>
              <a:off x="1152" y="1200"/>
              <a:ext cx="96" cy="96"/>
              <a:chOff x="2880" y="2064"/>
              <a:chExt cx="96" cy="96"/>
            </a:xfrm>
          </p:grpSpPr>
          <p:sp>
            <p:nvSpPr>
              <p:cNvPr id="311339" name="Rectangle 43"/>
              <p:cNvSpPr>
                <a:spLocks noChangeArrowheads="1"/>
              </p:cNvSpPr>
              <p:nvPr/>
            </p:nvSpPr>
            <p:spPr bwMode="auto">
              <a:xfrm>
                <a:off x="2880" y="2064"/>
                <a:ext cx="96" cy="96"/>
              </a:xfrm>
              <a:prstGeom prst="rect">
                <a:avLst/>
              </a:prstGeom>
              <a:noFill/>
              <a:ln w="19050">
                <a:noFill/>
                <a:miter lim="800000"/>
                <a:headEnd/>
                <a:tailEnd type="none" w="sm" len="sm"/>
              </a:ln>
              <a:effectLst/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11340" name="Oval 44"/>
              <p:cNvSpPr>
                <a:spLocks noChangeArrowheads="1"/>
              </p:cNvSpPr>
              <p:nvPr/>
            </p:nvSpPr>
            <p:spPr bwMode="auto">
              <a:xfrm>
                <a:off x="2904" y="2088"/>
                <a:ext cx="48" cy="48"/>
              </a:xfrm>
              <a:prstGeom prst="ellipse">
                <a:avLst/>
              </a:prstGeom>
              <a:solidFill>
                <a:schemeClr val="accent1"/>
              </a:solidFill>
              <a:ln w="19050">
                <a:noFill/>
                <a:round/>
                <a:headEnd/>
                <a:tailEnd type="none" w="sm" len="sm"/>
              </a:ln>
              <a:effectLst/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</p:grpSp>
        <p:grpSp>
          <p:nvGrpSpPr>
            <p:cNvPr id="311342" name="Group 46"/>
            <p:cNvGrpSpPr>
              <a:grpSpLocks/>
            </p:cNvGrpSpPr>
            <p:nvPr/>
          </p:nvGrpSpPr>
          <p:grpSpPr bwMode="auto">
            <a:xfrm>
              <a:off x="1152" y="1440"/>
              <a:ext cx="96" cy="96"/>
              <a:chOff x="2880" y="2064"/>
              <a:chExt cx="96" cy="96"/>
            </a:xfrm>
          </p:grpSpPr>
          <p:sp>
            <p:nvSpPr>
              <p:cNvPr id="311343" name="Rectangle 47"/>
              <p:cNvSpPr>
                <a:spLocks noChangeArrowheads="1"/>
              </p:cNvSpPr>
              <p:nvPr/>
            </p:nvSpPr>
            <p:spPr bwMode="auto">
              <a:xfrm>
                <a:off x="2880" y="2064"/>
                <a:ext cx="96" cy="96"/>
              </a:xfrm>
              <a:prstGeom prst="rect">
                <a:avLst/>
              </a:prstGeom>
              <a:noFill/>
              <a:ln w="19050">
                <a:noFill/>
                <a:miter lim="800000"/>
                <a:headEnd/>
                <a:tailEnd type="none" w="sm" len="sm"/>
              </a:ln>
              <a:effectLst/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11344" name="Oval 48"/>
              <p:cNvSpPr>
                <a:spLocks noChangeArrowheads="1"/>
              </p:cNvSpPr>
              <p:nvPr/>
            </p:nvSpPr>
            <p:spPr bwMode="auto">
              <a:xfrm>
                <a:off x="2904" y="2088"/>
                <a:ext cx="48" cy="48"/>
              </a:xfrm>
              <a:prstGeom prst="ellipse">
                <a:avLst/>
              </a:prstGeom>
              <a:solidFill>
                <a:schemeClr val="accent1"/>
              </a:solidFill>
              <a:ln w="19050">
                <a:noFill/>
                <a:round/>
                <a:headEnd/>
                <a:tailEnd type="none" w="sm" len="sm"/>
              </a:ln>
              <a:effectLst/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</p:grpSp>
        <p:grpSp>
          <p:nvGrpSpPr>
            <p:cNvPr id="311345" name="Group 49"/>
            <p:cNvGrpSpPr>
              <a:grpSpLocks/>
            </p:cNvGrpSpPr>
            <p:nvPr/>
          </p:nvGrpSpPr>
          <p:grpSpPr bwMode="auto">
            <a:xfrm>
              <a:off x="1152" y="1680"/>
              <a:ext cx="96" cy="96"/>
              <a:chOff x="2880" y="2064"/>
              <a:chExt cx="96" cy="96"/>
            </a:xfrm>
          </p:grpSpPr>
          <p:sp>
            <p:nvSpPr>
              <p:cNvPr id="311346" name="Rectangle 50"/>
              <p:cNvSpPr>
                <a:spLocks noChangeArrowheads="1"/>
              </p:cNvSpPr>
              <p:nvPr/>
            </p:nvSpPr>
            <p:spPr bwMode="auto">
              <a:xfrm>
                <a:off x="2880" y="2064"/>
                <a:ext cx="96" cy="96"/>
              </a:xfrm>
              <a:prstGeom prst="rect">
                <a:avLst/>
              </a:prstGeom>
              <a:noFill/>
              <a:ln w="19050">
                <a:noFill/>
                <a:miter lim="800000"/>
                <a:headEnd/>
                <a:tailEnd type="none" w="sm" len="sm"/>
              </a:ln>
              <a:effectLst/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11347" name="Oval 51"/>
              <p:cNvSpPr>
                <a:spLocks noChangeArrowheads="1"/>
              </p:cNvSpPr>
              <p:nvPr/>
            </p:nvSpPr>
            <p:spPr bwMode="auto">
              <a:xfrm>
                <a:off x="2904" y="2088"/>
                <a:ext cx="48" cy="48"/>
              </a:xfrm>
              <a:prstGeom prst="ellipse">
                <a:avLst/>
              </a:prstGeom>
              <a:solidFill>
                <a:schemeClr val="accent1"/>
              </a:solidFill>
              <a:ln w="19050">
                <a:noFill/>
                <a:round/>
                <a:headEnd/>
                <a:tailEnd type="none" w="sm" len="sm"/>
              </a:ln>
              <a:effectLst/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</p:grpSp>
        <p:grpSp>
          <p:nvGrpSpPr>
            <p:cNvPr id="311348" name="Group 52"/>
            <p:cNvGrpSpPr>
              <a:grpSpLocks/>
            </p:cNvGrpSpPr>
            <p:nvPr/>
          </p:nvGrpSpPr>
          <p:grpSpPr bwMode="auto">
            <a:xfrm>
              <a:off x="1152" y="1920"/>
              <a:ext cx="96" cy="96"/>
              <a:chOff x="2880" y="2064"/>
              <a:chExt cx="96" cy="96"/>
            </a:xfrm>
          </p:grpSpPr>
          <p:sp>
            <p:nvSpPr>
              <p:cNvPr id="311349" name="Rectangle 53"/>
              <p:cNvSpPr>
                <a:spLocks noChangeArrowheads="1"/>
              </p:cNvSpPr>
              <p:nvPr/>
            </p:nvSpPr>
            <p:spPr bwMode="auto">
              <a:xfrm>
                <a:off x="2880" y="2064"/>
                <a:ext cx="96" cy="96"/>
              </a:xfrm>
              <a:prstGeom prst="rect">
                <a:avLst/>
              </a:prstGeom>
              <a:noFill/>
              <a:ln w="19050">
                <a:noFill/>
                <a:miter lim="800000"/>
                <a:headEnd/>
                <a:tailEnd type="none" w="sm" len="sm"/>
              </a:ln>
              <a:effectLst/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11350" name="Oval 54"/>
              <p:cNvSpPr>
                <a:spLocks noChangeArrowheads="1"/>
              </p:cNvSpPr>
              <p:nvPr/>
            </p:nvSpPr>
            <p:spPr bwMode="auto">
              <a:xfrm>
                <a:off x="2904" y="2088"/>
                <a:ext cx="48" cy="48"/>
              </a:xfrm>
              <a:prstGeom prst="ellipse">
                <a:avLst/>
              </a:prstGeom>
              <a:solidFill>
                <a:schemeClr val="accent1"/>
              </a:solidFill>
              <a:ln w="19050">
                <a:noFill/>
                <a:round/>
                <a:headEnd/>
                <a:tailEnd type="none" w="sm" len="sm"/>
              </a:ln>
              <a:effectLst/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</p:grpSp>
        <p:grpSp>
          <p:nvGrpSpPr>
            <p:cNvPr id="311351" name="Group 55"/>
            <p:cNvGrpSpPr>
              <a:grpSpLocks/>
            </p:cNvGrpSpPr>
            <p:nvPr/>
          </p:nvGrpSpPr>
          <p:grpSpPr bwMode="auto">
            <a:xfrm>
              <a:off x="1152" y="2160"/>
              <a:ext cx="96" cy="96"/>
              <a:chOff x="2880" y="2064"/>
              <a:chExt cx="96" cy="96"/>
            </a:xfrm>
          </p:grpSpPr>
          <p:sp>
            <p:nvSpPr>
              <p:cNvPr id="311352" name="Rectangle 56"/>
              <p:cNvSpPr>
                <a:spLocks noChangeArrowheads="1"/>
              </p:cNvSpPr>
              <p:nvPr/>
            </p:nvSpPr>
            <p:spPr bwMode="auto">
              <a:xfrm>
                <a:off x="2880" y="2064"/>
                <a:ext cx="96" cy="96"/>
              </a:xfrm>
              <a:prstGeom prst="rect">
                <a:avLst/>
              </a:prstGeom>
              <a:noFill/>
              <a:ln w="19050">
                <a:noFill/>
                <a:miter lim="800000"/>
                <a:headEnd/>
                <a:tailEnd type="none" w="sm" len="sm"/>
              </a:ln>
              <a:effectLst/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11353" name="Oval 57"/>
              <p:cNvSpPr>
                <a:spLocks noChangeArrowheads="1"/>
              </p:cNvSpPr>
              <p:nvPr/>
            </p:nvSpPr>
            <p:spPr bwMode="auto">
              <a:xfrm>
                <a:off x="2904" y="2088"/>
                <a:ext cx="48" cy="48"/>
              </a:xfrm>
              <a:prstGeom prst="ellipse">
                <a:avLst/>
              </a:prstGeom>
              <a:solidFill>
                <a:schemeClr val="accent1"/>
              </a:solidFill>
              <a:ln w="19050">
                <a:noFill/>
                <a:round/>
                <a:headEnd/>
                <a:tailEnd type="none" w="sm" len="sm"/>
              </a:ln>
              <a:effectLst/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</p:grpSp>
        <p:grpSp>
          <p:nvGrpSpPr>
            <p:cNvPr id="311354" name="Group 58"/>
            <p:cNvGrpSpPr>
              <a:grpSpLocks/>
            </p:cNvGrpSpPr>
            <p:nvPr/>
          </p:nvGrpSpPr>
          <p:grpSpPr bwMode="auto">
            <a:xfrm>
              <a:off x="1152" y="2400"/>
              <a:ext cx="96" cy="96"/>
              <a:chOff x="2880" y="2064"/>
              <a:chExt cx="96" cy="96"/>
            </a:xfrm>
          </p:grpSpPr>
          <p:sp>
            <p:nvSpPr>
              <p:cNvPr id="311355" name="Rectangle 59"/>
              <p:cNvSpPr>
                <a:spLocks noChangeArrowheads="1"/>
              </p:cNvSpPr>
              <p:nvPr/>
            </p:nvSpPr>
            <p:spPr bwMode="auto">
              <a:xfrm>
                <a:off x="2880" y="2064"/>
                <a:ext cx="96" cy="96"/>
              </a:xfrm>
              <a:prstGeom prst="rect">
                <a:avLst/>
              </a:prstGeom>
              <a:noFill/>
              <a:ln w="19050">
                <a:noFill/>
                <a:miter lim="800000"/>
                <a:headEnd/>
                <a:tailEnd type="none" w="sm" len="sm"/>
              </a:ln>
              <a:effectLst/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11356" name="Oval 60"/>
              <p:cNvSpPr>
                <a:spLocks noChangeArrowheads="1"/>
              </p:cNvSpPr>
              <p:nvPr/>
            </p:nvSpPr>
            <p:spPr bwMode="auto">
              <a:xfrm>
                <a:off x="2904" y="2088"/>
                <a:ext cx="48" cy="48"/>
              </a:xfrm>
              <a:prstGeom prst="ellipse">
                <a:avLst/>
              </a:prstGeom>
              <a:solidFill>
                <a:schemeClr val="accent1"/>
              </a:solidFill>
              <a:ln w="19050">
                <a:noFill/>
                <a:round/>
                <a:headEnd/>
                <a:tailEnd type="none" w="sm" len="sm"/>
              </a:ln>
              <a:effectLst/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</p:grpSp>
        <p:grpSp>
          <p:nvGrpSpPr>
            <p:cNvPr id="311357" name="Group 61"/>
            <p:cNvGrpSpPr>
              <a:grpSpLocks/>
            </p:cNvGrpSpPr>
            <p:nvPr/>
          </p:nvGrpSpPr>
          <p:grpSpPr bwMode="auto">
            <a:xfrm>
              <a:off x="1152" y="2640"/>
              <a:ext cx="96" cy="96"/>
              <a:chOff x="2880" y="2064"/>
              <a:chExt cx="96" cy="96"/>
            </a:xfrm>
          </p:grpSpPr>
          <p:sp>
            <p:nvSpPr>
              <p:cNvPr id="311358" name="Rectangle 62"/>
              <p:cNvSpPr>
                <a:spLocks noChangeArrowheads="1"/>
              </p:cNvSpPr>
              <p:nvPr/>
            </p:nvSpPr>
            <p:spPr bwMode="auto">
              <a:xfrm>
                <a:off x="2880" y="2064"/>
                <a:ext cx="96" cy="96"/>
              </a:xfrm>
              <a:prstGeom prst="rect">
                <a:avLst/>
              </a:prstGeom>
              <a:noFill/>
              <a:ln w="19050">
                <a:noFill/>
                <a:miter lim="800000"/>
                <a:headEnd/>
                <a:tailEnd type="none" w="sm" len="sm"/>
              </a:ln>
              <a:effectLst/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11359" name="Oval 63"/>
              <p:cNvSpPr>
                <a:spLocks noChangeArrowheads="1"/>
              </p:cNvSpPr>
              <p:nvPr/>
            </p:nvSpPr>
            <p:spPr bwMode="auto">
              <a:xfrm>
                <a:off x="2904" y="2088"/>
                <a:ext cx="48" cy="48"/>
              </a:xfrm>
              <a:prstGeom prst="ellipse">
                <a:avLst/>
              </a:prstGeom>
              <a:solidFill>
                <a:schemeClr val="accent1"/>
              </a:solidFill>
              <a:ln w="19050">
                <a:noFill/>
                <a:round/>
                <a:headEnd/>
                <a:tailEnd type="none" w="sm" len="sm"/>
              </a:ln>
              <a:effectLst/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</p:grpSp>
        <p:sp>
          <p:nvSpPr>
            <p:cNvPr id="311366" name="Text Box 70"/>
            <p:cNvSpPr txBox="1">
              <a:spLocks noChangeArrowheads="1"/>
            </p:cNvSpPr>
            <p:nvPr/>
          </p:nvSpPr>
          <p:spPr bwMode="auto">
            <a:xfrm>
              <a:off x="1392" y="816"/>
              <a:ext cx="144" cy="144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>
              <a:spAutoFit/>
            </a:bodyPr>
            <a:lstStyle/>
            <a:p>
              <a:pPr algn="l"/>
              <a:r>
                <a:rPr lang="en-US" sz="1000"/>
                <a:t>D</a:t>
              </a:r>
            </a:p>
          </p:txBody>
        </p:sp>
        <p:sp>
          <p:nvSpPr>
            <p:cNvPr id="311367" name="Text Box 71"/>
            <p:cNvSpPr txBox="1">
              <a:spLocks noChangeArrowheads="1"/>
            </p:cNvSpPr>
            <p:nvPr/>
          </p:nvSpPr>
          <p:spPr bwMode="auto">
            <a:xfrm>
              <a:off x="1392" y="912"/>
              <a:ext cx="144" cy="144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>
              <a:spAutoFit/>
            </a:bodyPr>
            <a:lstStyle/>
            <a:p>
              <a:pPr algn="l"/>
              <a:r>
                <a:rPr lang="en-US" sz="1000"/>
                <a:t>C</a:t>
              </a:r>
            </a:p>
          </p:txBody>
        </p:sp>
        <p:sp>
          <p:nvSpPr>
            <p:cNvPr id="311368" name="Text Box 72"/>
            <p:cNvSpPr txBox="1">
              <a:spLocks noChangeArrowheads="1"/>
            </p:cNvSpPr>
            <p:nvPr/>
          </p:nvSpPr>
          <p:spPr bwMode="auto">
            <a:xfrm>
              <a:off x="1728" y="864"/>
              <a:ext cx="192" cy="144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>
              <a:spAutoFit/>
            </a:bodyPr>
            <a:lstStyle/>
            <a:p>
              <a:pPr algn="r"/>
              <a:r>
                <a:rPr lang="en-US" sz="1000"/>
                <a:t>Q+</a:t>
              </a:r>
            </a:p>
          </p:txBody>
        </p:sp>
        <p:sp>
          <p:nvSpPr>
            <p:cNvPr id="311369" name="Text Box 73"/>
            <p:cNvSpPr txBox="1">
              <a:spLocks noChangeArrowheads="1"/>
            </p:cNvSpPr>
            <p:nvPr/>
          </p:nvSpPr>
          <p:spPr bwMode="auto">
            <a:xfrm>
              <a:off x="1392" y="1056"/>
              <a:ext cx="144" cy="144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>
              <a:spAutoFit/>
            </a:bodyPr>
            <a:lstStyle/>
            <a:p>
              <a:pPr algn="l"/>
              <a:r>
                <a:rPr lang="en-US" sz="1000"/>
                <a:t>D</a:t>
              </a:r>
            </a:p>
          </p:txBody>
        </p:sp>
        <p:sp>
          <p:nvSpPr>
            <p:cNvPr id="311370" name="Text Box 74"/>
            <p:cNvSpPr txBox="1">
              <a:spLocks noChangeArrowheads="1"/>
            </p:cNvSpPr>
            <p:nvPr/>
          </p:nvSpPr>
          <p:spPr bwMode="auto">
            <a:xfrm>
              <a:off x="1392" y="1152"/>
              <a:ext cx="144" cy="144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>
              <a:spAutoFit/>
            </a:bodyPr>
            <a:lstStyle/>
            <a:p>
              <a:pPr algn="l"/>
              <a:r>
                <a:rPr lang="en-US" sz="1000"/>
                <a:t>C</a:t>
              </a:r>
            </a:p>
          </p:txBody>
        </p:sp>
        <p:sp>
          <p:nvSpPr>
            <p:cNvPr id="311371" name="Text Box 75"/>
            <p:cNvSpPr txBox="1">
              <a:spLocks noChangeArrowheads="1"/>
            </p:cNvSpPr>
            <p:nvPr/>
          </p:nvSpPr>
          <p:spPr bwMode="auto">
            <a:xfrm>
              <a:off x="1728" y="1104"/>
              <a:ext cx="192" cy="144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>
              <a:spAutoFit/>
            </a:bodyPr>
            <a:lstStyle/>
            <a:p>
              <a:pPr algn="r"/>
              <a:r>
                <a:rPr lang="en-US" sz="1000"/>
                <a:t>Q+</a:t>
              </a:r>
            </a:p>
          </p:txBody>
        </p:sp>
        <p:sp>
          <p:nvSpPr>
            <p:cNvPr id="311372" name="Text Box 76"/>
            <p:cNvSpPr txBox="1">
              <a:spLocks noChangeArrowheads="1"/>
            </p:cNvSpPr>
            <p:nvPr/>
          </p:nvSpPr>
          <p:spPr bwMode="auto">
            <a:xfrm>
              <a:off x="1392" y="1296"/>
              <a:ext cx="144" cy="144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>
              <a:spAutoFit/>
            </a:bodyPr>
            <a:lstStyle/>
            <a:p>
              <a:pPr algn="l"/>
              <a:r>
                <a:rPr lang="en-US" sz="1000"/>
                <a:t>D</a:t>
              </a:r>
            </a:p>
          </p:txBody>
        </p:sp>
        <p:sp>
          <p:nvSpPr>
            <p:cNvPr id="311373" name="Text Box 77"/>
            <p:cNvSpPr txBox="1">
              <a:spLocks noChangeArrowheads="1"/>
            </p:cNvSpPr>
            <p:nvPr/>
          </p:nvSpPr>
          <p:spPr bwMode="auto">
            <a:xfrm>
              <a:off x="1392" y="1392"/>
              <a:ext cx="144" cy="144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>
              <a:spAutoFit/>
            </a:bodyPr>
            <a:lstStyle/>
            <a:p>
              <a:pPr algn="l"/>
              <a:r>
                <a:rPr lang="en-US" sz="1000"/>
                <a:t>C</a:t>
              </a:r>
            </a:p>
          </p:txBody>
        </p:sp>
        <p:sp>
          <p:nvSpPr>
            <p:cNvPr id="311374" name="Text Box 78"/>
            <p:cNvSpPr txBox="1">
              <a:spLocks noChangeArrowheads="1"/>
            </p:cNvSpPr>
            <p:nvPr/>
          </p:nvSpPr>
          <p:spPr bwMode="auto">
            <a:xfrm>
              <a:off x="1728" y="1344"/>
              <a:ext cx="192" cy="144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>
              <a:spAutoFit/>
            </a:bodyPr>
            <a:lstStyle/>
            <a:p>
              <a:pPr algn="r"/>
              <a:r>
                <a:rPr lang="en-US" sz="1000"/>
                <a:t>Q+</a:t>
              </a:r>
            </a:p>
          </p:txBody>
        </p:sp>
        <p:sp>
          <p:nvSpPr>
            <p:cNvPr id="311375" name="Text Box 79"/>
            <p:cNvSpPr txBox="1">
              <a:spLocks noChangeArrowheads="1"/>
            </p:cNvSpPr>
            <p:nvPr/>
          </p:nvSpPr>
          <p:spPr bwMode="auto">
            <a:xfrm>
              <a:off x="1392" y="1536"/>
              <a:ext cx="144" cy="144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>
              <a:spAutoFit/>
            </a:bodyPr>
            <a:lstStyle/>
            <a:p>
              <a:pPr algn="l"/>
              <a:r>
                <a:rPr lang="en-US" sz="1000"/>
                <a:t>D</a:t>
              </a:r>
            </a:p>
          </p:txBody>
        </p:sp>
        <p:sp>
          <p:nvSpPr>
            <p:cNvPr id="311376" name="Text Box 80"/>
            <p:cNvSpPr txBox="1">
              <a:spLocks noChangeArrowheads="1"/>
            </p:cNvSpPr>
            <p:nvPr/>
          </p:nvSpPr>
          <p:spPr bwMode="auto">
            <a:xfrm>
              <a:off x="1392" y="1632"/>
              <a:ext cx="144" cy="144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>
              <a:spAutoFit/>
            </a:bodyPr>
            <a:lstStyle/>
            <a:p>
              <a:pPr algn="l"/>
              <a:r>
                <a:rPr lang="en-US" sz="1000"/>
                <a:t>C</a:t>
              </a:r>
            </a:p>
          </p:txBody>
        </p:sp>
        <p:sp>
          <p:nvSpPr>
            <p:cNvPr id="311377" name="Text Box 81"/>
            <p:cNvSpPr txBox="1">
              <a:spLocks noChangeArrowheads="1"/>
            </p:cNvSpPr>
            <p:nvPr/>
          </p:nvSpPr>
          <p:spPr bwMode="auto">
            <a:xfrm>
              <a:off x="1728" y="1584"/>
              <a:ext cx="192" cy="144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>
              <a:spAutoFit/>
            </a:bodyPr>
            <a:lstStyle/>
            <a:p>
              <a:pPr algn="r"/>
              <a:r>
                <a:rPr lang="en-US" sz="1000"/>
                <a:t>Q+</a:t>
              </a:r>
            </a:p>
          </p:txBody>
        </p:sp>
        <p:sp>
          <p:nvSpPr>
            <p:cNvPr id="311378" name="Text Box 82"/>
            <p:cNvSpPr txBox="1">
              <a:spLocks noChangeArrowheads="1"/>
            </p:cNvSpPr>
            <p:nvPr/>
          </p:nvSpPr>
          <p:spPr bwMode="auto">
            <a:xfrm>
              <a:off x="1392" y="1776"/>
              <a:ext cx="144" cy="144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>
              <a:spAutoFit/>
            </a:bodyPr>
            <a:lstStyle/>
            <a:p>
              <a:pPr algn="l"/>
              <a:r>
                <a:rPr lang="en-US" sz="1000"/>
                <a:t>D</a:t>
              </a:r>
            </a:p>
          </p:txBody>
        </p:sp>
        <p:sp>
          <p:nvSpPr>
            <p:cNvPr id="311379" name="Text Box 83"/>
            <p:cNvSpPr txBox="1">
              <a:spLocks noChangeArrowheads="1"/>
            </p:cNvSpPr>
            <p:nvPr/>
          </p:nvSpPr>
          <p:spPr bwMode="auto">
            <a:xfrm>
              <a:off x="1392" y="1872"/>
              <a:ext cx="144" cy="144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>
              <a:spAutoFit/>
            </a:bodyPr>
            <a:lstStyle/>
            <a:p>
              <a:pPr algn="l"/>
              <a:r>
                <a:rPr lang="en-US" sz="1000"/>
                <a:t>C</a:t>
              </a:r>
            </a:p>
          </p:txBody>
        </p:sp>
        <p:sp>
          <p:nvSpPr>
            <p:cNvPr id="311380" name="Text Box 84"/>
            <p:cNvSpPr txBox="1">
              <a:spLocks noChangeArrowheads="1"/>
            </p:cNvSpPr>
            <p:nvPr/>
          </p:nvSpPr>
          <p:spPr bwMode="auto">
            <a:xfrm>
              <a:off x="1728" y="1824"/>
              <a:ext cx="192" cy="144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>
              <a:spAutoFit/>
            </a:bodyPr>
            <a:lstStyle/>
            <a:p>
              <a:pPr algn="r"/>
              <a:r>
                <a:rPr lang="en-US" sz="1000"/>
                <a:t>Q+</a:t>
              </a:r>
            </a:p>
          </p:txBody>
        </p:sp>
        <p:sp>
          <p:nvSpPr>
            <p:cNvPr id="311381" name="Text Box 85"/>
            <p:cNvSpPr txBox="1">
              <a:spLocks noChangeArrowheads="1"/>
            </p:cNvSpPr>
            <p:nvPr/>
          </p:nvSpPr>
          <p:spPr bwMode="auto">
            <a:xfrm>
              <a:off x="1392" y="2016"/>
              <a:ext cx="144" cy="144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>
              <a:spAutoFit/>
            </a:bodyPr>
            <a:lstStyle/>
            <a:p>
              <a:pPr algn="l"/>
              <a:r>
                <a:rPr lang="en-US" sz="1000"/>
                <a:t>D</a:t>
              </a:r>
            </a:p>
          </p:txBody>
        </p:sp>
        <p:sp>
          <p:nvSpPr>
            <p:cNvPr id="311382" name="Text Box 86"/>
            <p:cNvSpPr txBox="1">
              <a:spLocks noChangeArrowheads="1"/>
            </p:cNvSpPr>
            <p:nvPr/>
          </p:nvSpPr>
          <p:spPr bwMode="auto">
            <a:xfrm>
              <a:off x="1392" y="2112"/>
              <a:ext cx="144" cy="144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>
              <a:spAutoFit/>
            </a:bodyPr>
            <a:lstStyle/>
            <a:p>
              <a:pPr algn="l"/>
              <a:r>
                <a:rPr lang="en-US" sz="1000"/>
                <a:t>C</a:t>
              </a:r>
            </a:p>
          </p:txBody>
        </p:sp>
        <p:sp>
          <p:nvSpPr>
            <p:cNvPr id="311383" name="Text Box 87"/>
            <p:cNvSpPr txBox="1">
              <a:spLocks noChangeArrowheads="1"/>
            </p:cNvSpPr>
            <p:nvPr/>
          </p:nvSpPr>
          <p:spPr bwMode="auto">
            <a:xfrm>
              <a:off x="1728" y="2064"/>
              <a:ext cx="192" cy="144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>
              <a:spAutoFit/>
            </a:bodyPr>
            <a:lstStyle/>
            <a:p>
              <a:pPr algn="r"/>
              <a:r>
                <a:rPr lang="en-US" sz="1000"/>
                <a:t>Q+</a:t>
              </a:r>
            </a:p>
          </p:txBody>
        </p:sp>
        <p:sp>
          <p:nvSpPr>
            <p:cNvPr id="311384" name="Text Box 88"/>
            <p:cNvSpPr txBox="1">
              <a:spLocks noChangeArrowheads="1"/>
            </p:cNvSpPr>
            <p:nvPr/>
          </p:nvSpPr>
          <p:spPr bwMode="auto">
            <a:xfrm>
              <a:off x="1392" y="2256"/>
              <a:ext cx="144" cy="144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>
              <a:spAutoFit/>
            </a:bodyPr>
            <a:lstStyle/>
            <a:p>
              <a:pPr algn="l"/>
              <a:r>
                <a:rPr lang="en-US" sz="1000"/>
                <a:t>D</a:t>
              </a:r>
            </a:p>
          </p:txBody>
        </p:sp>
        <p:sp>
          <p:nvSpPr>
            <p:cNvPr id="311385" name="Text Box 89"/>
            <p:cNvSpPr txBox="1">
              <a:spLocks noChangeArrowheads="1"/>
            </p:cNvSpPr>
            <p:nvPr/>
          </p:nvSpPr>
          <p:spPr bwMode="auto">
            <a:xfrm>
              <a:off x="1392" y="2352"/>
              <a:ext cx="144" cy="144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>
              <a:spAutoFit/>
            </a:bodyPr>
            <a:lstStyle/>
            <a:p>
              <a:pPr algn="l"/>
              <a:r>
                <a:rPr lang="en-US" sz="1000"/>
                <a:t>C</a:t>
              </a:r>
            </a:p>
          </p:txBody>
        </p:sp>
        <p:sp>
          <p:nvSpPr>
            <p:cNvPr id="311386" name="Text Box 90"/>
            <p:cNvSpPr txBox="1">
              <a:spLocks noChangeArrowheads="1"/>
            </p:cNvSpPr>
            <p:nvPr/>
          </p:nvSpPr>
          <p:spPr bwMode="auto">
            <a:xfrm>
              <a:off x="1728" y="2304"/>
              <a:ext cx="192" cy="144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>
              <a:spAutoFit/>
            </a:bodyPr>
            <a:lstStyle/>
            <a:p>
              <a:pPr algn="r"/>
              <a:r>
                <a:rPr lang="en-US" sz="1000"/>
                <a:t>Q+</a:t>
              </a:r>
            </a:p>
          </p:txBody>
        </p:sp>
        <p:sp>
          <p:nvSpPr>
            <p:cNvPr id="311387" name="Text Box 91"/>
            <p:cNvSpPr txBox="1">
              <a:spLocks noChangeArrowheads="1"/>
            </p:cNvSpPr>
            <p:nvPr/>
          </p:nvSpPr>
          <p:spPr bwMode="auto">
            <a:xfrm>
              <a:off x="1392" y="2496"/>
              <a:ext cx="144" cy="144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>
              <a:spAutoFit/>
            </a:bodyPr>
            <a:lstStyle/>
            <a:p>
              <a:pPr algn="l"/>
              <a:r>
                <a:rPr lang="en-US" sz="1000"/>
                <a:t>D</a:t>
              </a:r>
            </a:p>
          </p:txBody>
        </p:sp>
        <p:sp>
          <p:nvSpPr>
            <p:cNvPr id="311388" name="Text Box 92"/>
            <p:cNvSpPr txBox="1">
              <a:spLocks noChangeArrowheads="1"/>
            </p:cNvSpPr>
            <p:nvPr/>
          </p:nvSpPr>
          <p:spPr bwMode="auto">
            <a:xfrm>
              <a:off x="1392" y="2592"/>
              <a:ext cx="144" cy="144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>
              <a:spAutoFit/>
            </a:bodyPr>
            <a:lstStyle/>
            <a:p>
              <a:pPr algn="l"/>
              <a:r>
                <a:rPr lang="en-US" sz="1000"/>
                <a:t>C</a:t>
              </a:r>
            </a:p>
          </p:txBody>
        </p:sp>
        <p:sp>
          <p:nvSpPr>
            <p:cNvPr id="311389" name="Text Box 93"/>
            <p:cNvSpPr txBox="1">
              <a:spLocks noChangeArrowheads="1"/>
            </p:cNvSpPr>
            <p:nvPr/>
          </p:nvSpPr>
          <p:spPr bwMode="auto">
            <a:xfrm>
              <a:off x="1728" y="2544"/>
              <a:ext cx="192" cy="144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>
              <a:spAutoFit/>
            </a:bodyPr>
            <a:lstStyle/>
            <a:p>
              <a:pPr algn="r"/>
              <a:r>
                <a:rPr lang="en-US" sz="1000"/>
                <a:t>Q+</a:t>
              </a:r>
            </a:p>
          </p:txBody>
        </p:sp>
        <p:sp>
          <p:nvSpPr>
            <p:cNvPr id="311391" name="Text Box 95"/>
            <p:cNvSpPr txBox="1">
              <a:spLocks noChangeArrowheads="1"/>
            </p:cNvSpPr>
            <p:nvPr/>
          </p:nvSpPr>
          <p:spPr bwMode="auto">
            <a:xfrm>
              <a:off x="720" y="768"/>
              <a:ext cx="288" cy="214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>
              <a:spAutoFit/>
            </a:bodyPr>
            <a:lstStyle/>
            <a:p>
              <a:pPr algn="r">
                <a:spcBef>
                  <a:spcPct val="50000"/>
                </a:spcBef>
              </a:pPr>
              <a:r>
                <a:rPr lang="en-US"/>
                <a:t>i</a:t>
              </a:r>
              <a:r>
                <a:rPr lang="en-US" baseline="-25000"/>
                <a:t>7</a:t>
              </a:r>
            </a:p>
          </p:txBody>
        </p:sp>
        <p:sp>
          <p:nvSpPr>
            <p:cNvPr id="311392" name="Text Box 96"/>
            <p:cNvSpPr txBox="1">
              <a:spLocks noChangeArrowheads="1"/>
            </p:cNvSpPr>
            <p:nvPr/>
          </p:nvSpPr>
          <p:spPr bwMode="auto">
            <a:xfrm>
              <a:off x="720" y="1008"/>
              <a:ext cx="288" cy="214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>
              <a:spAutoFit/>
            </a:bodyPr>
            <a:lstStyle/>
            <a:p>
              <a:pPr algn="r">
                <a:spcBef>
                  <a:spcPct val="50000"/>
                </a:spcBef>
              </a:pPr>
              <a:r>
                <a:rPr lang="en-US"/>
                <a:t>i</a:t>
              </a:r>
              <a:r>
                <a:rPr lang="en-US" baseline="-25000"/>
                <a:t>6</a:t>
              </a:r>
            </a:p>
          </p:txBody>
        </p:sp>
        <p:sp>
          <p:nvSpPr>
            <p:cNvPr id="311393" name="Text Box 97"/>
            <p:cNvSpPr txBox="1">
              <a:spLocks noChangeArrowheads="1"/>
            </p:cNvSpPr>
            <p:nvPr/>
          </p:nvSpPr>
          <p:spPr bwMode="auto">
            <a:xfrm>
              <a:off x="720" y="1248"/>
              <a:ext cx="288" cy="214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>
              <a:spAutoFit/>
            </a:bodyPr>
            <a:lstStyle/>
            <a:p>
              <a:pPr algn="r">
                <a:spcBef>
                  <a:spcPct val="50000"/>
                </a:spcBef>
              </a:pPr>
              <a:r>
                <a:rPr lang="en-US"/>
                <a:t>i</a:t>
              </a:r>
              <a:r>
                <a:rPr lang="en-US" baseline="-25000"/>
                <a:t>5</a:t>
              </a:r>
            </a:p>
          </p:txBody>
        </p:sp>
        <p:sp>
          <p:nvSpPr>
            <p:cNvPr id="311394" name="Text Box 98"/>
            <p:cNvSpPr txBox="1">
              <a:spLocks noChangeArrowheads="1"/>
            </p:cNvSpPr>
            <p:nvPr/>
          </p:nvSpPr>
          <p:spPr bwMode="auto">
            <a:xfrm>
              <a:off x="720" y="1488"/>
              <a:ext cx="288" cy="214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>
              <a:spAutoFit/>
            </a:bodyPr>
            <a:lstStyle/>
            <a:p>
              <a:pPr algn="r">
                <a:spcBef>
                  <a:spcPct val="50000"/>
                </a:spcBef>
              </a:pPr>
              <a:r>
                <a:rPr lang="en-US"/>
                <a:t>i</a:t>
              </a:r>
              <a:r>
                <a:rPr lang="en-US" baseline="-25000"/>
                <a:t>4</a:t>
              </a:r>
            </a:p>
          </p:txBody>
        </p:sp>
        <p:sp>
          <p:nvSpPr>
            <p:cNvPr id="311395" name="Text Box 99"/>
            <p:cNvSpPr txBox="1">
              <a:spLocks noChangeArrowheads="1"/>
            </p:cNvSpPr>
            <p:nvPr/>
          </p:nvSpPr>
          <p:spPr bwMode="auto">
            <a:xfrm>
              <a:off x="720" y="1728"/>
              <a:ext cx="288" cy="214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>
              <a:spAutoFit/>
            </a:bodyPr>
            <a:lstStyle/>
            <a:p>
              <a:pPr algn="r">
                <a:spcBef>
                  <a:spcPct val="50000"/>
                </a:spcBef>
              </a:pPr>
              <a:r>
                <a:rPr lang="en-US"/>
                <a:t>i</a:t>
              </a:r>
              <a:r>
                <a:rPr lang="en-US" baseline="-25000"/>
                <a:t>3</a:t>
              </a:r>
            </a:p>
          </p:txBody>
        </p:sp>
        <p:sp>
          <p:nvSpPr>
            <p:cNvPr id="311396" name="Text Box 100"/>
            <p:cNvSpPr txBox="1">
              <a:spLocks noChangeArrowheads="1"/>
            </p:cNvSpPr>
            <p:nvPr/>
          </p:nvSpPr>
          <p:spPr bwMode="auto">
            <a:xfrm>
              <a:off x="720" y="1968"/>
              <a:ext cx="288" cy="214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>
              <a:spAutoFit/>
            </a:bodyPr>
            <a:lstStyle/>
            <a:p>
              <a:pPr algn="r">
                <a:spcBef>
                  <a:spcPct val="50000"/>
                </a:spcBef>
              </a:pPr>
              <a:r>
                <a:rPr lang="en-US"/>
                <a:t>i</a:t>
              </a:r>
              <a:r>
                <a:rPr lang="en-US" baseline="-25000"/>
                <a:t>2</a:t>
              </a:r>
            </a:p>
          </p:txBody>
        </p:sp>
        <p:sp>
          <p:nvSpPr>
            <p:cNvPr id="311397" name="Text Box 101"/>
            <p:cNvSpPr txBox="1">
              <a:spLocks noChangeArrowheads="1"/>
            </p:cNvSpPr>
            <p:nvPr/>
          </p:nvSpPr>
          <p:spPr bwMode="auto">
            <a:xfrm>
              <a:off x="720" y="2208"/>
              <a:ext cx="288" cy="214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>
              <a:spAutoFit/>
            </a:bodyPr>
            <a:lstStyle/>
            <a:p>
              <a:pPr algn="r">
                <a:spcBef>
                  <a:spcPct val="50000"/>
                </a:spcBef>
              </a:pPr>
              <a:r>
                <a:rPr lang="en-US"/>
                <a:t>i</a:t>
              </a:r>
              <a:r>
                <a:rPr lang="en-US" baseline="-25000"/>
                <a:t>1</a:t>
              </a:r>
            </a:p>
          </p:txBody>
        </p:sp>
        <p:sp>
          <p:nvSpPr>
            <p:cNvPr id="311398" name="Text Box 102"/>
            <p:cNvSpPr txBox="1">
              <a:spLocks noChangeArrowheads="1"/>
            </p:cNvSpPr>
            <p:nvPr/>
          </p:nvSpPr>
          <p:spPr bwMode="auto">
            <a:xfrm>
              <a:off x="720" y="2448"/>
              <a:ext cx="288" cy="214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>
              <a:spAutoFit/>
            </a:bodyPr>
            <a:lstStyle/>
            <a:p>
              <a:pPr algn="r">
                <a:spcBef>
                  <a:spcPct val="50000"/>
                </a:spcBef>
              </a:pPr>
              <a:r>
                <a:rPr lang="en-US"/>
                <a:t>i</a:t>
              </a:r>
              <a:r>
                <a:rPr lang="en-US" baseline="-25000"/>
                <a:t>0</a:t>
              </a:r>
            </a:p>
          </p:txBody>
        </p:sp>
        <p:sp>
          <p:nvSpPr>
            <p:cNvPr id="311399" name="Text Box 103"/>
            <p:cNvSpPr txBox="1">
              <a:spLocks noChangeArrowheads="1"/>
            </p:cNvSpPr>
            <p:nvPr/>
          </p:nvSpPr>
          <p:spPr bwMode="auto">
            <a:xfrm>
              <a:off x="2352" y="816"/>
              <a:ext cx="288" cy="214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>
              <a:spAutoFit/>
            </a:bodyPr>
            <a:lstStyle/>
            <a:p>
              <a:pPr algn="l">
                <a:spcBef>
                  <a:spcPct val="50000"/>
                </a:spcBef>
              </a:pPr>
              <a:r>
                <a:rPr lang="en-US"/>
                <a:t>o</a:t>
              </a:r>
              <a:r>
                <a:rPr lang="en-US" baseline="-25000"/>
                <a:t>7</a:t>
              </a:r>
            </a:p>
          </p:txBody>
        </p:sp>
        <p:sp>
          <p:nvSpPr>
            <p:cNvPr id="311400" name="Text Box 104"/>
            <p:cNvSpPr txBox="1">
              <a:spLocks noChangeArrowheads="1"/>
            </p:cNvSpPr>
            <p:nvPr/>
          </p:nvSpPr>
          <p:spPr bwMode="auto">
            <a:xfrm>
              <a:off x="2352" y="1056"/>
              <a:ext cx="288" cy="214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>
              <a:spAutoFit/>
            </a:bodyPr>
            <a:lstStyle/>
            <a:p>
              <a:pPr algn="l">
                <a:spcBef>
                  <a:spcPct val="50000"/>
                </a:spcBef>
              </a:pPr>
              <a:r>
                <a:rPr lang="en-US"/>
                <a:t>o</a:t>
              </a:r>
              <a:r>
                <a:rPr lang="en-US" baseline="-25000"/>
                <a:t>6</a:t>
              </a:r>
            </a:p>
          </p:txBody>
        </p:sp>
        <p:sp>
          <p:nvSpPr>
            <p:cNvPr id="311401" name="Text Box 105"/>
            <p:cNvSpPr txBox="1">
              <a:spLocks noChangeArrowheads="1"/>
            </p:cNvSpPr>
            <p:nvPr/>
          </p:nvSpPr>
          <p:spPr bwMode="auto">
            <a:xfrm>
              <a:off x="2352" y="1296"/>
              <a:ext cx="288" cy="214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>
              <a:spAutoFit/>
            </a:bodyPr>
            <a:lstStyle/>
            <a:p>
              <a:pPr algn="l">
                <a:spcBef>
                  <a:spcPct val="50000"/>
                </a:spcBef>
              </a:pPr>
              <a:r>
                <a:rPr lang="en-US"/>
                <a:t>o</a:t>
              </a:r>
              <a:r>
                <a:rPr lang="en-US" baseline="-25000"/>
                <a:t>5</a:t>
              </a:r>
            </a:p>
          </p:txBody>
        </p:sp>
        <p:sp>
          <p:nvSpPr>
            <p:cNvPr id="311402" name="Text Box 106"/>
            <p:cNvSpPr txBox="1">
              <a:spLocks noChangeArrowheads="1"/>
            </p:cNvSpPr>
            <p:nvPr/>
          </p:nvSpPr>
          <p:spPr bwMode="auto">
            <a:xfrm>
              <a:off x="2352" y="1536"/>
              <a:ext cx="288" cy="214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>
              <a:spAutoFit/>
            </a:bodyPr>
            <a:lstStyle/>
            <a:p>
              <a:pPr algn="l">
                <a:spcBef>
                  <a:spcPct val="50000"/>
                </a:spcBef>
              </a:pPr>
              <a:r>
                <a:rPr lang="en-US"/>
                <a:t>o</a:t>
              </a:r>
              <a:r>
                <a:rPr lang="en-US" baseline="-25000"/>
                <a:t>4</a:t>
              </a:r>
            </a:p>
          </p:txBody>
        </p:sp>
        <p:sp>
          <p:nvSpPr>
            <p:cNvPr id="311403" name="Text Box 107"/>
            <p:cNvSpPr txBox="1">
              <a:spLocks noChangeArrowheads="1"/>
            </p:cNvSpPr>
            <p:nvPr/>
          </p:nvSpPr>
          <p:spPr bwMode="auto">
            <a:xfrm>
              <a:off x="2352" y="1776"/>
              <a:ext cx="288" cy="214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>
              <a:spAutoFit/>
            </a:bodyPr>
            <a:lstStyle/>
            <a:p>
              <a:pPr algn="l">
                <a:spcBef>
                  <a:spcPct val="50000"/>
                </a:spcBef>
              </a:pPr>
              <a:r>
                <a:rPr lang="en-US"/>
                <a:t>o</a:t>
              </a:r>
              <a:r>
                <a:rPr lang="en-US" baseline="-25000"/>
                <a:t>3</a:t>
              </a:r>
            </a:p>
          </p:txBody>
        </p:sp>
        <p:sp>
          <p:nvSpPr>
            <p:cNvPr id="311404" name="Text Box 108"/>
            <p:cNvSpPr txBox="1">
              <a:spLocks noChangeArrowheads="1"/>
            </p:cNvSpPr>
            <p:nvPr/>
          </p:nvSpPr>
          <p:spPr bwMode="auto">
            <a:xfrm>
              <a:off x="2352" y="2016"/>
              <a:ext cx="288" cy="214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>
              <a:spAutoFit/>
            </a:bodyPr>
            <a:lstStyle/>
            <a:p>
              <a:pPr algn="l">
                <a:spcBef>
                  <a:spcPct val="50000"/>
                </a:spcBef>
              </a:pPr>
              <a:r>
                <a:rPr lang="en-US"/>
                <a:t>o</a:t>
              </a:r>
              <a:r>
                <a:rPr lang="en-US" baseline="-25000"/>
                <a:t>2</a:t>
              </a:r>
            </a:p>
          </p:txBody>
        </p:sp>
        <p:sp>
          <p:nvSpPr>
            <p:cNvPr id="311405" name="Text Box 109"/>
            <p:cNvSpPr txBox="1">
              <a:spLocks noChangeArrowheads="1"/>
            </p:cNvSpPr>
            <p:nvPr/>
          </p:nvSpPr>
          <p:spPr bwMode="auto">
            <a:xfrm>
              <a:off x="2352" y="2256"/>
              <a:ext cx="288" cy="214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>
              <a:spAutoFit/>
            </a:bodyPr>
            <a:lstStyle/>
            <a:p>
              <a:pPr algn="l">
                <a:spcBef>
                  <a:spcPct val="50000"/>
                </a:spcBef>
              </a:pPr>
              <a:r>
                <a:rPr lang="en-US"/>
                <a:t>o</a:t>
              </a:r>
              <a:r>
                <a:rPr lang="en-US" baseline="-25000"/>
                <a:t>1</a:t>
              </a:r>
            </a:p>
          </p:txBody>
        </p:sp>
        <p:sp>
          <p:nvSpPr>
            <p:cNvPr id="311406" name="Text Box 110"/>
            <p:cNvSpPr txBox="1">
              <a:spLocks noChangeArrowheads="1"/>
            </p:cNvSpPr>
            <p:nvPr/>
          </p:nvSpPr>
          <p:spPr bwMode="auto">
            <a:xfrm>
              <a:off x="2352" y="2496"/>
              <a:ext cx="288" cy="214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>
              <a:spAutoFit/>
            </a:bodyPr>
            <a:lstStyle/>
            <a:p>
              <a:pPr algn="l">
                <a:spcBef>
                  <a:spcPct val="50000"/>
                </a:spcBef>
              </a:pPr>
              <a:r>
                <a:rPr lang="en-US"/>
                <a:t>o</a:t>
              </a:r>
              <a:r>
                <a:rPr lang="en-US" baseline="-25000"/>
                <a:t>0</a:t>
              </a:r>
            </a:p>
          </p:txBody>
        </p:sp>
        <p:sp>
          <p:nvSpPr>
            <p:cNvPr id="311411" name="Text Box 115"/>
            <p:cNvSpPr txBox="1">
              <a:spLocks noChangeArrowheads="1"/>
            </p:cNvSpPr>
            <p:nvPr/>
          </p:nvSpPr>
          <p:spPr bwMode="auto">
            <a:xfrm>
              <a:off x="960" y="2880"/>
              <a:ext cx="450" cy="214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wrap="none" lIns="45720" rIns="45720">
              <a:spAutoFit/>
            </a:bodyPr>
            <a:lstStyle/>
            <a:p>
              <a:r>
                <a:rPr lang="en-US"/>
                <a:t>Clock</a:t>
              </a:r>
            </a:p>
          </p:txBody>
        </p:sp>
      </p:grpSp>
      <p:sp>
        <p:nvSpPr>
          <p:cNvPr id="311413" name="Text Box 117"/>
          <p:cNvSpPr txBox="1">
            <a:spLocks noChangeArrowheads="1"/>
          </p:cNvSpPr>
          <p:nvPr/>
        </p:nvSpPr>
        <p:spPr bwMode="auto">
          <a:xfrm>
            <a:off x="3124200" y="914400"/>
            <a:ext cx="1108075" cy="339725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720" rIns="45720">
            <a:spAutoFit/>
          </a:bodyPr>
          <a:lstStyle/>
          <a:p>
            <a:r>
              <a:rPr lang="en-US"/>
              <a:t>Structure</a:t>
            </a: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Overview of Logic Design</a:t>
            </a:r>
          </a:p>
        </p:txBody>
      </p:sp>
      <p:sp>
        <p:nvSpPr>
          <p:cNvPr id="286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Fundamental Hardware Requirements</a:t>
            </a:r>
          </a:p>
          <a:p>
            <a:pPr lvl="1"/>
            <a:r>
              <a:rPr lang="en-US"/>
              <a:t>Communication</a:t>
            </a:r>
          </a:p>
          <a:p>
            <a:pPr lvl="2"/>
            <a:r>
              <a:rPr lang="en-US"/>
              <a:t>How to get values from one place to another</a:t>
            </a:r>
          </a:p>
          <a:p>
            <a:pPr lvl="1"/>
            <a:r>
              <a:rPr lang="en-US"/>
              <a:t>Computation</a:t>
            </a:r>
          </a:p>
          <a:p>
            <a:pPr lvl="1"/>
            <a:r>
              <a:rPr lang="en-US"/>
              <a:t>Storage</a:t>
            </a:r>
          </a:p>
          <a:p>
            <a:r>
              <a:rPr lang="en-US"/>
              <a:t>Bits are Our Friends</a:t>
            </a:r>
          </a:p>
          <a:p>
            <a:pPr lvl="1"/>
            <a:r>
              <a:rPr lang="en-US"/>
              <a:t>Everything expressed in terms of values 0 and 1</a:t>
            </a:r>
          </a:p>
          <a:p>
            <a:pPr lvl="1"/>
            <a:r>
              <a:rPr lang="en-US"/>
              <a:t>Communication</a:t>
            </a:r>
          </a:p>
          <a:p>
            <a:pPr lvl="2"/>
            <a:r>
              <a:rPr lang="en-US"/>
              <a:t>Low or high voltage on wire</a:t>
            </a:r>
          </a:p>
          <a:p>
            <a:pPr lvl="1"/>
            <a:r>
              <a:rPr lang="en-US"/>
              <a:t>Computation</a:t>
            </a:r>
          </a:p>
          <a:p>
            <a:pPr lvl="2"/>
            <a:r>
              <a:rPr lang="en-US"/>
              <a:t>Compute Boolean functions</a:t>
            </a:r>
          </a:p>
          <a:p>
            <a:pPr lvl="1"/>
            <a:r>
              <a:rPr lang="en-US"/>
              <a:t>Storage</a:t>
            </a:r>
          </a:p>
          <a:p>
            <a:pPr lvl="2"/>
            <a:r>
              <a:rPr lang="en-US"/>
              <a:t>Store bits of information</a:t>
            </a:r>
          </a:p>
          <a:p>
            <a:pPr lvl="1"/>
            <a:endParaRPr lang="en-US"/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23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Register Operation</a:t>
            </a:r>
          </a:p>
        </p:txBody>
      </p:sp>
      <p:sp>
        <p:nvSpPr>
          <p:cNvPr id="3123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3886200"/>
            <a:ext cx="8294687" cy="2546350"/>
          </a:xfrm>
        </p:spPr>
        <p:txBody>
          <a:bodyPr/>
          <a:lstStyle/>
          <a:p>
            <a:pPr lvl="1"/>
            <a:r>
              <a:rPr lang="en-US"/>
              <a:t>Stores data bits</a:t>
            </a:r>
          </a:p>
          <a:p>
            <a:pPr lvl="1"/>
            <a:r>
              <a:rPr lang="en-US"/>
              <a:t>For most of time acts as barrier between input and output</a:t>
            </a:r>
          </a:p>
          <a:p>
            <a:pPr lvl="1"/>
            <a:r>
              <a:rPr lang="en-US"/>
              <a:t>As clock rises, loads input</a:t>
            </a:r>
          </a:p>
        </p:txBody>
      </p:sp>
      <p:sp>
        <p:nvSpPr>
          <p:cNvPr id="312327" name="Rectangle 7"/>
          <p:cNvSpPr>
            <a:spLocks noChangeArrowheads="1"/>
          </p:cNvSpPr>
          <p:nvPr/>
        </p:nvSpPr>
        <p:spPr bwMode="auto">
          <a:xfrm>
            <a:off x="1366838" y="1524000"/>
            <a:ext cx="1092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1" hangingPunct="1">
              <a:lnSpc>
                <a:spcPct val="100000"/>
              </a:lnSpc>
            </a:pPr>
            <a:r>
              <a:rPr lang="en-US" b="0"/>
              <a:t>State = x</a:t>
            </a:r>
          </a:p>
        </p:txBody>
      </p:sp>
      <p:grpSp>
        <p:nvGrpSpPr>
          <p:cNvPr id="312341" name="Group 21"/>
          <p:cNvGrpSpPr>
            <a:grpSpLocks/>
          </p:cNvGrpSpPr>
          <p:nvPr/>
        </p:nvGrpSpPr>
        <p:grpSpPr bwMode="auto">
          <a:xfrm>
            <a:off x="3495675" y="1905000"/>
            <a:ext cx="1909763" cy="1143000"/>
            <a:chOff x="2202" y="1200"/>
            <a:chExt cx="1203" cy="720"/>
          </a:xfrm>
        </p:grpSpPr>
        <p:grpSp>
          <p:nvGrpSpPr>
            <p:cNvPr id="312328" name="Group 8"/>
            <p:cNvGrpSpPr>
              <a:grpSpLocks/>
            </p:cNvGrpSpPr>
            <p:nvPr/>
          </p:nvGrpSpPr>
          <p:grpSpPr bwMode="auto">
            <a:xfrm>
              <a:off x="2541" y="1200"/>
              <a:ext cx="864" cy="720"/>
              <a:chOff x="2832" y="912"/>
              <a:chExt cx="864" cy="720"/>
            </a:xfrm>
          </p:grpSpPr>
          <p:sp>
            <p:nvSpPr>
              <p:cNvPr id="312329" name="Freeform 9"/>
              <p:cNvSpPr>
                <a:spLocks/>
              </p:cNvSpPr>
              <p:nvPr/>
            </p:nvSpPr>
            <p:spPr bwMode="auto">
              <a:xfrm>
                <a:off x="3024" y="1344"/>
                <a:ext cx="432" cy="288"/>
              </a:xfrm>
              <a:custGeom>
                <a:avLst/>
                <a:gdLst/>
                <a:ahLst/>
                <a:cxnLst>
                  <a:cxn ang="0">
                    <a:pos x="0" y="288"/>
                  </a:cxn>
                  <a:cxn ang="0">
                    <a:pos x="240" y="288"/>
                  </a:cxn>
                  <a:cxn ang="0">
                    <a:pos x="240" y="0"/>
                  </a:cxn>
                  <a:cxn ang="0">
                    <a:pos x="432" y="0"/>
                  </a:cxn>
                </a:cxnLst>
                <a:rect l="0" t="0" r="r" b="b"/>
                <a:pathLst>
                  <a:path w="432" h="288">
                    <a:moveTo>
                      <a:pt x="0" y="288"/>
                    </a:moveTo>
                    <a:lnTo>
                      <a:pt x="240" y="288"/>
                    </a:lnTo>
                    <a:lnTo>
                      <a:pt x="240" y="0"/>
                    </a:lnTo>
                    <a:lnTo>
                      <a:pt x="432" y="0"/>
                    </a:ln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2330" name="Rectangle 10"/>
              <p:cNvSpPr>
                <a:spLocks noChangeArrowheads="1"/>
              </p:cNvSpPr>
              <p:nvPr/>
            </p:nvSpPr>
            <p:spPr bwMode="auto">
              <a:xfrm>
                <a:off x="2832" y="912"/>
                <a:ext cx="864" cy="40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b="0"/>
                  <a:t>Rising</a:t>
                </a:r>
              </a:p>
              <a:p>
                <a:pPr eaLnBrk="1" hangingPunct="1">
                  <a:lnSpc>
                    <a:spcPct val="100000"/>
                  </a:lnSpc>
                </a:pPr>
                <a:r>
                  <a:rPr lang="en-US" b="0"/>
                  <a:t>clock</a:t>
                </a:r>
              </a:p>
            </p:txBody>
          </p:sp>
        </p:grpSp>
        <p:sp>
          <p:nvSpPr>
            <p:cNvPr id="312331" name="Rectangle 11"/>
            <p:cNvSpPr>
              <a:spLocks noChangeArrowheads="1"/>
            </p:cNvSpPr>
            <p:nvPr/>
          </p:nvSpPr>
          <p:spPr bwMode="auto">
            <a:xfrm>
              <a:off x="2202" y="1324"/>
              <a:ext cx="387" cy="4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3600" b="0">
                  <a:solidFill>
                    <a:srgbClr val="000099"/>
                  </a:solidFill>
                  <a:latin typeface="Wingdings 3" pitchFamily="18" charset="2"/>
                  <a:sym typeface="Wingdings 3" pitchFamily="18" charset="2"/>
                </a:rPr>
                <a:t></a:t>
              </a:r>
            </a:p>
          </p:txBody>
        </p:sp>
      </p:grpSp>
      <p:sp>
        <p:nvSpPr>
          <p:cNvPr id="312333" name="Rectangle 13"/>
          <p:cNvSpPr>
            <a:spLocks noChangeArrowheads="1"/>
          </p:cNvSpPr>
          <p:nvPr/>
        </p:nvSpPr>
        <p:spPr bwMode="auto">
          <a:xfrm>
            <a:off x="2103438" y="2057400"/>
            <a:ext cx="1244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1" hangingPunct="1">
              <a:lnSpc>
                <a:spcPct val="100000"/>
              </a:lnSpc>
            </a:pPr>
            <a:r>
              <a:rPr lang="en-US" b="0"/>
              <a:t>Output = x</a:t>
            </a:r>
          </a:p>
        </p:txBody>
      </p:sp>
      <p:sp>
        <p:nvSpPr>
          <p:cNvPr id="312334" name="Rectangle 14"/>
          <p:cNvSpPr>
            <a:spLocks noChangeArrowheads="1"/>
          </p:cNvSpPr>
          <p:nvPr/>
        </p:nvSpPr>
        <p:spPr bwMode="auto">
          <a:xfrm>
            <a:off x="762000" y="2057400"/>
            <a:ext cx="106203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 eaLnBrk="1" hangingPunct="1">
              <a:lnSpc>
                <a:spcPct val="100000"/>
              </a:lnSpc>
            </a:pPr>
            <a:r>
              <a:rPr lang="en-US" b="0"/>
              <a:t>Input = y</a:t>
            </a:r>
          </a:p>
        </p:txBody>
      </p:sp>
      <p:sp>
        <p:nvSpPr>
          <p:cNvPr id="312337" name="AutoShape 17"/>
          <p:cNvSpPr>
            <a:spLocks noChangeArrowheads="1"/>
          </p:cNvSpPr>
          <p:nvPr/>
        </p:nvSpPr>
        <p:spPr bwMode="auto">
          <a:xfrm>
            <a:off x="1366838" y="2514600"/>
            <a:ext cx="457200" cy="228600"/>
          </a:xfrm>
          <a:prstGeom prst="rightArrow">
            <a:avLst>
              <a:gd name="adj1" fmla="val 16667"/>
              <a:gd name="adj2" fmla="val 66667"/>
            </a:avLst>
          </a:prstGeom>
          <a:solidFill>
            <a:srgbClr val="66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12338" name="AutoShape 18"/>
          <p:cNvSpPr>
            <a:spLocks noChangeArrowheads="1"/>
          </p:cNvSpPr>
          <p:nvPr/>
        </p:nvSpPr>
        <p:spPr bwMode="auto">
          <a:xfrm>
            <a:off x="2052638" y="2514600"/>
            <a:ext cx="457200" cy="228600"/>
          </a:xfrm>
          <a:prstGeom prst="rightArrow">
            <a:avLst>
              <a:gd name="adj1" fmla="val 16667"/>
              <a:gd name="adj2" fmla="val 66667"/>
            </a:avLst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12325" name="Rectangle 5"/>
          <p:cNvSpPr>
            <a:spLocks noChangeArrowheads="1"/>
          </p:cNvSpPr>
          <p:nvPr/>
        </p:nvSpPr>
        <p:spPr bwMode="auto">
          <a:xfrm>
            <a:off x="1824038" y="1981200"/>
            <a:ext cx="228600" cy="1295400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2000" b="0"/>
              <a:t>x</a:t>
            </a:r>
          </a:p>
        </p:txBody>
      </p:sp>
      <p:grpSp>
        <p:nvGrpSpPr>
          <p:cNvPr id="312343" name="Group 23"/>
          <p:cNvGrpSpPr>
            <a:grpSpLocks/>
          </p:cNvGrpSpPr>
          <p:nvPr/>
        </p:nvGrpSpPr>
        <p:grpSpPr bwMode="auto">
          <a:xfrm>
            <a:off x="5400675" y="1524000"/>
            <a:ext cx="2743200" cy="1752600"/>
            <a:chOff x="3402" y="960"/>
            <a:chExt cx="1728" cy="1104"/>
          </a:xfrm>
        </p:grpSpPr>
        <p:sp>
          <p:nvSpPr>
            <p:cNvPr id="312332" name="Rectangle 12"/>
            <p:cNvSpPr>
              <a:spLocks noChangeArrowheads="1"/>
            </p:cNvSpPr>
            <p:nvPr/>
          </p:nvSpPr>
          <p:spPr bwMode="auto">
            <a:xfrm>
              <a:off x="3402" y="1324"/>
              <a:ext cx="387" cy="4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3600" b="0">
                  <a:solidFill>
                    <a:srgbClr val="000099"/>
                  </a:solidFill>
                  <a:latin typeface="Wingdings 3" pitchFamily="18" charset="2"/>
                  <a:sym typeface="Wingdings 3" pitchFamily="18" charset="2"/>
                </a:rPr>
                <a:t></a:t>
              </a:r>
            </a:p>
          </p:txBody>
        </p:sp>
        <p:grpSp>
          <p:nvGrpSpPr>
            <p:cNvPr id="312342" name="Group 22"/>
            <p:cNvGrpSpPr>
              <a:grpSpLocks/>
            </p:cNvGrpSpPr>
            <p:nvPr/>
          </p:nvGrpSpPr>
          <p:grpSpPr bwMode="auto">
            <a:xfrm>
              <a:off x="3885" y="960"/>
              <a:ext cx="1245" cy="1104"/>
              <a:chOff x="3885" y="960"/>
              <a:chExt cx="1245" cy="1104"/>
            </a:xfrm>
          </p:grpSpPr>
          <p:sp>
            <p:nvSpPr>
              <p:cNvPr id="312335" name="Rectangle 15"/>
              <p:cNvSpPr>
                <a:spLocks noChangeArrowheads="1"/>
              </p:cNvSpPr>
              <p:nvPr/>
            </p:nvSpPr>
            <p:spPr bwMode="auto">
              <a:xfrm>
                <a:off x="3885" y="960"/>
                <a:ext cx="685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algn="l" eaLnBrk="1" hangingPunct="1">
                  <a:lnSpc>
                    <a:spcPct val="100000"/>
                  </a:lnSpc>
                </a:pPr>
                <a:r>
                  <a:rPr lang="en-US" b="0"/>
                  <a:t>State = y</a:t>
                </a:r>
              </a:p>
            </p:txBody>
          </p:sp>
          <p:sp>
            <p:nvSpPr>
              <p:cNvPr id="312336" name="Rectangle 16"/>
              <p:cNvSpPr>
                <a:spLocks noChangeArrowheads="1"/>
              </p:cNvSpPr>
              <p:nvPr/>
            </p:nvSpPr>
            <p:spPr bwMode="auto">
              <a:xfrm>
                <a:off x="4349" y="1296"/>
                <a:ext cx="781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algn="l" eaLnBrk="1" hangingPunct="1">
                  <a:lnSpc>
                    <a:spcPct val="100000"/>
                  </a:lnSpc>
                </a:pPr>
                <a:r>
                  <a:rPr lang="en-US" b="0"/>
                  <a:t>Output = y</a:t>
                </a:r>
              </a:p>
            </p:txBody>
          </p:sp>
          <p:sp>
            <p:nvSpPr>
              <p:cNvPr id="312339" name="AutoShape 19"/>
              <p:cNvSpPr>
                <a:spLocks noChangeArrowheads="1"/>
              </p:cNvSpPr>
              <p:nvPr/>
            </p:nvSpPr>
            <p:spPr bwMode="auto">
              <a:xfrm>
                <a:off x="3885" y="1584"/>
                <a:ext cx="288" cy="144"/>
              </a:xfrm>
              <a:prstGeom prst="rightArrow">
                <a:avLst>
                  <a:gd name="adj1" fmla="val 16667"/>
                  <a:gd name="adj2" fmla="val 66667"/>
                </a:avLst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12340" name="AutoShape 20"/>
              <p:cNvSpPr>
                <a:spLocks noChangeArrowheads="1"/>
              </p:cNvSpPr>
              <p:nvPr/>
            </p:nvSpPr>
            <p:spPr bwMode="auto">
              <a:xfrm>
                <a:off x="4317" y="1584"/>
                <a:ext cx="288" cy="144"/>
              </a:xfrm>
              <a:prstGeom prst="rightArrow">
                <a:avLst>
                  <a:gd name="adj1" fmla="val 16667"/>
                  <a:gd name="adj2" fmla="val 66667"/>
                </a:avLst>
              </a:prstGeom>
              <a:solidFill>
                <a:srgbClr val="66CC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12326" name="Rectangle 6"/>
              <p:cNvSpPr>
                <a:spLocks noChangeArrowheads="1"/>
              </p:cNvSpPr>
              <p:nvPr/>
            </p:nvSpPr>
            <p:spPr bwMode="auto">
              <a:xfrm>
                <a:off x="4173" y="1248"/>
                <a:ext cx="144" cy="816"/>
              </a:xfrm>
              <a:prstGeom prst="rect">
                <a:avLst/>
              </a:prstGeom>
              <a:solidFill>
                <a:srgbClr val="66CC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2000" b="0"/>
                  <a:t>y</a:t>
                </a:r>
              </a:p>
            </p:txBody>
          </p:sp>
        </p:grpSp>
      </p:grp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2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2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33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State Machine Example</a:t>
            </a:r>
          </a:p>
        </p:txBody>
      </p:sp>
      <p:sp>
        <p:nvSpPr>
          <p:cNvPr id="313427" name="Rectangle 83"/>
          <p:cNvSpPr>
            <a:spLocks noGrp="1" noChangeArrowheads="1"/>
          </p:cNvSpPr>
          <p:nvPr>
            <p:ph type="body" idx="1"/>
          </p:nvPr>
        </p:nvSpPr>
        <p:spPr>
          <a:xfrm>
            <a:off x="5562600" y="1600200"/>
            <a:ext cx="3022600" cy="2590800"/>
          </a:xfrm>
        </p:spPr>
        <p:txBody>
          <a:bodyPr/>
          <a:lstStyle/>
          <a:p>
            <a:pPr lvl="1"/>
            <a:r>
              <a:rPr lang="en-US"/>
              <a:t>Accumulator circuit</a:t>
            </a:r>
          </a:p>
          <a:p>
            <a:pPr lvl="1"/>
            <a:r>
              <a:rPr lang="en-US"/>
              <a:t>Load or accumulate on each cycle</a:t>
            </a:r>
          </a:p>
        </p:txBody>
      </p:sp>
      <p:grpSp>
        <p:nvGrpSpPr>
          <p:cNvPr id="313386" name="Group 42"/>
          <p:cNvGrpSpPr>
            <a:grpSpLocks/>
          </p:cNvGrpSpPr>
          <p:nvPr/>
        </p:nvGrpSpPr>
        <p:grpSpPr bwMode="auto">
          <a:xfrm>
            <a:off x="1219200" y="1066800"/>
            <a:ext cx="4540250" cy="2913063"/>
            <a:chOff x="192" y="1008"/>
            <a:chExt cx="2860" cy="1835"/>
          </a:xfrm>
        </p:grpSpPr>
        <p:sp>
          <p:nvSpPr>
            <p:cNvPr id="313383" name="Rectangle 39"/>
            <p:cNvSpPr>
              <a:spLocks noChangeArrowheads="1"/>
            </p:cNvSpPr>
            <p:nvPr/>
          </p:nvSpPr>
          <p:spPr bwMode="auto">
            <a:xfrm>
              <a:off x="816" y="1104"/>
              <a:ext cx="1344" cy="1440"/>
            </a:xfrm>
            <a:prstGeom prst="rect">
              <a:avLst/>
            </a:prstGeom>
            <a:solidFill>
              <a:srgbClr val="FFFF99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wrap="none" lIns="45720" rIns="45720"/>
            <a:lstStyle/>
            <a:p>
              <a:r>
                <a:rPr lang="en-US"/>
                <a:t>Comb. Logic</a:t>
              </a:r>
            </a:p>
          </p:txBody>
        </p:sp>
        <p:sp>
          <p:nvSpPr>
            <p:cNvPr id="313358" name="Line 14"/>
            <p:cNvSpPr>
              <a:spLocks noChangeShapeType="1"/>
            </p:cNvSpPr>
            <p:nvPr/>
          </p:nvSpPr>
          <p:spPr bwMode="auto">
            <a:xfrm rot="5400000" flipV="1">
              <a:off x="2688" y="1872"/>
              <a:ext cx="0" cy="48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sm" len="sm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13359" name="Line 15"/>
            <p:cNvSpPr>
              <a:spLocks noChangeShapeType="1"/>
            </p:cNvSpPr>
            <p:nvPr/>
          </p:nvSpPr>
          <p:spPr bwMode="auto">
            <a:xfrm rot="5400000">
              <a:off x="1200" y="1536"/>
              <a:ext cx="19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sm" len="sm"/>
            </a:ln>
            <a:effectLst/>
          </p:spPr>
          <p:txBody>
            <a:bodyPr/>
            <a:lstStyle/>
            <a:p>
              <a:endParaRPr lang="en-US"/>
            </a:p>
          </p:txBody>
        </p:sp>
        <p:grpSp>
          <p:nvGrpSpPr>
            <p:cNvPr id="313360" name="Group 16"/>
            <p:cNvGrpSpPr>
              <a:grpSpLocks/>
            </p:cNvGrpSpPr>
            <p:nvPr/>
          </p:nvGrpSpPr>
          <p:grpSpPr bwMode="auto">
            <a:xfrm>
              <a:off x="1152" y="1536"/>
              <a:ext cx="288" cy="816"/>
              <a:chOff x="3984" y="2832"/>
              <a:chExt cx="288" cy="816"/>
            </a:xfrm>
          </p:grpSpPr>
          <p:sp>
            <p:nvSpPr>
              <p:cNvPr id="313361" name="Freeform 17"/>
              <p:cNvSpPr>
                <a:spLocks/>
              </p:cNvSpPr>
              <p:nvPr/>
            </p:nvSpPr>
            <p:spPr bwMode="auto">
              <a:xfrm>
                <a:off x="3984" y="2832"/>
                <a:ext cx="288" cy="816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288" y="192"/>
                  </a:cxn>
                  <a:cxn ang="0">
                    <a:pos x="288" y="624"/>
                  </a:cxn>
                  <a:cxn ang="0">
                    <a:pos x="0" y="816"/>
                  </a:cxn>
                  <a:cxn ang="0">
                    <a:pos x="0" y="0"/>
                  </a:cxn>
                </a:cxnLst>
                <a:rect l="0" t="0" r="r" b="b"/>
                <a:pathLst>
                  <a:path w="288" h="816">
                    <a:moveTo>
                      <a:pt x="0" y="0"/>
                    </a:moveTo>
                    <a:lnTo>
                      <a:pt x="288" y="192"/>
                    </a:lnTo>
                    <a:lnTo>
                      <a:pt x="288" y="624"/>
                    </a:lnTo>
                    <a:lnTo>
                      <a:pt x="0" y="816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99FFCC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3362" name="Text Box 18"/>
              <p:cNvSpPr txBox="1">
                <a:spLocks noChangeArrowheads="1"/>
              </p:cNvSpPr>
              <p:nvPr/>
            </p:nvSpPr>
            <p:spPr bwMode="auto">
              <a:xfrm>
                <a:off x="4032" y="2976"/>
                <a:ext cx="240" cy="52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l" eaLnBrk="1" hangingPunct="1">
                  <a:lnSpc>
                    <a:spcPct val="100000"/>
                  </a:lnSpc>
                </a:pPr>
                <a:r>
                  <a:rPr lang="en-US" sz="1600" b="0"/>
                  <a:t>A</a:t>
                </a:r>
              </a:p>
              <a:p>
                <a:pPr algn="l" eaLnBrk="1" hangingPunct="1">
                  <a:lnSpc>
                    <a:spcPct val="100000"/>
                  </a:lnSpc>
                </a:pPr>
                <a:r>
                  <a:rPr lang="en-US" sz="1600" b="0"/>
                  <a:t>L</a:t>
                </a:r>
              </a:p>
              <a:p>
                <a:pPr algn="l" eaLnBrk="1" hangingPunct="1">
                  <a:lnSpc>
                    <a:spcPct val="100000"/>
                  </a:lnSpc>
                </a:pPr>
                <a:r>
                  <a:rPr lang="en-US" sz="1600" b="0"/>
                  <a:t>U</a:t>
                </a:r>
              </a:p>
            </p:txBody>
          </p:sp>
        </p:grpSp>
        <p:sp>
          <p:nvSpPr>
            <p:cNvPr id="313363" name="Line 19"/>
            <p:cNvSpPr>
              <a:spLocks noChangeShapeType="1"/>
            </p:cNvSpPr>
            <p:nvPr/>
          </p:nvSpPr>
          <p:spPr bwMode="auto">
            <a:xfrm rot="5400000" flipV="1">
              <a:off x="1152" y="1920"/>
              <a:ext cx="0" cy="96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sm" len="sm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13364" name="Line 20"/>
            <p:cNvSpPr>
              <a:spLocks noChangeShapeType="1"/>
            </p:cNvSpPr>
            <p:nvPr/>
          </p:nvSpPr>
          <p:spPr bwMode="auto">
            <a:xfrm rot="5400000" flipV="1">
              <a:off x="1536" y="1824"/>
              <a:ext cx="0" cy="19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sm" len="sm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13368" name="Rectangle 24"/>
            <p:cNvSpPr>
              <a:spLocks noChangeArrowheads="1"/>
            </p:cNvSpPr>
            <p:nvPr/>
          </p:nvSpPr>
          <p:spPr bwMode="auto">
            <a:xfrm>
              <a:off x="1200" y="1248"/>
              <a:ext cx="187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600" b="0"/>
                <a:t>0</a:t>
              </a:r>
            </a:p>
          </p:txBody>
        </p:sp>
        <p:sp>
          <p:nvSpPr>
            <p:cNvPr id="313375" name="Line 31"/>
            <p:cNvSpPr>
              <a:spLocks noChangeShapeType="1"/>
            </p:cNvSpPr>
            <p:nvPr/>
          </p:nvSpPr>
          <p:spPr bwMode="auto">
            <a:xfrm>
              <a:off x="2016" y="2112"/>
              <a:ext cx="288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 type="triangl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3376" name="Rectangle 32"/>
            <p:cNvSpPr>
              <a:spLocks noChangeArrowheads="1"/>
            </p:cNvSpPr>
            <p:nvPr/>
          </p:nvSpPr>
          <p:spPr bwMode="auto">
            <a:xfrm>
              <a:off x="2688" y="1856"/>
              <a:ext cx="364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/>
                <a:t>Out</a:t>
              </a:r>
            </a:p>
          </p:txBody>
        </p:sp>
        <p:sp>
          <p:nvSpPr>
            <p:cNvPr id="313377" name="Freeform 33"/>
            <p:cNvSpPr>
              <a:spLocks/>
            </p:cNvSpPr>
            <p:nvPr/>
          </p:nvSpPr>
          <p:spPr bwMode="auto">
            <a:xfrm flipV="1">
              <a:off x="672" y="2496"/>
              <a:ext cx="1152" cy="144"/>
            </a:xfrm>
            <a:custGeom>
              <a:avLst/>
              <a:gdLst/>
              <a:ahLst/>
              <a:cxnLst>
                <a:cxn ang="0">
                  <a:pos x="432" y="144"/>
                </a:cxn>
                <a:cxn ang="0">
                  <a:pos x="432" y="0"/>
                </a:cxn>
                <a:cxn ang="0">
                  <a:pos x="0" y="0"/>
                </a:cxn>
              </a:cxnLst>
              <a:rect l="0" t="0" r="r" b="b"/>
              <a:pathLst>
                <a:path w="432" h="144">
                  <a:moveTo>
                    <a:pt x="432" y="144"/>
                  </a:moveTo>
                  <a:lnTo>
                    <a:pt x="432" y="0"/>
                  </a:lnTo>
                  <a:lnTo>
                    <a:pt x="0" y="0"/>
                  </a:lnTo>
                </a:path>
              </a:pathLst>
            </a:custGeom>
            <a:noFill/>
            <a:ln w="19050" cap="flat" cmpd="sng">
              <a:solidFill>
                <a:schemeClr val="tx1"/>
              </a:solidFill>
              <a:prstDash val="sysDot"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13378" name="AutoShape 34"/>
            <p:cNvSpPr>
              <a:spLocks noChangeArrowheads="1"/>
            </p:cNvSpPr>
            <p:nvPr/>
          </p:nvSpPr>
          <p:spPr bwMode="auto">
            <a:xfrm>
              <a:off x="1632" y="1824"/>
              <a:ext cx="423" cy="672"/>
            </a:xfrm>
            <a:prstGeom prst="roundRect">
              <a:avLst>
                <a:gd name="adj" fmla="val 16667"/>
              </a:avLst>
            </a:prstGeom>
            <a:solidFill>
              <a:srgbClr val="CCEC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lIns="91430" tIns="45715" rIns="91430" bIns="45715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200" b="0"/>
                <a:t>MUX</a:t>
              </a:r>
            </a:p>
          </p:txBody>
        </p:sp>
        <p:sp>
          <p:nvSpPr>
            <p:cNvPr id="313380" name="Freeform 36"/>
            <p:cNvSpPr>
              <a:spLocks/>
            </p:cNvSpPr>
            <p:nvPr/>
          </p:nvSpPr>
          <p:spPr bwMode="auto">
            <a:xfrm>
              <a:off x="960" y="2208"/>
              <a:ext cx="192" cy="192"/>
            </a:xfrm>
            <a:custGeom>
              <a:avLst/>
              <a:gdLst/>
              <a:ahLst/>
              <a:cxnLst>
                <a:cxn ang="0">
                  <a:pos x="0" y="192"/>
                </a:cxn>
                <a:cxn ang="0">
                  <a:pos x="0" y="0"/>
                </a:cxn>
                <a:cxn ang="0">
                  <a:pos x="192" y="0"/>
                </a:cxn>
              </a:cxnLst>
              <a:rect l="0" t="0" r="r" b="b"/>
              <a:pathLst>
                <a:path w="192" h="192">
                  <a:moveTo>
                    <a:pt x="0" y="192"/>
                  </a:moveTo>
                  <a:lnTo>
                    <a:pt x="0" y="0"/>
                  </a:lnTo>
                  <a:lnTo>
                    <a:pt x="192" y="0"/>
                  </a:lnTo>
                </a:path>
              </a:pathLst>
            </a:custGeom>
            <a:noFill/>
            <a:ln w="19050" cap="flat" cmpd="sng">
              <a:solidFill>
                <a:schemeClr val="tx1"/>
              </a:solidFill>
              <a:prstDash val="solid"/>
              <a:round/>
              <a:headEnd type="none" w="med" len="med"/>
              <a:tailEnd type="triangle" w="sm" len="sm"/>
            </a:ln>
            <a:effectLst/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313370" name="Rectangle 26"/>
            <p:cNvSpPr>
              <a:spLocks noChangeArrowheads="1"/>
            </p:cNvSpPr>
            <p:nvPr/>
          </p:nvSpPr>
          <p:spPr bwMode="auto">
            <a:xfrm>
              <a:off x="1632" y="1824"/>
              <a:ext cx="288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/>
                <a:t>0</a:t>
              </a:r>
            </a:p>
          </p:txBody>
        </p:sp>
        <p:sp>
          <p:nvSpPr>
            <p:cNvPr id="313381" name="Rectangle 37"/>
            <p:cNvSpPr>
              <a:spLocks noChangeArrowheads="1"/>
            </p:cNvSpPr>
            <p:nvPr/>
          </p:nvSpPr>
          <p:spPr bwMode="auto">
            <a:xfrm>
              <a:off x="1632" y="2304"/>
              <a:ext cx="288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/>
                <a:t>1</a:t>
              </a:r>
            </a:p>
          </p:txBody>
        </p:sp>
        <p:sp>
          <p:nvSpPr>
            <p:cNvPr id="313349" name="Rectangle 5"/>
            <p:cNvSpPr>
              <a:spLocks noChangeArrowheads="1"/>
            </p:cNvSpPr>
            <p:nvPr/>
          </p:nvSpPr>
          <p:spPr bwMode="auto">
            <a:xfrm>
              <a:off x="2304" y="1680"/>
              <a:ext cx="144" cy="816"/>
            </a:xfrm>
            <a:prstGeom prst="rect">
              <a:avLst/>
            </a:prstGeom>
            <a:solidFill>
              <a:srgbClr val="FF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endParaRPr lang="en-US" sz="2000" b="0"/>
            </a:p>
          </p:txBody>
        </p:sp>
        <p:sp>
          <p:nvSpPr>
            <p:cNvPr id="313354" name="Line 10"/>
            <p:cNvSpPr>
              <a:spLocks noChangeShapeType="1"/>
            </p:cNvSpPr>
            <p:nvPr/>
          </p:nvSpPr>
          <p:spPr bwMode="auto">
            <a:xfrm>
              <a:off x="2352" y="2496"/>
              <a:ext cx="0" cy="144"/>
            </a:xfrm>
            <a:prstGeom prst="line">
              <a:avLst/>
            </a:prstGeom>
            <a:noFill/>
            <a:ln w="19050">
              <a:solidFill>
                <a:schemeClr val="tx2"/>
              </a:solidFill>
              <a:round/>
              <a:headEnd/>
              <a:tailEnd type="none" w="sm" len="sm"/>
            </a:ln>
            <a:effectLst/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313355" name="Text Box 11"/>
            <p:cNvSpPr txBox="1">
              <a:spLocks noChangeArrowheads="1"/>
            </p:cNvSpPr>
            <p:nvPr/>
          </p:nvSpPr>
          <p:spPr bwMode="auto">
            <a:xfrm>
              <a:off x="2112" y="2629"/>
              <a:ext cx="450" cy="214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wrap="none" lIns="45720" rIns="45720">
              <a:spAutoFit/>
            </a:bodyPr>
            <a:lstStyle/>
            <a:p>
              <a:r>
                <a:rPr lang="en-US"/>
                <a:t>Clock</a:t>
              </a:r>
            </a:p>
          </p:txBody>
        </p:sp>
        <p:sp>
          <p:nvSpPr>
            <p:cNvPr id="313382" name="Freeform 38"/>
            <p:cNvSpPr>
              <a:spLocks/>
            </p:cNvSpPr>
            <p:nvPr/>
          </p:nvSpPr>
          <p:spPr bwMode="auto">
            <a:xfrm>
              <a:off x="960" y="1008"/>
              <a:ext cx="1680" cy="1104"/>
            </a:xfrm>
            <a:custGeom>
              <a:avLst/>
              <a:gdLst/>
              <a:ahLst/>
              <a:cxnLst>
                <a:cxn ang="0">
                  <a:pos x="1488" y="1104"/>
                </a:cxn>
                <a:cxn ang="0">
                  <a:pos x="1680" y="1104"/>
                </a:cxn>
                <a:cxn ang="0">
                  <a:pos x="1680" y="0"/>
                </a:cxn>
                <a:cxn ang="0">
                  <a:pos x="0" y="0"/>
                </a:cxn>
                <a:cxn ang="0">
                  <a:pos x="0" y="672"/>
                </a:cxn>
                <a:cxn ang="0">
                  <a:pos x="192" y="672"/>
                </a:cxn>
              </a:cxnLst>
              <a:rect l="0" t="0" r="r" b="b"/>
              <a:pathLst>
                <a:path w="1680" h="1104">
                  <a:moveTo>
                    <a:pt x="1488" y="1104"/>
                  </a:moveTo>
                  <a:lnTo>
                    <a:pt x="1680" y="1104"/>
                  </a:lnTo>
                  <a:lnTo>
                    <a:pt x="1680" y="0"/>
                  </a:lnTo>
                  <a:lnTo>
                    <a:pt x="0" y="0"/>
                  </a:lnTo>
                  <a:lnTo>
                    <a:pt x="0" y="672"/>
                  </a:lnTo>
                  <a:lnTo>
                    <a:pt x="192" y="672"/>
                  </a:lnTo>
                </a:path>
              </a:pathLst>
            </a:custGeom>
            <a:noFill/>
            <a:ln w="19050" cap="flat" cmpd="sng">
              <a:solidFill>
                <a:schemeClr val="tx1"/>
              </a:solidFill>
              <a:prstDash val="solid"/>
              <a:round/>
              <a:headEnd type="none" w="med" len="med"/>
              <a:tailEnd type="triangle" w="sm" len="sm"/>
            </a:ln>
            <a:effectLst/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313384" name="Rectangle 40"/>
            <p:cNvSpPr>
              <a:spLocks noChangeArrowheads="1"/>
            </p:cNvSpPr>
            <p:nvPr/>
          </p:nvSpPr>
          <p:spPr bwMode="auto">
            <a:xfrm>
              <a:off x="192" y="2256"/>
              <a:ext cx="480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r" eaLnBrk="1" hangingPunct="1">
                <a:lnSpc>
                  <a:spcPct val="100000"/>
                </a:lnSpc>
              </a:pPr>
              <a:r>
                <a:rPr lang="en-US"/>
                <a:t>In</a:t>
              </a:r>
            </a:p>
          </p:txBody>
        </p:sp>
        <p:sp>
          <p:nvSpPr>
            <p:cNvPr id="313385" name="Rectangle 41"/>
            <p:cNvSpPr>
              <a:spLocks noChangeArrowheads="1"/>
            </p:cNvSpPr>
            <p:nvPr/>
          </p:nvSpPr>
          <p:spPr bwMode="auto">
            <a:xfrm>
              <a:off x="192" y="2505"/>
              <a:ext cx="480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r" eaLnBrk="1" hangingPunct="1">
                <a:lnSpc>
                  <a:spcPct val="100000"/>
                </a:lnSpc>
              </a:pPr>
              <a:r>
                <a:rPr lang="en-US"/>
                <a:t>Load</a:t>
              </a:r>
            </a:p>
          </p:txBody>
        </p:sp>
      </p:grpSp>
      <p:grpSp>
        <p:nvGrpSpPr>
          <p:cNvPr id="313426" name="Group 82"/>
          <p:cNvGrpSpPr>
            <a:grpSpLocks/>
          </p:cNvGrpSpPr>
          <p:nvPr/>
        </p:nvGrpSpPr>
        <p:grpSpPr bwMode="auto">
          <a:xfrm>
            <a:off x="1371600" y="4419600"/>
            <a:ext cx="5638800" cy="1981200"/>
            <a:chOff x="1440" y="2592"/>
            <a:chExt cx="3552" cy="1248"/>
          </a:xfrm>
        </p:grpSpPr>
        <p:sp>
          <p:nvSpPr>
            <p:cNvPr id="313387" name="Freeform 43"/>
            <p:cNvSpPr>
              <a:spLocks/>
            </p:cNvSpPr>
            <p:nvPr/>
          </p:nvSpPr>
          <p:spPr bwMode="auto">
            <a:xfrm>
              <a:off x="1968" y="2640"/>
              <a:ext cx="720" cy="144"/>
            </a:xfrm>
            <a:custGeom>
              <a:avLst/>
              <a:gdLst/>
              <a:ahLst/>
              <a:cxnLst>
                <a:cxn ang="0">
                  <a:pos x="0" y="144"/>
                </a:cxn>
                <a:cxn ang="0">
                  <a:pos x="144" y="144"/>
                </a:cxn>
                <a:cxn ang="0">
                  <a:pos x="144" y="0"/>
                </a:cxn>
                <a:cxn ang="0">
                  <a:pos x="384" y="0"/>
                </a:cxn>
                <a:cxn ang="0">
                  <a:pos x="384" y="144"/>
                </a:cxn>
                <a:cxn ang="0">
                  <a:pos x="576" y="144"/>
                </a:cxn>
                <a:cxn ang="0">
                  <a:pos x="624" y="144"/>
                </a:cxn>
                <a:cxn ang="0">
                  <a:pos x="624" y="0"/>
                </a:cxn>
                <a:cxn ang="0">
                  <a:pos x="720" y="0"/>
                </a:cxn>
              </a:cxnLst>
              <a:rect l="0" t="0" r="r" b="b"/>
              <a:pathLst>
                <a:path w="720" h="144">
                  <a:moveTo>
                    <a:pt x="0" y="144"/>
                  </a:moveTo>
                  <a:lnTo>
                    <a:pt x="144" y="144"/>
                  </a:lnTo>
                  <a:lnTo>
                    <a:pt x="144" y="0"/>
                  </a:lnTo>
                  <a:lnTo>
                    <a:pt x="384" y="0"/>
                  </a:lnTo>
                  <a:lnTo>
                    <a:pt x="384" y="144"/>
                  </a:lnTo>
                  <a:lnTo>
                    <a:pt x="576" y="144"/>
                  </a:lnTo>
                  <a:lnTo>
                    <a:pt x="624" y="144"/>
                  </a:lnTo>
                  <a:lnTo>
                    <a:pt x="624" y="0"/>
                  </a:lnTo>
                  <a:lnTo>
                    <a:pt x="720" y="0"/>
                  </a:lnTo>
                </a:path>
              </a:pathLst>
            </a:custGeom>
            <a:noFill/>
            <a:ln w="1905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313388" name="Freeform 44"/>
            <p:cNvSpPr>
              <a:spLocks/>
            </p:cNvSpPr>
            <p:nvPr/>
          </p:nvSpPr>
          <p:spPr bwMode="auto">
            <a:xfrm>
              <a:off x="2448" y="2640"/>
              <a:ext cx="720" cy="144"/>
            </a:xfrm>
            <a:custGeom>
              <a:avLst/>
              <a:gdLst/>
              <a:ahLst/>
              <a:cxnLst>
                <a:cxn ang="0">
                  <a:pos x="0" y="144"/>
                </a:cxn>
                <a:cxn ang="0">
                  <a:pos x="144" y="144"/>
                </a:cxn>
                <a:cxn ang="0">
                  <a:pos x="144" y="0"/>
                </a:cxn>
                <a:cxn ang="0">
                  <a:pos x="384" y="0"/>
                </a:cxn>
                <a:cxn ang="0">
                  <a:pos x="384" y="144"/>
                </a:cxn>
                <a:cxn ang="0">
                  <a:pos x="576" y="144"/>
                </a:cxn>
                <a:cxn ang="0">
                  <a:pos x="624" y="144"/>
                </a:cxn>
                <a:cxn ang="0">
                  <a:pos x="624" y="0"/>
                </a:cxn>
                <a:cxn ang="0">
                  <a:pos x="720" y="0"/>
                </a:cxn>
              </a:cxnLst>
              <a:rect l="0" t="0" r="r" b="b"/>
              <a:pathLst>
                <a:path w="720" h="144">
                  <a:moveTo>
                    <a:pt x="0" y="144"/>
                  </a:moveTo>
                  <a:lnTo>
                    <a:pt x="144" y="144"/>
                  </a:lnTo>
                  <a:lnTo>
                    <a:pt x="144" y="0"/>
                  </a:lnTo>
                  <a:lnTo>
                    <a:pt x="384" y="0"/>
                  </a:lnTo>
                  <a:lnTo>
                    <a:pt x="384" y="144"/>
                  </a:lnTo>
                  <a:lnTo>
                    <a:pt x="576" y="144"/>
                  </a:lnTo>
                  <a:lnTo>
                    <a:pt x="624" y="144"/>
                  </a:lnTo>
                  <a:lnTo>
                    <a:pt x="624" y="0"/>
                  </a:lnTo>
                  <a:lnTo>
                    <a:pt x="720" y="0"/>
                  </a:lnTo>
                </a:path>
              </a:pathLst>
            </a:custGeom>
            <a:noFill/>
            <a:ln w="1905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313389" name="Freeform 45"/>
            <p:cNvSpPr>
              <a:spLocks/>
            </p:cNvSpPr>
            <p:nvPr/>
          </p:nvSpPr>
          <p:spPr bwMode="auto">
            <a:xfrm>
              <a:off x="2928" y="2640"/>
              <a:ext cx="720" cy="144"/>
            </a:xfrm>
            <a:custGeom>
              <a:avLst/>
              <a:gdLst/>
              <a:ahLst/>
              <a:cxnLst>
                <a:cxn ang="0">
                  <a:pos x="0" y="144"/>
                </a:cxn>
                <a:cxn ang="0">
                  <a:pos x="144" y="144"/>
                </a:cxn>
                <a:cxn ang="0">
                  <a:pos x="144" y="0"/>
                </a:cxn>
                <a:cxn ang="0">
                  <a:pos x="384" y="0"/>
                </a:cxn>
                <a:cxn ang="0">
                  <a:pos x="384" y="144"/>
                </a:cxn>
                <a:cxn ang="0">
                  <a:pos x="576" y="144"/>
                </a:cxn>
                <a:cxn ang="0">
                  <a:pos x="624" y="144"/>
                </a:cxn>
                <a:cxn ang="0">
                  <a:pos x="624" y="0"/>
                </a:cxn>
                <a:cxn ang="0">
                  <a:pos x="720" y="0"/>
                </a:cxn>
              </a:cxnLst>
              <a:rect l="0" t="0" r="r" b="b"/>
              <a:pathLst>
                <a:path w="720" h="144">
                  <a:moveTo>
                    <a:pt x="0" y="144"/>
                  </a:moveTo>
                  <a:lnTo>
                    <a:pt x="144" y="144"/>
                  </a:lnTo>
                  <a:lnTo>
                    <a:pt x="144" y="0"/>
                  </a:lnTo>
                  <a:lnTo>
                    <a:pt x="384" y="0"/>
                  </a:lnTo>
                  <a:lnTo>
                    <a:pt x="384" y="144"/>
                  </a:lnTo>
                  <a:lnTo>
                    <a:pt x="576" y="144"/>
                  </a:lnTo>
                  <a:lnTo>
                    <a:pt x="624" y="144"/>
                  </a:lnTo>
                  <a:lnTo>
                    <a:pt x="624" y="0"/>
                  </a:lnTo>
                  <a:lnTo>
                    <a:pt x="720" y="0"/>
                  </a:lnTo>
                </a:path>
              </a:pathLst>
            </a:custGeom>
            <a:noFill/>
            <a:ln w="1905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313390" name="Freeform 46"/>
            <p:cNvSpPr>
              <a:spLocks/>
            </p:cNvSpPr>
            <p:nvPr/>
          </p:nvSpPr>
          <p:spPr bwMode="auto">
            <a:xfrm>
              <a:off x="3408" y="2640"/>
              <a:ext cx="720" cy="144"/>
            </a:xfrm>
            <a:custGeom>
              <a:avLst/>
              <a:gdLst/>
              <a:ahLst/>
              <a:cxnLst>
                <a:cxn ang="0">
                  <a:pos x="0" y="144"/>
                </a:cxn>
                <a:cxn ang="0">
                  <a:pos x="144" y="144"/>
                </a:cxn>
                <a:cxn ang="0">
                  <a:pos x="144" y="0"/>
                </a:cxn>
                <a:cxn ang="0">
                  <a:pos x="384" y="0"/>
                </a:cxn>
                <a:cxn ang="0">
                  <a:pos x="384" y="144"/>
                </a:cxn>
                <a:cxn ang="0">
                  <a:pos x="576" y="144"/>
                </a:cxn>
                <a:cxn ang="0">
                  <a:pos x="624" y="144"/>
                </a:cxn>
                <a:cxn ang="0">
                  <a:pos x="624" y="0"/>
                </a:cxn>
                <a:cxn ang="0">
                  <a:pos x="720" y="0"/>
                </a:cxn>
              </a:cxnLst>
              <a:rect l="0" t="0" r="r" b="b"/>
              <a:pathLst>
                <a:path w="720" h="144">
                  <a:moveTo>
                    <a:pt x="0" y="144"/>
                  </a:moveTo>
                  <a:lnTo>
                    <a:pt x="144" y="144"/>
                  </a:lnTo>
                  <a:lnTo>
                    <a:pt x="144" y="0"/>
                  </a:lnTo>
                  <a:lnTo>
                    <a:pt x="384" y="0"/>
                  </a:lnTo>
                  <a:lnTo>
                    <a:pt x="384" y="144"/>
                  </a:lnTo>
                  <a:lnTo>
                    <a:pt x="576" y="144"/>
                  </a:lnTo>
                  <a:lnTo>
                    <a:pt x="624" y="144"/>
                  </a:lnTo>
                  <a:lnTo>
                    <a:pt x="624" y="0"/>
                  </a:lnTo>
                  <a:lnTo>
                    <a:pt x="720" y="0"/>
                  </a:lnTo>
                </a:path>
              </a:pathLst>
            </a:custGeom>
            <a:noFill/>
            <a:ln w="1905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313391" name="Freeform 47"/>
            <p:cNvSpPr>
              <a:spLocks/>
            </p:cNvSpPr>
            <p:nvPr/>
          </p:nvSpPr>
          <p:spPr bwMode="auto">
            <a:xfrm>
              <a:off x="3888" y="2640"/>
              <a:ext cx="720" cy="144"/>
            </a:xfrm>
            <a:custGeom>
              <a:avLst/>
              <a:gdLst/>
              <a:ahLst/>
              <a:cxnLst>
                <a:cxn ang="0">
                  <a:pos x="0" y="144"/>
                </a:cxn>
                <a:cxn ang="0">
                  <a:pos x="144" y="144"/>
                </a:cxn>
                <a:cxn ang="0">
                  <a:pos x="144" y="0"/>
                </a:cxn>
                <a:cxn ang="0">
                  <a:pos x="384" y="0"/>
                </a:cxn>
                <a:cxn ang="0">
                  <a:pos x="384" y="144"/>
                </a:cxn>
                <a:cxn ang="0">
                  <a:pos x="576" y="144"/>
                </a:cxn>
                <a:cxn ang="0">
                  <a:pos x="624" y="144"/>
                </a:cxn>
                <a:cxn ang="0">
                  <a:pos x="624" y="0"/>
                </a:cxn>
                <a:cxn ang="0">
                  <a:pos x="720" y="0"/>
                </a:cxn>
              </a:cxnLst>
              <a:rect l="0" t="0" r="r" b="b"/>
              <a:pathLst>
                <a:path w="720" h="144">
                  <a:moveTo>
                    <a:pt x="0" y="144"/>
                  </a:moveTo>
                  <a:lnTo>
                    <a:pt x="144" y="144"/>
                  </a:lnTo>
                  <a:lnTo>
                    <a:pt x="144" y="0"/>
                  </a:lnTo>
                  <a:lnTo>
                    <a:pt x="384" y="0"/>
                  </a:lnTo>
                  <a:lnTo>
                    <a:pt x="384" y="144"/>
                  </a:lnTo>
                  <a:lnTo>
                    <a:pt x="576" y="144"/>
                  </a:lnTo>
                  <a:lnTo>
                    <a:pt x="624" y="144"/>
                  </a:lnTo>
                  <a:lnTo>
                    <a:pt x="624" y="0"/>
                  </a:lnTo>
                  <a:lnTo>
                    <a:pt x="720" y="0"/>
                  </a:lnTo>
                </a:path>
              </a:pathLst>
            </a:custGeom>
            <a:noFill/>
            <a:ln w="1905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313393" name="Freeform 49"/>
            <p:cNvSpPr>
              <a:spLocks/>
            </p:cNvSpPr>
            <p:nvPr/>
          </p:nvSpPr>
          <p:spPr bwMode="auto">
            <a:xfrm>
              <a:off x="1968" y="2928"/>
              <a:ext cx="2646" cy="14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88" y="0"/>
                </a:cxn>
                <a:cxn ang="0">
                  <a:pos x="288" y="144"/>
                </a:cxn>
                <a:cxn ang="0">
                  <a:pos x="1488" y="144"/>
                </a:cxn>
                <a:cxn ang="0">
                  <a:pos x="1488" y="0"/>
                </a:cxn>
                <a:cxn ang="0">
                  <a:pos x="1680" y="0"/>
                </a:cxn>
                <a:cxn ang="0">
                  <a:pos x="1680" y="144"/>
                </a:cxn>
                <a:cxn ang="0">
                  <a:pos x="2646" y="140"/>
                </a:cxn>
              </a:cxnLst>
              <a:rect l="0" t="0" r="r" b="b"/>
              <a:pathLst>
                <a:path w="2646" h="144">
                  <a:moveTo>
                    <a:pt x="0" y="0"/>
                  </a:moveTo>
                  <a:lnTo>
                    <a:pt x="288" y="0"/>
                  </a:lnTo>
                  <a:lnTo>
                    <a:pt x="288" y="144"/>
                  </a:lnTo>
                  <a:lnTo>
                    <a:pt x="1488" y="144"/>
                  </a:lnTo>
                  <a:lnTo>
                    <a:pt x="1488" y="0"/>
                  </a:lnTo>
                  <a:lnTo>
                    <a:pt x="1680" y="0"/>
                  </a:lnTo>
                  <a:lnTo>
                    <a:pt x="1680" y="144"/>
                  </a:lnTo>
                  <a:lnTo>
                    <a:pt x="2646" y="140"/>
                  </a:lnTo>
                </a:path>
              </a:pathLst>
            </a:custGeom>
            <a:noFill/>
            <a:ln w="1905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313396" name="Rectangle 52"/>
            <p:cNvSpPr>
              <a:spLocks noChangeArrowheads="1"/>
            </p:cNvSpPr>
            <p:nvPr/>
          </p:nvSpPr>
          <p:spPr bwMode="auto">
            <a:xfrm>
              <a:off x="1968" y="3216"/>
              <a:ext cx="480" cy="192"/>
            </a:xfrm>
            <a:prstGeom prst="rect">
              <a:avLst/>
            </a:prstGeom>
            <a:solidFill>
              <a:srgbClr val="FFCCCC"/>
            </a:solidFill>
            <a:ln w="12700">
              <a:solidFill>
                <a:schemeClr val="tx1"/>
              </a:solidFill>
              <a:miter lim="800000"/>
              <a:headEnd/>
              <a:tailEnd type="none" w="sm" len="sm"/>
            </a:ln>
            <a:effectLst/>
          </p:spPr>
          <p:txBody>
            <a:bodyPr wrap="none" lIns="45720" rIns="45720" anchor="ctr"/>
            <a:lstStyle/>
            <a:p>
              <a:r>
                <a:rPr lang="en-US" sz="1400" b="0"/>
                <a:t>x</a:t>
              </a:r>
              <a:r>
                <a:rPr lang="en-US" sz="1400" b="0" baseline="-25000"/>
                <a:t>0</a:t>
              </a:r>
            </a:p>
          </p:txBody>
        </p:sp>
        <p:sp>
          <p:nvSpPr>
            <p:cNvPr id="313397" name="Rectangle 53"/>
            <p:cNvSpPr>
              <a:spLocks noChangeArrowheads="1"/>
            </p:cNvSpPr>
            <p:nvPr/>
          </p:nvSpPr>
          <p:spPr bwMode="auto">
            <a:xfrm>
              <a:off x="2448" y="3216"/>
              <a:ext cx="480" cy="192"/>
            </a:xfrm>
            <a:prstGeom prst="rect">
              <a:avLst/>
            </a:prstGeom>
            <a:solidFill>
              <a:srgbClr val="FFCCCC"/>
            </a:solidFill>
            <a:ln w="12700">
              <a:solidFill>
                <a:schemeClr val="tx1"/>
              </a:solidFill>
              <a:miter lim="800000"/>
              <a:headEnd/>
              <a:tailEnd type="none" w="sm" len="sm"/>
            </a:ln>
            <a:effectLst/>
          </p:spPr>
          <p:txBody>
            <a:bodyPr wrap="none" lIns="45720" rIns="45720" anchor="ctr"/>
            <a:lstStyle/>
            <a:p>
              <a:r>
                <a:rPr lang="en-US" sz="1400" b="0"/>
                <a:t>x</a:t>
              </a:r>
              <a:r>
                <a:rPr lang="en-US" sz="1400" b="0" baseline="-25000"/>
                <a:t>1</a:t>
              </a:r>
            </a:p>
          </p:txBody>
        </p:sp>
        <p:sp>
          <p:nvSpPr>
            <p:cNvPr id="313398" name="Rectangle 54"/>
            <p:cNvSpPr>
              <a:spLocks noChangeArrowheads="1"/>
            </p:cNvSpPr>
            <p:nvPr/>
          </p:nvSpPr>
          <p:spPr bwMode="auto">
            <a:xfrm>
              <a:off x="2928" y="3216"/>
              <a:ext cx="480" cy="192"/>
            </a:xfrm>
            <a:prstGeom prst="rect">
              <a:avLst/>
            </a:prstGeom>
            <a:solidFill>
              <a:srgbClr val="FFCCCC"/>
            </a:solidFill>
            <a:ln w="12700">
              <a:solidFill>
                <a:schemeClr val="tx1"/>
              </a:solidFill>
              <a:miter lim="800000"/>
              <a:headEnd/>
              <a:tailEnd type="none" w="sm" len="sm"/>
            </a:ln>
            <a:effectLst/>
          </p:spPr>
          <p:txBody>
            <a:bodyPr wrap="none" lIns="45720" rIns="45720" anchor="ctr"/>
            <a:lstStyle/>
            <a:p>
              <a:r>
                <a:rPr lang="en-US" sz="1400" b="0"/>
                <a:t>x</a:t>
              </a:r>
              <a:r>
                <a:rPr lang="en-US" sz="1400" b="0" baseline="-25000"/>
                <a:t>2</a:t>
              </a:r>
            </a:p>
          </p:txBody>
        </p:sp>
        <p:sp>
          <p:nvSpPr>
            <p:cNvPr id="313399" name="Rectangle 55"/>
            <p:cNvSpPr>
              <a:spLocks noChangeArrowheads="1"/>
            </p:cNvSpPr>
            <p:nvPr/>
          </p:nvSpPr>
          <p:spPr bwMode="auto">
            <a:xfrm>
              <a:off x="3408" y="3216"/>
              <a:ext cx="480" cy="192"/>
            </a:xfrm>
            <a:prstGeom prst="rect">
              <a:avLst/>
            </a:prstGeom>
            <a:solidFill>
              <a:srgbClr val="FFCCCC"/>
            </a:solidFill>
            <a:ln w="12700">
              <a:solidFill>
                <a:schemeClr val="tx1"/>
              </a:solidFill>
              <a:miter lim="800000"/>
              <a:headEnd/>
              <a:tailEnd type="none" w="sm" len="sm"/>
            </a:ln>
            <a:effectLst/>
          </p:spPr>
          <p:txBody>
            <a:bodyPr wrap="none" lIns="45720" rIns="45720" anchor="ctr"/>
            <a:lstStyle/>
            <a:p>
              <a:r>
                <a:rPr lang="en-US" sz="1400" b="0"/>
                <a:t>x</a:t>
              </a:r>
              <a:r>
                <a:rPr lang="en-US" sz="1400" b="0" baseline="-25000"/>
                <a:t>3</a:t>
              </a:r>
            </a:p>
          </p:txBody>
        </p:sp>
        <p:sp>
          <p:nvSpPr>
            <p:cNvPr id="313400" name="Rectangle 56"/>
            <p:cNvSpPr>
              <a:spLocks noChangeArrowheads="1"/>
            </p:cNvSpPr>
            <p:nvPr/>
          </p:nvSpPr>
          <p:spPr bwMode="auto">
            <a:xfrm>
              <a:off x="3888" y="3216"/>
              <a:ext cx="480" cy="192"/>
            </a:xfrm>
            <a:prstGeom prst="rect">
              <a:avLst/>
            </a:prstGeom>
            <a:solidFill>
              <a:srgbClr val="FFCCCC"/>
            </a:solidFill>
            <a:ln w="12700">
              <a:solidFill>
                <a:schemeClr val="tx1"/>
              </a:solidFill>
              <a:miter lim="800000"/>
              <a:headEnd/>
              <a:tailEnd type="none" w="sm" len="sm"/>
            </a:ln>
            <a:effectLst/>
          </p:spPr>
          <p:txBody>
            <a:bodyPr wrap="none" lIns="45720" rIns="45720" anchor="ctr"/>
            <a:lstStyle/>
            <a:p>
              <a:r>
                <a:rPr lang="en-US" sz="1400" b="0"/>
                <a:t>x</a:t>
              </a:r>
              <a:r>
                <a:rPr lang="en-US" sz="1400" b="0" baseline="-25000"/>
                <a:t>4</a:t>
              </a:r>
            </a:p>
          </p:txBody>
        </p:sp>
        <p:sp>
          <p:nvSpPr>
            <p:cNvPr id="313401" name="Rectangle 57"/>
            <p:cNvSpPr>
              <a:spLocks noChangeArrowheads="1"/>
            </p:cNvSpPr>
            <p:nvPr/>
          </p:nvSpPr>
          <p:spPr bwMode="auto">
            <a:xfrm>
              <a:off x="4368" y="3216"/>
              <a:ext cx="480" cy="192"/>
            </a:xfrm>
            <a:prstGeom prst="rect">
              <a:avLst/>
            </a:prstGeom>
            <a:solidFill>
              <a:srgbClr val="FFCCCC"/>
            </a:solidFill>
            <a:ln w="12700">
              <a:solidFill>
                <a:schemeClr val="tx1"/>
              </a:solidFill>
              <a:miter lim="800000"/>
              <a:headEnd/>
              <a:tailEnd type="none" w="sm" len="sm"/>
            </a:ln>
            <a:effectLst/>
          </p:spPr>
          <p:txBody>
            <a:bodyPr wrap="none" lIns="45720" rIns="45720" anchor="ctr"/>
            <a:lstStyle/>
            <a:p>
              <a:r>
                <a:rPr lang="en-US" sz="1400" b="0"/>
                <a:t>x</a:t>
              </a:r>
              <a:r>
                <a:rPr lang="en-US" sz="1400" b="0" baseline="-25000"/>
                <a:t>5</a:t>
              </a:r>
            </a:p>
          </p:txBody>
        </p:sp>
        <p:sp>
          <p:nvSpPr>
            <p:cNvPr id="313402" name="Rectangle 58"/>
            <p:cNvSpPr>
              <a:spLocks noChangeArrowheads="1"/>
            </p:cNvSpPr>
            <p:nvPr/>
          </p:nvSpPr>
          <p:spPr bwMode="auto">
            <a:xfrm>
              <a:off x="2112" y="3552"/>
              <a:ext cx="480" cy="192"/>
            </a:xfrm>
            <a:prstGeom prst="rect">
              <a:avLst/>
            </a:prstGeom>
            <a:solidFill>
              <a:srgbClr val="CCFF99"/>
            </a:solidFill>
            <a:ln w="12700">
              <a:solidFill>
                <a:schemeClr val="tx1"/>
              </a:solidFill>
              <a:miter lim="800000"/>
              <a:headEnd/>
              <a:tailEnd type="none" w="sm" len="sm"/>
            </a:ln>
            <a:effectLst/>
          </p:spPr>
          <p:txBody>
            <a:bodyPr wrap="none" lIns="45720" rIns="45720" anchor="ctr"/>
            <a:lstStyle/>
            <a:p>
              <a:r>
                <a:rPr lang="en-US" sz="1400" b="0"/>
                <a:t>x</a:t>
              </a:r>
              <a:r>
                <a:rPr lang="en-US" sz="1400" b="0" baseline="-25000"/>
                <a:t>0</a:t>
              </a:r>
            </a:p>
          </p:txBody>
        </p:sp>
        <p:sp>
          <p:nvSpPr>
            <p:cNvPr id="313403" name="Rectangle 59"/>
            <p:cNvSpPr>
              <a:spLocks noChangeArrowheads="1"/>
            </p:cNvSpPr>
            <p:nvPr/>
          </p:nvSpPr>
          <p:spPr bwMode="auto">
            <a:xfrm>
              <a:off x="2592" y="3552"/>
              <a:ext cx="480" cy="192"/>
            </a:xfrm>
            <a:prstGeom prst="rect">
              <a:avLst/>
            </a:prstGeom>
            <a:solidFill>
              <a:srgbClr val="CCFF99"/>
            </a:solidFill>
            <a:ln w="12700">
              <a:solidFill>
                <a:schemeClr val="tx1"/>
              </a:solidFill>
              <a:miter lim="800000"/>
              <a:headEnd/>
              <a:tailEnd type="none" w="sm" len="sm"/>
            </a:ln>
            <a:effectLst/>
          </p:spPr>
          <p:txBody>
            <a:bodyPr wrap="none" lIns="45720" rIns="45720" anchor="ctr"/>
            <a:lstStyle/>
            <a:p>
              <a:r>
                <a:rPr lang="en-US" sz="1400" b="0"/>
                <a:t>x</a:t>
              </a:r>
              <a:r>
                <a:rPr lang="en-US" sz="1400" b="0" baseline="-25000"/>
                <a:t>0</a:t>
              </a:r>
              <a:r>
                <a:rPr lang="en-US" sz="1400" b="0"/>
                <a:t>+x</a:t>
              </a:r>
              <a:r>
                <a:rPr lang="en-US" sz="1400" b="0" baseline="-25000"/>
                <a:t>1</a:t>
              </a:r>
            </a:p>
          </p:txBody>
        </p:sp>
        <p:sp>
          <p:nvSpPr>
            <p:cNvPr id="313404" name="Rectangle 60"/>
            <p:cNvSpPr>
              <a:spLocks noChangeArrowheads="1"/>
            </p:cNvSpPr>
            <p:nvPr/>
          </p:nvSpPr>
          <p:spPr bwMode="auto">
            <a:xfrm>
              <a:off x="3072" y="3552"/>
              <a:ext cx="480" cy="192"/>
            </a:xfrm>
            <a:prstGeom prst="rect">
              <a:avLst/>
            </a:prstGeom>
            <a:solidFill>
              <a:srgbClr val="CCFF99"/>
            </a:solidFill>
            <a:ln w="12700">
              <a:solidFill>
                <a:schemeClr val="tx1"/>
              </a:solidFill>
              <a:miter lim="800000"/>
              <a:headEnd/>
              <a:tailEnd type="none" w="sm" len="sm"/>
            </a:ln>
            <a:effectLst/>
          </p:spPr>
          <p:txBody>
            <a:bodyPr wrap="none" lIns="45720" rIns="45720" anchor="ctr"/>
            <a:lstStyle/>
            <a:p>
              <a:r>
                <a:rPr lang="en-US" sz="1400" b="0"/>
                <a:t>x</a:t>
              </a:r>
              <a:r>
                <a:rPr lang="en-US" sz="1400" b="0" baseline="-25000"/>
                <a:t>0</a:t>
              </a:r>
              <a:r>
                <a:rPr lang="en-US" sz="1400" b="0"/>
                <a:t>+x</a:t>
              </a:r>
              <a:r>
                <a:rPr lang="en-US" sz="1400" b="0" baseline="-25000"/>
                <a:t>1</a:t>
              </a:r>
              <a:r>
                <a:rPr lang="en-US" sz="1400" b="0"/>
                <a:t>+x</a:t>
              </a:r>
              <a:r>
                <a:rPr lang="en-US" sz="1400" b="0" baseline="-25000"/>
                <a:t>2</a:t>
              </a:r>
            </a:p>
          </p:txBody>
        </p:sp>
        <p:sp>
          <p:nvSpPr>
            <p:cNvPr id="313405" name="Rectangle 61"/>
            <p:cNvSpPr>
              <a:spLocks noChangeArrowheads="1"/>
            </p:cNvSpPr>
            <p:nvPr/>
          </p:nvSpPr>
          <p:spPr bwMode="auto">
            <a:xfrm>
              <a:off x="3552" y="3552"/>
              <a:ext cx="480" cy="192"/>
            </a:xfrm>
            <a:prstGeom prst="rect">
              <a:avLst/>
            </a:prstGeom>
            <a:solidFill>
              <a:srgbClr val="CCFF99"/>
            </a:solidFill>
            <a:ln w="12700">
              <a:solidFill>
                <a:schemeClr val="tx1"/>
              </a:solidFill>
              <a:miter lim="800000"/>
              <a:headEnd/>
              <a:tailEnd type="none" w="sm" len="sm"/>
            </a:ln>
            <a:effectLst/>
          </p:spPr>
          <p:txBody>
            <a:bodyPr wrap="none" lIns="45720" rIns="45720" anchor="ctr"/>
            <a:lstStyle/>
            <a:p>
              <a:r>
                <a:rPr lang="en-US" sz="1400" b="0"/>
                <a:t>x</a:t>
              </a:r>
              <a:r>
                <a:rPr lang="en-US" sz="1400" b="0" baseline="-25000"/>
                <a:t>3</a:t>
              </a:r>
            </a:p>
          </p:txBody>
        </p:sp>
        <p:sp>
          <p:nvSpPr>
            <p:cNvPr id="313406" name="Rectangle 62"/>
            <p:cNvSpPr>
              <a:spLocks noChangeArrowheads="1"/>
            </p:cNvSpPr>
            <p:nvPr/>
          </p:nvSpPr>
          <p:spPr bwMode="auto">
            <a:xfrm>
              <a:off x="4032" y="3552"/>
              <a:ext cx="480" cy="192"/>
            </a:xfrm>
            <a:prstGeom prst="rect">
              <a:avLst/>
            </a:prstGeom>
            <a:solidFill>
              <a:srgbClr val="CCFF99"/>
            </a:solidFill>
            <a:ln w="12700">
              <a:solidFill>
                <a:schemeClr val="tx1"/>
              </a:solidFill>
              <a:miter lim="800000"/>
              <a:headEnd/>
              <a:tailEnd type="none" w="sm" len="sm"/>
            </a:ln>
            <a:effectLst/>
          </p:spPr>
          <p:txBody>
            <a:bodyPr wrap="none" lIns="45720" rIns="45720" anchor="ctr"/>
            <a:lstStyle/>
            <a:p>
              <a:r>
                <a:rPr lang="en-US" sz="1400" b="0"/>
                <a:t>x</a:t>
              </a:r>
              <a:r>
                <a:rPr lang="en-US" sz="1400" b="0" baseline="-25000"/>
                <a:t>3</a:t>
              </a:r>
              <a:r>
                <a:rPr lang="en-US" sz="1400" b="0"/>
                <a:t>+x</a:t>
              </a:r>
              <a:r>
                <a:rPr lang="en-US" sz="1400" b="0" baseline="-25000"/>
                <a:t>4</a:t>
              </a:r>
            </a:p>
          </p:txBody>
        </p:sp>
        <p:sp>
          <p:nvSpPr>
            <p:cNvPr id="313407" name="Rectangle 63"/>
            <p:cNvSpPr>
              <a:spLocks noChangeArrowheads="1"/>
            </p:cNvSpPr>
            <p:nvPr/>
          </p:nvSpPr>
          <p:spPr bwMode="auto">
            <a:xfrm>
              <a:off x="4512" y="3552"/>
              <a:ext cx="480" cy="192"/>
            </a:xfrm>
            <a:prstGeom prst="rect">
              <a:avLst/>
            </a:prstGeom>
            <a:solidFill>
              <a:srgbClr val="CCFF99"/>
            </a:solidFill>
            <a:ln w="12700">
              <a:solidFill>
                <a:schemeClr val="tx1"/>
              </a:solidFill>
              <a:miter lim="800000"/>
              <a:headEnd/>
              <a:tailEnd type="none" w="sm" len="sm"/>
            </a:ln>
            <a:effectLst/>
          </p:spPr>
          <p:txBody>
            <a:bodyPr wrap="none" lIns="45720" rIns="45720" anchor="ctr"/>
            <a:lstStyle/>
            <a:p>
              <a:r>
                <a:rPr lang="en-US" sz="1400" b="0"/>
                <a:t>x</a:t>
              </a:r>
              <a:r>
                <a:rPr lang="en-US" sz="1400" b="0" baseline="-25000"/>
                <a:t>3</a:t>
              </a:r>
              <a:r>
                <a:rPr lang="en-US" sz="1400" b="0"/>
                <a:t>+x</a:t>
              </a:r>
              <a:r>
                <a:rPr lang="en-US" sz="1400" b="0" baseline="-25000"/>
                <a:t>4</a:t>
              </a:r>
              <a:r>
                <a:rPr lang="en-US" sz="1400" b="0"/>
                <a:t>+x</a:t>
              </a:r>
              <a:r>
                <a:rPr lang="en-US" sz="1400" b="0" baseline="-25000"/>
                <a:t>5</a:t>
              </a:r>
            </a:p>
          </p:txBody>
        </p:sp>
        <p:sp>
          <p:nvSpPr>
            <p:cNvPr id="313416" name="Rectangle 72"/>
            <p:cNvSpPr>
              <a:spLocks noChangeArrowheads="1"/>
            </p:cNvSpPr>
            <p:nvPr/>
          </p:nvSpPr>
          <p:spPr bwMode="auto">
            <a:xfrm>
              <a:off x="1440" y="2606"/>
              <a:ext cx="528" cy="197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>
              <a:spAutoFit/>
            </a:bodyPr>
            <a:lstStyle/>
            <a:p>
              <a:pPr algn="r"/>
              <a:r>
                <a:rPr lang="en-US" sz="1600"/>
                <a:t>Clock</a:t>
              </a:r>
            </a:p>
          </p:txBody>
        </p:sp>
        <p:sp>
          <p:nvSpPr>
            <p:cNvPr id="313417" name="Rectangle 73"/>
            <p:cNvSpPr>
              <a:spLocks noChangeArrowheads="1"/>
            </p:cNvSpPr>
            <p:nvPr/>
          </p:nvSpPr>
          <p:spPr bwMode="auto">
            <a:xfrm>
              <a:off x="1440" y="2923"/>
              <a:ext cx="528" cy="197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>
              <a:spAutoFit/>
            </a:bodyPr>
            <a:lstStyle/>
            <a:p>
              <a:pPr algn="r"/>
              <a:r>
                <a:rPr lang="en-US" sz="1600"/>
                <a:t>Load</a:t>
              </a:r>
            </a:p>
          </p:txBody>
        </p:sp>
        <p:sp>
          <p:nvSpPr>
            <p:cNvPr id="313418" name="Rectangle 74"/>
            <p:cNvSpPr>
              <a:spLocks noChangeArrowheads="1"/>
            </p:cNvSpPr>
            <p:nvPr/>
          </p:nvSpPr>
          <p:spPr bwMode="auto">
            <a:xfrm>
              <a:off x="1440" y="3240"/>
              <a:ext cx="528" cy="197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>
              <a:spAutoFit/>
            </a:bodyPr>
            <a:lstStyle/>
            <a:p>
              <a:pPr algn="r"/>
              <a:r>
                <a:rPr lang="en-US" sz="1600"/>
                <a:t>In</a:t>
              </a:r>
            </a:p>
          </p:txBody>
        </p:sp>
        <p:sp>
          <p:nvSpPr>
            <p:cNvPr id="313419" name="Rectangle 75"/>
            <p:cNvSpPr>
              <a:spLocks noChangeArrowheads="1"/>
            </p:cNvSpPr>
            <p:nvPr/>
          </p:nvSpPr>
          <p:spPr bwMode="auto">
            <a:xfrm>
              <a:off x="1440" y="3557"/>
              <a:ext cx="528" cy="197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>
              <a:spAutoFit/>
            </a:bodyPr>
            <a:lstStyle/>
            <a:p>
              <a:pPr algn="r"/>
              <a:r>
                <a:rPr lang="en-US" sz="1600"/>
                <a:t>Out</a:t>
              </a:r>
            </a:p>
          </p:txBody>
        </p:sp>
        <p:sp>
          <p:nvSpPr>
            <p:cNvPr id="313420" name="Line 76"/>
            <p:cNvSpPr>
              <a:spLocks noChangeShapeType="1"/>
            </p:cNvSpPr>
            <p:nvPr/>
          </p:nvSpPr>
          <p:spPr bwMode="auto">
            <a:xfrm>
              <a:off x="2112" y="2592"/>
              <a:ext cx="0" cy="1248"/>
            </a:xfrm>
            <a:prstGeom prst="line">
              <a:avLst/>
            </a:prstGeom>
            <a:noFill/>
            <a:ln w="19050" cap="rnd">
              <a:solidFill>
                <a:srgbClr val="FF3300"/>
              </a:solidFill>
              <a:prstDash val="sysDot"/>
              <a:round/>
              <a:headEnd/>
              <a:tailEnd type="none" w="sm" len="sm"/>
            </a:ln>
            <a:effectLst/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313421" name="Line 77"/>
            <p:cNvSpPr>
              <a:spLocks noChangeShapeType="1"/>
            </p:cNvSpPr>
            <p:nvPr/>
          </p:nvSpPr>
          <p:spPr bwMode="auto">
            <a:xfrm>
              <a:off x="2592" y="2592"/>
              <a:ext cx="0" cy="1248"/>
            </a:xfrm>
            <a:prstGeom prst="line">
              <a:avLst/>
            </a:prstGeom>
            <a:noFill/>
            <a:ln w="19050" cap="rnd">
              <a:solidFill>
                <a:srgbClr val="FF3300"/>
              </a:solidFill>
              <a:prstDash val="sysDot"/>
              <a:round/>
              <a:headEnd/>
              <a:tailEnd type="none" w="sm" len="sm"/>
            </a:ln>
            <a:effectLst/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313422" name="Line 78"/>
            <p:cNvSpPr>
              <a:spLocks noChangeShapeType="1"/>
            </p:cNvSpPr>
            <p:nvPr/>
          </p:nvSpPr>
          <p:spPr bwMode="auto">
            <a:xfrm>
              <a:off x="3072" y="2592"/>
              <a:ext cx="0" cy="1248"/>
            </a:xfrm>
            <a:prstGeom prst="line">
              <a:avLst/>
            </a:prstGeom>
            <a:noFill/>
            <a:ln w="19050" cap="rnd">
              <a:solidFill>
                <a:srgbClr val="FF3300"/>
              </a:solidFill>
              <a:prstDash val="sysDot"/>
              <a:round/>
              <a:headEnd/>
              <a:tailEnd type="none" w="sm" len="sm"/>
            </a:ln>
            <a:effectLst/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313423" name="Line 79"/>
            <p:cNvSpPr>
              <a:spLocks noChangeShapeType="1"/>
            </p:cNvSpPr>
            <p:nvPr/>
          </p:nvSpPr>
          <p:spPr bwMode="auto">
            <a:xfrm>
              <a:off x="3552" y="2592"/>
              <a:ext cx="0" cy="1248"/>
            </a:xfrm>
            <a:prstGeom prst="line">
              <a:avLst/>
            </a:prstGeom>
            <a:noFill/>
            <a:ln w="19050" cap="rnd">
              <a:solidFill>
                <a:srgbClr val="FF3300"/>
              </a:solidFill>
              <a:prstDash val="sysDot"/>
              <a:round/>
              <a:headEnd/>
              <a:tailEnd type="none" w="sm" len="sm"/>
            </a:ln>
            <a:effectLst/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313424" name="Line 80"/>
            <p:cNvSpPr>
              <a:spLocks noChangeShapeType="1"/>
            </p:cNvSpPr>
            <p:nvPr/>
          </p:nvSpPr>
          <p:spPr bwMode="auto">
            <a:xfrm>
              <a:off x="4032" y="2592"/>
              <a:ext cx="0" cy="1248"/>
            </a:xfrm>
            <a:prstGeom prst="line">
              <a:avLst/>
            </a:prstGeom>
            <a:noFill/>
            <a:ln w="19050" cap="rnd">
              <a:solidFill>
                <a:srgbClr val="FF3300"/>
              </a:solidFill>
              <a:prstDash val="sysDot"/>
              <a:round/>
              <a:headEnd/>
              <a:tailEnd type="none" w="sm" len="sm"/>
            </a:ln>
            <a:effectLst/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313425" name="Line 81"/>
            <p:cNvSpPr>
              <a:spLocks noChangeShapeType="1"/>
            </p:cNvSpPr>
            <p:nvPr/>
          </p:nvSpPr>
          <p:spPr bwMode="auto">
            <a:xfrm>
              <a:off x="4512" y="2592"/>
              <a:ext cx="0" cy="1248"/>
            </a:xfrm>
            <a:prstGeom prst="line">
              <a:avLst/>
            </a:prstGeom>
            <a:noFill/>
            <a:ln w="19050" cap="rnd">
              <a:solidFill>
                <a:srgbClr val="FF3300"/>
              </a:solidFill>
              <a:prstDash val="sysDot"/>
              <a:round/>
              <a:headEnd/>
              <a:tailEnd type="none" w="sm" len="sm"/>
            </a:ln>
            <a:effectLst/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</p:grp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34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64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Random-Access Memory</a:t>
            </a:r>
          </a:p>
        </p:txBody>
      </p:sp>
      <p:sp>
        <p:nvSpPr>
          <p:cNvPr id="3164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3124200"/>
            <a:ext cx="8294687" cy="3308350"/>
          </a:xfrm>
        </p:spPr>
        <p:txBody>
          <a:bodyPr/>
          <a:lstStyle/>
          <a:p>
            <a:pPr lvl="1"/>
            <a:r>
              <a:rPr lang="en-US" dirty="0"/>
              <a:t>Stores multiple words of memory</a:t>
            </a:r>
          </a:p>
          <a:p>
            <a:pPr lvl="2"/>
            <a:r>
              <a:rPr lang="en-US" dirty="0"/>
              <a:t>Address input specifies which word to read or write</a:t>
            </a:r>
          </a:p>
          <a:p>
            <a:pPr lvl="1"/>
            <a:r>
              <a:rPr lang="en-US" dirty="0"/>
              <a:t>Register file</a:t>
            </a:r>
          </a:p>
          <a:p>
            <a:pPr lvl="2"/>
            <a:r>
              <a:rPr lang="en-US" dirty="0"/>
              <a:t>Holds values of program registers</a:t>
            </a:r>
          </a:p>
          <a:p>
            <a:pPr lvl="2"/>
            <a:r>
              <a:rPr lang="en-US" dirty="0"/>
              <a:t> </a:t>
            </a:r>
            <a:r>
              <a:rPr lang="en-US" dirty="0" smtClean="0">
                <a:latin typeface="Courier New" pitchFamily="49" charset="0"/>
              </a:rPr>
              <a:t>%</a:t>
            </a:r>
            <a:r>
              <a:rPr lang="en-US" dirty="0" err="1" smtClean="0">
                <a:latin typeface="Courier New" pitchFamily="49" charset="0"/>
              </a:rPr>
              <a:t>rax</a:t>
            </a:r>
            <a:r>
              <a:rPr lang="en-US" dirty="0"/>
              <a:t>, </a:t>
            </a:r>
            <a:r>
              <a:rPr lang="en-US" dirty="0" smtClean="0">
                <a:latin typeface="Courier New" pitchFamily="49" charset="0"/>
              </a:rPr>
              <a:t>%</a:t>
            </a:r>
            <a:r>
              <a:rPr lang="en-US" dirty="0" err="1" smtClean="0">
                <a:latin typeface="Courier New" pitchFamily="49" charset="0"/>
              </a:rPr>
              <a:t>rsp</a:t>
            </a:r>
            <a:r>
              <a:rPr lang="en-US" dirty="0"/>
              <a:t>, etc.</a:t>
            </a:r>
          </a:p>
          <a:p>
            <a:pPr lvl="2"/>
            <a:r>
              <a:rPr lang="en-US" dirty="0"/>
              <a:t>Register identifier serves as address</a:t>
            </a:r>
          </a:p>
          <a:p>
            <a:pPr lvl="3"/>
            <a:r>
              <a:rPr lang="en-US" dirty="0" smtClean="0"/>
              <a:t>ID 15 (0xF) </a:t>
            </a:r>
            <a:r>
              <a:rPr lang="en-US" dirty="0"/>
              <a:t>implies no read or write performed</a:t>
            </a:r>
          </a:p>
          <a:p>
            <a:pPr lvl="1"/>
            <a:r>
              <a:rPr lang="en-US" dirty="0"/>
              <a:t>Multiple Ports</a:t>
            </a:r>
          </a:p>
          <a:p>
            <a:pPr lvl="2"/>
            <a:r>
              <a:rPr lang="en-US" dirty="0"/>
              <a:t>Can read and/or write multiple words in one cycle</a:t>
            </a:r>
          </a:p>
          <a:p>
            <a:pPr lvl="3"/>
            <a:r>
              <a:rPr lang="en-US" dirty="0"/>
              <a:t>Each has separate address and data input/output</a:t>
            </a:r>
          </a:p>
          <a:p>
            <a:pPr lvl="2"/>
            <a:endParaRPr lang="en-US" dirty="0"/>
          </a:p>
        </p:txBody>
      </p:sp>
      <p:grpSp>
        <p:nvGrpSpPr>
          <p:cNvPr id="316440" name="Group 24"/>
          <p:cNvGrpSpPr>
            <a:grpSpLocks/>
          </p:cNvGrpSpPr>
          <p:nvPr/>
        </p:nvGrpSpPr>
        <p:grpSpPr bwMode="auto">
          <a:xfrm>
            <a:off x="2209800" y="990600"/>
            <a:ext cx="4618038" cy="2189163"/>
            <a:chOff x="1389" y="672"/>
            <a:chExt cx="2909" cy="1379"/>
          </a:xfrm>
        </p:grpSpPr>
        <p:sp>
          <p:nvSpPr>
            <p:cNvPr id="316420" name="Rectangle 4"/>
            <p:cNvSpPr>
              <a:spLocks noChangeArrowheads="1"/>
            </p:cNvSpPr>
            <p:nvPr/>
          </p:nvSpPr>
          <p:spPr bwMode="auto">
            <a:xfrm>
              <a:off x="2448" y="720"/>
              <a:ext cx="960" cy="960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wrap="none" lIns="91430" tIns="45715" rIns="91430" bIns="45715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/>
                <a:t>Register</a:t>
              </a:r>
            </a:p>
            <a:p>
              <a:pPr eaLnBrk="1" hangingPunct="1">
                <a:lnSpc>
                  <a:spcPct val="100000"/>
                </a:lnSpc>
              </a:pPr>
              <a:r>
                <a:rPr lang="en-US" sz="1400" b="0"/>
                <a:t>file</a:t>
              </a:r>
            </a:p>
          </p:txBody>
        </p:sp>
        <p:sp>
          <p:nvSpPr>
            <p:cNvPr id="316421" name="Text Box 5"/>
            <p:cNvSpPr txBox="1">
              <a:spLocks noChangeArrowheads="1"/>
            </p:cNvSpPr>
            <p:nvPr/>
          </p:nvSpPr>
          <p:spPr bwMode="auto">
            <a:xfrm>
              <a:off x="2448" y="864"/>
              <a:ext cx="192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eaLnBrk="1" hangingPunct="1">
                <a:lnSpc>
                  <a:spcPct val="100000"/>
                </a:lnSpc>
              </a:pPr>
              <a:r>
                <a:rPr lang="en-US" sz="1000" b="0"/>
                <a:t>A</a:t>
              </a:r>
            </a:p>
          </p:txBody>
        </p:sp>
        <p:sp>
          <p:nvSpPr>
            <p:cNvPr id="316422" name="Text Box 6"/>
            <p:cNvSpPr txBox="1">
              <a:spLocks noChangeArrowheads="1"/>
            </p:cNvSpPr>
            <p:nvPr/>
          </p:nvSpPr>
          <p:spPr bwMode="auto">
            <a:xfrm>
              <a:off x="2448" y="1392"/>
              <a:ext cx="192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eaLnBrk="1" hangingPunct="1">
                <a:lnSpc>
                  <a:spcPct val="100000"/>
                </a:lnSpc>
              </a:pPr>
              <a:r>
                <a:rPr lang="en-US" sz="1000" b="0"/>
                <a:t>B</a:t>
              </a:r>
            </a:p>
          </p:txBody>
        </p:sp>
        <p:sp>
          <p:nvSpPr>
            <p:cNvPr id="316423" name="Text Box 7"/>
            <p:cNvSpPr txBox="1">
              <a:spLocks noChangeArrowheads="1"/>
            </p:cNvSpPr>
            <p:nvPr/>
          </p:nvSpPr>
          <p:spPr bwMode="auto">
            <a:xfrm>
              <a:off x="3216" y="1104"/>
              <a:ext cx="192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eaLnBrk="1" hangingPunct="1">
                <a:lnSpc>
                  <a:spcPct val="100000"/>
                </a:lnSpc>
              </a:pPr>
              <a:r>
                <a:rPr lang="en-US" sz="1000" b="0"/>
                <a:t>W</a:t>
              </a:r>
            </a:p>
          </p:txBody>
        </p:sp>
        <p:sp>
          <p:nvSpPr>
            <p:cNvPr id="316424" name="Oval 8"/>
            <p:cNvSpPr>
              <a:spLocks noChangeArrowheads="1"/>
            </p:cNvSpPr>
            <p:nvPr/>
          </p:nvSpPr>
          <p:spPr bwMode="auto">
            <a:xfrm>
              <a:off x="3408" y="1104"/>
              <a:ext cx="288" cy="240"/>
            </a:xfrm>
            <a:prstGeom prst="ellipse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1430" tIns="45715" rIns="91430" bIns="45715" anchor="ctr"/>
            <a:lstStyle/>
            <a:p>
              <a:pPr algn="r" eaLnBrk="1" hangingPunct="1">
                <a:lnSpc>
                  <a:spcPct val="100000"/>
                </a:lnSpc>
              </a:pPr>
              <a:r>
                <a:rPr lang="en-US" sz="900" b="0"/>
                <a:t>dstW</a:t>
              </a:r>
            </a:p>
          </p:txBody>
        </p:sp>
        <p:sp>
          <p:nvSpPr>
            <p:cNvPr id="316425" name="Oval 9"/>
            <p:cNvSpPr>
              <a:spLocks noChangeArrowheads="1"/>
            </p:cNvSpPr>
            <p:nvPr/>
          </p:nvSpPr>
          <p:spPr bwMode="auto">
            <a:xfrm>
              <a:off x="2160" y="864"/>
              <a:ext cx="288" cy="240"/>
            </a:xfrm>
            <a:prstGeom prst="ellipse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1430" tIns="45715" rIns="91430" bIns="45715" anchor="ctr"/>
            <a:lstStyle/>
            <a:p>
              <a:pPr algn="r" eaLnBrk="1" hangingPunct="1">
                <a:lnSpc>
                  <a:spcPct val="100000"/>
                </a:lnSpc>
              </a:pPr>
              <a:r>
                <a:rPr lang="en-US" sz="900" b="0"/>
                <a:t>srcA</a:t>
              </a:r>
            </a:p>
          </p:txBody>
        </p:sp>
        <p:sp>
          <p:nvSpPr>
            <p:cNvPr id="316426" name="Line 10"/>
            <p:cNvSpPr>
              <a:spLocks noChangeShapeType="1"/>
            </p:cNvSpPr>
            <p:nvPr/>
          </p:nvSpPr>
          <p:spPr bwMode="auto">
            <a:xfrm rot="16200000" flipV="1">
              <a:off x="2304" y="720"/>
              <a:ext cx="0" cy="28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sm" len="sm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16427" name="Line 11"/>
            <p:cNvSpPr>
              <a:spLocks noChangeShapeType="1"/>
            </p:cNvSpPr>
            <p:nvPr/>
          </p:nvSpPr>
          <p:spPr bwMode="auto">
            <a:xfrm rot="5400000" flipH="1" flipV="1">
              <a:off x="2303" y="913"/>
              <a:ext cx="0" cy="28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sm" len="sm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16428" name="Line 12"/>
            <p:cNvSpPr>
              <a:spLocks noChangeShapeType="1"/>
            </p:cNvSpPr>
            <p:nvPr/>
          </p:nvSpPr>
          <p:spPr bwMode="auto">
            <a:xfrm rot="16200000" flipV="1">
              <a:off x="2304" y="1248"/>
              <a:ext cx="0" cy="28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sm" len="sm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16429" name="Line 13"/>
            <p:cNvSpPr>
              <a:spLocks noChangeShapeType="1"/>
            </p:cNvSpPr>
            <p:nvPr/>
          </p:nvSpPr>
          <p:spPr bwMode="auto">
            <a:xfrm rot="5400000" flipH="1" flipV="1">
              <a:off x="2303" y="1441"/>
              <a:ext cx="0" cy="28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sm" len="sm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16430" name="Line 14"/>
            <p:cNvSpPr>
              <a:spLocks noChangeShapeType="1"/>
            </p:cNvSpPr>
            <p:nvPr/>
          </p:nvSpPr>
          <p:spPr bwMode="auto">
            <a:xfrm rot="16200000" flipV="1">
              <a:off x="3552" y="960"/>
              <a:ext cx="0" cy="28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sm" len="sm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16431" name="Line 15"/>
            <p:cNvSpPr>
              <a:spLocks noChangeShapeType="1"/>
            </p:cNvSpPr>
            <p:nvPr/>
          </p:nvSpPr>
          <p:spPr bwMode="auto">
            <a:xfrm rot="16200000" flipV="1">
              <a:off x="3551" y="1153"/>
              <a:ext cx="0" cy="28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sm" len="sm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16432" name="Oval 16"/>
            <p:cNvSpPr>
              <a:spLocks noChangeArrowheads="1"/>
            </p:cNvSpPr>
            <p:nvPr/>
          </p:nvSpPr>
          <p:spPr bwMode="auto">
            <a:xfrm>
              <a:off x="2160" y="672"/>
              <a:ext cx="288" cy="240"/>
            </a:xfrm>
            <a:prstGeom prst="ellipse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1430" tIns="45715" rIns="91430" bIns="45715" anchor="ctr"/>
            <a:lstStyle/>
            <a:p>
              <a:pPr algn="r" eaLnBrk="1" hangingPunct="1">
                <a:lnSpc>
                  <a:spcPct val="100000"/>
                </a:lnSpc>
              </a:pPr>
              <a:r>
                <a:rPr lang="en-US" sz="900" b="0"/>
                <a:t>valA</a:t>
              </a:r>
            </a:p>
          </p:txBody>
        </p:sp>
        <p:sp>
          <p:nvSpPr>
            <p:cNvPr id="316433" name="Oval 17"/>
            <p:cNvSpPr>
              <a:spLocks noChangeArrowheads="1"/>
            </p:cNvSpPr>
            <p:nvPr/>
          </p:nvSpPr>
          <p:spPr bwMode="auto">
            <a:xfrm>
              <a:off x="2160" y="1392"/>
              <a:ext cx="288" cy="240"/>
            </a:xfrm>
            <a:prstGeom prst="ellipse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1430" tIns="45715" rIns="91430" bIns="45715" anchor="ctr"/>
            <a:lstStyle/>
            <a:p>
              <a:pPr algn="r" eaLnBrk="1" hangingPunct="1">
                <a:lnSpc>
                  <a:spcPct val="100000"/>
                </a:lnSpc>
              </a:pPr>
              <a:r>
                <a:rPr lang="en-US" sz="900" b="0"/>
                <a:t>srcB</a:t>
              </a:r>
            </a:p>
          </p:txBody>
        </p:sp>
        <p:sp>
          <p:nvSpPr>
            <p:cNvPr id="316434" name="Oval 18"/>
            <p:cNvSpPr>
              <a:spLocks noChangeArrowheads="1"/>
            </p:cNvSpPr>
            <p:nvPr/>
          </p:nvSpPr>
          <p:spPr bwMode="auto">
            <a:xfrm>
              <a:off x="2160" y="1200"/>
              <a:ext cx="288" cy="240"/>
            </a:xfrm>
            <a:prstGeom prst="ellipse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1430" tIns="45715" rIns="91430" bIns="45715" anchor="ctr"/>
            <a:lstStyle/>
            <a:p>
              <a:pPr algn="r" eaLnBrk="1" hangingPunct="1">
                <a:lnSpc>
                  <a:spcPct val="100000"/>
                </a:lnSpc>
              </a:pPr>
              <a:r>
                <a:rPr lang="en-US" sz="900" b="0"/>
                <a:t>valB</a:t>
              </a:r>
            </a:p>
          </p:txBody>
        </p:sp>
        <p:sp>
          <p:nvSpPr>
            <p:cNvPr id="316435" name="Oval 19"/>
            <p:cNvSpPr>
              <a:spLocks noChangeArrowheads="1"/>
            </p:cNvSpPr>
            <p:nvPr/>
          </p:nvSpPr>
          <p:spPr bwMode="auto">
            <a:xfrm>
              <a:off x="3408" y="912"/>
              <a:ext cx="288" cy="240"/>
            </a:xfrm>
            <a:prstGeom prst="ellipse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1430" tIns="45715" rIns="91430" bIns="45715" anchor="ctr"/>
            <a:lstStyle/>
            <a:p>
              <a:pPr algn="r" eaLnBrk="1" hangingPunct="1">
                <a:lnSpc>
                  <a:spcPct val="100000"/>
                </a:lnSpc>
              </a:pPr>
              <a:r>
                <a:rPr lang="en-US" sz="900" b="0"/>
                <a:t>valW</a:t>
              </a:r>
            </a:p>
          </p:txBody>
        </p:sp>
        <p:sp>
          <p:nvSpPr>
            <p:cNvPr id="316436" name="Text Box 20"/>
            <p:cNvSpPr txBox="1">
              <a:spLocks noChangeArrowheads="1"/>
            </p:cNvSpPr>
            <p:nvPr/>
          </p:nvSpPr>
          <p:spPr bwMode="auto">
            <a:xfrm>
              <a:off x="1389" y="1104"/>
              <a:ext cx="771" cy="192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 type="none" w="sm" len="sm"/>
            </a:ln>
            <a:effectLst/>
          </p:spPr>
          <p:txBody>
            <a:bodyPr>
              <a:spAutoFit/>
            </a:bodyPr>
            <a:lstStyle/>
            <a:p>
              <a:pPr algn="r" eaLnBrk="1" hangingPunct="1">
                <a:lnSpc>
                  <a:spcPct val="100000"/>
                </a:lnSpc>
              </a:pPr>
              <a:r>
                <a:rPr lang="en-US" sz="1400" b="0"/>
                <a:t>Read ports</a:t>
              </a:r>
            </a:p>
          </p:txBody>
        </p:sp>
        <p:sp>
          <p:nvSpPr>
            <p:cNvPr id="316437" name="Text Box 21"/>
            <p:cNvSpPr txBox="1">
              <a:spLocks noChangeArrowheads="1"/>
            </p:cNvSpPr>
            <p:nvPr/>
          </p:nvSpPr>
          <p:spPr bwMode="auto">
            <a:xfrm>
              <a:off x="3696" y="1104"/>
              <a:ext cx="602" cy="192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 type="none" w="sm" len="sm"/>
            </a:ln>
            <a:effectLst/>
          </p:spPr>
          <p:txBody>
            <a:bodyPr wrap="none">
              <a:spAutoFit/>
            </a:bodyPr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/>
                <a:t>Write port</a:t>
              </a:r>
            </a:p>
          </p:txBody>
        </p:sp>
        <p:sp>
          <p:nvSpPr>
            <p:cNvPr id="316438" name="Line 22"/>
            <p:cNvSpPr>
              <a:spLocks noChangeShapeType="1"/>
            </p:cNvSpPr>
            <p:nvPr/>
          </p:nvSpPr>
          <p:spPr bwMode="auto">
            <a:xfrm flipH="1" flipV="1">
              <a:off x="3216" y="1680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sm" len="sm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16439" name="Rectangle 23"/>
            <p:cNvSpPr>
              <a:spLocks noChangeArrowheads="1"/>
            </p:cNvSpPr>
            <p:nvPr/>
          </p:nvSpPr>
          <p:spPr bwMode="auto">
            <a:xfrm>
              <a:off x="3024" y="1872"/>
              <a:ext cx="338" cy="179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wrap="none" lIns="45720" rIns="45720">
              <a:spAutoFit/>
            </a:bodyPr>
            <a:lstStyle/>
            <a:p>
              <a:r>
                <a:rPr lang="en-US" sz="1400" b="0"/>
                <a:t>Clock</a:t>
              </a:r>
            </a:p>
          </p:txBody>
        </p:sp>
      </p:grp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Register File Timing</a:t>
            </a:r>
          </a:p>
        </p:txBody>
      </p:sp>
      <p:sp>
        <p:nvSpPr>
          <p:cNvPr id="3174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733800" y="1219200"/>
            <a:ext cx="4851400" cy="2362200"/>
          </a:xfrm>
        </p:spPr>
        <p:txBody>
          <a:bodyPr/>
          <a:lstStyle/>
          <a:p>
            <a:r>
              <a:rPr lang="en-US" sz="2000"/>
              <a:t>Reading</a:t>
            </a:r>
          </a:p>
          <a:p>
            <a:pPr lvl="1"/>
            <a:r>
              <a:rPr lang="en-US" sz="1800"/>
              <a:t>Like combinational logic</a:t>
            </a:r>
          </a:p>
          <a:p>
            <a:pPr lvl="1"/>
            <a:r>
              <a:rPr lang="en-US" sz="1800"/>
              <a:t>Output data generated based on input address</a:t>
            </a:r>
          </a:p>
          <a:p>
            <a:pPr lvl="2"/>
            <a:r>
              <a:rPr lang="en-US" sz="1600"/>
              <a:t>After some delay</a:t>
            </a:r>
          </a:p>
          <a:p>
            <a:r>
              <a:rPr lang="en-US" sz="2000"/>
              <a:t>Writing</a:t>
            </a:r>
          </a:p>
          <a:p>
            <a:pPr lvl="1"/>
            <a:r>
              <a:rPr lang="en-US" sz="1800"/>
              <a:t>Like register</a:t>
            </a:r>
          </a:p>
          <a:p>
            <a:pPr lvl="1"/>
            <a:r>
              <a:rPr lang="en-US" sz="1800"/>
              <a:t>Update only as clock rises</a:t>
            </a:r>
          </a:p>
        </p:txBody>
      </p:sp>
      <p:grpSp>
        <p:nvGrpSpPr>
          <p:cNvPr id="317466" name="Group 26"/>
          <p:cNvGrpSpPr>
            <a:grpSpLocks/>
          </p:cNvGrpSpPr>
          <p:nvPr/>
        </p:nvGrpSpPr>
        <p:grpSpPr bwMode="auto">
          <a:xfrm>
            <a:off x="990600" y="1371600"/>
            <a:ext cx="1981200" cy="1600200"/>
            <a:chOff x="771" y="1488"/>
            <a:chExt cx="1248" cy="1008"/>
          </a:xfrm>
        </p:grpSpPr>
        <p:sp>
          <p:nvSpPr>
            <p:cNvPr id="317445" name="Rectangle 5"/>
            <p:cNvSpPr>
              <a:spLocks noChangeArrowheads="1"/>
            </p:cNvSpPr>
            <p:nvPr/>
          </p:nvSpPr>
          <p:spPr bwMode="auto">
            <a:xfrm>
              <a:off x="1059" y="1536"/>
              <a:ext cx="960" cy="960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wrap="none" lIns="91430" tIns="45715" rIns="91430" bIns="45715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/>
                <a:t>Register</a:t>
              </a:r>
            </a:p>
            <a:p>
              <a:pPr eaLnBrk="1" hangingPunct="1">
                <a:lnSpc>
                  <a:spcPct val="100000"/>
                </a:lnSpc>
              </a:pPr>
              <a:r>
                <a:rPr lang="en-US" sz="1400" b="0"/>
                <a:t>file</a:t>
              </a:r>
            </a:p>
          </p:txBody>
        </p:sp>
        <p:sp>
          <p:nvSpPr>
            <p:cNvPr id="317446" name="Text Box 6"/>
            <p:cNvSpPr txBox="1">
              <a:spLocks noChangeArrowheads="1"/>
            </p:cNvSpPr>
            <p:nvPr/>
          </p:nvSpPr>
          <p:spPr bwMode="auto">
            <a:xfrm>
              <a:off x="1059" y="1680"/>
              <a:ext cx="192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eaLnBrk="1" hangingPunct="1">
                <a:lnSpc>
                  <a:spcPct val="100000"/>
                </a:lnSpc>
              </a:pPr>
              <a:r>
                <a:rPr lang="en-US" sz="1000" b="0"/>
                <a:t>A</a:t>
              </a:r>
            </a:p>
          </p:txBody>
        </p:sp>
        <p:sp>
          <p:nvSpPr>
            <p:cNvPr id="317447" name="Text Box 7"/>
            <p:cNvSpPr txBox="1">
              <a:spLocks noChangeArrowheads="1"/>
            </p:cNvSpPr>
            <p:nvPr/>
          </p:nvSpPr>
          <p:spPr bwMode="auto">
            <a:xfrm>
              <a:off x="1059" y="2208"/>
              <a:ext cx="192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eaLnBrk="1" hangingPunct="1">
                <a:lnSpc>
                  <a:spcPct val="100000"/>
                </a:lnSpc>
              </a:pPr>
              <a:r>
                <a:rPr lang="en-US" sz="1000" b="0"/>
                <a:t>B</a:t>
              </a:r>
            </a:p>
          </p:txBody>
        </p:sp>
        <p:sp>
          <p:nvSpPr>
            <p:cNvPr id="317450" name="Oval 10"/>
            <p:cNvSpPr>
              <a:spLocks noChangeArrowheads="1"/>
            </p:cNvSpPr>
            <p:nvPr/>
          </p:nvSpPr>
          <p:spPr bwMode="auto">
            <a:xfrm>
              <a:off x="771" y="1680"/>
              <a:ext cx="288" cy="240"/>
            </a:xfrm>
            <a:prstGeom prst="ellipse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1430" tIns="45715" rIns="91430" bIns="45715" anchor="ctr"/>
            <a:lstStyle/>
            <a:p>
              <a:pPr algn="r" eaLnBrk="1" hangingPunct="1">
                <a:lnSpc>
                  <a:spcPct val="100000"/>
                </a:lnSpc>
              </a:pPr>
              <a:r>
                <a:rPr lang="en-US" sz="900" b="0"/>
                <a:t>srcA</a:t>
              </a:r>
            </a:p>
          </p:txBody>
        </p:sp>
        <p:sp>
          <p:nvSpPr>
            <p:cNvPr id="317451" name="Line 11"/>
            <p:cNvSpPr>
              <a:spLocks noChangeShapeType="1"/>
            </p:cNvSpPr>
            <p:nvPr/>
          </p:nvSpPr>
          <p:spPr bwMode="auto">
            <a:xfrm rot="16200000" flipV="1">
              <a:off x="915" y="1536"/>
              <a:ext cx="0" cy="28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sm" len="sm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17452" name="Line 12"/>
            <p:cNvSpPr>
              <a:spLocks noChangeShapeType="1"/>
            </p:cNvSpPr>
            <p:nvPr/>
          </p:nvSpPr>
          <p:spPr bwMode="auto">
            <a:xfrm rot="5400000" flipH="1" flipV="1">
              <a:off x="914" y="1729"/>
              <a:ext cx="0" cy="28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sm" len="sm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17453" name="Line 13"/>
            <p:cNvSpPr>
              <a:spLocks noChangeShapeType="1"/>
            </p:cNvSpPr>
            <p:nvPr/>
          </p:nvSpPr>
          <p:spPr bwMode="auto">
            <a:xfrm rot="16200000" flipV="1">
              <a:off x="915" y="2064"/>
              <a:ext cx="0" cy="28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sm" len="sm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17454" name="Line 14"/>
            <p:cNvSpPr>
              <a:spLocks noChangeShapeType="1"/>
            </p:cNvSpPr>
            <p:nvPr/>
          </p:nvSpPr>
          <p:spPr bwMode="auto">
            <a:xfrm rot="5400000" flipH="1" flipV="1">
              <a:off x="914" y="2257"/>
              <a:ext cx="0" cy="28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sm" len="sm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17457" name="Oval 17"/>
            <p:cNvSpPr>
              <a:spLocks noChangeArrowheads="1"/>
            </p:cNvSpPr>
            <p:nvPr/>
          </p:nvSpPr>
          <p:spPr bwMode="auto">
            <a:xfrm>
              <a:off x="771" y="1488"/>
              <a:ext cx="288" cy="240"/>
            </a:xfrm>
            <a:prstGeom prst="ellipse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1430" tIns="45715" rIns="91430" bIns="45715" anchor="ctr"/>
            <a:lstStyle/>
            <a:p>
              <a:pPr algn="r" eaLnBrk="1" hangingPunct="1">
                <a:lnSpc>
                  <a:spcPct val="100000"/>
                </a:lnSpc>
              </a:pPr>
              <a:r>
                <a:rPr lang="en-US" sz="900" b="0"/>
                <a:t>valA</a:t>
              </a:r>
            </a:p>
          </p:txBody>
        </p:sp>
        <p:sp>
          <p:nvSpPr>
            <p:cNvPr id="317458" name="Oval 18"/>
            <p:cNvSpPr>
              <a:spLocks noChangeArrowheads="1"/>
            </p:cNvSpPr>
            <p:nvPr/>
          </p:nvSpPr>
          <p:spPr bwMode="auto">
            <a:xfrm>
              <a:off x="771" y="2208"/>
              <a:ext cx="288" cy="240"/>
            </a:xfrm>
            <a:prstGeom prst="ellipse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1430" tIns="45715" rIns="91430" bIns="45715" anchor="ctr"/>
            <a:lstStyle/>
            <a:p>
              <a:pPr algn="r" eaLnBrk="1" hangingPunct="1">
                <a:lnSpc>
                  <a:spcPct val="100000"/>
                </a:lnSpc>
              </a:pPr>
              <a:r>
                <a:rPr lang="en-US" sz="900" b="0"/>
                <a:t>srcB</a:t>
              </a:r>
            </a:p>
          </p:txBody>
        </p:sp>
        <p:sp>
          <p:nvSpPr>
            <p:cNvPr id="317459" name="Oval 19"/>
            <p:cNvSpPr>
              <a:spLocks noChangeArrowheads="1"/>
            </p:cNvSpPr>
            <p:nvPr/>
          </p:nvSpPr>
          <p:spPr bwMode="auto">
            <a:xfrm>
              <a:off x="771" y="2016"/>
              <a:ext cx="288" cy="240"/>
            </a:xfrm>
            <a:prstGeom prst="ellipse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1430" tIns="45715" rIns="91430" bIns="45715" anchor="ctr"/>
            <a:lstStyle/>
            <a:p>
              <a:pPr algn="r" eaLnBrk="1" hangingPunct="1">
                <a:lnSpc>
                  <a:spcPct val="100000"/>
                </a:lnSpc>
              </a:pPr>
              <a:r>
                <a:rPr lang="en-US" sz="900" b="0"/>
                <a:t>valB</a:t>
              </a:r>
            </a:p>
          </p:txBody>
        </p:sp>
      </p:grpSp>
      <p:grpSp>
        <p:nvGrpSpPr>
          <p:cNvPr id="317528" name="Group 88"/>
          <p:cNvGrpSpPr>
            <a:grpSpLocks/>
          </p:cNvGrpSpPr>
          <p:nvPr/>
        </p:nvGrpSpPr>
        <p:grpSpPr bwMode="auto">
          <a:xfrm>
            <a:off x="1066800" y="4191000"/>
            <a:ext cx="2433638" cy="2112963"/>
            <a:chOff x="672" y="2640"/>
            <a:chExt cx="1533" cy="1331"/>
          </a:xfrm>
        </p:grpSpPr>
        <p:sp>
          <p:nvSpPr>
            <p:cNvPr id="317494" name="Text Box 54"/>
            <p:cNvSpPr txBox="1">
              <a:spLocks noChangeArrowheads="1"/>
            </p:cNvSpPr>
            <p:nvPr/>
          </p:nvSpPr>
          <p:spPr bwMode="auto">
            <a:xfrm>
              <a:off x="1944" y="2906"/>
              <a:ext cx="261" cy="214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>
              <a:spAutoFit/>
            </a:bodyPr>
            <a:lstStyle/>
            <a:p>
              <a:pPr algn="l"/>
              <a:r>
                <a:rPr lang="en-US"/>
                <a:t>y</a:t>
              </a:r>
            </a:p>
          </p:txBody>
        </p:sp>
        <p:sp>
          <p:nvSpPr>
            <p:cNvPr id="317495" name="Text Box 55"/>
            <p:cNvSpPr txBox="1">
              <a:spLocks noChangeArrowheads="1"/>
            </p:cNvSpPr>
            <p:nvPr/>
          </p:nvSpPr>
          <p:spPr bwMode="auto">
            <a:xfrm>
              <a:off x="1944" y="3098"/>
              <a:ext cx="261" cy="214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>
              <a:spAutoFit/>
            </a:bodyPr>
            <a:lstStyle/>
            <a:p>
              <a:pPr algn="l"/>
              <a:r>
                <a:rPr lang="en-US"/>
                <a:t>2</a:t>
              </a:r>
            </a:p>
          </p:txBody>
        </p:sp>
        <p:grpSp>
          <p:nvGrpSpPr>
            <p:cNvPr id="317525" name="Group 85"/>
            <p:cNvGrpSpPr>
              <a:grpSpLocks/>
            </p:cNvGrpSpPr>
            <p:nvPr/>
          </p:nvGrpSpPr>
          <p:grpSpPr bwMode="auto">
            <a:xfrm>
              <a:off x="672" y="2640"/>
              <a:ext cx="1248" cy="1331"/>
              <a:chOff x="672" y="2640"/>
              <a:chExt cx="1248" cy="1331"/>
            </a:xfrm>
          </p:grpSpPr>
          <p:grpSp>
            <p:nvGrpSpPr>
              <p:cNvPr id="317492" name="Group 52"/>
              <p:cNvGrpSpPr>
                <a:grpSpLocks/>
              </p:cNvGrpSpPr>
              <p:nvPr/>
            </p:nvGrpSpPr>
            <p:grpSpPr bwMode="auto">
              <a:xfrm>
                <a:off x="672" y="2640"/>
                <a:ext cx="1248" cy="1331"/>
                <a:chOff x="3219" y="768"/>
                <a:chExt cx="1248" cy="1331"/>
              </a:xfrm>
            </p:grpSpPr>
            <p:sp>
              <p:nvSpPr>
                <p:cNvPr id="317472" name="Rectangle 32"/>
                <p:cNvSpPr>
                  <a:spLocks noChangeArrowheads="1"/>
                </p:cNvSpPr>
                <p:nvPr/>
              </p:nvSpPr>
              <p:spPr bwMode="auto">
                <a:xfrm>
                  <a:off x="3219" y="768"/>
                  <a:ext cx="960" cy="960"/>
                </a:xfrm>
                <a:prstGeom prst="rect">
                  <a:avLst/>
                </a:prstGeom>
                <a:solidFill>
                  <a:srgbClr val="CCFFFF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>
                  <a:outerShdw dist="35921" dir="2700000" algn="ctr" rotWithShape="0">
                    <a:schemeClr val="tx1"/>
                  </a:outerShdw>
                </a:effectLst>
              </p:spPr>
              <p:txBody>
                <a:bodyPr wrap="none" lIns="91430" tIns="45715" rIns="91430" bIns="45715" anchor="ctr"/>
                <a:lstStyle/>
                <a:p>
                  <a:pPr eaLnBrk="1" hangingPunct="1">
                    <a:lnSpc>
                      <a:spcPct val="100000"/>
                    </a:lnSpc>
                  </a:pPr>
                  <a:r>
                    <a:rPr lang="en-US" sz="1400" b="0"/>
                    <a:t>Register</a:t>
                  </a:r>
                </a:p>
                <a:p>
                  <a:pPr eaLnBrk="1" hangingPunct="1">
                    <a:lnSpc>
                      <a:spcPct val="100000"/>
                    </a:lnSpc>
                  </a:pPr>
                  <a:r>
                    <a:rPr lang="en-US" sz="1400" b="0"/>
                    <a:t>file</a:t>
                  </a:r>
                </a:p>
              </p:txBody>
            </p:sp>
            <p:sp>
              <p:nvSpPr>
                <p:cNvPr id="317475" name="Text Box 35"/>
                <p:cNvSpPr txBox="1">
                  <a:spLocks noChangeArrowheads="1"/>
                </p:cNvSpPr>
                <p:nvPr/>
              </p:nvSpPr>
              <p:spPr bwMode="auto">
                <a:xfrm>
                  <a:off x="3987" y="1152"/>
                  <a:ext cx="192" cy="154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>
                  <a:spAutoFit/>
                </a:bodyPr>
                <a:lstStyle/>
                <a:p>
                  <a:pPr eaLnBrk="1" hangingPunct="1">
                    <a:lnSpc>
                      <a:spcPct val="100000"/>
                    </a:lnSpc>
                  </a:pPr>
                  <a:r>
                    <a:rPr lang="en-US" sz="1000" b="0"/>
                    <a:t>W</a:t>
                  </a:r>
                </a:p>
              </p:txBody>
            </p:sp>
            <p:sp>
              <p:nvSpPr>
                <p:cNvPr id="317476" name="Oval 36"/>
                <p:cNvSpPr>
                  <a:spLocks noChangeArrowheads="1"/>
                </p:cNvSpPr>
                <p:nvPr/>
              </p:nvSpPr>
              <p:spPr bwMode="auto">
                <a:xfrm>
                  <a:off x="4179" y="1152"/>
                  <a:ext cx="288" cy="240"/>
                </a:xfrm>
                <a:prstGeom prst="ellipse">
                  <a:avLst/>
                </a:prstGeom>
                <a:noFill/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lIns="91430" tIns="45715" rIns="91430" bIns="45715" anchor="ctr"/>
                <a:lstStyle/>
                <a:p>
                  <a:pPr algn="r" eaLnBrk="1" hangingPunct="1">
                    <a:lnSpc>
                      <a:spcPct val="100000"/>
                    </a:lnSpc>
                  </a:pPr>
                  <a:r>
                    <a:rPr lang="en-US" sz="900" b="0"/>
                    <a:t>dstW</a:t>
                  </a:r>
                </a:p>
              </p:txBody>
            </p:sp>
            <p:sp>
              <p:nvSpPr>
                <p:cNvPr id="317482" name="Line 42"/>
                <p:cNvSpPr>
                  <a:spLocks noChangeShapeType="1"/>
                </p:cNvSpPr>
                <p:nvPr/>
              </p:nvSpPr>
              <p:spPr bwMode="auto">
                <a:xfrm rot="16200000" flipV="1">
                  <a:off x="4323" y="1008"/>
                  <a:ext cx="0" cy="288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 type="triangle" w="sm" len="sm"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7483" name="Line 43"/>
                <p:cNvSpPr>
                  <a:spLocks noChangeShapeType="1"/>
                </p:cNvSpPr>
                <p:nvPr/>
              </p:nvSpPr>
              <p:spPr bwMode="auto">
                <a:xfrm rot="16200000" flipV="1">
                  <a:off x="4322" y="1201"/>
                  <a:ext cx="0" cy="286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 type="triangle" w="sm" len="sm"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7487" name="Oval 47"/>
                <p:cNvSpPr>
                  <a:spLocks noChangeArrowheads="1"/>
                </p:cNvSpPr>
                <p:nvPr/>
              </p:nvSpPr>
              <p:spPr bwMode="auto">
                <a:xfrm>
                  <a:off x="4179" y="960"/>
                  <a:ext cx="288" cy="240"/>
                </a:xfrm>
                <a:prstGeom prst="ellipse">
                  <a:avLst/>
                </a:prstGeom>
                <a:noFill/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lIns="91430" tIns="45715" rIns="91430" bIns="45715" anchor="ctr"/>
                <a:lstStyle/>
                <a:p>
                  <a:pPr algn="r" eaLnBrk="1" hangingPunct="1">
                    <a:lnSpc>
                      <a:spcPct val="100000"/>
                    </a:lnSpc>
                  </a:pPr>
                  <a:r>
                    <a:rPr lang="en-US" sz="900" b="0"/>
                    <a:t>valW</a:t>
                  </a:r>
                </a:p>
              </p:txBody>
            </p:sp>
            <p:sp>
              <p:nvSpPr>
                <p:cNvPr id="317490" name="Line 50"/>
                <p:cNvSpPr>
                  <a:spLocks noChangeShapeType="1"/>
                </p:cNvSpPr>
                <p:nvPr/>
              </p:nvSpPr>
              <p:spPr bwMode="auto">
                <a:xfrm flipH="1" flipV="1">
                  <a:off x="3987" y="1728"/>
                  <a:ext cx="0" cy="192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 type="triangle" w="sm" len="sm"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7491" name="Rectangle 51"/>
                <p:cNvSpPr>
                  <a:spLocks noChangeArrowheads="1"/>
                </p:cNvSpPr>
                <p:nvPr/>
              </p:nvSpPr>
              <p:spPr bwMode="auto">
                <a:xfrm>
                  <a:off x="3795" y="1920"/>
                  <a:ext cx="338" cy="179"/>
                </a:xfrm>
                <a:prstGeom prst="rect">
                  <a:avLst/>
                </a:prstGeom>
                <a:noFill/>
                <a:ln w="19050">
                  <a:noFill/>
                  <a:miter lim="800000"/>
                  <a:headEnd/>
                  <a:tailEnd type="none" w="sm" len="sm"/>
                </a:ln>
                <a:effectLst/>
              </p:spPr>
              <p:txBody>
                <a:bodyPr wrap="none" lIns="45720" rIns="45720">
                  <a:spAutoFit/>
                </a:bodyPr>
                <a:lstStyle/>
                <a:p>
                  <a:r>
                    <a:rPr lang="en-US" sz="1400" b="0"/>
                    <a:t>Clock</a:t>
                  </a:r>
                </a:p>
              </p:txBody>
            </p:sp>
          </p:grpSp>
          <p:sp>
            <p:nvSpPr>
              <p:cNvPr id="317493" name="Rectangle 53"/>
              <p:cNvSpPr>
                <a:spLocks noChangeArrowheads="1"/>
              </p:cNvSpPr>
              <p:nvPr/>
            </p:nvSpPr>
            <p:spPr bwMode="auto">
              <a:xfrm>
                <a:off x="1055" y="2679"/>
                <a:ext cx="334" cy="209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chemeClr val="tx2"/>
                </a:solidFill>
                <a:miter lim="800000"/>
                <a:headEnd/>
                <a:tailEnd type="none" w="sm" len="sm"/>
              </a:ln>
              <a:effectLst/>
            </p:spPr>
            <p:txBody>
              <a:bodyPr wrap="none" lIns="45720" rIns="45720" anchor="ctr"/>
              <a:lstStyle/>
              <a:p>
                <a:r>
                  <a:rPr lang="en-US" sz="1600">
                    <a:solidFill>
                      <a:schemeClr val="accent1"/>
                    </a:solidFill>
                  </a:rPr>
                  <a:t>x</a:t>
                </a:r>
              </a:p>
            </p:txBody>
          </p:sp>
          <p:sp>
            <p:nvSpPr>
              <p:cNvPr id="317496" name="Rectangle 56"/>
              <p:cNvSpPr>
                <a:spLocks noChangeArrowheads="1"/>
              </p:cNvSpPr>
              <p:nvPr/>
            </p:nvSpPr>
            <p:spPr bwMode="auto">
              <a:xfrm>
                <a:off x="909" y="2688"/>
                <a:ext cx="138" cy="214"/>
              </a:xfrm>
              <a:prstGeom prst="rect">
                <a:avLst/>
              </a:prstGeom>
              <a:noFill/>
              <a:ln w="19050">
                <a:noFill/>
                <a:miter lim="800000"/>
                <a:headEnd/>
                <a:tailEnd type="none" w="sm" len="sm"/>
              </a:ln>
              <a:effectLst/>
            </p:spPr>
            <p:txBody>
              <a:bodyPr wrap="none" lIns="45720" rIns="45720">
                <a:spAutoFit/>
              </a:bodyPr>
              <a:lstStyle/>
              <a:p>
                <a:r>
                  <a:rPr lang="en-US">
                    <a:solidFill>
                      <a:schemeClr val="accent1"/>
                    </a:solidFill>
                  </a:rPr>
                  <a:t>2</a:t>
                </a:r>
              </a:p>
            </p:txBody>
          </p:sp>
        </p:grpSp>
      </p:grpSp>
      <p:grpSp>
        <p:nvGrpSpPr>
          <p:cNvPr id="317526" name="Group 86"/>
          <p:cNvGrpSpPr>
            <a:grpSpLocks/>
          </p:cNvGrpSpPr>
          <p:nvPr/>
        </p:nvGrpSpPr>
        <p:grpSpPr bwMode="auto">
          <a:xfrm>
            <a:off x="3352800" y="4572000"/>
            <a:ext cx="1909763" cy="1143000"/>
            <a:chOff x="2112" y="2880"/>
            <a:chExt cx="1203" cy="720"/>
          </a:xfrm>
        </p:grpSpPr>
        <p:sp>
          <p:nvSpPr>
            <p:cNvPr id="317499" name="Freeform 59"/>
            <p:cNvSpPr>
              <a:spLocks/>
            </p:cNvSpPr>
            <p:nvPr/>
          </p:nvSpPr>
          <p:spPr bwMode="auto">
            <a:xfrm>
              <a:off x="2643" y="3312"/>
              <a:ext cx="432" cy="288"/>
            </a:xfrm>
            <a:custGeom>
              <a:avLst/>
              <a:gdLst/>
              <a:ahLst/>
              <a:cxnLst>
                <a:cxn ang="0">
                  <a:pos x="0" y="288"/>
                </a:cxn>
                <a:cxn ang="0">
                  <a:pos x="240" y="288"/>
                </a:cxn>
                <a:cxn ang="0">
                  <a:pos x="240" y="0"/>
                </a:cxn>
                <a:cxn ang="0">
                  <a:pos x="432" y="0"/>
                </a:cxn>
              </a:cxnLst>
              <a:rect l="0" t="0" r="r" b="b"/>
              <a:pathLst>
                <a:path w="432" h="288">
                  <a:moveTo>
                    <a:pt x="0" y="288"/>
                  </a:moveTo>
                  <a:lnTo>
                    <a:pt x="240" y="288"/>
                  </a:lnTo>
                  <a:lnTo>
                    <a:pt x="240" y="0"/>
                  </a:lnTo>
                  <a:lnTo>
                    <a:pt x="432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17500" name="Rectangle 60"/>
            <p:cNvSpPr>
              <a:spLocks noChangeArrowheads="1"/>
            </p:cNvSpPr>
            <p:nvPr/>
          </p:nvSpPr>
          <p:spPr bwMode="auto">
            <a:xfrm>
              <a:off x="2451" y="2880"/>
              <a:ext cx="864" cy="4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eaLnBrk="1" hangingPunct="1">
                <a:lnSpc>
                  <a:spcPct val="100000"/>
                </a:lnSpc>
              </a:pPr>
              <a:r>
                <a:rPr lang="en-US" b="0"/>
                <a:t>Rising</a:t>
              </a:r>
            </a:p>
            <a:p>
              <a:pPr eaLnBrk="1" hangingPunct="1">
                <a:lnSpc>
                  <a:spcPct val="100000"/>
                </a:lnSpc>
              </a:pPr>
              <a:r>
                <a:rPr lang="en-US" b="0"/>
                <a:t>clock</a:t>
              </a:r>
            </a:p>
          </p:txBody>
        </p:sp>
        <p:sp>
          <p:nvSpPr>
            <p:cNvPr id="317501" name="Rectangle 61"/>
            <p:cNvSpPr>
              <a:spLocks noChangeArrowheads="1"/>
            </p:cNvSpPr>
            <p:nvPr/>
          </p:nvSpPr>
          <p:spPr bwMode="auto">
            <a:xfrm>
              <a:off x="2112" y="3004"/>
              <a:ext cx="387" cy="4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3600" b="0">
                  <a:solidFill>
                    <a:srgbClr val="000099"/>
                  </a:solidFill>
                  <a:latin typeface="Wingdings 3" pitchFamily="18" charset="2"/>
                  <a:sym typeface="Wingdings 3" pitchFamily="18" charset="2"/>
                </a:rPr>
                <a:t></a:t>
              </a:r>
            </a:p>
          </p:txBody>
        </p:sp>
      </p:grpSp>
      <p:grpSp>
        <p:nvGrpSpPr>
          <p:cNvPr id="317527" name="Group 87"/>
          <p:cNvGrpSpPr>
            <a:grpSpLocks/>
          </p:cNvGrpSpPr>
          <p:nvPr/>
        </p:nvGrpSpPr>
        <p:grpSpPr bwMode="auto">
          <a:xfrm>
            <a:off x="5257800" y="4343400"/>
            <a:ext cx="3424238" cy="2112963"/>
            <a:chOff x="3312" y="2736"/>
            <a:chExt cx="2157" cy="1331"/>
          </a:xfrm>
        </p:grpSpPr>
        <p:sp>
          <p:nvSpPr>
            <p:cNvPr id="317502" name="Rectangle 62"/>
            <p:cNvSpPr>
              <a:spLocks noChangeArrowheads="1"/>
            </p:cNvSpPr>
            <p:nvPr/>
          </p:nvSpPr>
          <p:spPr bwMode="auto">
            <a:xfrm>
              <a:off x="3312" y="3004"/>
              <a:ext cx="387" cy="4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3600" b="0">
                  <a:solidFill>
                    <a:srgbClr val="000099"/>
                  </a:solidFill>
                  <a:latin typeface="Wingdings 3" pitchFamily="18" charset="2"/>
                  <a:sym typeface="Wingdings 3" pitchFamily="18" charset="2"/>
                </a:rPr>
                <a:t></a:t>
              </a:r>
            </a:p>
          </p:txBody>
        </p:sp>
        <p:grpSp>
          <p:nvGrpSpPr>
            <p:cNvPr id="317503" name="Group 63"/>
            <p:cNvGrpSpPr>
              <a:grpSpLocks/>
            </p:cNvGrpSpPr>
            <p:nvPr/>
          </p:nvGrpSpPr>
          <p:grpSpPr bwMode="auto">
            <a:xfrm>
              <a:off x="3936" y="2736"/>
              <a:ext cx="1533" cy="1331"/>
              <a:chOff x="3219" y="768"/>
              <a:chExt cx="1533" cy="1331"/>
            </a:xfrm>
          </p:grpSpPr>
          <p:grpSp>
            <p:nvGrpSpPr>
              <p:cNvPr id="317504" name="Group 64"/>
              <p:cNvGrpSpPr>
                <a:grpSpLocks/>
              </p:cNvGrpSpPr>
              <p:nvPr/>
            </p:nvGrpSpPr>
            <p:grpSpPr bwMode="auto">
              <a:xfrm>
                <a:off x="3219" y="768"/>
                <a:ext cx="1248" cy="1331"/>
                <a:chOff x="3219" y="768"/>
                <a:chExt cx="1248" cy="1331"/>
              </a:xfrm>
            </p:grpSpPr>
            <p:sp>
              <p:nvSpPr>
                <p:cNvPr id="317505" name="Rectangle 65"/>
                <p:cNvSpPr>
                  <a:spLocks noChangeArrowheads="1"/>
                </p:cNvSpPr>
                <p:nvPr/>
              </p:nvSpPr>
              <p:spPr bwMode="auto">
                <a:xfrm>
                  <a:off x="3219" y="768"/>
                  <a:ext cx="960" cy="960"/>
                </a:xfrm>
                <a:prstGeom prst="rect">
                  <a:avLst/>
                </a:prstGeom>
                <a:solidFill>
                  <a:srgbClr val="CCFFFF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>
                  <a:outerShdw dist="35921" dir="2700000" algn="ctr" rotWithShape="0">
                    <a:schemeClr val="tx1"/>
                  </a:outerShdw>
                </a:effectLst>
              </p:spPr>
              <p:txBody>
                <a:bodyPr wrap="none" lIns="91430" tIns="45715" rIns="91430" bIns="45715" anchor="ctr"/>
                <a:lstStyle/>
                <a:p>
                  <a:pPr eaLnBrk="1" hangingPunct="1">
                    <a:lnSpc>
                      <a:spcPct val="100000"/>
                    </a:lnSpc>
                  </a:pPr>
                  <a:r>
                    <a:rPr lang="en-US" sz="1400" b="0"/>
                    <a:t>Register</a:t>
                  </a:r>
                </a:p>
                <a:p>
                  <a:pPr eaLnBrk="1" hangingPunct="1">
                    <a:lnSpc>
                      <a:spcPct val="100000"/>
                    </a:lnSpc>
                  </a:pPr>
                  <a:r>
                    <a:rPr lang="en-US" sz="1400" b="0"/>
                    <a:t>file</a:t>
                  </a:r>
                </a:p>
              </p:txBody>
            </p:sp>
            <p:sp>
              <p:nvSpPr>
                <p:cNvPr id="317506" name="Text Box 66"/>
                <p:cNvSpPr txBox="1">
                  <a:spLocks noChangeArrowheads="1"/>
                </p:cNvSpPr>
                <p:nvPr/>
              </p:nvSpPr>
              <p:spPr bwMode="auto">
                <a:xfrm>
                  <a:off x="3987" y="1152"/>
                  <a:ext cx="192" cy="154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>
                  <a:spAutoFit/>
                </a:bodyPr>
                <a:lstStyle/>
                <a:p>
                  <a:pPr eaLnBrk="1" hangingPunct="1">
                    <a:lnSpc>
                      <a:spcPct val="100000"/>
                    </a:lnSpc>
                  </a:pPr>
                  <a:r>
                    <a:rPr lang="en-US" sz="1000" b="0"/>
                    <a:t>W</a:t>
                  </a:r>
                </a:p>
              </p:txBody>
            </p:sp>
            <p:sp>
              <p:nvSpPr>
                <p:cNvPr id="317507" name="Oval 67"/>
                <p:cNvSpPr>
                  <a:spLocks noChangeArrowheads="1"/>
                </p:cNvSpPr>
                <p:nvPr/>
              </p:nvSpPr>
              <p:spPr bwMode="auto">
                <a:xfrm>
                  <a:off x="4179" y="1152"/>
                  <a:ext cx="288" cy="240"/>
                </a:xfrm>
                <a:prstGeom prst="ellipse">
                  <a:avLst/>
                </a:prstGeom>
                <a:noFill/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lIns="91430" tIns="45715" rIns="91430" bIns="45715" anchor="ctr"/>
                <a:lstStyle/>
                <a:p>
                  <a:pPr algn="r" eaLnBrk="1" hangingPunct="1">
                    <a:lnSpc>
                      <a:spcPct val="100000"/>
                    </a:lnSpc>
                  </a:pPr>
                  <a:r>
                    <a:rPr lang="en-US" sz="900" b="0"/>
                    <a:t>dstW</a:t>
                  </a:r>
                </a:p>
              </p:txBody>
            </p:sp>
            <p:sp>
              <p:nvSpPr>
                <p:cNvPr id="317508" name="Line 68"/>
                <p:cNvSpPr>
                  <a:spLocks noChangeShapeType="1"/>
                </p:cNvSpPr>
                <p:nvPr/>
              </p:nvSpPr>
              <p:spPr bwMode="auto">
                <a:xfrm rot="16200000" flipV="1">
                  <a:off x="4323" y="1008"/>
                  <a:ext cx="0" cy="288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 type="triangle" w="sm" len="sm"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7509" name="Line 69"/>
                <p:cNvSpPr>
                  <a:spLocks noChangeShapeType="1"/>
                </p:cNvSpPr>
                <p:nvPr/>
              </p:nvSpPr>
              <p:spPr bwMode="auto">
                <a:xfrm rot="16200000" flipV="1">
                  <a:off x="4322" y="1201"/>
                  <a:ext cx="0" cy="286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 type="triangle" w="sm" len="sm"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7510" name="Oval 70"/>
                <p:cNvSpPr>
                  <a:spLocks noChangeArrowheads="1"/>
                </p:cNvSpPr>
                <p:nvPr/>
              </p:nvSpPr>
              <p:spPr bwMode="auto">
                <a:xfrm>
                  <a:off x="4179" y="960"/>
                  <a:ext cx="288" cy="240"/>
                </a:xfrm>
                <a:prstGeom prst="ellipse">
                  <a:avLst/>
                </a:prstGeom>
                <a:noFill/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lIns="91430" tIns="45715" rIns="91430" bIns="45715" anchor="ctr"/>
                <a:lstStyle/>
                <a:p>
                  <a:pPr algn="r" eaLnBrk="1" hangingPunct="1">
                    <a:lnSpc>
                      <a:spcPct val="100000"/>
                    </a:lnSpc>
                  </a:pPr>
                  <a:r>
                    <a:rPr lang="en-US" sz="900" b="0"/>
                    <a:t>valW</a:t>
                  </a:r>
                </a:p>
              </p:txBody>
            </p:sp>
            <p:sp>
              <p:nvSpPr>
                <p:cNvPr id="317511" name="Line 71"/>
                <p:cNvSpPr>
                  <a:spLocks noChangeShapeType="1"/>
                </p:cNvSpPr>
                <p:nvPr/>
              </p:nvSpPr>
              <p:spPr bwMode="auto">
                <a:xfrm flipH="1" flipV="1">
                  <a:off x="3987" y="1728"/>
                  <a:ext cx="0" cy="192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 type="triangle" w="sm" len="sm"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7512" name="Rectangle 72"/>
                <p:cNvSpPr>
                  <a:spLocks noChangeArrowheads="1"/>
                </p:cNvSpPr>
                <p:nvPr/>
              </p:nvSpPr>
              <p:spPr bwMode="auto">
                <a:xfrm>
                  <a:off x="3795" y="1920"/>
                  <a:ext cx="338" cy="179"/>
                </a:xfrm>
                <a:prstGeom prst="rect">
                  <a:avLst/>
                </a:prstGeom>
                <a:noFill/>
                <a:ln w="19050">
                  <a:noFill/>
                  <a:miter lim="800000"/>
                  <a:headEnd/>
                  <a:tailEnd type="none" w="sm" len="sm"/>
                </a:ln>
                <a:effectLst/>
              </p:spPr>
              <p:txBody>
                <a:bodyPr wrap="none" lIns="45720" rIns="45720">
                  <a:spAutoFit/>
                </a:bodyPr>
                <a:lstStyle/>
                <a:p>
                  <a:r>
                    <a:rPr lang="en-US" sz="1400" b="0"/>
                    <a:t>Clock</a:t>
                  </a:r>
                </a:p>
              </p:txBody>
            </p:sp>
          </p:grpSp>
          <p:sp>
            <p:nvSpPr>
              <p:cNvPr id="317513" name="Rectangle 73"/>
              <p:cNvSpPr>
                <a:spLocks noChangeArrowheads="1"/>
              </p:cNvSpPr>
              <p:nvPr/>
            </p:nvSpPr>
            <p:spPr bwMode="auto">
              <a:xfrm>
                <a:off x="3602" y="807"/>
                <a:ext cx="334" cy="209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chemeClr val="tx2"/>
                </a:solidFill>
                <a:miter lim="800000"/>
                <a:headEnd/>
                <a:tailEnd type="none" w="sm" len="sm"/>
              </a:ln>
              <a:effectLst/>
            </p:spPr>
            <p:txBody>
              <a:bodyPr wrap="none" lIns="45720" rIns="45720" anchor="ctr"/>
              <a:lstStyle/>
              <a:p>
                <a:r>
                  <a:rPr lang="en-US" sz="1600">
                    <a:solidFill>
                      <a:schemeClr val="accent1"/>
                    </a:solidFill>
                  </a:rPr>
                  <a:t>y</a:t>
                </a:r>
              </a:p>
            </p:txBody>
          </p:sp>
          <p:sp>
            <p:nvSpPr>
              <p:cNvPr id="317514" name="Text Box 74"/>
              <p:cNvSpPr txBox="1">
                <a:spLocks noChangeArrowheads="1"/>
              </p:cNvSpPr>
              <p:nvPr/>
            </p:nvSpPr>
            <p:spPr bwMode="auto">
              <a:xfrm>
                <a:off x="4491" y="1034"/>
                <a:ext cx="261" cy="214"/>
              </a:xfrm>
              <a:prstGeom prst="rect">
                <a:avLst/>
              </a:prstGeom>
              <a:noFill/>
              <a:ln w="19050">
                <a:noFill/>
                <a:miter lim="800000"/>
                <a:headEnd/>
                <a:tailEnd type="none" w="sm" len="sm"/>
              </a:ln>
              <a:effectLst/>
            </p:spPr>
            <p:txBody>
              <a:bodyPr lIns="45720" rIns="45720">
                <a:spAutoFit/>
              </a:bodyPr>
              <a:lstStyle/>
              <a:p>
                <a:pPr algn="l"/>
                <a:endParaRPr lang="en-US"/>
              </a:p>
            </p:txBody>
          </p:sp>
          <p:sp>
            <p:nvSpPr>
              <p:cNvPr id="317515" name="Text Box 75"/>
              <p:cNvSpPr txBox="1">
                <a:spLocks noChangeArrowheads="1"/>
              </p:cNvSpPr>
              <p:nvPr/>
            </p:nvSpPr>
            <p:spPr bwMode="auto">
              <a:xfrm>
                <a:off x="4491" y="1226"/>
                <a:ext cx="261" cy="214"/>
              </a:xfrm>
              <a:prstGeom prst="rect">
                <a:avLst/>
              </a:prstGeom>
              <a:noFill/>
              <a:ln w="19050">
                <a:noFill/>
                <a:miter lim="800000"/>
                <a:headEnd/>
                <a:tailEnd type="none" w="sm" len="sm"/>
              </a:ln>
              <a:effectLst/>
            </p:spPr>
            <p:txBody>
              <a:bodyPr lIns="45720" rIns="45720">
                <a:spAutoFit/>
              </a:bodyPr>
              <a:lstStyle/>
              <a:p>
                <a:pPr algn="l"/>
                <a:endParaRPr lang="en-US"/>
              </a:p>
            </p:txBody>
          </p:sp>
          <p:sp>
            <p:nvSpPr>
              <p:cNvPr id="317516" name="Rectangle 76"/>
              <p:cNvSpPr>
                <a:spLocks noChangeArrowheads="1"/>
              </p:cNvSpPr>
              <p:nvPr/>
            </p:nvSpPr>
            <p:spPr bwMode="auto">
              <a:xfrm>
                <a:off x="3456" y="816"/>
                <a:ext cx="138" cy="214"/>
              </a:xfrm>
              <a:prstGeom prst="rect">
                <a:avLst/>
              </a:prstGeom>
              <a:noFill/>
              <a:ln w="19050">
                <a:noFill/>
                <a:miter lim="800000"/>
                <a:headEnd/>
                <a:tailEnd type="none" w="sm" len="sm"/>
              </a:ln>
              <a:effectLst/>
            </p:spPr>
            <p:txBody>
              <a:bodyPr wrap="none" lIns="45720" rIns="45720">
                <a:spAutoFit/>
              </a:bodyPr>
              <a:lstStyle/>
              <a:p>
                <a:r>
                  <a:rPr lang="en-US">
                    <a:solidFill>
                      <a:schemeClr val="accent1"/>
                    </a:solidFill>
                  </a:rPr>
                  <a:t>2</a:t>
                </a:r>
              </a:p>
            </p:txBody>
          </p:sp>
        </p:grpSp>
      </p:grpSp>
      <p:sp>
        <p:nvSpPr>
          <p:cNvPr id="317518" name="Rectangle 78"/>
          <p:cNvSpPr>
            <a:spLocks noChangeArrowheads="1"/>
          </p:cNvSpPr>
          <p:nvPr/>
        </p:nvSpPr>
        <p:spPr bwMode="auto">
          <a:xfrm>
            <a:off x="1981200" y="1524000"/>
            <a:ext cx="530225" cy="331788"/>
          </a:xfrm>
          <a:prstGeom prst="rect">
            <a:avLst/>
          </a:prstGeom>
          <a:solidFill>
            <a:schemeClr val="bg1"/>
          </a:solidFill>
          <a:ln w="19050">
            <a:solidFill>
              <a:schemeClr val="tx2"/>
            </a:solidFill>
            <a:miter lim="800000"/>
            <a:headEnd/>
            <a:tailEnd type="none" w="sm" len="sm"/>
          </a:ln>
          <a:effectLst/>
        </p:spPr>
        <p:txBody>
          <a:bodyPr wrap="none" lIns="45720" rIns="45720" anchor="ctr"/>
          <a:lstStyle/>
          <a:p>
            <a:r>
              <a:rPr lang="en-US" sz="1600">
                <a:solidFill>
                  <a:schemeClr val="accent1"/>
                </a:solidFill>
              </a:rPr>
              <a:t>x</a:t>
            </a:r>
          </a:p>
        </p:txBody>
      </p:sp>
      <p:sp>
        <p:nvSpPr>
          <p:cNvPr id="317519" name="Rectangle 79"/>
          <p:cNvSpPr>
            <a:spLocks noChangeArrowheads="1"/>
          </p:cNvSpPr>
          <p:nvPr/>
        </p:nvSpPr>
        <p:spPr bwMode="auto">
          <a:xfrm>
            <a:off x="1749425" y="1538288"/>
            <a:ext cx="219075" cy="339725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720" rIns="45720">
            <a:spAutoFit/>
          </a:bodyPr>
          <a:lstStyle/>
          <a:p>
            <a:r>
              <a:rPr lang="en-US">
                <a:solidFill>
                  <a:schemeClr val="accent1"/>
                </a:solidFill>
              </a:rPr>
              <a:t>2</a:t>
            </a:r>
          </a:p>
        </p:txBody>
      </p:sp>
      <p:grpSp>
        <p:nvGrpSpPr>
          <p:cNvPr id="317524" name="Group 84"/>
          <p:cNvGrpSpPr>
            <a:grpSpLocks/>
          </p:cNvGrpSpPr>
          <p:nvPr/>
        </p:nvGrpSpPr>
        <p:grpSpPr bwMode="auto">
          <a:xfrm>
            <a:off x="609600" y="2209800"/>
            <a:ext cx="1117600" cy="828675"/>
            <a:chOff x="384" y="1392"/>
            <a:chExt cx="704" cy="522"/>
          </a:xfrm>
        </p:grpSpPr>
        <p:sp>
          <p:nvSpPr>
            <p:cNvPr id="317469" name="Freeform 29"/>
            <p:cNvSpPr>
              <a:spLocks/>
            </p:cNvSpPr>
            <p:nvPr/>
          </p:nvSpPr>
          <p:spPr bwMode="auto">
            <a:xfrm>
              <a:off x="528" y="1488"/>
              <a:ext cx="560" cy="426"/>
            </a:xfrm>
            <a:custGeom>
              <a:avLst/>
              <a:gdLst/>
              <a:ahLst/>
              <a:cxnLst>
                <a:cxn ang="0">
                  <a:pos x="120" y="426"/>
                </a:cxn>
                <a:cxn ang="0">
                  <a:pos x="384" y="360"/>
                </a:cxn>
                <a:cxn ang="0">
                  <a:pos x="456" y="336"/>
                </a:cxn>
                <a:cxn ang="0">
                  <a:pos x="492" y="324"/>
                </a:cxn>
                <a:cxn ang="0">
                  <a:pos x="546" y="288"/>
                </a:cxn>
                <a:cxn ang="0">
                  <a:pos x="558" y="252"/>
                </a:cxn>
                <a:cxn ang="0">
                  <a:pos x="456" y="150"/>
                </a:cxn>
                <a:cxn ang="0">
                  <a:pos x="384" y="114"/>
                </a:cxn>
                <a:cxn ang="0">
                  <a:pos x="318" y="96"/>
                </a:cxn>
                <a:cxn ang="0">
                  <a:pos x="156" y="48"/>
                </a:cxn>
                <a:cxn ang="0">
                  <a:pos x="0" y="0"/>
                </a:cxn>
              </a:cxnLst>
              <a:rect l="0" t="0" r="r" b="b"/>
              <a:pathLst>
                <a:path w="560" h="426">
                  <a:moveTo>
                    <a:pt x="120" y="426"/>
                  </a:moveTo>
                  <a:cubicBezTo>
                    <a:pt x="208" y="416"/>
                    <a:pt x="299" y="383"/>
                    <a:pt x="384" y="360"/>
                  </a:cubicBezTo>
                  <a:cubicBezTo>
                    <a:pt x="408" y="353"/>
                    <a:pt x="432" y="344"/>
                    <a:pt x="456" y="336"/>
                  </a:cubicBezTo>
                  <a:cubicBezTo>
                    <a:pt x="468" y="332"/>
                    <a:pt x="492" y="324"/>
                    <a:pt x="492" y="324"/>
                  </a:cubicBezTo>
                  <a:cubicBezTo>
                    <a:pt x="510" y="306"/>
                    <a:pt x="525" y="302"/>
                    <a:pt x="546" y="288"/>
                  </a:cubicBezTo>
                  <a:cubicBezTo>
                    <a:pt x="550" y="276"/>
                    <a:pt x="560" y="264"/>
                    <a:pt x="558" y="252"/>
                  </a:cubicBezTo>
                  <a:cubicBezTo>
                    <a:pt x="543" y="177"/>
                    <a:pt x="514" y="179"/>
                    <a:pt x="456" y="150"/>
                  </a:cubicBezTo>
                  <a:cubicBezTo>
                    <a:pt x="432" y="138"/>
                    <a:pt x="408" y="125"/>
                    <a:pt x="384" y="114"/>
                  </a:cubicBezTo>
                  <a:cubicBezTo>
                    <a:pt x="351" y="99"/>
                    <a:pt x="350" y="104"/>
                    <a:pt x="318" y="96"/>
                  </a:cubicBezTo>
                  <a:cubicBezTo>
                    <a:pt x="264" y="82"/>
                    <a:pt x="209" y="66"/>
                    <a:pt x="156" y="48"/>
                  </a:cubicBezTo>
                  <a:cubicBezTo>
                    <a:pt x="115" y="34"/>
                    <a:pt x="28" y="28"/>
                    <a:pt x="0" y="0"/>
                  </a:cubicBezTo>
                </a:path>
              </a:pathLst>
            </a:custGeom>
            <a:noFill/>
            <a:ln w="38100" cap="flat" cmpd="sng">
              <a:solidFill>
                <a:srgbClr val="FF3300"/>
              </a:solidFill>
              <a:prstDash val="solid"/>
              <a:round/>
              <a:headEnd type="none" w="med" len="med"/>
              <a:tailEnd type="triangle" w="sm" len="sm"/>
            </a:ln>
            <a:effectLst/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317521" name="Rectangle 81"/>
            <p:cNvSpPr>
              <a:spLocks noChangeArrowheads="1"/>
            </p:cNvSpPr>
            <p:nvPr/>
          </p:nvSpPr>
          <p:spPr bwMode="auto">
            <a:xfrm>
              <a:off x="384" y="1392"/>
              <a:ext cx="129" cy="197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wrap="none" lIns="45720" rIns="45720">
              <a:spAutoFit/>
            </a:bodyPr>
            <a:lstStyle/>
            <a:p>
              <a:r>
                <a:rPr lang="en-US" sz="1600">
                  <a:solidFill>
                    <a:schemeClr val="accent1"/>
                  </a:solidFill>
                </a:rPr>
                <a:t>x</a:t>
              </a:r>
            </a:p>
          </p:txBody>
        </p:sp>
      </p:grpSp>
      <p:grpSp>
        <p:nvGrpSpPr>
          <p:cNvPr id="317523" name="Group 83"/>
          <p:cNvGrpSpPr>
            <a:grpSpLocks/>
          </p:cNvGrpSpPr>
          <p:nvPr/>
        </p:nvGrpSpPr>
        <p:grpSpPr bwMode="auto">
          <a:xfrm>
            <a:off x="685800" y="2362200"/>
            <a:ext cx="1041400" cy="873125"/>
            <a:chOff x="432" y="1488"/>
            <a:chExt cx="656" cy="550"/>
          </a:xfrm>
        </p:grpSpPr>
        <p:sp>
          <p:nvSpPr>
            <p:cNvPr id="317520" name="Rectangle 80"/>
            <p:cNvSpPr>
              <a:spLocks noChangeArrowheads="1"/>
            </p:cNvSpPr>
            <p:nvPr/>
          </p:nvSpPr>
          <p:spPr bwMode="auto">
            <a:xfrm>
              <a:off x="432" y="1824"/>
              <a:ext cx="138" cy="214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wrap="none" lIns="45720" rIns="45720">
              <a:spAutoFit/>
            </a:bodyPr>
            <a:lstStyle/>
            <a:p>
              <a:r>
                <a:rPr lang="en-US">
                  <a:solidFill>
                    <a:schemeClr val="accent1"/>
                  </a:solidFill>
                </a:rPr>
                <a:t>2</a:t>
              </a:r>
            </a:p>
          </p:txBody>
        </p:sp>
        <p:sp>
          <p:nvSpPr>
            <p:cNvPr id="317522" name="Freeform 82"/>
            <p:cNvSpPr>
              <a:spLocks/>
            </p:cNvSpPr>
            <p:nvPr/>
          </p:nvSpPr>
          <p:spPr bwMode="auto">
            <a:xfrm>
              <a:off x="528" y="1488"/>
              <a:ext cx="560" cy="426"/>
            </a:xfrm>
            <a:custGeom>
              <a:avLst/>
              <a:gdLst/>
              <a:ahLst/>
              <a:cxnLst>
                <a:cxn ang="0">
                  <a:pos x="120" y="426"/>
                </a:cxn>
                <a:cxn ang="0">
                  <a:pos x="384" y="360"/>
                </a:cxn>
                <a:cxn ang="0">
                  <a:pos x="456" y="336"/>
                </a:cxn>
                <a:cxn ang="0">
                  <a:pos x="492" y="324"/>
                </a:cxn>
                <a:cxn ang="0">
                  <a:pos x="546" y="288"/>
                </a:cxn>
                <a:cxn ang="0">
                  <a:pos x="558" y="252"/>
                </a:cxn>
                <a:cxn ang="0">
                  <a:pos x="456" y="150"/>
                </a:cxn>
                <a:cxn ang="0">
                  <a:pos x="384" y="114"/>
                </a:cxn>
                <a:cxn ang="0">
                  <a:pos x="318" y="96"/>
                </a:cxn>
                <a:cxn ang="0">
                  <a:pos x="156" y="48"/>
                </a:cxn>
                <a:cxn ang="0">
                  <a:pos x="0" y="0"/>
                </a:cxn>
              </a:cxnLst>
              <a:rect l="0" t="0" r="r" b="b"/>
              <a:pathLst>
                <a:path w="560" h="426">
                  <a:moveTo>
                    <a:pt x="120" y="426"/>
                  </a:moveTo>
                  <a:cubicBezTo>
                    <a:pt x="208" y="416"/>
                    <a:pt x="299" y="383"/>
                    <a:pt x="384" y="360"/>
                  </a:cubicBezTo>
                  <a:cubicBezTo>
                    <a:pt x="408" y="353"/>
                    <a:pt x="432" y="344"/>
                    <a:pt x="456" y="336"/>
                  </a:cubicBezTo>
                  <a:cubicBezTo>
                    <a:pt x="468" y="332"/>
                    <a:pt x="492" y="324"/>
                    <a:pt x="492" y="324"/>
                  </a:cubicBezTo>
                  <a:cubicBezTo>
                    <a:pt x="510" y="306"/>
                    <a:pt x="525" y="302"/>
                    <a:pt x="546" y="288"/>
                  </a:cubicBezTo>
                  <a:cubicBezTo>
                    <a:pt x="550" y="276"/>
                    <a:pt x="560" y="264"/>
                    <a:pt x="558" y="252"/>
                  </a:cubicBezTo>
                  <a:cubicBezTo>
                    <a:pt x="543" y="177"/>
                    <a:pt x="514" y="179"/>
                    <a:pt x="456" y="150"/>
                  </a:cubicBezTo>
                  <a:cubicBezTo>
                    <a:pt x="432" y="138"/>
                    <a:pt x="408" y="125"/>
                    <a:pt x="384" y="114"/>
                  </a:cubicBezTo>
                  <a:cubicBezTo>
                    <a:pt x="351" y="99"/>
                    <a:pt x="350" y="104"/>
                    <a:pt x="318" y="96"/>
                  </a:cubicBezTo>
                  <a:cubicBezTo>
                    <a:pt x="264" y="82"/>
                    <a:pt x="209" y="66"/>
                    <a:pt x="156" y="48"/>
                  </a:cubicBezTo>
                  <a:cubicBezTo>
                    <a:pt x="115" y="34"/>
                    <a:pt x="28" y="28"/>
                    <a:pt x="0" y="0"/>
                  </a:cubicBezTo>
                </a:path>
              </a:pathLst>
            </a:custGeom>
            <a:noFill/>
            <a:ln w="38100" cap="flat" cmpd="sng">
              <a:solidFill>
                <a:srgbClr val="FF3300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</p:grp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75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75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75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75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75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35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Hardware Control Language</a:t>
            </a:r>
          </a:p>
        </p:txBody>
      </p:sp>
      <p:sp>
        <p:nvSpPr>
          <p:cNvPr id="3235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1"/>
            <a:r>
              <a:rPr lang="en-US" dirty="0"/>
              <a:t>Very simple hardware description language</a:t>
            </a:r>
          </a:p>
          <a:p>
            <a:pPr lvl="1"/>
            <a:r>
              <a:rPr lang="en-US" dirty="0"/>
              <a:t>Can only express limited aspects of hardware operation</a:t>
            </a:r>
          </a:p>
          <a:p>
            <a:pPr lvl="2"/>
            <a:r>
              <a:rPr lang="en-US" dirty="0"/>
              <a:t>Parts we want to explore and modify</a:t>
            </a:r>
          </a:p>
          <a:p>
            <a:r>
              <a:rPr lang="en-US" dirty="0"/>
              <a:t>Data Types</a:t>
            </a:r>
          </a:p>
          <a:p>
            <a:pPr lvl="1"/>
            <a:r>
              <a:rPr lang="en-US" dirty="0"/>
              <a:t> </a:t>
            </a:r>
            <a:r>
              <a:rPr lang="en-US" dirty="0" err="1">
                <a:latin typeface="Courier New" pitchFamily="49" charset="0"/>
              </a:rPr>
              <a:t>bool</a:t>
            </a:r>
            <a:r>
              <a:rPr lang="en-US" dirty="0"/>
              <a:t>: Boolean</a:t>
            </a:r>
          </a:p>
          <a:p>
            <a:pPr lvl="2"/>
            <a:r>
              <a:rPr lang="en-US" dirty="0">
                <a:latin typeface="Courier New" pitchFamily="49" charset="0"/>
              </a:rPr>
              <a:t>a</a:t>
            </a:r>
            <a:r>
              <a:rPr lang="en-US" dirty="0"/>
              <a:t>, </a:t>
            </a:r>
            <a:r>
              <a:rPr lang="en-US" dirty="0">
                <a:latin typeface="Courier New" pitchFamily="49" charset="0"/>
              </a:rPr>
              <a:t>b</a:t>
            </a:r>
            <a:r>
              <a:rPr lang="en-US" dirty="0"/>
              <a:t>, </a:t>
            </a:r>
            <a:r>
              <a:rPr lang="en-US" dirty="0">
                <a:latin typeface="Courier New" pitchFamily="49" charset="0"/>
              </a:rPr>
              <a:t>c</a:t>
            </a:r>
            <a:r>
              <a:rPr lang="en-US" dirty="0"/>
              <a:t>, …</a:t>
            </a:r>
          </a:p>
          <a:p>
            <a:pPr lvl="1"/>
            <a:r>
              <a:rPr lang="en-US" dirty="0"/>
              <a:t> </a:t>
            </a:r>
            <a:r>
              <a:rPr lang="en-US" dirty="0" err="1">
                <a:latin typeface="Courier New" pitchFamily="49" charset="0"/>
              </a:rPr>
              <a:t>int</a:t>
            </a:r>
            <a:r>
              <a:rPr lang="en-US" dirty="0"/>
              <a:t>: words</a:t>
            </a:r>
          </a:p>
          <a:p>
            <a:pPr lvl="2"/>
            <a:r>
              <a:rPr lang="en-US" dirty="0">
                <a:latin typeface="Courier New" pitchFamily="49" charset="0"/>
              </a:rPr>
              <a:t>A</a:t>
            </a:r>
            <a:r>
              <a:rPr lang="en-US" dirty="0"/>
              <a:t>, </a:t>
            </a:r>
            <a:r>
              <a:rPr lang="en-US" dirty="0">
                <a:latin typeface="Courier New" pitchFamily="49" charset="0"/>
              </a:rPr>
              <a:t>B</a:t>
            </a:r>
            <a:r>
              <a:rPr lang="en-US" dirty="0"/>
              <a:t>, </a:t>
            </a:r>
            <a:r>
              <a:rPr lang="en-US" dirty="0">
                <a:latin typeface="Courier New" pitchFamily="49" charset="0"/>
              </a:rPr>
              <a:t>C</a:t>
            </a:r>
            <a:r>
              <a:rPr lang="en-US" dirty="0"/>
              <a:t>, …</a:t>
            </a:r>
          </a:p>
          <a:p>
            <a:pPr lvl="2"/>
            <a:r>
              <a:rPr lang="en-US" dirty="0"/>
              <a:t>Does not specify word size---bytes, </a:t>
            </a:r>
            <a:r>
              <a:rPr lang="en-US" dirty="0" smtClean="0"/>
              <a:t>64-</a:t>
            </a:r>
            <a:r>
              <a:rPr lang="en-US" dirty="0"/>
              <a:t>bit words, …</a:t>
            </a:r>
          </a:p>
          <a:p>
            <a:r>
              <a:rPr lang="en-US" dirty="0"/>
              <a:t>Statements</a:t>
            </a:r>
          </a:p>
          <a:p>
            <a:pPr lvl="1"/>
            <a:r>
              <a:rPr lang="en-US" dirty="0"/>
              <a:t> </a:t>
            </a:r>
            <a:r>
              <a:rPr lang="en-US" sz="1800" dirty="0" err="1">
                <a:solidFill>
                  <a:schemeClr val="folHlink"/>
                </a:solidFill>
                <a:latin typeface="Courier New" pitchFamily="49" charset="0"/>
              </a:rPr>
              <a:t>bool</a:t>
            </a:r>
            <a:r>
              <a:rPr lang="en-US" sz="1800" dirty="0">
                <a:solidFill>
                  <a:schemeClr val="folHlink"/>
                </a:solidFill>
                <a:latin typeface="Courier New" pitchFamily="49" charset="0"/>
              </a:rPr>
              <a:t> a = </a:t>
            </a:r>
            <a:r>
              <a:rPr lang="en-US" sz="1800" i="1" dirty="0" err="1">
                <a:solidFill>
                  <a:schemeClr val="folHlink"/>
                </a:solidFill>
                <a:latin typeface="Courier New" pitchFamily="49" charset="0"/>
              </a:rPr>
              <a:t>bool-expr</a:t>
            </a:r>
            <a:r>
              <a:rPr lang="en-US" sz="1800" i="1" dirty="0">
                <a:solidFill>
                  <a:schemeClr val="folHlink"/>
                </a:solidFill>
                <a:latin typeface="Courier New" pitchFamily="49" charset="0"/>
              </a:rPr>
              <a:t> </a:t>
            </a:r>
            <a:r>
              <a:rPr lang="en-US" sz="1800" dirty="0">
                <a:solidFill>
                  <a:schemeClr val="folHlink"/>
                </a:solidFill>
                <a:latin typeface="Courier New" pitchFamily="49" charset="0"/>
              </a:rPr>
              <a:t>;</a:t>
            </a:r>
          </a:p>
          <a:p>
            <a:pPr lvl="1"/>
            <a:r>
              <a:rPr lang="en-US" dirty="0"/>
              <a:t> </a:t>
            </a:r>
            <a:r>
              <a:rPr lang="en-US" sz="1800" dirty="0" err="1">
                <a:solidFill>
                  <a:schemeClr val="folHlink"/>
                </a:solidFill>
                <a:latin typeface="Courier New" pitchFamily="49" charset="0"/>
              </a:rPr>
              <a:t>int</a:t>
            </a:r>
            <a:r>
              <a:rPr lang="en-US" sz="1800" dirty="0">
                <a:solidFill>
                  <a:schemeClr val="folHlink"/>
                </a:solidFill>
                <a:latin typeface="Courier New" pitchFamily="49" charset="0"/>
              </a:rPr>
              <a:t> A = </a:t>
            </a:r>
            <a:r>
              <a:rPr lang="en-US" sz="1800" i="1" dirty="0" err="1">
                <a:solidFill>
                  <a:schemeClr val="folHlink"/>
                </a:solidFill>
                <a:latin typeface="Courier New" pitchFamily="49" charset="0"/>
              </a:rPr>
              <a:t>int-expr</a:t>
            </a:r>
            <a:r>
              <a:rPr lang="en-US" sz="1800" i="1" dirty="0">
                <a:solidFill>
                  <a:schemeClr val="folHlink"/>
                </a:solidFill>
                <a:latin typeface="Courier New" pitchFamily="49" charset="0"/>
              </a:rPr>
              <a:t> </a:t>
            </a:r>
            <a:r>
              <a:rPr lang="en-US" sz="1800" dirty="0">
                <a:solidFill>
                  <a:schemeClr val="folHlink"/>
                </a:solidFill>
                <a:latin typeface="Courier New" pitchFamily="49" charset="0"/>
              </a:rPr>
              <a:t>;</a:t>
            </a: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46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HCL Operations</a:t>
            </a:r>
          </a:p>
        </p:txBody>
      </p:sp>
      <p:sp>
        <p:nvSpPr>
          <p:cNvPr id="3246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1"/>
            <a:r>
              <a:rPr lang="en-US"/>
              <a:t>Classify by type of value returned</a:t>
            </a:r>
          </a:p>
          <a:p>
            <a:r>
              <a:rPr lang="en-US"/>
              <a:t>Boolean Expressions</a:t>
            </a:r>
          </a:p>
          <a:p>
            <a:pPr lvl="1"/>
            <a:r>
              <a:rPr lang="en-US"/>
              <a:t>Logic Operations</a:t>
            </a:r>
          </a:p>
          <a:p>
            <a:pPr lvl="2"/>
            <a:r>
              <a:rPr lang="en-US"/>
              <a:t> </a:t>
            </a:r>
            <a:r>
              <a:rPr lang="en-US">
                <a:latin typeface="Courier New" pitchFamily="49" charset="0"/>
              </a:rPr>
              <a:t>a &amp;&amp; b</a:t>
            </a:r>
            <a:r>
              <a:rPr lang="en-US"/>
              <a:t>, </a:t>
            </a:r>
            <a:r>
              <a:rPr lang="en-US">
                <a:latin typeface="Courier New" pitchFamily="49" charset="0"/>
              </a:rPr>
              <a:t>a || b</a:t>
            </a:r>
            <a:r>
              <a:rPr lang="en-US"/>
              <a:t>, </a:t>
            </a:r>
            <a:r>
              <a:rPr lang="en-US">
                <a:latin typeface="Courier New" pitchFamily="49" charset="0"/>
              </a:rPr>
              <a:t>!a</a:t>
            </a:r>
          </a:p>
          <a:p>
            <a:pPr lvl="1"/>
            <a:r>
              <a:rPr lang="en-US"/>
              <a:t>Word Comparisons</a:t>
            </a:r>
          </a:p>
          <a:p>
            <a:pPr lvl="2"/>
            <a:r>
              <a:rPr lang="en-US">
                <a:latin typeface="Courier New" pitchFamily="49" charset="0"/>
              </a:rPr>
              <a:t>A == B</a:t>
            </a:r>
            <a:r>
              <a:rPr lang="en-US"/>
              <a:t>, </a:t>
            </a:r>
            <a:r>
              <a:rPr lang="en-US">
                <a:latin typeface="Courier New" pitchFamily="49" charset="0"/>
              </a:rPr>
              <a:t>A != B</a:t>
            </a:r>
            <a:r>
              <a:rPr lang="en-US"/>
              <a:t>, </a:t>
            </a:r>
            <a:r>
              <a:rPr lang="en-US">
                <a:latin typeface="Courier New" pitchFamily="49" charset="0"/>
              </a:rPr>
              <a:t>A &lt; B</a:t>
            </a:r>
            <a:r>
              <a:rPr lang="en-US"/>
              <a:t>, </a:t>
            </a:r>
            <a:r>
              <a:rPr lang="en-US">
                <a:latin typeface="Courier New" pitchFamily="49" charset="0"/>
              </a:rPr>
              <a:t>A &lt;= B</a:t>
            </a:r>
            <a:r>
              <a:rPr lang="en-US"/>
              <a:t>, </a:t>
            </a:r>
            <a:r>
              <a:rPr lang="en-US">
                <a:latin typeface="Courier New" pitchFamily="49" charset="0"/>
              </a:rPr>
              <a:t>A &gt;= B</a:t>
            </a:r>
            <a:r>
              <a:rPr lang="en-US"/>
              <a:t>, </a:t>
            </a:r>
            <a:r>
              <a:rPr lang="en-US">
                <a:latin typeface="Courier New" pitchFamily="49" charset="0"/>
              </a:rPr>
              <a:t>A &gt; B</a:t>
            </a:r>
          </a:p>
          <a:p>
            <a:pPr lvl="1"/>
            <a:r>
              <a:rPr lang="en-US"/>
              <a:t>Set Membership</a:t>
            </a:r>
          </a:p>
          <a:p>
            <a:pPr lvl="2"/>
            <a:r>
              <a:rPr lang="en-US"/>
              <a:t> </a:t>
            </a:r>
            <a:r>
              <a:rPr lang="en-US">
                <a:latin typeface="Courier New" pitchFamily="49" charset="0"/>
              </a:rPr>
              <a:t>A in { B, C, D }</a:t>
            </a:r>
          </a:p>
          <a:p>
            <a:pPr lvl="3"/>
            <a:r>
              <a:rPr lang="en-US"/>
              <a:t>Same as </a:t>
            </a:r>
            <a:r>
              <a:rPr lang="en-US">
                <a:latin typeface="Courier New" pitchFamily="49" charset="0"/>
              </a:rPr>
              <a:t>A == B || A == C || A == D</a:t>
            </a:r>
          </a:p>
          <a:p>
            <a:r>
              <a:rPr lang="en-US"/>
              <a:t>Word Expressions</a:t>
            </a:r>
          </a:p>
          <a:p>
            <a:pPr lvl="1"/>
            <a:r>
              <a:rPr lang="en-US"/>
              <a:t>Case expressions</a:t>
            </a:r>
          </a:p>
          <a:p>
            <a:pPr lvl="2"/>
            <a:r>
              <a:rPr lang="en-US"/>
              <a:t> </a:t>
            </a:r>
            <a:r>
              <a:rPr lang="en-US">
                <a:latin typeface="Courier New" pitchFamily="49" charset="0"/>
              </a:rPr>
              <a:t>[ a : A; b : B; c : C ]</a:t>
            </a:r>
          </a:p>
          <a:p>
            <a:pPr lvl="2"/>
            <a:r>
              <a:rPr lang="en-US"/>
              <a:t>Evaluate test expressions </a:t>
            </a:r>
            <a:r>
              <a:rPr lang="en-US">
                <a:latin typeface="Courier New" pitchFamily="49" charset="0"/>
              </a:rPr>
              <a:t>a</a:t>
            </a:r>
            <a:r>
              <a:rPr lang="en-US"/>
              <a:t>, </a:t>
            </a:r>
            <a:r>
              <a:rPr lang="en-US">
                <a:latin typeface="Courier New" pitchFamily="49" charset="0"/>
              </a:rPr>
              <a:t>b</a:t>
            </a:r>
            <a:r>
              <a:rPr lang="en-US"/>
              <a:t>, </a:t>
            </a:r>
            <a:r>
              <a:rPr lang="en-US">
                <a:latin typeface="Courier New" pitchFamily="49" charset="0"/>
              </a:rPr>
              <a:t>c</a:t>
            </a:r>
            <a:r>
              <a:rPr lang="en-US"/>
              <a:t>, … in sequence</a:t>
            </a:r>
          </a:p>
          <a:p>
            <a:pPr lvl="2"/>
            <a:r>
              <a:rPr lang="en-US"/>
              <a:t>Return word expression </a:t>
            </a:r>
            <a:r>
              <a:rPr lang="en-US">
                <a:latin typeface="Courier New" pitchFamily="49" charset="0"/>
              </a:rPr>
              <a:t>A</a:t>
            </a:r>
            <a:r>
              <a:rPr lang="en-US"/>
              <a:t>, </a:t>
            </a:r>
            <a:r>
              <a:rPr lang="en-US">
                <a:latin typeface="Courier New" pitchFamily="49" charset="0"/>
              </a:rPr>
              <a:t>B</a:t>
            </a:r>
            <a:r>
              <a:rPr lang="en-US"/>
              <a:t>, </a:t>
            </a:r>
            <a:r>
              <a:rPr lang="en-US">
                <a:latin typeface="Courier New" pitchFamily="49" charset="0"/>
              </a:rPr>
              <a:t>C</a:t>
            </a:r>
            <a:r>
              <a:rPr lang="en-US"/>
              <a:t>, … for first successful test</a:t>
            </a: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05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Summary</a:t>
            </a:r>
          </a:p>
        </p:txBody>
      </p:sp>
      <p:sp>
        <p:nvSpPr>
          <p:cNvPr id="3205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Computation</a:t>
            </a:r>
          </a:p>
          <a:p>
            <a:pPr lvl="1"/>
            <a:r>
              <a:rPr lang="en-US"/>
              <a:t>Performed by combinational logic</a:t>
            </a:r>
          </a:p>
          <a:p>
            <a:pPr lvl="1"/>
            <a:r>
              <a:rPr lang="en-US"/>
              <a:t>Computes Boolean functions</a:t>
            </a:r>
          </a:p>
          <a:p>
            <a:pPr lvl="1"/>
            <a:r>
              <a:rPr lang="en-US"/>
              <a:t>Continuously reacts to input changes</a:t>
            </a:r>
          </a:p>
          <a:p>
            <a:r>
              <a:rPr lang="en-US"/>
              <a:t>Storage</a:t>
            </a:r>
          </a:p>
          <a:p>
            <a:pPr lvl="1"/>
            <a:r>
              <a:rPr lang="en-US"/>
              <a:t>Registers</a:t>
            </a:r>
          </a:p>
          <a:p>
            <a:pPr lvl="2"/>
            <a:r>
              <a:rPr lang="en-US"/>
              <a:t>Hold single words</a:t>
            </a:r>
          </a:p>
          <a:p>
            <a:pPr lvl="2"/>
            <a:r>
              <a:rPr lang="en-US"/>
              <a:t>Loaded as clock rises</a:t>
            </a:r>
          </a:p>
          <a:p>
            <a:pPr lvl="1"/>
            <a:r>
              <a:rPr lang="en-US"/>
              <a:t>Random-access memories</a:t>
            </a:r>
          </a:p>
          <a:p>
            <a:pPr lvl="2"/>
            <a:r>
              <a:rPr lang="en-US"/>
              <a:t>Hold multiple words</a:t>
            </a:r>
          </a:p>
          <a:p>
            <a:pPr lvl="2"/>
            <a:r>
              <a:rPr lang="en-US"/>
              <a:t>Possible multiple read or write ports</a:t>
            </a:r>
          </a:p>
          <a:p>
            <a:pPr lvl="2"/>
            <a:r>
              <a:rPr lang="en-US"/>
              <a:t>Read word when address input changes</a:t>
            </a:r>
          </a:p>
          <a:p>
            <a:pPr lvl="2"/>
            <a:r>
              <a:rPr lang="en-US"/>
              <a:t>Write word as clock rises</a:t>
            </a: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4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Digital Signals</a:t>
            </a:r>
          </a:p>
        </p:txBody>
      </p:sp>
      <p:sp>
        <p:nvSpPr>
          <p:cNvPr id="2949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3733800"/>
            <a:ext cx="8294687" cy="2698750"/>
          </a:xfrm>
        </p:spPr>
        <p:txBody>
          <a:bodyPr/>
          <a:lstStyle/>
          <a:p>
            <a:pPr lvl="1"/>
            <a:r>
              <a:rPr lang="en-US"/>
              <a:t>Use voltage thresholds to extract discrete values from continuous signal</a:t>
            </a:r>
          </a:p>
          <a:p>
            <a:pPr lvl="1"/>
            <a:r>
              <a:rPr lang="en-US"/>
              <a:t>Simplest version: 1-bit signal</a:t>
            </a:r>
          </a:p>
          <a:p>
            <a:pPr lvl="2"/>
            <a:r>
              <a:rPr lang="en-US"/>
              <a:t>Either high range (1) or low range (0)</a:t>
            </a:r>
          </a:p>
          <a:p>
            <a:pPr lvl="2"/>
            <a:r>
              <a:rPr lang="en-US"/>
              <a:t>With guard range between them</a:t>
            </a:r>
          </a:p>
          <a:p>
            <a:pPr lvl="1"/>
            <a:r>
              <a:rPr lang="en-US"/>
              <a:t>Not strongly affected by noise or low quality circuit elements</a:t>
            </a:r>
          </a:p>
          <a:p>
            <a:pPr lvl="2"/>
            <a:r>
              <a:rPr lang="en-US"/>
              <a:t>Can make circuits simple, small, and fast</a:t>
            </a:r>
          </a:p>
          <a:p>
            <a:pPr lvl="2"/>
            <a:endParaRPr lang="en-US"/>
          </a:p>
        </p:txBody>
      </p:sp>
      <p:grpSp>
        <p:nvGrpSpPr>
          <p:cNvPr id="294935" name="Group 23"/>
          <p:cNvGrpSpPr>
            <a:grpSpLocks/>
          </p:cNvGrpSpPr>
          <p:nvPr/>
        </p:nvGrpSpPr>
        <p:grpSpPr bwMode="auto">
          <a:xfrm>
            <a:off x="990600" y="1371600"/>
            <a:ext cx="6019800" cy="2251075"/>
            <a:chOff x="864" y="613"/>
            <a:chExt cx="3792" cy="1418"/>
          </a:xfrm>
        </p:grpSpPr>
        <p:sp>
          <p:nvSpPr>
            <p:cNvPr id="294916" name="Rectangle 4"/>
            <p:cNvSpPr>
              <a:spLocks noChangeArrowheads="1"/>
            </p:cNvSpPr>
            <p:nvPr/>
          </p:nvSpPr>
          <p:spPr bwMode="auto">
            <a:xfrm>
              <a:off x="1440" y="960"/>
              <a:ext cx="3216" cy="214"/>
            </a:xfrm>
            <a:prstGeom prst="rect">
              <a:avLst/>
            </a:prstGeom>
            <a:solidFill>
              <a:srgbClr val="FFFF66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 anchor="ctr">
              <a:spAutoFit/>
            </a:bodyPr>
            <a:lstStyle/>
            <a:p>
              <a:endParaRPr lang="en-US">
                <a:latin typeface="Courier New" pitchFamily="49" charset="0"/>
              </a:endParaRPr>
            </a:p>
          </p:txBody>
        </p:sp>
        <p:sp>
          <p:nvSpPr>
            <p:cNvPr id="294917" name="Rectangle 5"/>
            <p:cNvSpPr>
              <a:spLocks noChangeArrowheads="1"/>
            </p:cNvSpPr>
            <p:nvPr/>
          </p:nvSpPr>
          <p:spPr bwMode="auto">
            <a:xfrm>
              <a:off x="1440" y="1542"/>
              <a:ext cx="3216" cy="214"/>
            </a:xfrm>
            <a:prstGeom prst="rect">
              <a:avLst/>
            </a:prstGeom>
            <a:solidFill>
              <a:srgbClr val="FFFF66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 anchor="ctr">
              <a:spAutoFit/>
            </a:bodyPr>
            <a:lstStyle/>
            <a:p>
              <a:endParaRPr lang="en-US">
                <a:latin typeface="Courier New" pitchFamily="49" charset="0"/>
              </a:endParaRPr>
            </a:p>
          </p:txBody>
        </p:sp>
        <p:sp>
          <p:nvSpPr>
            <p:cNvPr id="294918" name="Line 6"/>
            <p:cNvSpPr>
              <a:spLocks noChangeShapeType="1"/>
            </p:cNvSpPr>
            <p:nvPr/>
          </p:nvSpPr>
          <p:spPr bwMode="auto">
            <a:xfrm flipV="1">
              <a:off x="1440" y="953"/>
              <a:ext cx="0" cy="816"/>
            </a:xfrm>
            <a:prstGeom prst="line">
              <a:avLst/>
            </a:prstGeom>
            <a:noFill/>
            <a:ln w="19050">
              <a:solidFill>
                <a:schemeClr val="tx2"/>
              </a:solidFill>
              <a:round/>
              <a:headEnd/>
              <a:tailEnd type="none" w="sm" len="sm"/>
            </a:ln>
            <a:effectLst/>
          </p:spPr>
          <p:txBody>
            <a:bodyPr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294919" name="Line 7"/>
            <p:cNvSpPr>
              <a:spLocks noChangeShapeType="1"/>
            </p:cNvSpPr>
            <p:nvPr/>
          </p:nvSpPr>
          <p:spPr bwMode="auto">
            <a:xfrm flipV="1">
              <a:off x="1440" y="1769"/>
              <a:ext cx="3216" cy="0"/>
            </a:xfrm>
            <a:prstGeom prst="line">
              <a:avLst/>
            </a:prstGeom>
            <a:noFill/>
            <a:ln w="19050">
              <a:solidFill>
                <a:schemeClr val="tx2"/>
              </a:solidFill>
              <a:round/>
              <a:headEnd/>
              <a:tailEnd type="none" w="sm" len="sm"/>
            </a:ln>
            <a:effectLst/>
          </p:spPr>
          <p:txBody>
            <a:bodyPr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294920" name="Text Box 8"/>
            <p:cNvSpPr txBox="1">
              <a:spLocks noChangeArrowheads="1"/>
            </p:cNvSpPr>
            <p:nvPr/>
          </p:nvSpPr>
          <p:spPr bwMode="auto">
            <a:xfrm>
              <a:off x="864" y="1241"/>
              <a:ext cx="578" cy="214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wrap="none" lIns="45720" rIns="45720">
              <a:spAutoFit/>
            </a:bodyPr>
            <a:lstStyle/>
            <a:p>
              <a:pPr algn="r"/>
              <a:r>
                <a:rPr lang="en-US"/>
                <a:t>Voltage</a:t>
              </a:r>
            </a:p>
          </p:txBody>
        </p:sp>
        <p:sp>
          <p:nvSpPr>
            <p:cNvPr id="294921" name="Text Box 9"/>
            <p:cNvSpPr txBox="1">
              <a:spLocks noChangeArrowheads="1"/>
            </p:cNvSpPr>
            <p:nvPr/>
          </p:nvSpPr>
          <p:spPr bwMode="auto">
            <a:xfrm>
              <a:off x="2684" y="1817"/>
              <a:ext cx="394" cy="214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wrap="none" lIns="45720" rIns="45720">
              <a:spAutoFit/>
            </a:bodyPr>
            <a:lstStyle/>
            <a:p>
              <a:r>
                <a:rPr lang="en-US"/>
                <a:t>Time</a:t>
              </a:r>
            </a:p>
          </p:txBody>
        </p:sp>
        <p:sp>
          <p:nvSpPr>
            <p:cNvPr id="294922" name="Freeform 10"/>
            <p:cNvSpPr>
              <a:spLocks/>
            </p:cNvSpPr>
            <p:nvPr/>
          </p:nvSpPr>
          <p:spPr bwMode="auto">
            <a:xfrm>
              <a:off x="1446" y="1049"/>
              <a:ext cx="3210" cy="635"/>
            </a:xfrm>
            <a:custGeom>
              <a:avLst/>
              <a:gdLst/>
              <a:ahLst/>
              <a:cxnLst>
                <a:cxn ang="0">
                  <a:pos x="0" y="606"/>
                </a:cxn>
                <a:cxn ang="0">
                  <a:pos x="102" y="588"/>
                </a:cxn>
                <a:cxn ang="0">
                  <a:pos x="258" y="630"/>
                </a:cxn>
                <a:cxn ang="0">
                  <a:pos x="390" y="618"/>
                </a:cxn>
                <a:cxn ang="0">
                  <a:pos x="450" y="594"/>
                </a:cxn>
                <a:cxn ang="0">
                  <a:pos x="564" y="624"/>
                </a:cxn>
                <a:cxn ang="0">
                  <a:pos x="750" y="600"/>
                </a:cxn>
                <a:cxn ang="0">
                  <a:pos x="768" y="582"/>
                </a:cxn>
                <a:cxn ang="0">
                  <a:pos x="792" y="570"/>
                </a:cxn>
                <a:cxn ang="0">
                  <a:pos x="870" y="498"/>
                </a:cxn>
                <a:cxn ang="0">
                  <a:pos x="948" y="426"/>
                </a:cxn>
                <a:cxn ang="0">
                  <a:pos x="1080" y="294"/>
                </a:cxn>
                <a:cxn ang="0">
                  <a:pos x="1272" y="132"/>
                </a:cxn>
                <a:cxn ang="0">
                  <a:pos x="1332" y="60"/>
                </a:cxn>
                <a:cxn ang="0">
                  <a:pos x="1368" y="42"/>
                </a:cxn>
                <a:cxn ang="0">
                  <a:pos x="1674" y="54"/>
                </a:cxn>
                <a:cxn ang="0">
                  <a:pos x="1890" y="0"/>
                </a:cxn>
                <a:cxn ang="0">
                  <a:pos x="2106" y="60"/>
                </a:cxn>
                <a:cxn ang="0">
                  <a:pos x="2208" y="204"/>
                </a:cxn>
                <a:cxn ang="0">
                  <a:pos x="2376" y="420"/>
                </a:cxn>
                <a:cxn ang="0">
                  <a:pos x="2508" y="534"/>
                </a:cxn>
                <a:cxn ang="0">
                  <a:pos x="2526" y="552"/>
                </a:cxn>
                <a:cxn ang="0">
                  <a:pos x="2616" y="570"/>
                </a:cxn>
                <a:cxn ang="0">
                  <a:pos x="2814" y="582"/>
                </a:cxn>
                <a:cxn ang="0">
                  <a:pos x="2832" y="600"/>
                </a:cxn>
                <a:cxn ang="0">
                  <a:pos x="2886" y="618"/>
                </a:cxn>
                <a:cxn ang="0">
                  <a:pos x="3210" y="594"/>
                </a:cxn>
              </a:cxnLst>
              <a:rect l="0" t="0" r="r" b="b"/>
              <a:pathLst>
                <a:path w="3210" h="635">
                  <a:moveTo>
                    <a:pt x="0" y="606"/>
                  </a:moveTo>
                  <a:cubicBezTo>
                    <a:pt x="34" y="601"/>
                    <a:pt x="68" y="596"/>
                    <a:pt x="102" y="588"/>
                  </a:cubicBezTo>
                  <a:cubicBezTo>
                    <a:pt x="159" y="595"/>
                    <a:pt x="204" y="619"/>
                    <a:pt x="258" y="630"/>
                  </a:cubicBezTo>
                  <a:cubicBezTo>
                    <a:pt x="296" y="628"/>
                    <a:pt x="350" y="635"/>
                    <a:pt x="390" y="618"/>
                  </a:cubicBezTo>
                  <a:cubicBezTo>
                    <a:pt x="410" y="610"/>
                    <a:pt x="450" y="594"/>
                    <a:pt x="450" y="594"/>
                  </a:cubicBezTo>
                  <a:cubicBezTo>
                    <a:pt x="495" y="598"/>
                    <a:pt x="528" y="600"/>
                    <a:pt x="564" y="624"/>
                  </a:cubicBezTo>
                  <a:cubicBezTo>
                    <a:pt x="707" y="618"/>
                    <a:pt x="670" y="627"/>
                    <a:pt x="750" y="600"/>
                  </a:cubicBezTo>
                  <a:cubicBezTo>
                    <a:pt x="756" y="594"/>
                    <a:pt x="761" y="587"/>
                    <a:pt x="768" y="582"/>
                  </a:cubicBezTo>
                  <a:cubicBezTo>
                    <a:pt x="775" y="577"/>
                    <a:pt x="785" y="576"/>
                    <a:pt x="792" y="570"/>
                  </a:cubicBezTo>
                  <a:cubicBezTo>
                    <a:pt x="818" y="548"/>
                    <a:pt x="837" y="509"/>
                    <a:pt x="870" y="498"/>
                  </a:cubicBezTo>
                  <a:cubicBezTo>
                    <a:pt x="894" y="474"/>
                    <a:pt x="920" y="445"/>
                    <a:pt x="948" y="426"/>
                  </a:cubicBezTo>
                  <a:cubicBezTo>
                    <a:pt x="982" y="375"/>
                    <a:pt x="1029" y="328"/>
                    <a:pt x="1080" y="294"/>
                  </a:cubicBezTo>
                  <a:cubicBezTo>
                    <a:pt x="1126" y="217"/>
                    <a:pt x="1203" y="184"/>
                    <a:pt x="1272" y="132"/>
                  </a:cubicBezTo>
                  <a:cubicBezTo>
                    <a:pt x="1297" y="113"/>
                    <a:pt x="1308" y="79"/>
                    <a:pt x="1332" y="60"/>
                  </a:cubicBezTo>
                  <a:cubicBezTo>
                    <a:pt x="1342" y="52"/>
                    <a:pt x="1357" y="49"/>
                    <a:pt x="1368" y="42"/>
                  </a:cubicBezTo>
                  <a:cubicBezTo>
                    <a:pt x="1490" y="50"/>
                    <a:pt x="1538" y="59"/>
                    <a:pt x="1674" y="54"/>
                  </a:cubicBezTo>
                  <a:cubicBezTo>
                    <a:pt x="1746" y="40"/>
                    <a:pt x="1820" y="23"/>
                    <a:pt x="1890" y="0"/>
                  </a:cubicBezTo>
                  <a:cubicBezTo>
                    <a:pt x="2003" y="6"/>
                    <a:pt x="2022" y="4"/>
                    <a:pt x="2106" y="60"/>
                  </a:cubicBezTo>
                  <a:cubicBezTo>
                    <a:pt x="2138" y="108"/>
                    <a:pt x="2168" y="164"/>
                    <a:pt x="2208" y="204"/>
                  </a:cubicBezTo>
                  <a:cubicBezTo>
                    <a:pt x="2233" y="278"/>
                    <a:pt x="2315" y="374"/>
                    <a:pt x="2376" y="420"/>
                  </a:cubicBezTo>
                  <a:cubicBezTo>
                    <a:pt x="2405" y="478"/>
                    <a:pt x="2462" y="495"/>
                    <a:pt x="2508" y="534"/>
                  </a:cubicBezTo>
                  <a:cubicBezTo>
                    <a:pt x="2515" y="539"/>
                    <a:pt x="2519" y="548"/>
                    <a:pt x="2526" y="552"/>
                  </a:cubicBezTo>
                  <a:cubicBezTo>
                    <a:pt x="2547" y="564"/>
                    <a:pt x="2595" y="567"/>
                    <a:pt x="2616" y="570"/>
                  </a:cubicBezTo>
                  <a:cubicBezTo>
                    <a:pt x="2688" y="564"/>
                    <a:pt x="2743" y="568"/>
                    <a:pt x="2814" y="582"/>
                  </a:cubicBezTo>
                  <a:cubicBezTo>
                    <a:pt x="2820" y="588"/>
                    <a:pt x="2824" y="596"/>
                    <a:pt x="2832" y="600"/>
                  </a:cubicBezTo>
                  <a:cubicBezTo>
                    <a:pt x="2849" y="608"/>
                    <a:pt x="2886" y="618"/>
                    <a:pt x="2886" y="618"/>
                  </a:cubicBezTo>
                  <a:cubicBezTo>
                    <a:pt x="2997" y="613"/>
                    <a:pt x="3100" y="594"/>
                    <a:pt x="3210" y="594"/>
                  </a:cubicBezTo>
                </a:path>
              </a:pathLst>
            </a:custGeom>
            <a:noFill/>
            <a:ln w="19050" cap="flat" cmpd="sng">
              <a:solidFill>
                <a:schemeClr val="tx2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294923" name="Line 11"/>
            <p:cNvSpPr>
              <a:spLocks noChangeShapeType="1"/>
            </p:cNvSpPr>
            <p:nvPr/>
          </p:nvSpPr>
          <p:spPr bwMode="auto">
            <a:xfrm>
              <a:off x="1440" y="624"/>
              <a:ext cx="0" cy="192"/>
            </a:xfrm>
            <a:prstGeom prst="line">
              <a:avLst/>
            </a:prstGeom>
            <a:noFill/>
            <a:ln w="19050">
              <a:solidFill>
                <a:schemeClr val="tx2"/>
              </a:solidFill>
              <a:round/>
              <a:headEnd/>
              <a:tailEnd type="none" w="sm" len="sm"/>
            </a:ln>
            <a:effectLst/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294924" name="Line 12"/>
            <p:cNvSpPr>
              <a:spLocks noChangeShapeType="1"/>
            </p:cNvSpPr>
            <p:nvPr/>
          </p:nvSpPr>
          <p:spPr bwMode="auto">
            <a:xfrm>
              <a:off x="2256" y="624"/>
              <a:ext cx="0" cy="192"/>
            </a:xfrm>
            <a:prstGeom prst="line">
              <a:avLst/>
            </a:prstGeom>
            <a:noFill/>
            <a:ln w="19050">
              <a:solidFill>
                <a:schemeClr val="tx2"/>
              </a:solidFill>
              <a:round/>
              <a:headEnd/>
              <a:tailEnd type="none" w="sm" len="sm"/>
            </a:ln>
            <a:effectLst/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294925" name="Line 13"/>
            <p:cNvSpPr>
              <a:spLocks noChangeShapeType="1"/>
            </p:cNvSpPr>
            <p:nvPr/>
          </p:nvSpPr>
          <p:spPr bwMode="auto">
            <a:xfrm>
              <a:off x="2688" y="624"/>
              <a:ext cx="0" cy="192"/>
            </a:xfrm>
            <a:prstGeom prst="line">
              <a:avLst/>
            </a:prstGeom>
            <a:noFill/>
            <a:ln w="19050">
              <a:solidFill>
                <a:schemeClr val="tx2"/>
              </a:solidFill>
              <a:round/>
              <a:headEnd/>
              <a:tailEnd type="none" w="sm" len="sm"/>
            </a:ln>
            <a:effectLst/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294926" name="Line 14"/>
            <p:cNvSpPr>
              <a:spLocks noChangeShapeType="1"/>
            </p:cNvSpPr>
            <p:nvPr/>
          </p:nvSpPr>
          <p:spPr bwMode="auto">
            <a:xfrm>
              <a:off x="3600" y="624"/>
              <a:ext cx="0" cy="192"/>
            </a:xfrm>
            <a:prstGeom prst="line">
              <a:avLst/>
            </a:prstGeom>
            <a:noFill/>
            <a:ln w="19050">
              <a:solidFill>
                <a:schemeClr val="tx2"/>
              </a:solidFill>
              <a:round/>
              <a:headEnd/>
              <a:tailEnd type="none" w="sm" len="sm"/>
            </a:ln>
            <a:effectLst/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294927" name="Line 15"/>
            <p:cNvSpPr>
              <a:spLocks noChangeShapeType="1"/>
            </p:cNvSpPr>
            <p:nvPr/>
          </p:nvSpPr>
          <p:spPr bwMode="auto">
            <a:xfrm>
              <a:off x="3888" y="624"/>
              <a:ext cx="0" cy="192"/>
            </a:xfrm>
            <a:prstGeom prst="line">
              <a:avLst/>
            </a:prstGeom>
            <a:noFill/>
            <a:ln w="19050">
              <a:solidFill>
                <a:schemeClr val="tx2"/>
              </a:solidFill>
              <a:round/>
              <a:headEnd/>
              <a:tailEnd type="none" w="sm" len="sm"/>
            </a:ln>
            <a:effectLst/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294928" name="Line 16"/>
            <p:cNvSpPr>
              <a:spLocks noChangeShapeType="1"/>
            </p:cNvSpPr>
            <p:nvPr/>
          </p:nvSpPr>
          <p:spPr bwMode="auto">
            <a:xfrm>
              <a:off x="4656" y="624"/>
              <a:ext cx="0" cy="192"/>
            </a:xfrm>
            <a:prstGeom prst="line">
              <a:avLst/>
            </a:prstGeom>
            <a:noFill/>
            <a:ln w="19050">
              <a:solidFill>
                <a:schemeClr val="tx2"/>
              </a:solidFill>
              <a:round/>
              <a:headEnd/>
              <a:tailEnd type="none" w="sm" len="sm"/>
            </a:ln>
            <a:effectLst/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294929" name="Line 17"/>
            <p:cNvSpPr>
              <a:spLocks noChangeShapeType="1"/>
            </p:cNvSpPr>
            <p:nvPr/>
          </p:nvSpPr>
          <p:spPr bwMode="auto">
            <a:xfrm>
              <a:off x="1440" y="720"/>
              <a:ext cx="816" cy="0"/>
            </a:xfrm>
            <a:prstGeom prst="line">
              <a:avLst/>
            </a:prstGeom>
            <a:noFill/>
            <a:ln w="19050">
              <a:solidFill>
                <a:schemeClr val="tx2"/>
              </a:solidFill>
              <a:round/>
              <a:headEnd type="triangle" w="med" len="med"/>
              <a:tailEnd type="triangle" w="med" len="med"/>
            </a:ln>
            <a:effectLst/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294930" name="Line 18"/>
            <p:cNvSpPr>
              <a:spLocks noChangeShapeType="1"/>
            </p:cNvSpPr>
            <p:nvPr/>
          </p:nvSpPr>
          <p:spPr bwMode="auto">
            <a:xfrm>
              <a:off x="2688" y="720"/>
              <a:ext cx="912" cy="0"/>
            </a:xfrm>
            <a:prstGeom prst="line">
              <a:avLst/>
            </a:prstGeom>
            <a:noFill/>
            <a:ln w="19050">
              <a:solidFill>
                <a:schemeClr val="tx2"/>
              </a:solidFill>
              <a:round/>
              <a:headEnd type="triangle" w="med" len="med"/>
              <a:tailEnd type="triangle" w="med" len="med"/>
            </a:ln>
            <a:effectLst/>
          </p:spPr>
          <p:txBody>
            <a:bodyPr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294931" name="Line 19"/>
            <p:cNvSpPr>
              <a:spLocks noChangeShapeType="1"/>
            </p:cNvSpPr>
            <p:nvPr/>
          </p:nvSpPr>
          <p:spPr bwMode="auto">
            <a:xfrm>
              <a:off x="3888" y="720"/>
              <a:ext cx="768" cy="0"/>
            </a:xfrm>
            <a:prstGeom prst="line">
              <a:avLst/>
            </a:prstGeom>
            <a:noFill/>
            <a:ln w="19050">
              <a:solidFill>
                <a:schemeClr val="tx2"/>
              </a:solidFill>
              <a:round/>
              <a:headEnd type="triangle" w="med" len="med"/>
              <a:tailEnd type="triangle" w="med" len="med"/>
            </a:ln>
            <a:effectLst/>
          </p:spPr>
          <p:txBody>
            <a:bodyPr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294932" name="Text Box 20"/>
            <p:cNvSpPr txBox="1">
              <a:spLocks noChangeArrowheads="1"/>
            </p:cNvSpPr>
            <p:nvPr/>
          </p:nvSpPr>
          <p:spPr bwMode="auto">
            <a:xfrm>
              <a:off x="1667" y="613"/>
              <a:ext cx="253" cy="226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bg1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>
              <a:spAutoFit/>
            </a:bodyPr>
            <a:lstStyle/>
            <a:p>
              <a:r>
                <a:rPr lang="en-US"/>
                <a:t>0</a:t>
              </a:r>
            </a:p>
          </p:txBody>
        </p:sp>
        <p:sp>
          <p:nvSpPr>
            <p:cNvPr id="294933" name="Text Box 21"/>
            <p:cNvSpPr txBox="1">
              <a:spLocks noChangeArrowheads="1"/>
            </p:cNvSpPr>
            <p:nvPr/>
          </p:nvSpPr>
          <p:spPr bwMode="auto">
            <a:xfrm>
              <a:off x="3024" y="624"/>
              <a:ext cx="253" cy="226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bg1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>
              <a:spAutoFit/>
            </a:bodyPr>
            <a:lstStyle/>
            <a:p>
              <a:r>
                <a:rPr lang="en-US"/>
                <a:t>1</a:t>
              </a:r>
            </a:p>
          </p:txBody>
        </p:sp>
        <p:sp>
          <p:nvSpPr>
            <p:cNvPr id="294934" name="Text Box 22"/>
            <p:cNvSpPr txBox="1">
              <a:spLocks noChangeArrowheads="1"/>
            </p:cNvSpPr>
            <p:nvPr/>
          </p:nvSpPr>
          <p:spPr bwMode="auto">
            <a:xfrm>
              <a:off x="4163" y="635"/>
              <a:ext cx="253" cy="226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bg1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>
              <a:spAutoFit/>
            </a:bodyPr>
            <a:lstStyle/>
            <a:p>
              <a:r>
                <a:rPr lang="en-US"/>
                <a:t>0</a:t>
              </a:r>
            </a:p>
          </p:txBody>
        </p:sp>
      </p:grp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5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Computing with Logic Gates</a:t>
            </a:r>
          </a:p>
        </p:txBody>
      </p:sp>
      <p:sp>
        <p:nvSpPr>
          <p:cNvPr id="2959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3200400"/>
            <a:ext cx="8294687" cy="1219200"/>
          </a:xfrm>
        </p:spPr>
        <p:txBody>
          <a:bodyPr/>
          <a:lstStyle/>
          <a:p>
            <a:pPr lvl="1"/>
            <a:r>
              <a:rPr lang="en-US"/>
              <a:t>Outputs are Boolean functions of inputs</a:t>
            </a:r>
          </a:p>
          <a:p>
            <a:pPr lvl="1"/>
            <a:r>
              <a:rPr lang="en-US"/>
              <a:t>Respond continuously to changes in inputs</a:t>
            </a:r>
          </a:p>
          <a:p>
            <a:pPr lvl="2"/>
            <a:r>
              <a:rPr lang="en-US"/>
              <a:t>With some, small delay</a:t>
            </a:r>
          </a:p>
          <a:p>
            <a:pPr lvl="1"/>
            <a:endParaRPr lang="en-US"/>
          </a:p>
        </p:txBody>
      </p:sp>
      <p:pic>
        <p:nvPicPr>
          <p:cNvPr id="295973" name="Picture 37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85800" y="1143000"/>
            <a:ext cx="7283450" cy="1795463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</p:pic>
      <p:sp>
        <p:nvSpPr>
          <p:cNvPr id="295977" name="Rectangle 41"/>
          <p:cNvSpPr>
            <a:spLocks noChangeArrowheads="1"/>
          </p:cNvSpPr>
          <p:nvPr/>
        </p:nvSpPr>
        <p:spPr bwMode="auto">
          <a:xfrm>
            <a:off x="1752600" y="4970463"/>
            <a:ext cx="5105400" cy="339725"/>
          </a:xfrm>
          <a:prstGeom prst="rect">
            <a:avLst/>
          </a:prstGeom>
          <a:solidFill>
            <a:srgbClr val="FFFF66"/>
          </a:solidFill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 anchor="ctr">
            <a:spAutoFit/>
          </a:bodyPr>
          <a:lstStyle/>
          <a:p>
            <a:endParaRPr lang="en-US">
              <a:latin typeface="Courier New" pitchFamily="49" charset="0"/>
            </a:endParaRPr>
          </a:p>
        </p:txBody>
      </p:sp>
      <p:sp>
        <p:nvSpPr>
          <p:cNvPr id="295978" name="Rectangle 42"/>
          <p:cNvSpPr>
            <a:spLocks noChangeArrowheads="1"/>
          </p:cNvSpPr>
          <p:nvPr/>
        </p:nvSpPr>
        <p:spPr bwMode="auto">
          <a:xfrm>
            <a:off x="1752600" y="5894388"/>
            <a:ext cx="5105400" cy="339725"/>
          </a:xfrm>
          <a:prstGeom prst="rect">
            <a:avLst/>
          </a:prstGeom>
          <a:solidFill>
            <a:srgbClr val="FFFF66"/>
          </a:solidFill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 anchor="ctr">
            <a:spAutoFit/>
          </a:bodyPr>
          <a:lstStyle/>
          <a:p>
            <a:endParaRPr lang="en-US">
              <a:latin typeface="Courier New" pitchFamily="49" charset="0"/>
            </a:endParaRPr>
          </a:p>
        </p:txBody>
      </p:sp>
      <p:sp>
        <p:nvSpPr>
          <p:cNvPr id="295979" name="Line 43"/>
          <p:cNvSpPr>
            <a:spLocks noChangeShapeType="1"/>
          </p:cNvSpPr>
          <p:nvPr/>
        </p:nvSpPr>
        <p:spPr bwMode="auto">
          <a:xfrm flipV="1">
            <a:off x="1752600" y="4959350"/>
            <a:ext cx="0" cy="1295400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 type="none" w="sm" len="sm"/>
          </a:ln>
          <a:effectLst/>
        </p:spPr>
        <p:txBody>
          <a:bodyPr lIns="45720" rIns="45720" anchor="ctr">
            <a:spAutoFit/>
          </a:bodyPr>
          <a:lstStyle/>
          <a:p>
            <a:endParaRPr lang="en-US"/>
          </a:p>
        </p:txBody>
      </p:sp>
      <p:sp>
        <p:nvSpPr>
          <p:cNvPr id="295980" name="Line 44"/>
          <p:cNvSpPr>
            <a:spLocks noChangeShapeType="1"/>
          </p:cNvSpPr>
          <p:nvPr/>
        </p:nvSpPr>
        <p:spPr bwMode="auto">
          <a:xfrm flipV="1">
            <a:off x="1752600" y="6254750"/>
            <a:ext cx="5105400" cy="0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 type="none" w="sm" len="sm"/>
          </a:ln>
          <a:effectLst/>
        </p:spPr>
        <p:txBody>
          <a:bodyPr lIns="45720" rIns="45720" anchor="ctr">
            <a:spAutoFit/>
          </a:bodyPr>
          <a:lstStyle/>
          <a:p>
            <a:endParaRPr lang="en-US"/>
          </a:p>
        </p:txBody>
      </p:sp>
      <p:sp>
        <p:nvSpPr>
          <p:cNvPr id="295981" name="Text Box 45"/>
          <p:cNvSpPr txBox="1">
            <a:spLocks noChangeArrowheads="1"/>
          </p:cNvSpPr>
          <p:nvPr/>
        </p:nvSpPr>
        <p:spPr bwMode="auto">
          <a:xfrm>
            <a:off x="838200" y="5416550"/>
            <a:ext cx="917575" cy="339725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720" rIns="45720">
            <a:spAutoFit/>
          </a:bodyPr>
          <a:lstStyle/>
          <a:p>
            <a:pPr algn="r"/>
            <a:r>
              <a:rPr lang="en-US"/>
              <a:t>Voltage</a:t>
            </a:r>
          </a:p>
        </p:txBody>
      </p:sp>
      <p:sp>
        <p:nvSpPr>
          <p:cNvPr id="295982" name="Text Box 46"/>
          <p:cNvSpPr txBox="1">
            <a:spLocks noChangeArrowheads="1"/>
          </p:cNvSpPr>
          <p:nvPr/>
        </p:nvSpPr>
        <p:spPr bwMode="auto">
          <a:xfrm>
            <a:off x="3727450" y="6330950"/>
            <a:ext cx="625475" cy="339725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720" rIns="45720">
            <a:spAutoFit/>
          </a:bodyPr>
          <a:lstStyle/>
          <a:p>
            <a:r>
              <a:rPr lang="en-US"/>
              <a:t>Time</a:t>
            </a:r>
          </a:p>
        </p:txBody>
      </p:sp>
      <p:sp>
        <p:nvSpPr>
          <p:cNvPr id="295996" name="Freeform 60"/>
          <p:cNvSpPr>
            <a:spLocks/>
          </p:cNvSpPr>
          <p:nvPr/>
        </p:nvSpPr>
        <p:spPr bwMode="auto">
          <a:xfrm>
            <a:off x="1752600" y="5105400"/>
            <a:ext cx="5105400" cy="990600"/>
          </a:xfrm>
          <a:custGeom>
            <a:avLst/>
            <a:gdLst/>
            <a:ahLst/>
            <a:cxnLst>
              <a:cxn ang="0">
                <a:pos x="0" y="624"/>
              </a:cxn>
              <a:cxn ang="0">
                <a:pos x="912" y="624"/>
              </a:cxn>
              <a:cxn ang="0">
                <a:pos x="1008" y="0"/>
              </a:cxn>
              <a:cxn ang="0">
                <a:pos x="2448" y="0"/>
              </a:cxn>
              <a:cxn ang="0">
                <a:pos x="2592" y="624"/>
              </a:cxn>
              <a:cxn ang="0">
                <a:pos x="3216" y="624"/>
              </a:cxn>
            </a:cxnLst>
            <a:rect l="0" t="0" r="r" b="b"/>
            <a:pathLst>
              <a:path w="3216" h="624">
                <a:moveTo>
                  <a:pt x="0" y="624"/>
                </a:moveTo>
                <a:lnTo>
                  <a:pt x="912" y="624"/>
                </a:lnTo>
                <a:lnTo>
                  <a:pt x="1008" y="0"/>
                </a:lnTo>
                <a:lnTo>
                  <a:pt x="2448" y="0"/>
                </a:lnTo>
                <a:lnTo>
                  <a:pt x="2592" y="624"/>
                </a:lnTo>
                <a:lnTo>
                  <a:pt x="3216" y="624"/>
                </a:lnTo>
              </a:path>
            </a:pathLst>
          </a:custGeom>
          <a:noFill/>
          <a:ln w="28575" cap="rnd" cmpd="sng">
            <a:solidFill>
              <a:srgbClr val="FF0002"/>
            </a:solidFill>
            <a:prstDash val="sysDot"/>
            <a:round/>
            <a:headEnd type="none" w="med" len="med"/>
            <a:tailEnd type="none" w="sm" len="sm"/>
          </a:ln>
          <a:effectLst/>
        </p:spPr>
        <p:txBody>
          <a:bodyPr wrap="none" lIns="45720" rIns="45720" anchor="ctr">
            <a:spAutoFit/>
          </a:bodyPr>
          <a:lstStyle/>
          <a:p>
            <a:endParaRPr lang="en-US"/>
          </a:p>
        </p:txBody>
      </p:sp>
      <p:sp>
        <p:nvSpPr>
          <p:cNvPr id="295997" name="Text Box 61"/>
          <p:cNvSpPr txBox="1">
            <a:spLocks noChangeArrowheads="1"/>
          </p:cNvSpPr>
          <p:nvPr/>
        </p:nvSpPr>
        <p:spPr bwMode="auto">
          <a:xfrm>
            <a:off x="7239000" y="5638800"/>
            <a:ext cx="401638" cy="339725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>
            <a:spAutoFit/>
          </a:bodyPr>
          <a:lstStyle/>
          <a:p>
            <a:pPr algn="l"/>
            <a:r>
              <a:rPr lang="en-US"/>
              <a:t>a</a:t>
            </a:r>
          </a:p>
        </p:txBody>
      </p:sp>
      <p:sp>
        <p:nvSpPr>
          <p:cNvPr id="295998" name="Freeform 62"/>
          <p:cNvSpPr>
            <a:spLocks/>
          </p:cNvSpPr>
          <p:nvPr/>
        </p:nvSpPr>
        <p:spPr bwMode="auto">
          <a:xfrm>
            <a:off x="1752600" y="5029200"/>
            <a:ext cx="5105400" cy="99060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480" y="0"/>
              </a:cxn>
              <a:cxn ang="0">
                <a:pos x="624" y="624"/>
              </a:cxn>
              <a:cxn ang="0">
                <a:pos x="1440" y="624"/>
              </a:cxn>
              <a:cxn ang="0">
                <a:pos x="1488" y="96"/>
              </a:cxn>
              <a:cxn ang="0">
                <a:pos x="2160" y="96"/>
              </a:cxn>
              <a:cxn ang="0">
                <a:pos x="3216" y="96"/>
              </a:cxn>
            </a:cxnLst>
            <a:rect l="0" t="0" r="r" b="b"/>
            <a:pathLst>
              <a:path w="3216" h="624">
                <a:moveTo>
                  <a:pt x="0" y="0"/>
                </a:moveTo>
                <a:lnTo>
                  <a:pt x="480" y="0"/>
                </a:lnTo>
                <a:lnTo>
                  <a:pt x="624" y="624"/>
                </a:lnTo>
                <a:lnTo>
                  <a:pt x="1440" y="624"/>
                </a:lnTo>
                <a:lnTo>
                  <a:pt x="1488" y="96"/>
                </a:lnTo>
                <a:lnTo>
                  <a:pt x="2160" y="96"/>
                </a:lnTo>
                <a:lnTo>
                  <a:pt x="3216" y="96"/>
                </a:lnTo>
              </a:path>
            </a:pathLst>
          </a:custGeom>
          <a:noFill/>
          <a:ln w="28575" cap="flat" cmpd="sng">
            <a:solidFill>
              <a:srgbClr val="00CC66"/>
            </a:solidFill>
            <a:prstDash val="sysDot"/>
            <a:round/>
            <a:headEnd type="none" w="med" len="med"/>
            <a:tailEnd type="none" w="sm" len="sm"/>
          </a:ln>
          <a:effectLst/>
        </p:spPr>
        <p:txBody>
          <a:bodyPr wrap="none" lIns="45720" rIns="45720" anchor="ctr">
            <a:spAutoFit/>
          </a:bodyPr>
          <a:lstStyle/>
          <a:p>
            <a:endParaRPr lang="en-US"/>
          </a:p>
        </p:txBody>
      </p:sp>
      <p:sp>
        <p:nvSpPr>
          <p:cNvPr id="295999" name="Text Box 63"/>
          <p:cNvSpPr txBox="1">
            <a:spLocks noChangeArrowheads="1"/>
          </p:cNvSpPr>
          <p:nvPr/>
        </p:nvSpPr>
        <p:spPr bwMode="auto">
          <a:xfrm>
            <a:off x="7162800" y="4724400"/>
            <a:ext cx="401638" cy="339725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>
            <a:spAutoFit/>
          </a:bodyPr>
          <a:lstStyle/>
          <a:p>
            <a:pPr algn="l"/>
            <a:r>
              <a:rPr lang="en-US"/>
              <a:t>b</a:t>
            </a:r>
          </a:p>
        </p:txBody>
      </p:sp>
      <p:sp>
        <p:nvSpPr>
          <p:cNvPr id="296002" name="Line 66"/>
          <p:cNvSpPr>
            <a:spLocks noChangeShapeType="1"/>
          </p:cNvSpPr>
          <p:nvPr/>
        </p:nvSpPr>
        <p:spPr bwMode="auto">
          <a:xfrm flipH="1">
            <a:off x="6629400" y="4953000"/>
            <a:ext cx="533400" cy="228600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 type="triangle" w="sm" len="sm"/>
          </a:ln>
          <a:effectLst/>
        </p:spPr>
        <p:txBody>
          <a:bodyPr lIns="45720" rIns="45720" anchor="ctr">
            <a:spAutoFit/>
          </a:bodyPr>
          <a:lstStyle/>
          <a:p>
            <a:endParaRPr lang="en-US"/>
          </a:p>
        </p:txBody>
      </p:sp>
      <p:sp>
        <p:nvSpPr>
          <p:cNvPr id="296003" name="Line 67"/>
          <p:cNvSpPr>
            <a:spLocks noChangeShapeType="1"/>
          </p:cNvSpPr>
          <p:nvPr/>
        </p:nvSpPr>
        <p:spPr bwMode="auto">
          <a:xfrm flipH="1">
            <a:off x="6705600" y="5867400"/>
            <a:ext cx="533400" cy="228600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 type="triangle" w="sm" len="sm"/>
          </a:ln>
          <a:effectLst/>
        </p:spPr>
        <p:txBody>
          <a:bodyPr lIns="45720" rIns="45720" anchor="ctr">
            <a:spAutoFit/>
          </a:bodyPr>
          <a:lstStyle/>
          <a:p>
            <a:endParaRPr lang="en-US"/>
          </a:p>
        </p:txBody>
      </p:sp>
      <p:grpSp>
        <p:nvGrpSpPr>
          <p:cNvPr id="296010" name="Group 74"/>
          <p:cNvGrpSpPr>
            <a:grpSpLocks/>
          </p:cNvGrpSpPr>
          <p:nvPr/>
        </p:nvGrpSpPr>
        <p:grpSpPr bwMode="auto">
          <a:xfrm>
            <a:off x="1752600" y="4495800"/>
            <a:ext cx="6172200" cy="1676400"/>
            <a:chOff x="1104" y="2832"/>
            <a:chExt cx="3888" cy="1056"/>
          </a:xfrm>
        </p:grpSpPr>
        <p:sp>
          <p:nvSpPr>
            <p:cNvPr id="296001" name="Freeform 65"/>
            <p:cNvSpPr>
              <a:spLocks/>
            </p:cNvSpPr>
            <p:nvPr/>
          </p:nvSpPr>
          <p:spPr bwMode="auto">
            <a:xfrm>
              <a:off x="1104" y="3168"/>
              <a:ext cx="3216" cy="720"/>
            </a:xfrm>
            <a:custGeom>
              <a:avLst/>
              <a:gdLst/>
              <a:ahLst/>
              <a:cxnLst>
                <a:cxn ang="0">
                  <a:pos x="0" y="720"/>
                </a:cxn>
                <a:cxn ang="0">
                  <a:pos x="1584" y="720"/>
                </a:cxn>
                <a:cxn ang="0">
                  <a:pos x="1680" y="0"/>
                </a:cxn>
                <a:cxn ang="0">
                  <a:pos x="2688" y="0"/>
                </a:cxn>
                <a:cxn ang="0">
                  <a:pos x="2784" y="720"/>
                </a:cxn>
                <a:cxn ang="0">
                  <a:pos x="3216" y="720"/>
                </a:cxn>
              </a:cxnLst>
              <a:rect l="0" t="0" r="r" b="b"/>
              <a:pathLst>
                <a:path w="3216" h="720">
                  <a:moveTo>
                    <a:pt x="0" y="720"/>
                  </a:moveTo>
                  <a:lnTo>
                    <a:pt x="1584" y="720"/>
                  </a:lnTo>
                  <a:lnTo>
                    <a:pt x="1680" y="0"/>
                  </a:lnTo>
                  <a:lnTo>
                    <a:pt x="2688" y="0"/>
                  </a:lnTo>
                  <a:lnTo>
                    <a:pt x="2784" y="720"/>
                  </a:lnTo>
                  <a:lnTo>
                    <a:pt x="3216" y="720"/>
                  </a:lnTo>
                </a:path>
              </a:pathLst>
            </a:custGeom>
            <a:noFill/>
            <a:ln w="19050" cap="flat" cmpd="sng">
              <a:solidFill>
                <a:srgbClr val="0000FF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296004" name="Line 68"/>
            <p:cNvSpPr>
              <a:spLocks noChangeShapeType="1"/>
            </p:cNvSpPr>
            <p:nvPr/>
          </p:nvSpPr>
          <p:spPr bwMode="auto">
            <a:xfrm flipH="1">
              <a:off x="3696" y="2976"/>
              <a:ext cx="480" cy="192"/>
            </a:xfrm>
            <a:prstGeom prst="line">
              <a:avLst/>
            </a:prstGeom>
            <a:noFill/>
            <a:ln w="19050">
              <a:solidFill>
                <a:schemeClr val="tx2"/>
              </a:solidFill>
              <a:round/>
              <a:headEnd/>
              <a:tailEnd type="triangle" w="sm" len="sm"/>
            </a:ln>
            <a:effectLst/>
          </p:spPr>
          <p:txBody>
            <a:bodyPr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296005" name="Text Box 69"/>
            <p:cNvSpPr txBox="1">
              <a:spLocks noChangeArrowheads="1"/>
            </p:cNvSpPr>
            <p:nvPr/>
          </p:nvSpPr>
          <p:spPr bwMode="auto">
            <a:xfrm>
              <a:off x="4176" y="2832"/>
              <a:ext cx="816" cy="214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>
              <a:spAutoFit/>
            </a:bodyPr>
            <a:lstStyle/>
            <a:p>
              <a:pPr algn="l"/>
              <a:r>
                <a:rPr lang="en-US"/>
                <a:t>a </a:t>
              </a:r>
              <a:r>
                <a:rPr lang="en-US">
                  <a:latin typeface="Courier New" pitchFamily="49" charset="0"/>
                </a:rPr>
                <a:t>&amp;&amp;</a:t>
              </a:r>
              <a:r>
                <a:rPr lang="en-US"/>
                <a:t> b</a:t>
              </a:r>
            </a:p>
          </p:txBody>
        </p:sp>
      </p:grpSp>
      <p:sp>
        <p:nvSpPr>
          <p:cNvPr id="296006" name="Line 70"/>
          <p:cNvSpPr>
            <a:spLocks noChangeShapeType="1"/>
          </p:cNvSpPr>
          <p:nvPr/>
        </p:nvSpPr>
        <p:spPr bwMode="auto">
          <a:xfrm>
            <a:off x="4038600" y="4648200"/>
            <a:ext cx="304800" cy="0"/>
          </a:xfrm>
          <a:prstGeom prst="line">
            <a:avLst/>
          </a:prstGeom>
          <a:noFill/>
          <a:ln w="12700">
            <a:solidFill>
              <a:schemeClr val="tx2"/>
            </a:solidFill>
            <a:round/>
            <a:headEnd type="triangle" w="med" len="med"/>
            <a:tailEnd type="triangle" w="med" len="med"/>
          </a:ln>
          <a:effectLst/>
        </p:spPr>
        <p:txBody>
          <a:bodyPr wrap="none" lIns="45720" rIns="45720" anchor="ctr">
            <a:spAutoFit/>
          </a:bodyPr>
          <a:lstStyle/>
          <a:p>
            <a:endParaRPr lang="en-US"/>
          </a:p>
        </p:txBody>
      </p:sp>
      <p:sp>
        <p:nvSpPr>
          <p:cNvPr id="296007" name="Line 71"/>
          <p:cNvSpPr>
            <a:spLocks noChangeShapeType="1"/>
          </p:cNvSpPr>
          <p:nvPr/>
        </p:nvSpPr>
        <p:spPr bwMode="auto">
          <a:xfrm>
            <a:off x="5791200" y="4648200"/>
            <a:ext cx="304800" cy="0"/>
          </a:xfrm>
          <a:prstGeom prst="line">
            <a:avLst/>
          </a:prstGeom>
          <a:noFill/>
          <a:ln w="12700">
            <a:solidFill>
              <a:schemeClr val="tx2"/>
            </a:solidFill>
            <a:round/>
            <a:headEnd type="triangle" w="med" len="med"/>
            <a:tailEnd type="triangle" w="med" len="med"/>
          </a:ln>
          <a:effectLst/>
        </p:spPr>
        <p:txBody>
          <a:bodyPr wrap="none" lIns="45720" rIns="45720" anchor="ctr">
            <a:spAutoFit/>
          </a:bodyPr>
          <a:lstStyle/>
          <a:p>
            <a:endParaRPr lang="en-US"/>
          </a:p>
        </p:txBody>
      </p:sp>
      <p:sp>
        <p:nvSpPr>
          <p:cNvPr id="296008" name="Text Box 72"/>
          <p:cNvSpPr txBox="1">
            <a:spLocks noChangeArrowheads="1"/>
          </p:cNvSpPr>
          <p:nvPr/>
        </p:nvSpPr>
        <p:spPr bwMode="auto">
          <a:xfrm>
            <a:off x="3567113" y="4267200"/>
            <a:ext cx="1308100" cy="312738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720" rIns="45720">
            <a:spAutoFit/>
          </a:bodyPr>
          <a:lstStyle/>
          <a:p>
            <a:r>
              <a:rPr lang="en-US" sz="1600"/>
              <a:t>Rising Delay</a:t>
            </a:r>
          </a:p>
        </p:txBody>
      </p:sp>
      <p:sp>
        <p:nvSpPr>
          <p:cNvPr id="296009" name="Text Box 73"/>
          <p:cNvSpPr txBox="1">
            <a:spLocks noChangeArrowheads="1"/>
          </p:cNvSpPr>
          <p:nvPr/>
        </p:nvSpPr>
        <p:spPr bwMode="auto">
          <a:xfrm>
            <a:off x="5227638" y="4259263"/>
            <a:ext cx="1343025" cy="312737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720" rIns="45720">
            <a:spAutoFit/>
          </a:bodyPr>
          <a:lstStyle/>
          <a:p>
            <a:r>
              <a:rPr lang="en-US" sz="1600"/>
              <a:t>Falling Delay</a:t>
            </a: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60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Combinational Circuits</a:t>
            </a:r>
          </a:p>
        </p:txBody>
      </p:sp>
      <p:sp>
        <p:nvSpPr>
          <p:cNvPr id="2969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4495800"/>
            <a:ext cx="8015287" cy="1936750"/>
          </a:xfrm>
        </p:spPr>
        <p:txBody>
          <a:bodyPr/>
          <a:lstStyle/>
          <a:p>
            <a:r>
              <a:rPr lang="en-US"/>
              <a:t>Acyclic Network of Logic Gates</a:t>
            </a:r>
          </a:p>
          <a:p>
            <a:pPr lvl="1"/>
            <a:r>
              <a:rPr lang="en-US"/>
              <a:t>Continously responds to changes on primary inputs</a:t>
            </a:r>
          </a:p>
          <a:p>
            <a:pPr lvl="1"/>
            <a:r>
              <a:rPr lang="en-US"/>
              <a:t>Primary outputs become (after some delay) Boolean functions of primary inputs</a:t>
            </a:r>
          </a:p>
        </p:txBody>
      </p:sp>
      <p:grpSp>
        <p:nvGrpSpPr>
          <p:cNvPr id="297013" name="Group 53"/>
          <p:cNvGrpSpPr>
            <a:grpSpLocks/>
          </p:cNvGrpSpPr>
          <p:nvPr/>
        </p:nvGrpSpPr>
        <p:grpSpPr bwMode="auto">
          <a:xfrm>
            <a:off x="1295400" y="1143000"/>
            <a:ext cx="6477000" cy="3048000"/>
            <a:chOff x="816" y="720"/>
            <a:chExt cx="4080" cy="1920"/>
          </a:xfrm>
        </p:grpSpPr>
        <p:sp>
          <p:nvSpPr>
            <p:cNvPr id="296964" name="Rectangle 4"/>
            <p:cNvSpPr>
              <a:spLocks noChangeArrowheads="1"/>
            </p:cNvSpPr>
            <p:nvPr/>
          </p:nvSpPr>
          <p:spPr bwMode="auto">
            <a:xfrm>
              <a:off x="2064" y="960"/>
              <a:ext cx="1584" cy="1680"/>
            </a:xfrm>
            <a:prstGeom prst="rect">
              <a:avLst/>
            </a:prstGeom>
            <a:solidFill>
              <a:srgbClr val="FCFEB9"/>
            </a:solidFill>
            <a:ln w="19050">
              <a:solidFill>
                <a:schemeClr val="tx2"/>
              </a:solidFill>
              <a:miter lim="800000"/>
              <a:headEnd/>
              <a:tailEnd type="none" w="sm" len="sm"/>
            </a:ln>
            <a:effectLst/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pic>
          <p:nvPicPr>
            <p:cNvPr id="296984" name="Picture 24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2352" y="1104"/>
              <a:ext cx="390" cy="194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</p:pic>
        <p:pic>
          <p:nvPicPr>
            <p:cNvPr id="296986" name="Picture 26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2256" y="2304"/>
              <a:ext cx="307" cy="155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</p:pic>
        <p:pic>
          <p:nvPicPr>
            <p:cNvPr id="296987" name="Picture 27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2736" y="2112"/>
              <a:ext cx="390" cy="194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</p:pic>
        <p:pic>
          <p:nvPicPr>
            <p:cNvPr id="296988" name="Picture 28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3120" y="1488"/>
              <a:ext cx="390" cy="194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</p:pic>
        <p:pic>
          <p:nvPicPr>
            <p:cNvPr id="296989" name="Picture 29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2256" y="1536"/>
              <a:ext cx="351" cy="191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</p:pic>
        <p:pic>
          <p:nvPicPr>
            <p:cNvPr id="296990" name="Picture 30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2592" y="1824"/>
              <a:ext cx="351" cy="191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</p:pic>
        <p:pic>
          <p:nvPicPr>
            <p:cNvPr id="296991" name="Picture 31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3168" y="1968"/>
              <a:ext cx="307" cy="155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</p:pic>
        <p:pic>
          <p:nvPicPr>
            <p:cNvPr id="296992" name="Picture 32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3072" y="1152"/>
              <a:ext cx="307" cy="155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</p:pic>
        <p:sp>
          <p:nvSpPr>
            <p:cNvPr id="296994" name="Line 34"/>
            <p:cNvSpPr>
              <a:spLocks noChangeShapeType="1"/>
            </p:cNvSpPr>
            <p:nvPr/>
          </p:nvSpPr>
          <p:spPr bwMode="auto">
            <a:xfrm>
              <a:off x="1536" y="1104"/>
              <a:ext cx="528" cy="0"/>
            </a:xfrm>
            <a:prstGeom prst="line">
              <a:avLst/>
            </a:prstGeom>
            <a:noFill/>
            <a:ln w="19050">
              <a:solidFill>
                <a:schemeClr val="folHlink"/>
              </a:solidFill>
              <a:round/>
              <a:headEnd/>
              <a:tailEnd type="triangle" w="sm" len="sm"/>
            </a:ln>
            <a:effectLst/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296995" name="Line 35"/>
            <p:cNvSpPr>
              <a:spLocks noChangeShapeType="1"/>
            </p:cNvSpPr>
            <p:nvPr/>
          </p:nvSpPr>
          <p:spPr bwMode="auto">
            <a:xfrm>
              <a:off x="1536" y="1296"/>
              <a:ext cx="528" cy="0"/>
            </a:xfrm>
            <a:prstGeom prst="line">
              <a:avLst/>
            </a:prstGeom>
            <a:noFill/>
            <a:ln w="19050">
              <a:solidFill>
                <a:schemeClr val="folHlink"/>
              </a:solidFill>
              <a:round/>
              <a:headEnd/>
              <a:tailEnd type="triangle" w="sm" len="sm"/>
            </a:ln>
            <a:effectLst/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296996" name="Line 36"/>
            <p:cNvSpPr>
              <a:spLocks noChangeShapeType="1"/>
            </p:cNvSpPr>
            <p:nvPr/>
          </p:nvSpPr>
          <p:spPr bwMode="auto">
            <a:xfrm>
              <a:off x="1536" y="1488"/>
              <a:ext cx="528" cy="0"/>
            </a:xfrm>
            <a:prstGeom prst="line">
              <a:avLst/>
            </a:prstGeom>
            <a:noFill/>
            <a:ln w="19050">
              <a:solidFill>
                <a:schemeClr val="folHlink"/>
              </a:solidFill>
              <a:round/>
              <a:headEnd/>
              <a:tailEnd type="triangle" w="sm" len="sm"/>
            </a:ln>
            <a:effectLst/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296997" name="Line 37"/>
            <p:cNvSpPr>
              <a:spLocks noChangeShapeType="1"/>
            </p:cNvSpPr>
            <p:nvPr/>
          </p:nvSpPr>
          <p:spPr bwMode="auto">
            <a:xfrm>
              <a:off x="1536" y="1680"/>
              <a:ext cx="528" cy="0"/>
            </a:xfrm>
            <a:prstGeom prst="line">
              <a:avLst/>
            </a:prstGeom>
            <a:noFill/>
            <a:ln w="19050">
              <a:solidFill>
                <a:schemeClr val="folHlink"/>
              </a:solidFill>
              <a:round/>
              <a:headEnd/>
              <a:tailEnd type="triangle" w="sm" len="sm"/>
            </a:ln>
            <a:effectLst/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296998" name="Line 38"/>
            <p:cNvSpPr>
              <a:spLocks noChangeShapeType="1"/>
            </p:cNvSpPr>
            <p:nvPr/>
          </p:nvSpPr>
          <p:spPr bwMode="auto">
            <a:xfrm>
              <a:off x="1536" y="1872"/>
              <a:ext cx="528" cy="0"/>
            </a:xfrm>
            <a:prstGeom prst="line">
              <a:avLst/>
            </a:prstGeom>
            <a:noFill/>
            <a:ln w="19050">
              <a:solidFill>
                <a:schemeClr val="folHlink"/>
              </a:solidFill>
              <a:round/>
              <a:headEnd/>
              <a:tailEnd type="triangle" w="sm" len="sm"/>
            </a:ln>
            <a:effectLst/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296999" name="Line 39"/>
            <p:cNvSpPr>
              <a:spLocks noChangeShapeType="1"/>
            </p:cNvSpPr>
            <p:nvPr/>
          </p:nvSpPr>
          <p:spPr bwMode="auto">
            <a:xfrm>
              <a:off x="1536" y="2064"/>
              <a:ext cx="528" cy="0"/>
            </a:xfrm>
            <a:prstGeom prst="line">
              <a:avLst/>
            </a:prstGeom>
            <a:noFill/>
            <a:ln w="19050">
              <a:solidFill>
                <a:schemeClr val="folHlink"/>
              </a:solidFill>
              <a:round/>
              <a:headEnd/>
              <a:tailEnd type="triangle" w="sm" len="sm"/>
            </a:ln>
            <a:effectLst/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297000" name="Line 40"/>
            <p:cNvSpPr>
              <a:spLocks noChangeShapeType="1"/>
            </p:cNvSpPr>
            <p:nvPr/>
          </p:nvSpPr>
          <p:spPr bwMode="auto">
            <a:xfrm>
              <a:off x="1536" y="2256"/>
              <a:ext cx="528" cy="0"/>
            </a:xfrm>
            <a:prstGeom prst="line">
              <a:avLst/>
            </a:prstGeom>
            <a:noFill/>
            <a:ln w="19050">
              <a:solidFill>
                <a:schemeClr val="folHlink"/>
              </a:solidFill>
              <a:round/>
              <a:headEnd/>
              <a:tailEnd type="triangle" w="sm" len="sm"/>
            </a:ln>
            <a:effectLst/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297001" name="Line 41"/>
            <p:cNvSpPr>
              <a:spLocks noChangeShapeType="1"/>
            </p:cNvSpPr>
            <p:nvPr/>
          </p:nvSpPr>
          <p:spPr bwMode="auto">
            <a:xfrm>
              <a:off x="1536" y="2448"/>
              <a:ext cx="528" cy="0"/>
            </a:xfrm>
            <a:prstGeom prst="line">
              <a:avLst/>
            </a:prstGeom>
            <a:noFill/>
            <a:ln w="19050">
              <a:solidFill>
                <a:schemeClr val="folHlink"/>
              </a:solidFill>
              <a:round/>
              <a:headEnd/>
              <a:tailEnd type="triangle" w="sm" len="sm"/>
            </a:ln>
            <a:effectLst/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297002" name="Line 42"/>
            <p:cNvSpPr>
              <a:spLocks noChangeShapeType="1"/>
            </p:cNvSpPr>
            <p:nvPr/>
          </p:nvSpPr>
          <p:spPr bwMode="auto">
            <a:xfrm>
              <a:off x="3648" y="1104"/>
              <a:ext cx="528" cy="0"/>
            </a:xfrm>
            <a:prstGeom prst="line">
              <a:avLst/>
            </a:prstGeom>
            <a:noFill/>
            <a:ln w="19050">
              <a:solidFill>
                <a:schemeClr val="folHlink"/>
              </a:solidFill>
              <a:round/>
              <a:headEnd/>
              <a:tailEnd type="triangle" w="sm" len="sm"/>
            </a:ln>
            <a:effectLst/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297003" name="Line 43"/>
            <p:cNvSpPr>
              <a:spLocks noChangeShapeType="1"/>
            </p:cNvSpPr>
            <p:nvPr/>
          </p:nvSpPr>
          <p:spPr bwMode="auto">
            <a:xfrm>
              <a:off x="3648" y="1296"/>
              <a:ext cx="528" cy="0"/>
            </a:xfrm>
            <a:prstGeom prst="line">
              <a:avLst/>
            </a:prstGeom>
            <a:noFill/>
            <a:ln w="19050">
              <a:solidFill>
                <a:schemeClr val="folHlink"/>
              </a:solidFill>
              <a:round/>
              <a:headEnd/>
              <a:tailEnd type="triangle" w="sm" len="sm"/>
            </a:ln>
            <a:effectLst/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297004" name="Line 44"/>
            <p:cNvSpPr>
              <a:spLocks noChangeShapeType="1"/>
            </p:cNvSpPr>
            <p:nvPr/>
          </p:nvSpPr>
          <p:spPr bwMode="auto">
            <a:xfrm>
              <a:off x="3648" y="1488"/>
              <a:ext cx="528" cy="0"/>
            </a:xfrm>
            <a:prstGeom prst="line">
              <a:avLst/>
            </a:prstGeom>
            <a:noFill/>
            <a:ln w="19050">
              <a:solidFill>
                <a:schemeClr val="folHlink"/>
              </a:solidFill>
              <a:round/>
              <a:headEnd/>
              <a:tailEnd type="triangle" w="sm" len="sm"/>
            </a:ln>
            <a:effectLst/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297005" name="Line 45"/>
            <p:cNvSpPr>
              <a:spLocks noChangeShapeType="1"/>
            </p:cNvSpPr>
            <p:nvPr/>
          </p:nvSpPr>
          <p:spPr bwMode="auto">
            <a:xfrm>
              <a:off x="3648" y="1680"/>
              <a:ext cx="528" cy="0"/>
            </a:xfrm>
            <a:prstGeom prst="line">
              <a:avLst/>
            </a:prstGeom>
            <a:noFill/>
            <a:ln w="19050">
              <a:solidFill>
                <a:schemeClr val="folHlink"/>
              </a:solidFill>
              <a:round/>
              <a:headEnd/>
              <a:tailEnd type="triangle" w="sm" len="sm"/>
            </a:ln>
            <a:effectLst/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297006" name="Line 46"/>
            <p:cNvSpPr>
              <a:spLocks noChangeShapeType="1"/>
            </p:cNvSpPr>
            <p:nvPr/>
          </p:nvSpPr>
          <p:spPr bwMode="auto">
            <a:xfrm>
              <a:off x="3648" y="1872"/>
              <a:ext cx="528" cy="0"/>
            </a:xfrm>
            <a:prstGeom prst="line">
              <a:avLst/>
            </a:prstGeom>
            <a:noFill/>
            <a:ln w="19050">
              <a:solidFill>
                <a:schemeClr val="folHlink"/>
              </a:solidFill>
              <a:round/>
              <a:headEnd/>
              <a:tailEnd type="triangle" w="sm" len="sm"/>
            </a:ln>
            <a:effectLst/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297007" name="Line 47"/>
            <p:cNvSpPr>
              <a:spLocks noChangeShapeType="1"/>
            </p:cNvSpPr>
            <p:nvPr/>
          </p:nvSpPr>
          <p:spPr bwMode="auto">
            <a:xfrm>
              <a:off x="3648" y="2064"/>
              <a:ext cx="528" cy="0"/>
            </a:xfrm>
            <a:prstGeom prst="line">
              <a:avLst/>
            </a:prstGeom>
            <a:noFill/>
            <a:ln w="19050">
              <a:solidFill>
                <a:schemeClr val="folHlink"/>
              </a:solidFill>
              <a:round/>
              <a:headEnd/>
              <a:tailEnd type="triangle" w="sm" len="sm"/>
            </a:ln>
            <a:effectLst/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297008" name="Line 48"/>
            <p:cNvSpPr>
              <a:spLocks noChangeShapeType="1"/>
            </p:cNvSpPr>
            <p:nvPr/>
          </p:nvSpPr>
          <p:spPr bwMode="auto">
            <a:xfrm>
              <a:off x="3648" y="2256"/>
              <a:ext cx="528" cy="0"/>
            </a:xfrm>
            <a:prstGeom prst="line">
              <a:avLst/>
            </a:prstGeom>
            <a:noFill/>
            <a:ln w="19050">
              <a:solidFill>
                <a:schemeClr val="folHlink"/>
              </a:solidFill>
              <a:round/>
              <a:headEnd/>
              <a:tailEnd type="triangle" w="sm" len="sm"/>
            </a:ln>
            <a:effectLst/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297009" name="Line 49"/>
            <p:cNvSpPr>
              <a:spLocks noChangeShapeType="1"/>
            </p:cNvSpPr>
            <p:nvPr/>
          </p:nvSpPr>
          <p:spPr bwMode="auto">
            <a:xfrm>
              <a:off x="3648" y="2448"/>
              <a:ext cx="528" cy="0"/>
            </a:xfrm>
            <a:prstGeom prst="line">
              <a:avLst/>
            </a:prstGeom>
            <a:noFill/>
            <a:ln w="19050">
              <a:solidFill>
                <a:schemeClr val="folHlink"/>
              </a:solidFill>
              <a:round/>
              <a:headEnd/>
              <a:tailEnd type="triangle" w="sm" len="sm"/>
            </a:ln>
            <a:effectLst/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297010" name="Text Box 50"/>
            <p:cNvSpPr txBox="1">
              <a:spLocks noChangeArrowheads="1"/>
            </p:cNvSpPr>
            <p:nvPr/>
          </p:nvSpPr>
          <p:spPr bwMode="auto">
            <a:xfrm>
              <a:off x="2256" y="720"/>
              <a:ext cx="1169" cy="214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wrap="none" lIns="45720" rIns="45720">
              <a:spAutoFit/>
            </a:bodyPr>
            <a:lstStyle/>
            <a:p>
              <a:r>
                <a:rPr lang="en-US"/>
                <a:t>Acyclic Network</a:t>
              </a:r>
            </a:p>
          </p:txBody>
        </p:sp>
        <p:sp>
          <p:nvSpPr>
            <p:cNvPr id="297011" name="Text Box 51"/>
            <p:cNvSpPr txBox="1">
              <a:spLocks noChangeArrowheads="1"/>
            </p:cNvSpPr>
            <p:nvPr/>
          </p:nvSpPr>
          <p:spPr bwMode="auto">
            <a:xfrm>
              <a:off x="816" y="1536"/>
              <a:ext cx="594" cy="370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wrap="none" lIns="45720" rIns="45720">
              <a:spAutoFit/>
            </a:bodyPr>
            <a:lstStyle/>
            <a:p>
              <a:r>
                <a:rPr lang="en-US"/>
                <a:t>Primary</a:t>
              </a:r>
            </a:p>
            <a:p>
              <a:r>
                <a:rPr lang="en-US"/>
                <a:t>Inputs</a:t>
              </a:r>
            </a:p>
          </p:txBody>
        </p:sp>
        <p:sp>
          <p:nvSpPr>
            <p:cNvPr id="297012" name="Text Box 52"/>
            <p:cNvSpPr txBox="1">
              <a:spLocks noChangeArrowheads="1"/>
            </p:cNvSpPr>
            <p:nvPr/>
          </p:nvSpPr>
          <p:spPr bwMode="auto">
            <a:xfrm>
              <a:off x="4286" y="1536"/>
              <a:ext cx="610" cy="370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wrap="none" lIns="45720" rIns="45720">
              <a:spAutoFit/>
            </a:bodyPr>
            <a:lstStyle/>
            <a:p>
              <a:r>
                <a:rPr lang="en-US"/>
                <a:t>Primary</a:t>
              </a:r>
            </a:p>
            <a:p>
              <a:r>
                <a:rPr lang="en-US"/>
                <a:t>Outputs</a:t>
              </a:r>
            </a:p>
          </p:txBody>
        </p:sp>
      </p:grp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Bit Equality</a:t>
            </a:r>
          </a:p>
        </p:txBody>
      </p:sp>
      <p:sp>
        <p:nvSpPr>
          <p:cNvPr id="2979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3581400"/>
            <a:ext cx="8294687" cy="2851150"/>
          </a:xfrm>
        </p:spPr>
        <p:txBody>
          <a:bodyPr/>
          <a:lstStyle/>
          <a:p>
            <a:pPr lvl="1"/>
            <a:r>
              <a:rPr lang="en-US"/>
              <a:t>Generate 1 if a and b are equal</a:t>
            </a:r>
          </a:p>
          <a:p>
            <a:r>
              <a:rPr lang="en-US"/>
              <a:t>Hardware Control Language (HCL)</a:t>
            </a:r>
          </a:p>
          <a:p>
            <a:pPr lvl="1"/>
            <a:r>
              <a:rPr lang="en-US"/>
              <a:t>Very simple hardware description language</a:t>
            </a:r>
          </a:p>
          <a:p>
            <a:pPr lvl="2"/>
            <a:r>
              <a:rPr lang="en-US"/>
              <a:t>Boolean operations have syntax similar to C logical operations</a:t>
            </a:r>
          </a:p>
          <a:p>
            <a:pPr lvl="1"/>
            <a:r>
              <a:rPr lang="en-US"/>
              <a:t>We’ll use it to describe control logic for processors</a:t>
            </a:r>
          </a:p>
        </p:txBody>
      </p:sp>
      <p:grpSp>
        <p:nvGrpSpPr>
          <p:cNvPr id="298027" name="Group 43"/>
          <p:cNvGrpSpPr>
            <a:grpSpLocks/>
          </p:cNvGrpSpPr>
          <p:nvPr/>
        </p:nvGrpSpPr>
        <p:grpSpPr bwMode="auto">
          <a:xfrm>
            <a:off x="762000" y="1219200"/>
            <a:ext cx="4254500" cy="1981200"/>
            <a:chOff x="386" y="960"/>
            <a:chExt cx="2680" cy="1248"/>
          </a:xfrm>
        </p:grpSpPr>
        <p:sp>
          <p:nvSpPr>
            <p:cNvPr id="297988" name="Rectangle 4"/>
            <p:cNvSpPr>
              <a:spLocks noChangeArrowheads="1"/>
            </p:cNvSpPr>
            <p:nvPr/>
          </p:nvSpPr>
          <p:spPr bwMode="auto">
            <a:xfrm>
              <a:off x="768" y="960"/>
              <a:ext cx="1776" cy="1248"/>
            </a:xfrm>
            <a:prstGeom prst="rect">
              <a:avLst/>
            </a:prstGeom>
            <a:solidFill>
              <a:srgbClr val="EAEAEA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Ctr="1"/>
            <a:lstStyle/>
            <a:p>
              <a:pPr eaLnBrk="1" hangingPunct="1">
                <a:lnSpc>
                  <a:spcPct val="100000"/>
                </a:lnSpc>
              </a:pPr>
              <a:r>
                <a:rPr lang="en-US" b="0"/>
                <a:t>Bit equal</a:t>
              </a:r>
            </a:p>
          </p:txBody>
        </p:sp>
        <p:sp>
          <p:nvSpPr>
            <p:cNvPr id="297989" name="Freeform 5"/>
            <p:cNvSpPr>
              <a:spLocks/>
            </p:cNvSpPr>
            <p:nvPr/>
          </p:nvSpPr>
          <p:spPr bwMode="auto">
            <a:xfrm flipV="1">
              <a:off x="1777" y="1344"/>
              <a:ext cx="336" cy="192"/>
            </a:xfrm>
            <a:custGeom>
              <a:avLst/>
              <a:gdLst/>
              <a:ahLst/>
              <a:cxnLst>
                <a:cxn ang="0">
                  <a:pos x="0" y="96"/>
                </a:cxn>
                <a:cxn ang="0">
                  <a:pos x="144" y="96"/>
                </a:cxn>
                <a:cxn ang="0">
                  <a:pos x="144" y="0"/>
                </a:cxn>
                <a:cxn ang="0">
                  <a:pos x="336" y="0"/>
                </a:cxn>
              </a:cxnLst>
              <a:rect l="0" t="0" r="r" b="b"/>
              <a:pathLst>
                <a:path w="336" h="96">
                  <a:moveTo>
                    <a:pt x="0" y="96"/>
                  </a:moveTo>
                  <a:lnTo>
                    <a:pt x="144" y="96"/>
                  </a:lnTo>
                  <a:lnTo>
                    <a:pt x="144" y="0"/>
                  </a:lnTo>
                  <a:lnTo>
                    <a:pt x="336" y="0"/>
                  </a:lnTo>
                </a:path>
              </a:pathLst>
            </a:custGeom>
            <a:noFill/>
            <a:ln w="19050" cmpd="sng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97990" name="Freeform 6"/>
            <p:cNvSpPr>
              <a:spLocks/>
            </p:cNvSpPr>
            <p:nvPr/>
          </p:nvSpPr>
          <p:spPr bwMode="auto">
            <a:xfrm>
              <a:off x="1777" y="1728"/>
              <a:ext cx="336" cy="192"/>
            </a:xfrm>
            <a:custGeom>
              <a:avLst/>
              <a:gdLst/>
              <a:ahLst/>
              <a:cxnLst>
                <a:cxn ang="0">
                  <a:pos x="0" y="96"/>
                </a:cxn>
                <a:cxn ang="0">
                  <a:pos x="144" y="96"/>
                </a:cxn>
                <a:cxn ang="0">
                  <a:pos x="144" y="0"/>
                </a:cxn>
                <a:cxn ang="0">
                  <a:pos x="336" y="0"/>
                </a:cxn>
              </a:cxnLst>
              <a:rect l="0" t="0" r="r" b="b"/>
              <a:pathLst>
                <a:path w="336" h="96">
                  <a:moveTo>
                    <a:pt x="0" y="96"/>
                  </a:moveTo>
                  <a:lnTo>
                    <a:pt x="144" y="96"/>
                  </a:lnTo>
                  <a:lnTo>
                    <a:pt x="144" y="0"/>
                  </a:lnTo>
                  <a:lnTo>
                    <a:pt x="336" y="0"/>
                  </a:lnTo>
                </a:path>
              </a:pathLst>
            </a:custGeom>
            <a:noFill/>
            <a:ln w="19050" cmpd="sng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97991" name="Line 7"/>
            <p:cNvSpPr>
              <a:spLocks noChangeShapeType="1"/>
            </p:cNvSpPr>
            <p:nvPr/>
          </p:nvSpPr>
          <p:spPr bwMode="auto">
            <a:xfrm>
              <a:off x="2442" y="1628"/>
              <a:ext cx="247" cy="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7992" name="Freeform 8"/>
            <p:cNvSpPr>
              <a:spLocks/>
            </p:cNvSpPr>
            <p:nvPr/>
          </p:nvSpPr>
          <p:spPr bwMode="auto">
            <a:xfrm>
              <a:off x="2065" y="1488"/>
              <a:ext cx="410" cy="27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90" y="0"/>
                </a:cxn>
                <a:cxn ang="0">
                  <a:pos x="190" y="0"/>
                </a:cxn>
                <a:cxn ang="0">
                  <a:pos x="227" y="3"/>
                </a:cxn>
                <a:cxn ang="0">
                  <a:pos x="262" y="11"/>
                </a:cxn>
                <a:cxn ang="0">
                  <a:pos x="292" y="22"/>
                </a:cxn>
                <a:cxn ang="0">
                  <a:pos x="322" y="40"/>
                </a:cxn>
                <a:cxn ang="0">
                  <a:pos x="372" y="81"/>
                </a:cxn>
                <a:cxn ang="0">
                  <a:pos x="410" y="140"/>
                </a:cxn>
                <a:cxn ang="0">
                  <a:pos x="410" y="140"/>
                </a:cxn>
                <a:cxn ang="0">
                  <a:pos x="372" y="195"/>
                </a:cxn>
                <a:cxn ang="0">
                  <a:pos x="322" y="240"/>
                </a:cxn>
                <a:cxn ang="0">
                  <a:pos x="292" y="254"/>
                </a:cxn>
                <a:cxn ang="0">
                  <a:pos x="262" y="266"/>
                </a:cxn>
                <a:cxn ang="0">
                  <a:pos x="227" y="273"/>
                </a:cxn>
                <a:cxn ang="0">
                  <a:pos x="190" y="277"/>
                </a:cxn>
                <a:cxn ang="0">
                  <a:pos x="190" y="277"/>
                </a:cxn>
                <a:cxn ang="0">
                  <a:pos x="0" y="277"/>
                </a:cxn>
                <a:cxn ang="0">
                  <a:pos x="0" y="277"/>
                </a:cxn>
                <a:cxn ang="0">
                  <a:pos x="0" y="277"/>
                </a:cxn>
                <a:cxn ang="0">
                  <a:pos x="0" y="277"/>
                </a:cxn>
                <a:cxn ang="0">
                  <a:pos x="22" y="247"/>
                </a:cxn>
                <a:cxn ang="0">
                  <a:pos x="38" y="214"/>
                </a:cxn>
                <a:cxn ang="0">
                  <a:pos x="45" y="177"/>
                </a:cxn>
                <a:cxn ang="0">
                  <a:pos x="49" y="140"/>
                </a:cxn>
                <a:cxn ang="0">
                  <a:pos x="49" y="140"/>
                </a:cxn>
                <a:cxn ang="0">
                  <a:pos x="45" y="99"/>
                </a:cxn>
                <a:cxn ang="0">
                  <a:pos x="38" y="66"/>
                </a:cxn>
                <a:cxn ang="0">
                  <a:pos x="22" y="33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410" h="277">
                  <a:moveTo>
                    <a:pt x="0" y="0"/>
                  </a:moveTo>
                  <a:lnTo>
                    <a:pt x="190" y="0"/>
                  </a:lnTo>
                  <a:lnTo>
                    <a:pt x="190" y="0"/>
                  </a:lnTo>
                  <a:lnTo>
                    <a:pt x="227" y="3"/>
                  </a:lnTo>
                  <a:lnTo>
                    <a:pt x="262" y="11"/>
                  </a:lnTo>
                  <a:lnTo>
                    <a:pt x="292" y="22"/>
                  </a:lnTo>
                  <a:lnTo>
                    <a:pt x="322" y="40"/>
                  </a:lnTo>
                  <a:lnTo>
                    <a:pt x="372" y="81"/>
                  </a:lnTo>
                  <a:lnTo>
                    <a:pt x="410" y="140"/>
                  </a:lnTo>
                  <a:lnTo>
                    <a:pt x="410" y="140"/>
                  </a:lnTo>
                  <a:lnTo>
                    <a:pt x="372" y="195"/>
                  </a:lnTo>
                  <a:lnTo>
                    <a:pt x="322" y="240"/>
                  </a:lnTo>
                  <a:lnTo>
                    <a:pt x="292" y="254"/>
                  </a:lnTo>
                  <a:lnTo>
                    <a:pt x="262" y="266"/>
                  </a:lnTo>
                  <a:lnTo>
                    <a:pt x="227" y="273"/>
                  </a:lnTo>
                  <a:lnTo>
                    <a:pt x="190" y="277"/>
                  </a:lnTo>
                  <a:lnTo>
                    <a:pt x="190" y="277"/>
                  </a:lnTo>
                  <a:lnTo>
                    <a:pt x="0" y="277"/>
                  </a:lnTo>
                  <a:lnTo>
                    <a:pt x="0" y="277"/>
                  </a:lnTo>
                  <a:lnTo>
                    <a:pt x="0" y="277"/>
                  </a:lnTo>
                  <a:lnTo>
                    <a:pt x="0" y="277"/>
                  </a:lnTo>
                  <a:lnTo>
                    <a:pt x="22" y="247"/>
                  </a:lnTo>
                  <a:lnTo>
                    <a:pt x="38" y="214"/>
                  </a:lnTo>
                  <a:lnTo>
                    <a:pt x="45" y="177"/>
                  </a:lnTo>
                  <a:lnTo>
                    <a:pt x="49" y="140"/>
                  </a:lnTo>
                  <a:lnTo>
                    <a:pt x="49" y="140"/>
                  </a:lnTo>
                  <a:lnTo>
                    <a:pt x="45" y="99"/>
                  </a:lnTo>
                  <a:lnTo>
                    <a:pt x="38" y="66"/>
                  </a:lnTo>
                  <a:lnTo>
                    <a:pt x="22" y="33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7993" name="Freeform 9"/>
            <p:cNvSpPr>
              <a:spLocks/>
            </p:cNvSpPr>
            <p:nvPr/>
          </p:nvSpPr>
          <p:spPr bwMode="auto">
            <a:xfrm>
              <a:off x="2065" y="1488"/>
              <a:ext cx="410" cy="27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90" y="0"/>
                </a:cxn>
                <a:cxn ang="0">
                  <a:pos x="190" y="0"/>
                </a:cxn>
                <a:cxn ang="0">
                  <a:pos x="227" y="3"/>
                </a:cxn>
                <a:cxn ang="0">
                  <a:pos x="262" y="11"/>
                </a:cxn>
                <a:cxn ang="0">
                  <a:pos x="292" y="22"/>
                </a:cxn>
                <a:cxn ang="0">
                  <a:pos x="322" y="40"/>
                </a:cxn>
                <a:cxn ang="0">
                  <a:pos x="372" y="81"/>
                </a:cxn>
                <a:cxn ang="0">
                  <a:pos x="410" y="140"/>
                </a:cxn>
                <a:cxn ang="0">
                  <a:pos x="410" y="140"/>
                </a:cxn>
                <a:cxn ang="0">
                  <a:pos x="372" y="195"/>
                </a:cxn>
                <a:cxn ang="0">
                  <a:pos x="322" y="240"/>
                </a:cxn>
                <a:cxn ang="0">
                  <a:pos x="292" y="254"/>
                </a:cxn>
                <a:cxn ang="0">
                  <a:pos x="262" y="266"/>
                </a:cxn>
                <a:cxn ang="0">
                  <a:pos x="227" y="273"/>
                </a:cxn>
                <a:cxn ang="0">
                  <a:pos x="190" y="277"/>
                </a:cxn>
                <a:cxn ang="0">
                  <a:pos x="190" y="277"/>
                </a:cxn>
                <a:cxn ang="0">
                  <a:pos x="0" y="277"/>
                </a:cxn>
                <a:cxn ang="0">
                  <a:pos x="0" y="277"/>
                </a:cxn>
                <a:cxn ang="0">
                  <a:pos x="0" y="277"/>
                </a:cxn>
                <a:cxn ang="0">
                  <a:pos x="0" y="277"/>
                </a:cxn>
                <a:cxn ang="0">
                  <a:pos x="22" y="247"/>
                </a:cxn>
                <a:cxn ang="0">
                  <a:pos x="38" y="214"/>
                </a:cxn>
                <a:cxn ang="0">
                  <a:pos x="45" y="177"/>
                </a:cxn>
                <a:cxn ang="0">
                  <a:pos x="49" y="140"/>
                </a:cxn>
                <a:cxn ang="0">
                  <a:pos x="49" y="140"/>
                </a:cxn>
                <a:cxn ang="0">
                  <a:pos x="45" y="99"/>
                </a:cxn>
                <a:cxn ang="0">
                  <a:pos x="38" y="66"/>
                </a:cxn>
                <a:cxn ang="0">
                  <a:pos x="22" y="33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410" h="277">
                  <a:moveTo>
                    <a:pt x="0" y="0"/>
                  </a:moveTo>
                  <a:lnTo>
                    <a:pt x="190" y="0"/>
                  </a:lnTo>
                  <a:lnTo>
                    <a:pt x="190" y="0"/>
                  </a:lnTo>
                  <a:lnTo>
                    <a:pt x="227" y="3"/>
                  </a:lnTo>
                  <a:lnTo>
                    <a:pt x="262" y="11"/>
                  </a:lnTo>
                  <a:lnTo>
                    <a:pt x="292" y="22"/>
                  </a:lnTo>
                  <a:lnTo>
                    <a:pt x="322" y="40"/>
                  </a:lnTo>
                  <a:lnTo>
                    <a:pt x="372" y="81"/>
                  </a:lnTo>
                  <a:lnTo>
                    <a:pt x="410" y="140"/>
                  </a:lnTo>
                  <a:lnTo>
                    <a:pt x="410" y="140"/>
                  </a:lnTo>
                  <a:lnTo>
                    <a:pt x="372" y="195"/>
                  </a:lnTo>
                  <a:lnTo>
                    <a:pt x="322" y="240"/>
                  </a:lnTo>
                  <a:lnTo>
                    <a:pt x="292" y="254"/>
                  </a:lnTo>
                  <a:lnTo>
                    <a:pt x="262" y="266"/>
                  </a:lnTo>
                  <a:lnTo>
                    <a:pt x="227" y="273"/>
                  </a:lnTo>
                  <a:lnTo>
                    <a:pt x="190" y="277"/>
                  </a:lnTo>
                  <a:lnTo>
                    <a:pt x="190" y="277"/>
                  </a:lnTo>
                  <a:lnTo>
                    <a:pt x="0" y="277"/>
                  </a:lnTo>
                  <a:lnTo>
                    <a:pt x="0" y="277"/>
                  </a:lnTo>
                  <a:lnTo>
                    <a:pt x="0" y="277"/>
                  </a:lnTo>
                  <a:lnTo>
                    <a:pt x="0" y="277"/>
                  </a:lnTo>
                  <a:lnTo>
                    <a:pt x="22" y="247"/>
                  </a:lnTo>
                  <a:lnTo>
                    <a:pt x="38" y="214"/>
                  </a:lnTo>
                  <a:lnTo>
                    <a:pt x="45" y="177"/>
                  </a:lnTo>
                  <a:lnTo>
                    <a:pt x="49" y="140"/>
                  </a:lnTo>
                  <a:lnTo>
                    <a:pt x="49" y="140"/>
                  </a:lnTo>
                  <a:lnTo>
                    <a:pt x="45" y="99"/>
                  </a:lnTo>
                  <a:lnTo>
                    <a:pt x="38" y="66"/>
                  </a:lnTo>
                  <a:lnTo>
                    <a:pt x="22" y="33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solidFill>
              <a:srgbClr val="FFFFFF"/>
            </a:solidFill>
            <a:ln w="1270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7994" name="Line 10"/>
            <p:cNvSpPr>
              <a:spLocks noChangeShapeType="1"/>
            </p:cNvSpPr>
            <p:nvPr/>
          </p:nvSpPr>
          <p:spPr bwMode="auto">
            <a:xfrm rot="5400000">
              <a:off x="1202" y="1776"/>
              <a:ext cx="95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7995" name="Freeform 11"/>
            <p:cNvSpPr>
              <a:spLocks/>
            </p:cNvSpPr>
            <p:nvPr/>
          </p:nvSpPr>
          <p:spPr bwMode="auto">
            <a:xfrm rot="5400000">
              <a:off x="1150" y="1541"/>
              <a:ext cx="190" cy="18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84"/>
                </a:cxn>
                <a:cxn ang="0">
                  <a:pos x="190" y="92"/>
                </a:cxn>
                <a:cxn ang="0">
                  <a:pos x="0" y="0"/>
                </a:cxn>
              </a:cxnLst>
              <a:rect l="0" t="0" r="r" b="b"/>
              <a:pathLst>
                <a:path w="190" h="184">
                  <a:moveTo>
                    <a:pt x="0" y="0"/>
                  </a:moveTo>
                  <a:lnTo>
                    <a:pt x="0" y="184"/>
                  </a:lnTo>
                  <a:lnTo>
                    <a:pt x="190" y="9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7996" name="Freeform 12"/>
            <p:cNvSpPr>
              <a:spLocks/>
            </p:cNvSpPr>
            <p:nvPr/>
          </p:nvSpPr>
          <p:spPr bwMode="auto">
            <a:xfrm rot="5400000">
              <a:off x="1150" y="1539"/>
              <a:ext cx="190" cy="18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84"/>
                </a:cxn>
                <a:cxn ang="0">
                  <a:pos x="190" y="92"/>
                </a:cxn>
                <a:cxn ang="0">
                  <a:pos x="0" y="0"/>
                </a:cxn>
              </a:cxnLst>
              <a:rect l="0" t="0" r="r" b="b"/>
              <a:pathLst>
                <a:path w="190" h="184">
                  <a:moveTo>
                    <a:pt x="0" y="0"/>
                  </a:moveTo>
                  <a:lnTo>
                    <a:pt x="0" y="184"/>
                  </a:lnTo>
                  <a:lnTo>
                    <a:pt x="190" y="92"/>
                  </a:lnTo>
                  <a:lnTo>
                    <a:pt x="0" y="0"/>
                  </a:lnTo>
                </a:path>
              </a:pathLst>
            </a:custGeom>
            <a:solidFill>
              <a:srgbClr val="FFFFFF"/>
            </a:solidFill>
            <a:ln w="1270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7997" name="Freeform 13"/>
            <p:cNvSpPr>
              <a:spLocks/>
            </p:cNvSpPr>
            <p:nvPr/>
          </p:nvSpPr>
          <p:spPr bwMode="auto">
            <a:xfrm rot="5400000">
              <a:off x="1221" y="1730"/>
              <a:ext cx="49" cy="48"/>
            </a:xfrm>
            <a:custGeom>
              <a:avLst/>
              <a:gdLst/>
              <a:ahLst/>
              <a:cxnLst>
                <a:cxn ang="0">
                  <a:pos x="49" y="26"/>
                </a:cxn>
                <a:cxn ang="0">
                  <a:pos x="42" y="41"/>
                </a:cxn>
                <a:cxn ang="0">
                  <a:pos x="23" y="48"/>
                </a:cxn>
                <a:cxn ang="0">
                  <a:pos x="23" y="48"/>
                </a:cxn>
                <a:cxn ang="0">
                  <a:pos x="8" y="41"/>
                </a:cxn>
                <a:cxn ang="0">
                  <a:pos x="0" y="26"/>
                </a:cxn>
                <a:cxn ang="0">
                  <a:pos x="0" y="26"/>
                </a:cxn>
                <a:cxn ang="0">
                  <a:pos x="8" y="8"/>
                </a:cxn>
                <a:cxn ang="0">
                  <a:pos x="23" y="0"/>
                </a:cxn>
                <a:cxn ang="0">
                  <a:pos x="23" y="0"/>
                </a:cxn>
                <a:cxn ang="0">
                  <a:pos x="42" y="8"/>
                </a:cxn>
                <a:cxn ang="0">
                  <a:pos x="49" y="26"/>
                </a:cxn>
              </a:cxnLst>
              <a:rect l="0" t="0" r="r" b="b"/>
              <a:pathLst>
                <a:path w="49" h="48">
                  <a:moveTo>
                    <a:pt x="49" y="26"/>
                  </a:moveTo>
                  <a:lnTo>
                    <a:pt x="42" y="41"/>
                  </a:lnTo>
                  <a:lnTo>
                    <a:pt x="23" y="48"/>
                  </a:lnTo>
                  <a:lnTo>
                    <a:pt x="23" y="48"/>
                  </a:lnTo>
                  <a:lnTo>
                    <a:pt x="8" y="41"/>
                  </a:lnTo>
                  <a:lnTo>
                    <a:pt x="0" y="26"/>
                  </a:lnTo>
                  <a:lnTo>
                    <a:pt x="0" y="26"/>
                  </a:lnTo>
                  <a:lnTo>
                    <a:pt x="8" y="8"/>
                  </a:lnTo>
                  <a:lnTo>
                    <a:pt x="23" y="0"/>
                  </a:lnTo>
                  <a:lnTo>
                    <a:pt x="23" y="0"/>
                  </a:lnTo>
                  <a:lnTo>
                    <a:pt x="42" y="8"/>
                  </a:lnTo>
                  <a:lnTo>
                    <a:pt x="49" y="26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7998" name="Freeform 14"/>
            <p:cNvSpPr>
              <a:spLocks/>
            </p:cNvSpPr>
            <p:nvPr/>
          </p:nvSpPr>
          <p:spPr bwMode="auto">
            <a:xfrm rot="5400000">
              <a:off x="1221" y="1730"/>
              <a:ext cx="49" cy="48"/>
            </a:xfrm>
            <a:custGeom>
              <a:avLst/>
              <a:gdLst/>
              <a:ahLst/>
              <a:cxnLst>
                <a:cxn ang="0">
                  <a:pos x="49" y="26"/>
                </a:cxn>
                <a:cxn ang="0">
                  <a:pos x="42" y="41"/>
                </a:cxn>
                <a:cxn ang="0">
                  <a:pos x="23" y="48"/>
                </a:cxn>
                <a:cxn ang="0">
                  <a:pos x="23" y="48"/>
                </a:cxn>
                <a:cxn ang="0">
                  <a:pos x="8" y="41"/>
                </a:cxn>
                <a:cxn ang="0">
                  <a:pos x="0" y="26"/>
                </a:cxn>
                <a:cxn ang="0">
                  <a:pos x="0" y="26"/>
                </a:cxn>
                <a:cxn ang="0">
                  <a:pos x="8" y="8"/>
                </a:cxn>
                <a:cxn ang="0">
                  <a:pos x="23" y="0"/>
                </a:cxn>
                <a:cxn ang="0">
                  <a:pos x="23" y="0"/>
                </a:cxn>
                <a:cxn ang="0">
                  <a:pos x="42" y="8"/>
                </a:cxn>
                <a:cxn ang="0">
                  <a:pos x="49" y="26"/>
                </a:cxn>
              </a:cxnLst>
              <a:rect l="0" t="0" r="r" b="b"/>
              <a:pathLst>
                <a:path w="49" h="48">
                  <a:moveTo>
                    <a:pt x="49" y="26"/>
                  </a:moveTo>
                  <a:lnTo>
                    <a:pt x="42" y="41"/>
                  </a:lnTo>
                  <a:lnTo>
                    <a:pt x="23" y="48"/>
                  </a:lnTo>
                  <a:lnTo>
                    <a:pt x="23" y="48"/>
                  </a:lnTo>
                  <a:lnTo>
                    <a:pt x="8" y="41"/>
                  </a:lnTo>
                  <a:lnTo>
                    <a:pt x="0" y="26"/>
                  </a:lnTo>
                  <a:lnTo>
                    <a:pt x="0" y="26"/>
                  </a:lnTo>
                  <a:lnTo>
                    <a:pt x="8" y="8"/>
                  </a:lnTo>
                  <a:lnTo>
                    <a:pt x="23" y="0"/>
                  </a:lnTo>
                  <a:lnTo>
                    <a:pt x="23" y="0"/>
                  </a:lnTo>
                  <a:lnTo>
                    <a:pt x="42" y="8"/>
                  </a:lnTo>
                  <a:lnTo>
                    <a:pt x="49" y="26"/>
                  </a:lnTo>
                </a:path>
              </a:pathLst>
            </a:custGeom>
            <a:solidFill>
              <a:srgbClr val="FFFFFF"/>
            </a:solidFill>
            <a:ln w="1270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7999" name="Line 15"/>
            <p:cNvSpPr>
              <a:spLocks noChangeShapeType="1"/>
            </p:cNvSpPr>
            <p:nvPr/>
          </p:nvSpPr>
          <p:spPr bwMode="auto">
            <a:xfrm rot="5400000">
              <a:off x="1202" y="1487"/>
              <a:ext cx="95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8000" name="Line 16"/>
            <p:cNvSpPr>
              <a:spLocks noChangeShapeType="1"/>
            </p:cNvSpPr>
            <p:nvPr/>
          </p:nvSpPr>
          <p:spPr bwMode="auto">
            <a:xfrm>
              <a:off x="1297" y="1248"/>
              <a:ext cx="95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8001" name="Line 17"/>
            <p:cNvSpPr>
              <a:spLocks noChangeShapeType="1"/>
            </p:cNvSpPr>
            <p:nvPr/>
          </p:nvSpPr>
          <p:spPr bwMode="auto">
            <a:xfrm>
              <a:off x="577" y="1248"/>
              <a:ext cx="815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8002" name="Freeform 18"/>
            <p:cNvSpPr>
              <a:spLocks/>
            </p:cNvSpPr>
            <p:nvPr/>
          </p:nvSpPr>
          <p:spPr bwMode="auto">
            <a:xfrm>
              <a:off x="1392" y="1200"/>
              <a:ext cx="382" cy="277"/>
            </a:xfrm>
            <a:custGeom>
              <a:avLst/>
              <a:gdLst/>
              <a:ahLst/>
              <a:cxnLst>
                <a:cxn ang="0">
                  <a:pos x="382" y="140"/>
                </a:cxn>
                <a:cxn ang="0">
                  <a:pos x="378" y="166"/>
                </a:cxn>
                <a:cxn ang="0">
                  <a:pos x="370" y="192"/>
                </a:cxn>
                <a:cxn ang="0">
                  <a:pos x="359" y="214"/>
                </a:cxn>
                <a:cxn ang="0">
                  <a:pos x="340" y="236"/>
                </a:cxn>
                <a:cxn ang="0">
                  <a:pos x="317" y="254"/>
                </a:cxn>
                <a:cxn ang="0">
                  <a:pos x="294" y="266"/>
                </a:cxn>
                <a:cxn ang="0">
                  <a:pos x="267" y="273"/>
                </a:cxn>
                <a:cxn ang="0">
                  <a:pos x="237" y="277"/>
                </a:cxn>
                <a:cxn ang="0">
                  <a:pos x="237" y="277"/>
                </a:cxn>
                <a:cxn ang="0">
                  <a:pos x="0" y="277"/>
                </a:cxn>
                <a:cxn ang="0">
                  <a:pos x="0" y="277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237" y="0"/>
                </a:cxn>
                <a:cxn ang="0">
                  <a:pos x="237" y="0"/>
                </a:cxn>
                <a:cxn ang="0">
                  <a:pos x="267" y="3"/>
                </a:cxn>
                <a:cxn ang="0">
                  <a:pos x="294" y="11"/>
                </a:cxn>
                <a:cxn ang="0">
                  <a:pos x="317" y="22"/>
                </a:cxn>
                <a:cxn ang="0">
                  <a:pos x="340" y="40"/>
                </a:cxn>
                <a:cxn ang="0">
                  <a:pos x="359" y="62"/>
                </a:cxn>
                <a:cxn ang="0">
                  <a:pos x="370" y="85"/>
                </a:cxn>
                <a:cxn ang="0">
                  <a:pos x="378" y="110"/>
                </a:cxn>
                <a:cxn ang="0">
                  <a:pos x="382" y="140"/>
                </a:cxn>
              </a:cxnLst>
              <a:rect l="0" t="0" r="r" b="b"/>
              <a:pathLst>
                <a:path w="382" h="277">
                  <a:moveTo>
                    <a:pt x="382" y="140"/>
                  </a:moveTo>
                  <a:lnTo>
                    <a:pt x="378" y="166"/>
                  </a:lnTo>
                  <a:lnTo>
                    <a:pt x="370" y="192"/>
                  </a:lnTo>
                  <a:lnTo>
                    <a:pt x="359" y="214"/>
                  </a:lnTo>
                  <a:lnTo>
                    <a:pt x="340" y="236"/>
                  </a:lnTo>
                  <a:lnTo>
                    <a:pt x="317" y="254"/>
                  </a:lnTo>
                  <a:lnTo>
                    <a:pt x="294" y="266"/>
                  </a:lnTo>
                  <a:lnTo>
                    <a:pt x="267" y="273"/>
                  </a:lnTo>
                  <a:lnTo>
                    <a:pt x="237" y="277"/>
                  </a:lnTo>
                  <a:lnTo>
                    <a:pt x="237" y="277"/>
                  </a:lnTo>
                  <a:lnTo>
                    <a:pt x="0" y="277"/>
                  </a:lnTo>
                  <a:lnTo>
                    <a:pt x="0" y="277"/>
                  </a:lnTo>
                  <a:lnTo>
                    <a:pt x="0" y="0"/>
                  </a:lnTo>
                  <a:lnTo>
                    <a:pt x="0" y="0"/>
                  </a:lnTo>
                  <a:lnTo>
                    <a:pt x="237" y="0"/>
                  </a:lnTo>
                  <a:lnTo>
                    <a:pt x="237" y="0"/>
                  </a:lnTo>
                  <a:lnTo>
                    <a:pt x="267" y="3"/>
                  </a:lnTo>
                  <a:lnTo>
                    <a:pt x="294" y="11"/>
                  </a:lnTo>
                  <a:lnTo>
                    <a:pt x="317" y="22"/>
                  </a:lnTo>
                  <a:lnTo>
                    <a:pt x="340" y="40"/>
                  </a:lnTo>
                  <a:lnTo>
                    <a:pt x="359" y="62"/>
                  </a:lnTo>
                  <a:lnTo>
                    <a:pt x="370" y="85"/>
                  </a:lnTo>
                  <a:lnTo>
                    <a:pt x="378" y="110"/>
                  </a:lnTo>
                  <a:lnTo>
                    <a:pt x="382" y="14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8003" name="Freeform 19"/>
            <p:cNvSpPr>
              <a:spLocks/>
            </p:cNvSpPr>
            <p:nvPr/>
          </p:nvSpPr>
          <p:spPr bwMode="auto">
            <a:xfrm>
              <a:off x="1392" y="1200"/>
              <a:ext cx="382" cy="277"/>
            </a:xfrm>
            <a:custGeom>
              <a:avLst/>
              <a:gdLst/>
              <a:ahLst/>
              <a:cxnLst>
                <a:cxn ang="0">
                  <a:pos x="382" y="140"/>
                </a:cxn>
                <a:cxn ang="0">
                  <a:pos x="378" y="166"/>
                </a:cxn>
                <a:cxn ang="0">
                  <a:pos x="370" y="192"/>
                </a:cxn>
                <a:cxn ang="0">
                  <a:pos x="359" y="214"/>
                </a:cxn>
                <a:cxn ang="0">
                  <a:pos x="340" y="236"/>
                </a:cxn>
                <a:cxn ang="0">
                  <a:pos x="317" y="254"/>
                </a:cxn>
                <a:cxn ang="0">
                  <a:pos x="294" y="266"/>
                </a:cxn>
                <a:cxn ang="0">
                  <a:pos x="267" y="273"/>
                </a:cxn>
                <a:cxn ang="0">
                  <a:pos x="237" y="277"/>
                </a:cxn>
                <a:cxn ang="0">
                  <a:pos x="237" y="277"/>
                </a:cxn>
                <a:cxn ang="0">
                  <a:pos x="0" y="277"/>
                </a:cxn>
                <a:cxn ang="0">
                  <a:pos x="0" y="277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237" y="0"/>
                </a:cxn>
                <a:cxn ang="0">
                  <a:pos x="237" y="0"/>
                </a:cxn>
                <a:cxn ang="0">
                  <a:pos x="267" y="3"/>
                </a:cxn>
                <a:cxn ang="0">
                  <a:pos x="294" y="11"/>
                </a:cxn>
                <a:cxn ang="0">
                  <a:pos x="317" y="22"/>
                </a:cxn>
                <a:cxn ang="0">
                  <a:pos x="340" y="40"/>
                </a:cxn>
                <a:cxn ang="0">
                  <a:pos x="359" y="62"/>
                </a:cxn>
                <a:cxn ang="0">
                  <a:pos x="370" y="85"/>
                </a:cxn>
                <a:cxn ang="0">
                  <a:pos x="378" y="110"/>
                </a:cxn>
                <a:cxn ang="0">
                  <a:pos x="382" y="140"/>
                </a:cxn>
              </a:cxnLst>
              <a:rect l="0" t="0" r="r" b="b"/>
              <a:pathLst>
                <a:path w="382" h="277">
                  <a:moveTo>
                    <a:pt x="382" y="140"/>
                  </a:moveTo>
                  <a:lnTo>
                    <a:pt x="378" y="166"/>
                  </a:lnTo>
                  <a:lnTo>
                    <a:pt x="370" y="192"/>
                  </a:lnTo>
                  <a:lnTo>
                    <a:pt x="359" y="214"/>
                  </a:lnTo>
                  <a:lnTo>
                    <a:pt x="340" y="236"/>
                  </a:lnTo>
                  <a:lnTo>
                    <a:pt x="317" y="254"/>
                  </a:lnTo>
                  <a:lnTo>
                    <a:pt x="294" y="266"/>
                  </a:lnTo>
                  <a:lnTo>
                    <a:pt x="267" y="273"/>
                  </a:lnTo>
                  <a:lnTo>
                    <a:pt x="237" y="277"/>
                  </a:lnTo>
                  <a:lnTo>
                    <a:pt x="237" y="277"/>
                  </a:lnTo>
                  <a:lnTo>
                    <a:pt x="0" y="277"/>
                  </a:lnTo>
                  <a:lnTo>
                    <a:pt x="0" y="277"/>
                  </a:lnTo>
                  <a:lnTo>
                    <a:pt x="0" y="0"/>
                  </a:lnTo>
                  <a:lnTo>
                    <a:pt x="0" y="0"/>
                  </a:lnTo>
                  <a:lnTo>
                    <a:pt x="237" y="0"/>
                  </a:lnTo>
                  <a:lnTo>
                    <a:pt x="237" y="0"/>
                  </a:lnTo>
                  <a:lnTo>
                    <a:pt x="267" y="3"/>
                  </a:lnTo>
                  <a:lnTo>
                    <a:pt x="294" y="11"/>
                  </a:lnTo>
                  <a:lnTo>
                    <a:pt x="317" y="22"/>
                  </a:lnTo>
                  <a:lnTo>
                    <a:pt x="340" y="40"/>
                  </a:lnTo>
                  <a:lnTo>
                    <a:pt x="359" y="62"/>
                  </a:lnTo>
                  <a:lnTo>
                    <a:pt x="370" y="85"/>
                  </a:lnTo>
                  <a:lnTo>
                    <a:pt x="378" y="110"/>
                  </a:lnTo>
                  <a:lnTo>
                    <a:pt x="382" y="140"/>
                  </a:lnTo>
                </a:path>
              </a:pathLst>
            </a:custGeom>
            <a:noFill/>
            <a:ln w="1270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8004" name="Text Box 20"/>
            <p:cNvSpPr txBox="1">
              <a:spLocks noChangeArrowheads="1"/>
            </p:cNvSpPr>
            <p:nvPr/>
          </p:nvSpPr>
          <p:spPr bwMode="auto">
            <a:xfrm>
              <a:off x="386" y="1104"/>
              <a:ext cx="187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r" eaLnBrk="1" hangingPunct="1">
                <a:lnSpc>
                  <a:spcPct val="100000"/>
                </a:lnSpc>
              </a:pPr>
              <a:r>
                <a:rPr lang="en-US" sz="1600" b="0"/>
                <a:t>a</a:t>
              </a:r>
              <a:endParaRPr lang="en-US" sz="1600" b="0" baseline="-25000"/>
            </a:p>
          </p:txBody>
        </p:sp>
        <p:sp>
          <p:nvSpPr>
            <p:cNvPr id="298005" name="Line 21"/>
            <p:cNvSpPr>
              <a:spLocks noChangeShapeType="1"/>
            </p:cNvSpPr>
            <p:nvPr/>
          </p:nvSpPr>
          <p:spPr bwMode="auto">
            <a:xfrm>
              <a:off x="1009" y="1440"/>
              <a:ext cx="383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8006" name="Line 22"/>
            <p:cNvSpPr>
              <a:spLocks noChangeShapeType="1"/>
            </p:cNvSpPr>
            <p:nvPr/>
          </p:nvSpPr>
          <p:spPr bwMode="auto">
            <a:xfrm flipV="1">
              <a:off x="578" y="2009"/>
              <a:ext cx="815" cy="7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8007" name="Freeform 23"/>
            <p:cNvSpPr>
              <a:spLocks/>
            </p:cNvSpPr>
            <p:nvPr/>
          </p:nvSpPr>
          <p:spPr bwMode="auto">
            <a:xfrm>
              <a:off x="1393" y="1776"/>
              <a:ext cx="382" cy="277"/>
            </a:xfrm>
            <a:custGeom>
              <a:avLst/>
              <a:gdLst/>
              <a:ahLst/>
              <a:cxnLst>
                <a:cxn ang="0">
                  <a:pos x="382" y="140"/>
                </a:cxn>
                <a:cxn ang="0">
                  <a:pos x="378" y="166"/>
                </a:cxn>
                <a:cxn ang="0">
                  <a:pos x="370" y="192"/>
                </a:cxn>
                <a:cxn ang="0">
                  <a:pos x="359" y="214"/>
                </a:cxn>
                <a:cxn ang="0">
                  <a:pos x="340" y="236"/>
                </a:cxn>
                <a:cxn ang="0">
                  <a:pos x="317" y="254"/>
                </a:cxn>
                <a:cxn ang="0">
                  <a:pos x="294" y="266"/>
                </a:cxn>
                <a:cxn ang="0">
                  <a:pos x="267" y="273"/>
                </a:cxn>
                <a:cxn ang="0">
                  <a:pos x="237" y="277"/>
                </a:cxn>
                <a:cxn ang="0">
                  <a:pos x="237" y="277"/>
                </a:cxn>
                <a:cxn ang="0">
                  <a:pos x="0" y="277"/>
                </a:cxn>
                <a:cxn ang="0">
                  <a:pos x="0" y="277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237" y="0"/>
                </a:cxn>
                <a:cxn ang="0">
                  <a:pos x="237" y="0"/>
                </a:cxn>
                <a:cxn ang="0">
                  <a:pos x="267" y="3"/>
                </a:cxn>
                <a:cxn ang="0">
                  <a:pos x="294" y="11"/>
                </a:cxn>
                <a:cxn ang="0">
                  <a:pos x="317" y="22"/>
                </a:cxn>
                <a:cxn ang="0">
                  <a:pos x="340" y="40"/>
                </a:cxn>
                <a:cxn ang="0">
                  <a:pos x="359" y="62"/>
                </a:cxn>
                <a:cxn ang="0">
                  <a:pos x="370" y="85"/>
                </a:cxn>
                <a:cxn ang="0">
                  <a:pos x="378" y="110"/>
                </a:cxn>
                <a:cxn ang="0">
                  <a:pos x="382" y="140"/>
                </a:cxn>
              </a:cxnLst>
              <a:rect l="0" t="0" r="r" b="b"/>
              <a:pathLst>
                <a:path w="382" h="277">
                  <a:moveTo>
                    <a:pt x="382" y="140"/>
                  </a:moveTo>
                  <a:lnTo>
                    <a:pt x="378" y="166"/>
                  </a:lnTo>
                  <a:lnTo>
                    <a:pt x="370" y="192"/>
                  </a:lnTo>
                  <a:lnTo>
                    <a:pt x="359" y="214"/>
                  </a:lnTo>
                  <a:lnTo>
                    <a:pt x="340" y="236"/>
                  </a:lnTo>
                  <a:lnTo>
                    <a:pt x="317" y="254"/>
                  </a:lnTo>
                  <a:lnTo>
                    <a:pt x="294" y="266"/>
                  </a:lnTo>
                  <a:lnTo>
                    <a:pt x="267" y="273"/>
                  </a:lnTo>
                  <a:lnTo>
                    <a:pt x="237" y="277"/>
                  </a:lnTo>
                  <a:lnTo>
                    <a:pt x="237" y="277"/>
                  </a:lnTo>
                  <a:lnTo>
                    <a:pt x="0" y="277"/>
                  </a:lnTo>
                  <a:lnTo>
                    <a:pt x="0" y="277"/>
                  </a:lnTo>
                  <a:lnTo>
                    <a:pt x="0" y="0"/>
                  </a:lnTo>
                  <a:lnTo>
                    <a:pt x="0" y="0"/>
                  </a:lnTo>
                  <a:lnTo>
                    <a:pt x="237" y="0"/>
                  </a:lnTo>
                  <a:lnTo>
                    <a:pt x="237" y="0"/>
                  </a:lnTo>
                  <a:lnTo>
                    <a:pt x="267" y="3"/>
                  </a:lnTo>
                  <a:lnTo>
                    <a:pt x="294" y="11"/>
                  </a:lnTo>
                  <a:lnTo>
                    <a:pt x="317" y="22"/>
                  </a:lnTo>
                  <a:lnTo>
                    <a:pt x="340" y="40"/>
                  </a:lnTo>
                  <a:lnTo>
                    <a:pt x="359" y="62"/>
                  </a:lnTo>
                  <a:lnTo>
                    <a:pt x="370" y="85"/>
                  </a:lnTo>
                  <a:lnTo>
                    <a:pt x="378" y="110"/>
                  </a:lnTo>
                  <a:lnTo>
                    <a:pt x="382" y="14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8008" name="Freeform 24"/>
            <p:cNvSpPr>
              <a:spLocks/>
            </p:cNvSpPr>
            <p:nvPr/>
          </p:nvSpPr>
          <p:spPr bwMode="auto">
            <a:xfrm>
              <a:off x="1393" y="1776"/>
              <a:ext cx="382" cy="277"/>
            </a:xfrm>
            <a:custGeom>
              <a:avLst/>
              <a:gdLst/>
              <a:ahLst/>
              <a:cxnLst>
                <a:cxn ang="0">
                  <a:pos x="382" y="140"/>
                </a:cxn>
                <a:cxn ang="0">
                  <a:pos x="378" y="166"/>
                </a:cxn>
                <a:cxn ang="0">
                  <a:pos x="370" y="192"/>
                </a:cxn>
                <a:cxn ang="0">
                  <a:pos x="359" y="214"/>
                </a:cxn>
                <a:cxn ang="0">
                  <a:pos x="340" y="236"/>
                </a:cxn>
                <a:cxn ang="0">
                  <a:pos x="317" y="254"/>
                </a:cxn>
                <a:cxn ang="0">
                  <a:pos x="294" y="266"/>
                </a:cxn>
                <a:cxn ang="0">
                  <a:pos x="267" y="273"/>
                </a:cxn>
                <a:cxn ang="0">
                  <a:pos x="237" y="277"/>
                </a:cxn>
                <a:cxn ang="0">
                  <a:pos x="237" y="277"/>
                </a:cxn>
                <a:cxn ang="0">
                  <a:pos x="0" y="277"/>
                </a:cxn>
                <a:cxn ang="0">
                  <a:pos x="0" y="277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237" y="0"/>
                </a:cxn>
                <a:cxn ang="0">
                  <a:pos x="237" y="0"/>
                </a:cxn>
                <a:cxn ang="0">
                  <a:pos x="267" y="3"/>
                </a:cxn>
                <a:cxn ang="0">
                  <a:pos x="294" y="11"/>
                </a:cxn>
                <a:cxn ang="0">
                  <a:pos x="317" y="22"/>
                </a:cxn>
                <a:cxn ang="0">
                  <a:pos x="340" y="40"/>
                </a:cxn>
                <a:cxn ang="0">
                  <a:pos x="359" y="62"/>
                </a:cxn>
                <a:cxn ang="0">
                  <a:pos x="370" y="85"/>
                </a:cxn>
                <a:cxn ang="0">
                  <a:pos x="378" y="110"/>
                </a:cxn>
                <a:cxn ang="0">
                  <a:pos x="382" y="140"/>
                </a:cxn>
              </a:cxnLst>
              <a:rect l="0" t="0" r="r" b="b"/>
              <a:pathLst>
                <a:path w="382" h="277">
                  <a:moveTo>
                    <a:pt x="382" y="140"/>
                  </a:moveTo>
                  <a:lnTo>
                    <a:pt x="378" y="166"/>
                  </a:lnTo>
                  <a:lnTo>
                    <a:pt x="370" y="192"/>
                  </a:lnTo>
                  <a:lnTo>
                    <a:pt x="359" y="214"/>
                  </a:lnTo>
                  <a:lnTo>
                    <a:pt x="340" y="236"/>
                  </a:lnTo>
                  <a:lnTo>
                    <a:pt x="317" y="254"/>
                  </a:lnTo>
                  <a:lnTo>
                    <a:pt x="294" y="266"/>
                  </a:lnTo>
                  <a:lnTo>
                    <a:pt x="267" y="273"/>
                  </a:lnTo>
                  <a:lnTo>
                    <a:pt x="237" y="277"/>
                  </a:lnTo>
                  <a:lnTo>
                    <a:pt x="237" y="277"/>
                  </a:lnTo>
                  <a:lnTo>
                    <a:pt x="0" y="277"/>
                  </a:lnTo>
                  <a:lnTo>
                    <a:pt x="0" y="277"/>
                  </a:lnTo>
                  <a:lnTo>
                    <a:pt x="0" y="0"/>
                  </a:lnTo>
                  <a:lnTo>
                    <a:pt x="0" y="0"/>
                  </a:lnTo>
                  <a:lnTo>
                    <a:pt x="237" y="0"/>
                  </a:lnTo>
                  <a:lnTo>
                    <a:pt x="237" y="0"/>
                  </a:lnTo>
                  <a:lnTo>
                    <a:pt x="267" y="3"/>
                  </a:lnTo>
                  <a:lnTo>
                    <a:pt x="294" y="11"/>
                  </a:lnTo>
                  <a:lnTo>
                    <a:pt x="317" y="22"/>
                  </a:lnTo>
                  <a:lnTo>
                    <a:pt x="340" y="40"/>
                  </a:lnTo>
                  <a:lnTo>
                    <a:pt x="359" y="62"/>
                  </a:lnTo>
                  <a:lnTo>
                    <a:pt x="370" y="85"/>
                  </a:lnTo>
                  <a:lnTo>
                    <a:pt x="378" y="110"/>
                  </a:lnTo>
                  <a:lnTo>
                    <a:pt x="382" y="140"/>
                  </a:lnTo>
                </a:path>
              </a:pathLst>
            </a:custGeom>
            <a:noFill/>
            <a:ln w="1270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8009" name="Text Box 25"/>
            <p:cNvSpPr txBox="1">
              <a:spLocks noChangeArrowheads="1"/>
            </p:cNvSpPr>
            <p:nvPr/>
          </p:nvSpPr>
          <p:spPr bwMode="auto">
            <a:xfrm>
              <a:off x="387" y="1900"/>
              <a:ext cx="187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r" eaLnBrk="1" hangingPunct="1">
                <a:lnSpc>
                  <a:spcPct val="100000"/>
                </a:lnSpc>
              </a:pPr>
              <a:r>
                <a:rPr lang="en-US" sz="1600" b="0"/>
                <a:t>b</a:t>
              </a:r>
              <a:endParaRPr lang="en-US" sz="1600" b="0" baseline="-25000"/>
            </a:p>
          </p:txBody>
        </p:sp>
        <p:sp>
          <p:nvSpPr>
            <p:cNvPr id="298010" name="Line 26"/>
            <p:cNvSpPr>
              <a:spLocks noChangeShapeType="1"/>
            </p:cNvSpPr>
            <p:nvPr/>
          </p:nvSpPr>
          <p:spPr bwMode="auto">
            <a:xfrm rot="-5400000">
              <a:off x="721" y="1728"/>
              <a:ext cx="576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98011" name="Rectangle 27"/>
            <p:cNvSpPr>
              <a:spLocks noChangeArrowheads="1"/>
            </p:cNvSpPr>
            <p:nvPr/>
          </p:nvSpPr>
          <p:spPr bwMode="auto">
            <a:xfrm>
              <a:off x="2688" y="1536"/>
              <a:ext cx="378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600" b="0"/>
                <a:t>eq</a:t>
              </a:r>
            </a:p>
          </p:txBody>
        </p:sp>
        <p:grpSp>
          <p:nvGrpSpPr>
            <p:cNvPr id="298012" name="Group 28"/>
            <p:cNvGrpSpPr>
              <a:grpSpLocks/>
            </p:cNvGrpSpPr>
            <p:nvPr/>
          </p:nvGrpSpPr>
          <p:grpSpPr bwMode="auto">
            <a:xfrm rot="5400000">
              <a:off x="1109" y="1820"/>
              <a:ext cx="184" cy="383"/>
              <a:chOff x="912" y="1776"/>
              <a:chExt cx="184" cy="383"/>
            </a:xfrm>
          </p:grpSpPr>
          <p:sp>
            <p:nvSpPr>
              <p:cNvPr id="298013" name="Line 29"/>
              <p:cNvSpPr>
                <a:spLocks noChangeShapeType="1"/>
              </p:cNvSpPr>
              <p:nvPr/>
            </p:nvSpPr>
            <p:spPr bwMode="auto">
              <a:xfrm rot="16200000" flipV="1">
                <a:off x="961" y="1823"/>
                <a:ext cx="95" cy="1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98014" name="Freeform 30"/>
              <p:cNvSpPr>
                <a:spLocks/>
              </p:cNvSpPr>
              <p:nvPr/>
            </p:nvSpPr>
            <p:spPr bwMode="auto">
              <a:xfrm rot="16200000" flipV="1">
                <a:off x="909" y="1877"/>
                <a:ext cx="190" cy="184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84"/>
                  </a:cxn>
                  <a:cxn ang="0">
                    <a:pos x="190" y="92"/>
                  </a:cxn>
                  <a:cxn ang="0">
                    <a:pos x="0" y="0"/>
                  </a:cxn>
                </a:cxnLst>
                <a:rect l="0" t="0" r="r" b="b"/>
                <a:pathLst>
                  <a:path w="190" h="184">
                    <a:moveTo>
                      <a:pt x="0" y="0"/>
                    </a:moveTo>
                    <a:lnTo>
                      <a:pt x="0" y="184"/>
                    </a:lnTo>
                    <a:lnTo>
                      <a:pt x="190" y="9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98015" name="Freeform 31"/>
              <p:cNvSpPr>
                <a:spLocks/>
              </p:cNvSpPr>
              <p:nvPr/>
            </p:nvSpPr>
            <p:spPr bwMode="auto">
              <a:xfrm rot="16200000" flipV="1">
                <a:off x="909" y="1877"/>
                <a:ext cx="190" cy="184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84"/>
                  </a:cxn>
                  <a:cxn ang="0">
                    <a:pos x="190" y="92"/>
                  </a:cxn>
                  <a:cxn ang="0">
                    <a:pos x="0" y="0"/>
                  </a:cxn>
                </a:cxnLst>
                <a:rect l="0" t="0" r="r" b="b"/>
                <a:pathLst>
                  <a:path w="190" h="184">
                    <a:moveTo>
                      <a:pt x="0" y="0"/>
                    </a:moveTo>
                    <a:lnTo>
                      <a:pt x="0" y="184"/>
                    </a:lnTo>
                    <a:lnTo>
                      <a:pt x="190" y="92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FFFFFF"/>
              </a:solidFill>
              <a:ln w="1270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98016" name="Freeform 32"/>
              <p:cNvSpPr>
                <a:spLocks/>
              </p:cNvSpPr>
              <p:nvPr/>
            </p:nvSpPr>
            <p:spPr bwMode="auto">
              <a:xfrm rot="16200000" flipV="1">
                <a:off x="980" y="1823"/>
                <a:ext cx="49" cy="48"/>
              </a:xfrm>
              <a:custGeom>
                <a:avLst/>
                <a:gdLst/>
                <a:ahLst/>
                <a:cxnLst>
                  <a:cxn ang="0">
                    <a:pos x="49" y="26"/>
                  </a:cxn>
                  <a:cxn ang="0">
                    <a:pos x="42" y="41"/>
                  </a:cxn>
                  <a:cxn ang="0">
                    <a:pos x="23" y="48"/>
                  </a:cxn>
                  <a:cxn ang="0">
                    <a:pos x="23" y="48"/>
                  </a:cxn>
                  <a:cxn ang="0">
                    <a:pos x="8" y="41"/>
                  </a:cxn>
                  <a:cxn ang="0">
                    <a:pos x="0" y="26"/>
                  </a:cxn>
                  <a:cxn ang="0">
                    <a:pos x="0" y="26"/>
                  </a:cxn>
                  <a:cxn ang="0">
                    <a:pos x="8" y="8"/>
                  </a:cxn>
                  <a:cxn ang="0">
                    <a:pos x="23" y="0"/>
                  </a:cxn>
                  <a:cxn ang="0">
                    <a:pos x="23" y="0"/>
                  </a:cxn>
                  <a:cxn ang="0">
                    <a:pos x="42" y="8"/>
                  </a:cxn>
                  <a:cxn ang="0">
                    <a:pos x="49" y="26"/>
                  </a:cxn>
                </a:cxnLst>
                <a:rect l="0" t="0" r="r" b="b"/>
                <a:pathLst>
                  <a:path w="49" h="48">
                    <a:moveTo>
                      <a:pt x="49" y="26"/>
                    </a:moveTo>
                    <a:lnTo>
                      <a:pt x="42" y="41"/>
                    </a:lnTo>
                    <a:lnTo>
                      <a:pt x="23" y="48"/>
                    </a:lnTo>
                    <a:lnTo>
                      <a:pt x="23" y="48"/>
                    </a:lnTo>
                    <a:lnTo>
                      <a:pt x="8" y="41"/>
                    </a:lnTo>
                    <a:lnTo>
                      <a:pt x="0" y="26"/>
                    </a:lnTo>
                    <a:lnTo>
                      <a:pt x="0" y="26"/>
                    </a:lnTo>
                    <a:lnTo>
                      <a:pt x="8" y="8"/>
                    </a:lnTo>
                    <a:lnTo>
                      <a:pt x="23" y="0"/>
                    </a:lnTo>
                    <a:lnTo>
                      <a:pt x="23" y="0"/>
                    </a:lnTo>
                    <a:lnTo>
                      <a:pt x="42" y="8"/>
                    </a:lnTo>
                    <a:lnTo>
                      <a:pt x="49" y="26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98017" name="Freeform 33"/>
              <p:cNvSpPr>
                <a:spLocks/>
              </p:cNvSpPr>
              <p:nvPr/>
            </p:nvSpPr>
            <p:spPr bwMode="auto">
              <a:xfrm rot="16200000" flipV="1">
                <a:off x="980" y="1823"/>
                <a:ext cx="49" cy="48"/>
              </a:xfrm>
              <a:custGeom>
                <a:avLst/>
                <a:gdLst/>
                <a:ahLst/>
                <a:cxnLst>
                  <a:cxn ang="0">
                    <a:pos x="49" y="26"/>
                  </a:cxn>
                  <a:cxn ang="0">
                    <a:pos x="42" y="41"/>
                  </a:cxn>
                  <a:cxn ang="0">
                    <a:pos x="23" y="48"/>
                  </a:cxn>
                  <a:cxn ang="0">
                    <a:pos x="23" y="48"/>
                  </a:cxn>
                  <a:cxn ang="0">
                    <a:pos x="8" y="41"/>
                  </a:cxn>
                  <a:cxn ang="0">
                    <a:pos x="0" y="26"/>
                  </a:cxn>
                  <a:cxn ang="0">
                    <a:pos x="0" y="26"/>
                  </a:cxn>
                  <a:cxn ang="0">
                    <a:pos x="8" y="8"/>
                  </a:cxn>
                  <a:cxn ang="0">
                    <a:pos x="23" y="0"/>
                  </a:cxn>
                  <a:cxn ang="0">
                    <a:pos x="23" y="0"/>
                  </a:cxn>
                  <a:cxn ang="0">
                    <a:pos x="42" y="8"/>
                  </a:cxn>
                  <a:cxn ang="0">
                    <a:pos x="49" y="26"/>
                  </a:cxn>
                </a:cxnLst>
                <a:rect l="0" t="0" r="r" b="b"/>
                <a:pathLst>
                  <a:path w="49" h="48">
                    <a:moveTo>
                      <a:pt x="49" y="26"/>
                    </a:moveTo>
                    <a:lnTo>
                      <a:pt x="42" y="41"/>
                    </a:lnTo>
                    <a:lnTo>
                      <a:pt x="23" y="48"/>
                    </a:lnTo>
                    <a:lnTo>
                      <a:pt x="23" y="48"/>
                    </a:lnTo>
                    <a:lnTo>
                      <a:pt x="8" y="41"/>
                    </a:lnTo>
                    <a:lnTo>
                      <a:pt x="0" y="26"/>
                    </a:lnTo>
                    <a:lnTo>
                      <a:pt x="0" y="26"/>
                    </a:lnTo>
                    <a:lnTo>
                      <a:pt x="8" y="8"/>
                    </a:lnTo>
                    <a:lnTo>
                      <a:pt x="23" y="0"/>
                    </a:lnTo>
                    <a:lnTo>
                      <a:pt x="23" y="0"/>
                    </a:lnTo>
                    <a:lnTo>
                      <a:pt x="42" y="8"/>
                    </a:lnTo>
                    <a:lnTo>
                      <a:pt x="49" y="26"/>
                    </a:lnTo>
                  </a:path>
                </a:pathLst>
              </a:custGeom>
              <a:solidFill>
                <a:srgbClr val="FFFFFF"/>
              </a:solidFill>
              <a:ln w="1270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98018" name="Line 34"/>
              <p:cNvSpPr>
                <a:spLocks noChangeShapeType="1"/>
              </p:cNvSpPr>
              <p:nvPr/>
            </p:nvSpPr>
            <p:spPr bwMode="auto">
              <a:xfrm rot="16200000" flipV="1">
                <a:off x="961" y="2111"/>
                <a:ext cx="95" cy="1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298019" name="Line 35"/>
            <p:cNvSpPr>
              <a:spLocks noChangeShapeType="1"/>
            </p:cNvSpPr>
            <p:nvPr/>
          </p:nvSpPr>
          <p:spPr bwMode="auto">
            <a:xfrm>
              <a:off x="1249" y="1824"/>
              <a:ext cx="143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8020" name="Line 36"/>
            <p:cNvSpPr>
              <a:spLocks noChangeShapeType="1"/>
            </p:cNvSpPr>
            <p:nvPr/>
          </p:nvSpPr>
          <p:spPr bwMode="auto">
            <a:xfrm rot="5400000">
              <a:off x="1153" y="1344"/>
              <a:ext cx="192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298021" name="Group 37"/>
            <p:cNvGrpSpPr>
              <a:grpSpLocks/>
            </p:cNvGrpSpPr>
            <p:nvPr/>
          </p:nvGrpSpPr>
          <p:grpSpPr bwMode="auto">
            <a:xfrm>
              <a:off x="1201" y="1200"/>
              <a:ext cx="96" cy="96"/>
              <a:chOff x="240" y="4176"/>
              <a:chExt cx="192" cy="192"/>
            </a:xfrm>
          </p:grpSpPr>
          <p:sp>
            <p:nvSpPr>
              <p:cNvPr id="298022" name="Oval 38"/>
              <p:cNvSpPr>
                <a:spLocks noChangeArrowheads="1"/>
              </p:cNvSpPr>
              <p:nvPr/>
            </p:nvSpPr>
            <p:spPr bwMode="auto">
              <a:xfrm>
                <a:off x="288" y="4224"/>
                <a:ext cx="96" cy="96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8023" name="Rectangle 39"/>
              <p:cNvSpPr>
                <a:spLocks noChangeArrowheads="1"/>
              </p:cNvSpPr>
              <p:nvPr/>
            </p:nvSpPr>
            <p:spPr bwMode="auto">
              <a:xfrm>
                <a:off x="240" y="4176"/>
                <a:ext cx="192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98024" name="Group 40"/>
            <p:cNvGrpSpPr>
              <a:grpSpLocks/>
            </p:cNvGrpSpPr>
            <p:nvPr/>
          </p:nvGrpSpPr>
          <p:grpSpPr bwMode="auto">
            <a:xfrm>
              <a:off x="961" y="1968"/>
              <a:ext cx="96" cy="96"/>
              <a:chOff x="240" y="4176"/>
              <a:chExt cx="192" cy="192"/>
            </a:xfrm>
          </p:grpSpPr>
          <p:sp>
            <p:nvSpPr>
              <p:cNvPr id="298025" name="Oval 41"/>
              <p:cNvSpPr>
                <a:spLocks noChangeArrowheads="1"/>
              </p:cNvSpPr>
              <p:nvPr/>
            </p:nvSpPr>
            <p:spPr bwMode="auto">
              <a:xfrm>
                <a:off x="288" y="4224"/>
                <a:ext cx="96" cy="96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8026" name="Rectangle 42"/>
              <p:cNvSpPr>
                <a:spLocks noChangeArrowheads="1"/>
              </p:cNvSpPr>
              <p:nvPr/>
            </p:nvSpPr>
            <p:spPr bwMode="auto">
              <a:xfrm>
                <a:off x="240" y="4176"/>
                <a:ext cx="192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298028" name="Text Box 44"/>
          <p:cNvSpPr txBox="1">
            <a:spLocks noChangeArrowheads="1"/>
          </p:cNvSpPr>
          <p:nvPr/>
        </p:nvSpPr>
        <p:spPr bwMode="auto">
          <a:xfrm>
            <a:off x="4840288" y="2362200"/>
            <a:ext cx="3641725" cy="339725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720" rIns="45720">
            <a:spAutoFit/>
          </a:bodyPr>
          <a:lstStyle/>
          <a:p>
            <a:r>
              <a:rPr lang="en-US">
                <a:latin typeface="Courier New" pitchFamily="49" charset="0"/>
              </a:rPr>
              <a:t>bool eq = (a&amp;&amp;b)||(!a&amp;&amp;!b)</a:t>
            </a:r>
          </a:p>
        </p:txBody>
      </p:sp>
      <p:sp>
        <p:nvSpPr>
          <p:cNvPr id="298029" name="Text Box 45"/>
          <p:cNvSpPr txBox="1">
            <a:spLocks noChangeArrowheads="1"/>
          </p:cNvSpPr>
          <p:nvPr/>
        </p:nvSpPr>
        <p:spPr bwMode="auto">
          <a:xfrm>
            <a:off x="5548313" y="1811338"/>
            <a:ext cx="1857375" cy="339725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720" rIns="45720">
            <a:spAutoFit/>
          </a:bodyPr>
          <a:lstStyle/>
          <a:p>
            <a:r>
              <a:rPr lang="en-US"/>
              <a:t>HCL Expression</a:t>
            </a: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9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Word Equality</a:t>
            </a:r>
          </a:p>
        </p:txBody>
      </p:sp>
      <p:sp>
        <p:nvSpPr>
          <p:cNvPr id="2990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0" y="4495800"/>
            <a:ext cx="4775200" cy="1936750"/>
          </a:xfrm>
        </p:spPr>
        <p:txBody>
          <a:bodyPr/>
          <a:lstStyle/>
          <a:p>
            <a:pPr lvl="1"/>
            <a:r>
              <a:rPr lang="en-US" dirty="0" smtClean="0"/>
              <a:t>64-</a:t>
            </a:r>
            <a:r>
              <a:rPr lang="en-US" dirty="0"/>
              <a:t>bit word size</a:t>
            </a:r>
          </a:p>
          <a:p>
            <a:pPr lvl="1"/>
            <a:r>
              <a:rPr lang="en-US" dirty="0"/>
              <a:t>HCL representation</a:t>
            </a:r>
          </a:p>
          <a:p>
            <a:pPr lvl="2"/>
            <a:r>
              <a:rPr lang="en-US" dirty="0"/>
              <a:t>Equality operation</a:t>
            </a:r>
          </a:p>
          <a:p>
            <a:pPr lvl="2"/>
            <a:r>
              <a:rPr lang="en-US" dirty="0"/>
              <a:t>Generates Boolean value</a:t>
            </a:r>
          </a:p>
        </p:txBody>
      </p:sp>
      <p:grpSp>
        <p:nvGrpSpPr>
          <p:cNvPr id="299012" name="Group 4"/>
          <p:cNvGrpSpPr>
            <a:grpSpLocks/>
          </p:cNvGrpSpPr>
          <p:nvPr/>
        </p:nvGrpSpPr>
        <p:grpSpPr bwMode="auto">
          <a:xfrm>
            <a:off x="611188" y="1524000"/>
            <a:ext cx="4564063" cy="4146550"/>
            <a:chOff x="1055" y="384"/>
            <a:chExt cx="2875" cy="2612"/>
          </a:xfrm>
        </p:grpSpPr>
        <p:sp>
          <p:nvSpPr>
            <p:cNvPr id="299013" name="Freeform 5"/>
            <p:cNvSpPr>
              <a:spLocks/>
            </p:cNvSpPr>
            <p:nvPr/>
          </p:nvSpPr>
          <p:spPr bwMode="auto">
            <a:xfrm>
              <a:off x="2160" y="1776"/>
              <a:ext cx="864" cy="960"/>
            </a:xfrm>
            <a:custGeom>
              <a:avLst/>
              <a:gdLst/>
              <a:ahLst/>
              <a:cxnLst>
                <a:cxn ang="0">
                  <a:pos x="0" y="960"/>
                </a:cxn>
                <a:cxn ang="0">
                  <a:pos x="672" y="960"/>
                </a:cxn>
                <a:cxn ang="0">
                  <a:pos x="672" y="0"/>
                </a:cxn>
                <a:cxn ang="0">
                  <a:pos x="864" y="0"/>
                </a:cxn>
              </a:cxnLst>
              <a:rect l="0" t="0" r="r" b="b"/>
              <a:pathLst>
                <a:path w="864" h="960">
                  <a:moveTo>
                    <a:pt x="0" y="960"/>
                  </a:moveTo>
                  <a:lnTo>
                    <a:pt x="672" y="960"/>
                  </a:lnTo>
                  <a:lnTo>
                    <a:pt x="672" y="0"/>
                  </a:lnTo>
                  <a:lnTo>
                    <a:pt x="864" y="0"/>
                  </a:lnTo>
                </a:path>
              </a:pathLst>
            </a:custGeom>
            <a:noFill/>
            <a:ln w="19050" cmpd="sng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99014" name="Text Box 6"/>
            <p:cNvSpPr txBox="1">
              <a:spLocks noChangeArrowheads="1"/>
            </p:cNvSpPr>
            <p:nvPr/>
          </p:nvSpPr>
          <p:spPr bwMode="auto">
            <a:xfrm>
              <a:off x="1055" y="384"/>
              <a:ext cx="284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r" eaLnBrk="1" hangingPunct="1">
                <a:lnSpc>
                  <a:spcPct val="100000"/>
                </a:lnSpc>
              </a:pPr>
              <a:r>
                <a:rPr lang="en-US" sz="1600" b="0" dirty="0" smtClean="0"/>
                <a:t>b</a:t>
              </a:r>
              <a:r>
                <a:rPr lang="en-US" sz="1600" b="0" baseline="-25000" dirty="0" smtClean="0"/>
                <a:t>63</a:t>
              </a:r>
              <a:endParaRPr lang="en-US" sz="1600" b="0" baseline="-25000" dirty="0"/>
            </a:p>
          </p:txBody>
        </p:sp>
        <p:sp>
          <p:nvSpPr>
            <p:cNvPr id="299015" name="Rectangle 7"/>
            <p:cNvSpPr>
              <a:spLocks noChangeArrowheads="1"/>
            </p:cNvSpPr>
            <p:nvPr/>
          </p:nvSpPr>
          <p:spPr bwMode="auto">
            <a:xfrm>
              <a:off x="1536" y="384"/>
              <a:ext cx="624" cy="480"/>
            </a:xfrm>
            <a:prstGeom prst="rect">
              <a:avLst/>
            </a:prstGeom>
            <a:solidFill>
              <a:srgbClr val="EAEAEA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600" b="0"/>
                <a:t>Bit equal</a:t>
              </a:r>
            </a:p>
          </p:txBody>
        </p:sp>
        <p:sp>
          <p:nvSpPr>
            <p:cNvPr id="299016" name="Line 8"/>
            <p:cNvSpPr>
              <a:spLocks noChangeShapeType="1"/>
            </p:cNvSpPr>
            <p:nvPr/>
          </p:nvSpPr>
          <p:spPr bwMode="auto">
            <a:xfrm>
              <a:off x="1344" y="480"/>
              <a:ext cx="191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9017" name="Line 9"/>
            <p:cNvSpPr>
              <a:spLocks noChangeShapeType="1"/>
            </p:cNvSpPr>
            <p:nvPr/>
          </p:nvSpPr>
          <p:spPr bwMode="auto">
            <a:xfrm flipV="1">
              <a:off x="1344" y="768"/>
              <a:ext cx="193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9018" name="Text Box 10"/>
            <p:cNvSpPr txBox="1">
              <a:spLocks noChangeArrowheads="1"/>
            </p:cNvSpPr>
            <p:nvPr/>
          </p:nvSpPr>
          <p:spPr bwMode="auto">
            <a:xfrm>
              <a:off x="1055" y="672"/>
              <a:ext cx="284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r" eaLnBrk="1" hangingPunct="1">
                <a:lnSpc>
                  <a:spcPct val="100000"/>
                </a:lnSpc>
              </a:pPr>
              <a:r>
                <a:rPr lang="en-US" sz="1600" b="0" dirty="0" smtClean="0"/>
                <a:t>a</a:t>
              </a:r>
              <a:r>
                <a:rPr lang="en-US" sz="1600" b="0" baseline="-25000" dirty="0" smtClean="0"/>
                <a:t>63</a:t>
              </a:r>
              <a:endParaRPr lang="en-US" sz="1600" b="0" baseline="-25000" dirty="0"/>
            </a:p>
          </p:txBody>
        </p:sp>
        <p:sp>
          <p:nvSpPr>
            <p:cNvPr id="299019" name="Rectangle 11"/>
            <p:cNvSpPr>
              <a:spLocks noChangeArrowheads="1"/>
            </p:cNvSpPr>
            <p:nvPr/>
          </p:nvSpPr>
          <p:spPr bwMode="auto">
            <a:xfrm>
              <a:off x="2208" y="384"/>
              <a:ext cx="378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600" b="0" dirty="0" smtClean="0"/>
                <a:t>eq</a:t>
              </a:r>
              <a:r>
                <a:rPr lang="en-US" sz="1600" b="0" baseline="-25000" dirty="0" smtClean="0"/>
                <a:t>63</a:t>
              </a:r>
              <a:endParaRPr lang="en-US" sz="1600" b="0" baseline="-25000" dirty="0"/>
            </a:p>
          </p:txBody>
        </p:sp>
        <p:sp>
          <p:nvSpPr>
            <p:cNvPr id="299020" name="Text Box 12"/>
            <p:cNvSpPr txBox="1">
              <a:spLocks noChangeArrowheads="1"/>
            </p:cNvSpPr>
            <p:nvPr/>
          </p:nvSpPr>
          <p:spPr bwMode="auto">
            <a:xfrm>
              <a:off x="1057" y="864"/>
              <a:ext cx="284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r" eaLnBrk="1" hangingPunct="1">
                <a:lnSpc>
                  <a:spcPct val="100000"/>
                </a:lnSpc>
              </a:pPr>
              <a:r>
                <a:rPr lang="en-US" sz="1600" b="0" dirty="0" smtClean="0"/>
                <a:t>b</a:t>
              </a:r>
              <a:r>
                <a:rPr lang="en-US" sz="1600" b="0" baseline="-25000" dirty="0" smtClean="0"/>
                <a:t>62</a:t>
              </a:r>
              <a:endParaRPr lang="en-US" sz="1600" b="0" baseline="-25000" dirty="0"/>
            </a:p>
          </p:txBody>
        </p:sp>
        <p:sp>
          <p:nvSpPr>
            <p:cNvPr id="299021" name="Rectangle 13"/>
            <p:cNvSpPr>
              <a:spLocks noChangeArrowheads="1"/>
            </p:cNvSpPr>
            <p:nvPr/>
          </p:nvSpPr>
          <p:spPr bwMode="auto">
            <a:xfrm>
              <a:off x="1536" y="864"/>
              <a:ext cx="624" cy="480"/>
            </a:xfrm>
            <a:prstGeom prst="rect">
              <a:avLst/>
            </a:prstGeom>
            <a:solidFill>
              <a:srgbClr val="EAEAEA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600" b="0"/>
                <a:t>Bit equal</a:t>
              </a:r>
            </a:p>
          </p:txBody>
        </p:sp>
        <p:sp>
          <p:nvSpPr>
            <p:cNvPr id="299022" name="Line 14"/>
            <p:cNvSpPr>
              <a:spLocks noChangeShapeType="1"/>
            </p:cNvSpPr>
            <p:nvPr/>
          </p:nvSpPr>
          <p:spPr bwMode="auto">
            <a:xfrm>
              <a:off x="1344" y="960"/>
              <a:ext cx="191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9023" name="Line 15"/>
            <p:cNvSpPr>
              <a:spLocks noChangeShapeType="1"/>
            </p:cNvSpPr>
            <p:nvPr/>
          </p:nvSpPr>
          <p:spPr bwMode="auto">
            <a:xfrm flipV="1">
              <a:off x="1344" y="1248"/>
              <a:ext cx="193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9024" name="Text Box 16"/>
            <p:cNvSpPr txBox="1">
              <a:spLocks noChangeArrowheads="1"/>
            </p:cNvSpPr>
            <p:nvPr/>
          </p:nvSpPr>
          <p:spPr bwMode="auto">
            <a:xfrm>
              <a:off x="1057" y="1152"/>
              <a:ext cx="284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r" eaLnBrk="1" hangingPunct="1">
                <a:lnSpc>
                  <a:spcPct val="100000"/>
                </a:lnSpc>
              </a:pPr>
              <a:r>
                <a:rPr lang="en-US" sz="1600" b="0" dirty="0" smtClean="0"/>
                <a:t>a</a:t>
              </a:r>
              <a:r>
                <a:rPr lang="en-US" sz="1600" b="0" baseline="-25000" dirty="0" smtClean="0"/>
                <a:t>62</a:t>
              </a:r>
              <a:endParaRPr lang="en-US" sz="1600" b="0" baseline="-25000" dirty="0"/>
            </a:p>
          </p:txBody>
        </p:sp>
        <p:sp>
          <p:nvSpPr>
            <p:cNvPr id="299025" name="Rectangle 17"/>
            <p:cNvSpPr>
              <a:spLocks noChangeArrowheads="1"/>
            </p:cNvSpPr>
            <p:nvPr/>
          </p:nvSpPr>
          <p:spPr bwMode="auto">
            <a:xfrm>
              <a:off x="2210" y="864"/>
              <a:ext cx="378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600" b="0" dirty="0" smtClean="0"/>
                <a:t>eq</a:t>
              </a:r>
              <a:r>
                <a:rPr lang="en-US" sz="1600" b="0" baseline="-25000" dirty="0" smtClean="0"/>
                <a:t>62</a:t>
              </a:r>
              <a:endParaRPr lang="en-US" sz="1600" b="0" baseline="-25000" dirty="0"/>
            </a:p>
          </p:txBody>
        </p:sp>
        <p:sp>
          <p:nvSpPr>
            <p:cNvPr id="299026" name="Text Box 18"/>
            <p:cNvSpPr txBox="1">
              <a:spLocks noChangeArrowheads="1"/>
            </p:cNvSpPr>
            <p:nvPr/>
          </p:nvSpPr>
          <p:spPr bwMode="auto">
            <a:xfrm>
              <a:off x="1105" y="2016"/>
              <a:ext cx="236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r" eaLnBrk="1" hangingPunct="1">
                <a:lnSpc>
                  <a:spcPct val="100000"/>
                </a:lnSpc>
              </a:pPr>
              <a:r>
                <a:rPr lang="en-US" sz="1600" b="0"/>
                <a:t>b</a:t>
              </a:r>
              <a:r>
                <a:rPr lang="en-US" sz="1600" b="0" baseline="-25000"/>
                <a:t>1</a:t>
              </a:r>
            </a:p>
          </p:txBody>
        </p:sp>
        <p:sp>
          <p:nvSpPr>
            <p:cNvPr id="299027" name="Rectangle 19"/>
            <p:cNvSpPr>
              <a:spLocks noChangeArrowheads="1"/>
            </p:cNvSpPr>
            <p:nvPr/>
          </p:nvSpPr>
          <p:spPr bwMode="auto">
            <a:xfrm>
              <a:off x="1536" y="2016"/>
              <a:ext cx="624" cy="480"/>
            </a:xfrm>
            <a:prstGeom prst="rect">
              <a:avLst/>
            </a:prstGeom>
            <a:solidFill>
              <a:srgbClr val="EAEAEA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600" b="0"/>
                <a:t>Bit equal</a:t>
              </a:r>
            </a:p>
          </p:txBody>
        </p:sp>
        <p:sp>
          <p:nvSpPr>
            <p:cNvPr id="299028" name="Line 20"/>
            <p:cNvSpPr>
              <a:spLocks noChangeShapeType="1"/>
            </p:cNvSpPr>
            <p:nvPr/>
          </p:nvSpPr>
          <p:spPr bwMode="auto">
            <a:xfrm>
              <a:off x="1344" y="2112"/>
              <a:ext cx="191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9029" name="Line 21"/>
            <p:cNvSpPr>
              <a:spLocks noChangeShapeType="1"/>
            </p:cNvSpPr>
            <p:nvPr/>
          </p:nvSpPr>
          <p:spPr bwMode="auto">
            <a:xfrm flipV="1">
              <a:off x="1344" y="2400"/>
              <a:ext cx="192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9030" name="Text Box 22"/>
            <p:cNvSpPr txBox="1">
              <a:spLocks noChangeArrowheads="1"/>
            </p:cNvSpPr>
            <p:nvPr/>
          </p:nvSpPr>
          <p:spPr bwMode="auto">
            <a:xfrm>
              <a:off x="1105" y="2304"/>
              <a:ext cx="236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r" eaLnBrk="1" hangingPunct="1">
                <a:lnSpc>
                  <a:spcPct val="100000"/>
                </a:lnSpc>
              </a:pPr>
              <a:r>
                <a:rPr lang="en-US" sz="1600" b="0"/>
                <a:t>a</a:t>
              </a:r>
              <a:r>
                <a:rPr lang="en-US" sz="1600" b="0" baseline="-25000"/>
                <a:t>1</a:t>
              </a:r>
            </a:p>
          </p:txBody>
        </p:sp>
        <p:sp>
          <p:nvSpPr>
            <p:cNvPr id="299031" name="Rectangle 23"/>
            <p:cNvSpPr>
              <a:spLocks noChangeArrowheads="1"/>
            </p:cNvSpPr>
            <p:nvPr/>
          </p:nvSpPr>
          <p:spPr bwMode="auto">
            <a:xfrm>
              <a:off x="2210" y="2016"/>
              <a:ext cx="378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600" b="0"/>
                <a:t>eq</a:t>
              </a:r>
              <a:r>
                <a:rPr lang="en-US" sz="1600" b="0" baseline="-25000"/>
                <a:t>1</a:t>
              </a:r>
            </a:p>
          </p:txBody>
        </p:sp>
        <p:sp>
          <p:nvSpPr>
            <p:cNvPr id="299032" name="Text Box 24"/>
            <p:cNvSpPr txBox="1">
              <a:spLocks noChangeArrowheads="1"/>
            </p:cNvSpPr>
            <p:nvPr/>
          </p:nvSpPr>
          <p:spPr bwMode="auto">
            <a:xfrm>
              <a:off x="1105" y="2496"/>
              <a:ext cx="236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r" eaLnBrk="1" hangingPunct="1">
                <a:lnSpc>
                  <a:spcPct val="100000"/>
                </a:lnSpc>
              </a:pPr>
              <a:r>
                <a:rPr lang="en-US" sz="1600" b="0"/>
                <a:t>b</a:t>
              </a:r>
              <a:r>
                <a:rPr lang="en-US" sz="1600" b="0" baseline="-25000"/>
                <a:t>0</a:t>
              </a:r>
            </a:p>
          </p:txBody>
        </p:sp>
        <p:sp>
          <p:nvSpPr>
            <p:cNvPr id="299033" name="Rectangle 25"/>
            <p:cNvSpPr>
              <a:spLocks noChangeArrowheads="1"/>
            </p:cNvSpPr>
            <p:nvPr/>
          </p:nvSpPr>
          <p:spPr bwMode="auto">
            <a:xfrm>
              <a:off x="1536" y="2496"/>
              <a:ext cx="624" cy="480"/>
            </a:xfrm>
            <a:prstGeom prst="rect">
              <a:avLst/>
            </a:prstGeom>
            <a:solidFill>
              <a:srgbClr val="EAEAEA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600" b="0"/>
                <a:t>Bit equal</a:t>
              </a:r>
            </a:p>
          </p:txBody>
        </p:sp>
        <p:sp>
          <p:nvSpPr>
            <p:cNvPr id="299034" name="Line 26"/>
            <p:cNvSpPr>
              <a:spLocks noChangeShapeType="1"/>
            </p:cNvSpPr>
            <p:nvPr/>
          </p:nvSpPr>
          <p:spPr bwMode="auto">
            <a:xfrm>
              <a:off x="1344" y="2592"/>
              <a:ext cx="191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9035" name="Line 27"/>
            <p:cNvSpPr>
              <a:spLocks noChangeShapeType="1"/>
            </p:cNvSpPr>
            <p:nvPr/>
          </p:nvSpPr>
          <p:spPr bwMode="auto">
            <a:xfrm flipV="1">
              <a:off x="1344" y="2880"/>
              <a:ext cx="193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9036" name="Text Box 28"/>
            <p:cNvSpPr txBox="1">
              <a:spLocks noChangeArrowheads="1"/>
            </p:cNvSpPr>
            <p:nvPr/>
          </p:nvSpPr>
          <p:spPr bwMode="auto">
            <a:xfrm>
              <a:off x="1105" y="2784"/>
              <a:ext cx="236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r" eaLnBrk="1" hangingPunct="1">
                <a:lnSpc>
                  <a:spcPct val="100000"/>
                </a:lnSpc>
              </a:pPr>
              <a:r>
                <a:rPr lang="en-US" sz="1600" b="0"/>
                <a:t>a</a:t>
              </a:r>
              <a:r>
                <a:rPr lang="en-US" sz="1600" b="0" baseline="-25000"/>
                <a:t>0</a:t>
              </a:r>
            </a:p>
          </p:txBody>
        </p:sp>
        <p:sp>
          <p:nvSpPr>
            <p:cNvPr id="299037" name="Rectangle 29"/>
            <p:cNvSpPr>
              <a:spLocks noChangeArrowheads="1"/>
            </p:cNvSpPr>
            <p:nvPr/>
          </p:nvSpPr>
          <p:spPr bwMode="auto">
            <a:xfrm>
              <a:off x="2210" y="2496"/>
              <a:ext cx="378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600" b="0"/>
                <a:t>eq</a:t>
              </a:r>
              <a:r>
                <a:rPr lang="en-US" sz="1600" b="0" baseline="-25000"/>
                <a:t>0</a:t>
              </a:r>
            </a:p>
          </p:txBody>
        </p:sp>
        <p:grpSp>
          <p:nvGrpSpPr>
            <p:cNvPr id="299038" name="Group 30"/>
            <p:cNvGrpSpPr>
              <a:grpSpLocks/>
            </p:cNvGrpSpPr>
            <p:nvPr/>
          </p:nvGrpSpPr>
          <p:grpSpPr bwMode="auto">
            <a:xfrm>
              <a:off x="1776" y="1488"/>
              <a:ext cx="96" cy="384"/>
              <a:chOff x="1776" y="1440"/>
              <a:chExt cx="96" cy="384"/>
            </a:xfrm>
          </p:grpSpPr>
          <p:grpSp>
            <p:nvGrpSpPr>
              <p:cNvPr id="299039" name="Group 31"/>
              <p:cNvGrpSpPr>
                <a:grpSpLocks/>
              </p:cNvGrpSpPr>
              <p:nvPr/>
            </p:nvGrpSpPr>
            <p:grpSpPr bwMode="auto">
              <a:xfrm>
                <a:off x="1776" y="1440"/>
                <a:ext cx="96" cy="96"/>
                <a:chOff x="240" y="4176"/>
                <a:chExt cx="192" cy="192"/>
              </a:xfrm>
            </p:grpSpPr>
            <p:sp>
              <p:nvSpPr>
                <p:cNvPr id="299040" name="Oval 32"/>
                <p:cNvSpPr>
                  <a:spLocks noChangeArrowheads="1"/>
                </p:cNvSpPr>
                <p:nvPr/>
              </p:nvSpPr>
              <p:spPr bwMode="auto">
                <a:xfrm>
                  <a:off x="288" y="4224"/>
                  <a:ext cx="96" cy="96"/>
                </a:xfrm>
                <a:prstGeom prst="ellipse">
                  <a:avLst/>
                </a:pr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99041" name="Rectangle 33"/>
                <p:cNvSpPr>
                  <a:spLocks noChangeArrowheads="1"/>
                </p:cNvSpPr>
                <p:nvPr/>
              </p:nvSpPr>
              <p:spPr bwMode="auto">
                <a:xfrm>
                  <a:off x="240" y="4176"/>
                  <a:ext cx="192" cy="19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299042" name="Group 34"/>
              <p:cNvGrpSpPr>
                <a:grpSpLocks/>
              </p:cNvGrpSpPr>
              <p:nvPr/>
            </p:nvGrpSpPr>
            <p:grpSpPr bwMode="auto">
              <a:xfrm>
                <a:off x="1776" y="1584"/>
                <a:ext cx="96" cy="96"/>
                <a:chOff x="240" y="4176"/>
                <a:chExt cx="192" cy="192"/>
              </a:xfrm>
            </p:grpSpPr>
            <p:sp>
              <p:nvSpPr>
                <p:cNvPr id="299043" name="Oval 35"/>
                <p:cNvSpPr>
                  <a:spLocks noChangeArrowheads="1"/>
                </p:cNvSpPr>
                <p:nvPr/>
              </p:nvSpPr>
              <p:spPr bwMode="auto">
                <a:xfrm>
                  <a:off x="288" y="4224"/>
                  <a:ext cx="96" cy="96"/>
                </a:xfrm>
                <a:prstGeom prst="ellipse">
                  <a:avLst/>
                </a:pr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99044" name="Rectangle 36"/>
                <p:cNvSpPr>
                  <a:spLocks noChangeArrowheads="1"/>
                </p:cNvSpPr>
                <p:nvPr/>
              </p:nvSpPr>
              <p:spPr bwMode="auto">
                <a:xfrm>
                  <a:off x="240" y="4176"/>
                  <a:ext cx="192" cy="19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299045" name="Group 37"/>
              <p:cNvGrpSpPr>
                <a:grpSpLocks/>
              </p:cNvGrpSpPr>
              <p:nvPr/>
            </p:nvGrpSpPr>
            <p:grpSpPr bwMode="auto">
              <a:xfrm>
                <a:off x="1776" y="1728"/>
                <a:ext cx="96" cy="96"/>
                <a:chOff x="240" y="4176"/>
                <a:chExt cx="192" cy="192"/>
              </a:xfrm>
            </p:grpSpPr>
            <p:sp>
              <p:nvSpPr>
                <p:cNvPr id="299046" name="Oval 38"/>
                <p:cNvSpPr>
                  <a:spLocks noChangeArrowheads="1"/>
                </p:cNvSpPr>
                <p:nvPr/>
              </p:nvSpPr>
              <p:spPr bwMode="auto">
                <a:xfrm>
                  <a:off x="288" y="4224"/>
                  <a:ext cx="96" cy="96"/>
                </a:xfrm>
                <a:prstGeom prst="ellipse">
                  <a:avLst/>
                </a:pr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99047" name="Rectangle 39"/>
                <p:cNvSpPr>
                  <a:spLocks noChangeArrowheads="1"/>
                </p:cNvSpPr>
                <p:nvPr/>
              </p:nvSpPr>
              <p:spPr bwMode="auto">
                <a:xfrm>
                  <a:off x="240" y="4176"/>
                  <a:ext cx="192" cy="19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sp>
          <p:nvSpPr>
            <p:cNvPr id="299048" name="Line 40"/>
            <p:cNvSpPr>
              <a:spLocks noChangeShapeType="1"/>
            </p:cNvSpPr>
            <p:nvPr/>
          </p:nvSpPr>
          <p:spPr bwMode="auto">
            <a:xfrm>
              <a:off x="3409" y="1676"/>
              <a:ext cx="95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9049" name="Freeform 41"/>
            <p:cNvSpPr>
              <a:spLocks/>
            </p:cNvSpPr>
            <p:nvPr/>
          </p:nvSpPr>
          <p:spPr bwMode="auto">
            <a:xfrm>
              <a:off x="3027" y="1536"/>
              <a:ext cx="382" cy="277"/>
            </a:xfrm>
            <a:custGeom>
              <a:avLst/>
              <a:gdLst/>
              <a:ahLst/>
              <a:cxnLst>
                <a:cxn ang="0">
                  <a:pos x="382" y="140"/>
                </a:cxn>
                <a:cxn ang="0">
                  <a:pos x="378" y="166"/>
                </a:cxn>
                <a:cxn ang="0">
                  <a:pos x="370" y="192"/>
                </a:cxn>
                <a:cxn ang="0">
                  <a:pos x="359" y="214"/>
                </a:cxn>
                <a:cxn ang="0">
                  <a:pos x="340" y="236"/>
                </a:cxn>
                <a:cxn ang="0">
                  <a:pos x="317" y="254"/>
                </a:cxn>
                <a:cxn ang="0">
                  <a:pos x="294" y="266"/>
                </a:cxn>
                <a:cxn ang="0">
                  <a:pos x="267" y="273"/>
                </a:cxn>
                <a:cxn ang="0">
                  <a:pos x="237" y="277"/>
                </a:cxn>
                <a:cxn ang="0">
                  <a:pos x="237" y="277"/>
                </a:cxn>
                <a:cxn ang="0">
                  <a:pos x="0" y="277"/>
                </a:cxn>
                <a:cxn ang="0">
                  <a:pos x="0" y="277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237" y="0"/>
                </a:cxn>
                <a:cxn ang="0">
                  <a:pos x="237" y="0"/>
                </a:cxn>
                <a:cxn ang="0">
                  <a:pos x="267" y="3"/>
                </a:cxn>
                <a:cxn ang="0">
                  <a:pos x="294" y="11"/>
                </a:cxn>
                <a:cxn ang="0">
                  <a:pos x="317" y="22"/>
                </a:cxn>
                <a:cxn ang="0">
                  <a:pos x="340" y="40"/>
                </a:cxn>
                <a:cxn ang="0">
                  <a:pos x="359" y="62"/>
                </a:cxn>
                <a:cxn ang="0">
                  <a:pos x="370" y="85"/>
                </a:cxn>
                <a:cxn ang="0">
                  <a:pos x="378" y="110"/>
                </a:cxn>
                <a:cxn ang="0">
                  <a:pos x="382" y="140"/>
                </a:cxn>
              </a:cxnLst>
              <a:rect l="0" t="0" r="r" b="b"/>
              <a:pathLst>
                <a:path w="382" h="277">
                  <a:moveTo>
                    <a:pt x="382" y="140"/>
                  </a:moveTo>
                  <a:lnTo>
                    <a:pt x="378" y="166"/>
                  </a:lnTo>
                  <a:lnTo>
                    <a:pt x="370" y="192"/>
                  </a:lnTo>
                  <a:lnTo>
                    <a:pt x="359" y="214"/>
                  </a:lnTo>
                  <a:lnTo>
                    <a:pt x="340" y="236"/>
                  </a:lnTo>
                  <a:lnTo>
                    <a:pt x="317" y="254"/>
                  </a:lnTo>
                  <a:lnTo>
                    <a:pt x="294" y="266"/>
                  </a:lnTo>
                  <a:lnTo>
                    <a:pt x="267" y="273"/>
                  </a:lnTo>
                  <a:lnTo>
                    <a:pt x="237" y="277"/>
                  </a:lnTo>
                  <a:lnTo>
                    <a:pt x="237" y="277"/>
                  </a:lnTo>
                  <a:lnTo>
                    <a:pt x="0" y="277"/>
                  </a:lnTo>
                  <a:lnTo>
                    <a:pt x="0" y="277"/>
                  </a:lnTo>
                  <a:lnTo>
                    <a:pt x="0" y="0"/>
                  </a:lnTo>
                  <a:lnTo>
                    <a:pt x="0" y="0"/>
                  </a:lnTo>
                  <a:lnTo>
                    <a:pt x="237" y="0"/>
                  </a:lnTo>
                  <a:lnTo>
                    <a:pt x="237" y="0"/>
                  </a:lnTo>
                  <a:lnTo>
                    <a:pt x="267" y="3"/>
                  </a:lnTo>
                  <a:lnTo>
                    <a:pt x="294" y="11"/>
                  </a:lnTo>
                  <a:lnTo>
                    <a:pt x="317" y="22"/>
                  </a:lnTo>
                  <a:lnTo>
                    <a:pt x="340" y="40"/>
                  </a:lnTo>
                  <a:lnTo>
                    <a:pt x="359" y="62"/>
                  </a:lnTo>
                  <a:lnTo>
                    <a:pt x="370" y="85"/>
                  </a:lnTo>
                  <a:lnTo>
                    <a:pt x="378" y="110"/>
                  </a:lnTo>
                  <a:lnTo>
                    <a:pt x="382" y="140"/>
                  </a:lnTo>
                  <a:close/>
                </a:path>
              </a:pathLst>
            </a:custGeom>
            <a:solidFill>
              <a:srgbClr val="CCEC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9050" name="Freeform 42"/>
            <p:cNvSpPr>
              <a:spLocks/>
            </p:cNvSpPr>
            <p:nvPr/>
          </p:nvSpPr>
          <p:spPr bwMode="auto">
            <a:xfrm>
              <a:off x="3027" y="1536"/>
              <a:ext cx="382" cy="277"/>
            </a:xfrm>
            <a:custGeom>
              <a:avLst/>
              <a:gdLst/>
              <a:ahLst/>
              <a:cxnLst>
                <a:cxn ang="0">
                  <a:pos x="382" y="140"/>
                </a:cxn>
                <a:cxn ang="0">
                  <a:pos x="378" y="166"/>
                </a:cxn>
                <a:cxn ang="0">
                  <a:pos x="370" y="192"/>
                </a:cxn>
                <a:cxn ang="0">
                  <a:pos x="359" y="214"/>
                </a:cxn>
                <a:cxn ang="0">
                  <a:pos x="340" y="236"/>
                </a:cxn>
                <a:cxn ang="0">
                  <a:pos x="317" y="254"/>
                </a:cxn>
                <a:cxn ang="0">
                  <a:pos x="294" y="266"/>
                </a:cxn>
                <a:cxn ang="0">
                  <a:pos x="267" y="273"/>
                </a:cxn>
                <a:cxn ang="0">
                  <a:pos x="237" y="277"/>
                </a:cxn>
                <a:cxn ang="0">
                  <a:pos x="237" y="277"/>
                </a:cxn>
                <a:cxn ang="0">
                  <a:pos x="0" y="277"/>
                </a:cxn>
                <a:cxn ang="0">
                  <a:pos x="0" y="277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237" y="0"/>
                </a:cxn>
                <a:cxn ang="0">
                  <a:pos x="237" y="0"/>
                </a:cxn>
                <a:cxn ang="0">
                  <a:pos x="267" y="3"/>
                </a:cxn>
                <a:cxn ang="0">
                  <a:pos x="294" y="11"/>
                </a:cxn>
                <a:cxn ang="0">
                  <a:pos x="317" y="22"/>
                </a:cxn>
                <a:cxn ang="0">
                  <a:pos x="340" y="40"/>
                </a:cxn>
                <a:cxn ang="0">
                  <a:pos x="359" y="62"/>
                </a:cxn>
                <a:cxn ang="0">
                  <a:pos x="370" y="85"/>
                </a:cxn>
                <a:cxn ang="0">
                  <a:pos x="378" y="110"/>
                </a:cxn>
                <a:cxn ang="0">
                  <a:pos x="382" y="140"/>
                </a:cxn>
              </a:cxnLst>
              <a:rect l="0" t="0" r="r" b="b"/>
              <a:pathLst>
                <a:path w="382" h="277">
                  <a:moveTo>
                    <a:pt x="382" y="140"/>
                  </a:moveTo>
                  <a:lnTo>
                    <a:pt x="378" y="166"/>
                  </a:lnTo>
                  <a:lnTo>
                    <a:pt x="370" y="192"/>
                  </a:lnTo>
                  <a:lnTo>
                    <a:pt x="359" y="214"/>
                  </a:lnTo>
                  <a:lnTo>
                    <a:pt x="340" y="236"/>
                  </a:lnTo>
                  <a:lnTo>
                    <a:pt x="317" y="254"/>
                  </a:lnTo>
                  <a:lnTo>
                    <a:pt x="294" y="266"/>
                  </a:lnTo>
                  <a:lnTo>
                    <a:pt x="267" y="273"/>
                  </a:lnTo>
                  <a:lnTo>
                    <a:pt x="237" y="277"/>
                  </a:lnTo>
                  <a:lnTo>
                    <a:pt x="237" y="277"/>
                  </a:lnTo>
                  <a:lnTo>
                    <a:pt x="0" y="277"/>
                  </a:lnTo>
                  <a:lnTo>
                    <a:pt x="0" y="277"/>
                  </a:lnTo>
                  <a:lnTo>
                    <a:pt x="0" y="0"/>
                  </a:lnTo>
                  <a:lnTo>
                    <a:pt x="0" y="0"/>
                  </a:lnTo>
                  <a:lnTo>
                    <a:pt x="237" y="0"/>
                  </a:lnTo>
                  <a:lnTo>
                    <a:pt x="237" y="0"/>
                  </a:lnTo>
                  <a:lnTo>
                    <a:pt x="267" y="3"/>
                  </a:lnTo>
                  <a:lnTo>
                    <a:pt x="294" y="11"/>
                  </a:lnTo>
                  <a:lnTo>
                    <a:pt x="317" y="22"/>
                  </a:lnTo>
                  <a:lnTo>
                    <a:pt x="340" y="40"/>
                  </a:lnTo>
                  <a:lnTo>
                    <a:pt x="359" y="62"/>
                  </a:lnTo>
                  <a:lnTo>
                    <a:pt x="370" y="85"/>
                  </a:lnTo>
                  <a:lnTo>
                    <a:pt x="378" y="110"/>
                  </a:lnTo>
                  <a:lnTo>
                    <a:pt x="382" y="140"/>
                  </a:lnTo>
                </a:path>
              </a:pathLst>
            </a:custGeom>
            <a:noFill/>
            <a:ln w="1270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9051" name="Freeform 43"/>
            <p:cNvSpPr>
              <a:spLocks/>
            </p:cNvSpPr>
            <p:nvPr/>
          </p:nvSpPr>
          <p:spPr bwMode="auto">
            <a:xfrm>
              <a:off x="2400" y="624"/>
              <a:ext cx="528" cy="96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32" y="0"/>
                </a:cxn>
                <a:cxn ang="0">
                  <a:pos x="432" y="960"/>
                </a:cxn>
                <a:cxn ang="0">
                  <a:pos x="528" y="960"/>
                </a:cxn>
              </a:cxnLst>
              <a:rect l="0" t="0" r="r" b="b"/>
              <a:pathLst>
                <a:path w="528" h="960">
                  <a:moveTo>
                    <a:pt x="0" y="0"/>
                  </a:moveTo>
                  <a:lnTo>
                    <a:pt x="432" y="0"/>
                  </a:lnTo>
                  <a:lnTo>
                    <a:pt x="432" y="960"/>
                  </a:lnTo>
                  <a:lnTo>
                    <a:pt x="528" y="960"/>
                  </a:lnTo>
                </a:path>
              </a:pathLst>
            </a:custGeom>
            <a:noFill/>
            <a:ln w="19050" cmpd="sng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99052" name="Freeform 44"/>
            <p:cNvSpPr>
              <a:spLocks/>
            </p:cNvSpPr>
            <p:nvPr/>
          </p:nvSpPr>
          <p:spPr bwMode="auto">
            <a:xfrm flipV="1">
              <a:off x="2160" y="624"/>
              <a:ext cx="864" cy="960"/>
            </a:xfrm>
            <a:custGeom>
              <a:avLst/>
              <a:gdLst/>
              <a:ahLst/>
              <a:cxnLst>
                <a:cxn ang="0">
                  <a:pos x="0" y="960"/>
                </a:cxn>
                <a:cxn ang="0">
                  <a:pos x="672" y="960"/>
                </a:cxn>
                <a:cxn ang="0">
                  <a:pos x="672" y="0"/>
                </a:cxn>
                <a:cxn ang="0">
                  <a:pos x="864" y="0"/>
                </a:cxn>
              </a:cxnLst>
              <a:rect l="0" t="0" r="r" b="b"/>
              <a:pathLst>
                <a:path w="864" h="960">
                  <a:moveTo>
                    <a:pt x="0" y="960"/>
                  </a:moveTo>
                  <a:lnTo>
                    <a:pt x="672" y="960"/>
                  </a:lnTo>
                  <a:lnTo>
                    <a:pt x="672" y="0"/>
                  </a:lnTo>
                  <a:lnTo>
                    <a:pt x="864" y="0"/>
                  </a:lnTo>
                </a:path>
              </a:pathLst>
            </a:custGeom>
            <a:noFill/>
            <a:ln w="19050" cmpd="sng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99053" name="Freeform 45"/>
            <p:cNvSpPr>
              <a:spLocks/>
            </p:cNvSpPr>
            <p:nvPr/>
          </p:nvSpPr>
          <p:spPr bwMode="auto">
            <a:xfrm>
              <a:off x="2160" y="1104"/>
              <a:ext cx="864" cy="52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76" y="0"/>
                </a:cxn>
                <a:cxn ang="0">
                  <a:pos x="576" y="528"/>
                </a:cxn>
                <a:cxn ang="0">
                  <a:pos x="864" y="528"/>
                </a:cxn>
              </a:cxnLst>
              <a:rect l="0" t="0" r="r" b="b"/>
              <a:pathLst>
                <a:path w="864" h="528">
                  <a:moveTo>
                    <a:pt x="0" y="0"/>
                  </a:moveTo>
                  <a:lnTo>
                    <a:pt x="576" y="0"/>
                  </a:lnTo>
                  <a:lnTo>
                    <a:pt x="576" y="528"/>
                  </a:lnTo>
                  <a:lnTo>
                    <a:pt x="864" y="528"/>
                  </a:lnTo>
                </a:path>
              </a:pathLst>
            </a:custGeom>
            <a:noFill/>
            <a:ln w="19050" cmpd="sng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99054" name="Freeform 46"/>
            <p:cNvSpPr>
              <a:spLocks/>
            </p:cNvSpPr>
            <p:nvPr/>
          </p:nvSpPr>
          <p:spPr bwMode="auto">
            <a:xfrm flipV="1">
              <a:off x="2160" y="1728"/>
              <a:ext cx="864" cy="52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76" y="0"/>
                </a:cxn>
                <a:cxn ang="0">
                  <a:pos x="576" y="528"/>
                </a:cxn>
                <a:cxn ang="0">
                  <a:pos x="864" y="528"/>
                </a:cxn>
              </a:cxnLst>
              <a:rect l="0" t="0" r="r" b="b"/>
              <a:pathLst>
                <a:path w="864" h="528">
                  <a:moveTo>
                    <a:pt x="0" y="0"/>
                  </a:moveTo>
                  <a:lnTo>
                    <a:pt x="576" y="0"/>
                  </a:lnTo>
                  <a:lnTo>
                    <a:pt x="576" y="528"/>
                  </a:lnTo>
                  <a:lnTo>
                    <a:pt x="864" y="528"/>
                  </a:lnTo>
                </a:path>
              </a:pathLst>
            </a:custGeom>
            <a:noFill/>
            <a:ln w="19050" cmpd="sng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grpSp>
          <p:nvGrpSpPr>
            <p:cNvPr id="299055" name="Group 47"/>
            <p:cNvGrpSpPr>
              <a:grpSpLocks/>
            </p:cNvGrpSpPr>
            <p:nvPr/>
          </p:nvGrpSpPr>
          <p:grpSpPr bwMode="auto">
            <a:xfrm>
              <a:off x="2544" y="1488"/>
              <a:ext cx="96" cy="384"/>
              <a:chOff x="1776" y="1440"/>
              <a:chExt cx="96" cy="384"/>
            </a:xfrm>
          </p:grpSpPr>
          <p:grpSp>
            <p:nvGrpSpPr>
              <p:cNvPr id="299056" name="Group 48"/>
              <p:cNvGrpSpPr>
                <a:grpSpLocks/>
              </p:cNvGrpSpPr>
              <p:nvPr/>
            </p:nvGrpSpPr>
            <p:grpSpPr bwMode="auto">
              <a:xfrm>
                <a:off x="1776" y="1440"/>
                <a:ext cx="96" cy="96"/>
                <a:chOff x="240" y="4176"/>
                <a:chExt cx="192" cy="192"/>
              </a:xfrm>
            </p:grpSpPr>
            <p:sp>
              <p:nvSpPr>
                <p:cNvPr id="299057" name="Oval 49"/>
                <p:cNvSpPr>
                  <a:spLocks noChangeArrowheads="1"/>
                </p:cNvSpPr>
                <p:nvPr/>
              </p:nvSpPr>
              <p:spPr bwMode="auto">
                <a:xfrm>
                  <a:off x="288" y="4224"/>
                  <a:ext cx="96" cy="96"/>
                </a:xfrm>
                <a:prstGeom prst="ellipse">
                  <a:avLst/>
                </a:pr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99058" name="Rectangle 50"/>
                <p:cNvSpPr>
                  <a:spLocks noChangeArrowheads="1"/>
                </p:cNvSpPr>
                <p:nvPr/>
              </p:nvSpPr>
              <p:spPr bwMode="auto">
                <a:xfrm>
                  <a:off x="240" y="4176"/>
                  <a:ext cx="192" cy="19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299059" name="Group 51"/>
              <p:cNvGrpSpPr>
                <a:grpSpLocks/>
              </p:cNvGrpSpPr>
              <p:nvPr/>
            </p:nvGrpSpPr>
            <p:grpSpPr bwMode="auto">
              <a:xfrm>
                <a:off x="1776" y="1584"/>
                <a:ext cx="96" cy="96"/>
                <a:chOff x="240" y="4176"/>
                <a:chExt cx="192" cy="192"/>
              </a:xfrm>
            </p:grpSpPr>
            <p:sp>
              <p:nvSpPr>
                <p:cNvPr id="299060" name="Oval 52"/>
                <p:cNvSpPr>
                  <a:spLocks noChangeArrowheads="1"/>
                </p:cNvSpPr>
                <p:nvPr/>
              </p:nvSpPr>
              <p:spPr bwMode="auto">
                <a:xfrm>
                  <a:off x="288" y="4224"/>
                  <a:ext cx="96" cy="96"/>
                </a:xfrm>
                <a:prstGeom prst="ellipse">
                  <a:avLst/>
                </a:pr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99061" name="Rectangle 53"/>
                <p:cNvSpPr>
                  <a:spLocks noChangeArrowheads="1"/>
                </p:cNvSpPr>
                <p:nvPr/>
              </p:nvSpPr>
              <p:spPr bwMode="auto">
                <a:xfrm>
                  <a:off x="240" y="4176"/>
                  <a:ext cx="192" cy="19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299062" name="Group 54"/>
              <p:cNvGrpSpPr>
                <a:grpSpLocks/>
              </p:cNvGrpSpPr>
              <p:nvPr/>
            </p:nvGrpSpPr>
            <p:grpSpPr bwMode="auto">
              <a:xfrm>
                <a:off x="1776" y="1728"/>
                <a:ext cx="96" cy="96"/>
                <a:chOff x="240" y="4176"/>
                <a:chExt cx="192" cy="192"/>
              </a:xfrm>
            </p:grpSpPr>
            <p:sp>
              <p:nvSpPr>
                <p:cNvPr id="299063" name="Oval 55"/>
                <p:cNvSpPr>
                  <a:spLocks noChangeArrowheads="1"/>
                </p:cNvSpPr>
                <p:nvPr/>
              </p:nvSpPr>
              <p:spPr bwMode="auto">
                <a:xfrm>
                  <a:off x="288" y="4224"/>
                  <a:ext cx="96" cy="96"/>
                </a:xfrm>
                <a:prstGeom prst="ellipse">
                  <a:avLst/>
                </a:pr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99064" name="Rectangle 56"/>
                <p:cNvSpPr>
                  <a:spLocks noChangeArrowheads="1"/>
                </p:cNvSpPr>
                <p:nvPr/>
              </p:nvSpPr>
              <p:spPr bwMode="auto">
                <a:xfrm>
                  <a:off x="240" y="4176"/>
                  <a:ext cx="192" cy="19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sp>
          <p:nvSpPr>
            <p:cNvPr id="299065" name="Rectangle 57"/>
            <p:cNvSpPr>
              <a:spLocks noChangeArrowheads="1"/>
            </p:cNvSpPr>
            <p:nvPr/>
          </p:nvSpPr>
          <p:spPr bwMode="auto">
            <a:xfrm>
              <a:off x="3552" y="1584"/>
              <a:ext cx="378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600" b="0"/>
                <a:t>Eq</a:t>
              </a:r>
              <a:endParaRPr lang="en-US" sz="1600" b="0" baseline="-25000"/>
            </a:p>
          </p:txBody>
        </p:sp>
      </p:grpSp>
      <p:grpSp>
        <p:nvGrpSpPr>
          <p:cNvPr id="299066" name="Group 58"/>
          <p:cNvGrpSpPr>
            <a:grpSpLocks/>
          </p:cNvGrpSpPr>
          <p:nvPr/>
        </p:nvGrpSpPr>
        <p:grpSpPr bwMode="auto">
          <a:xfrm>
            <a:off x="5334000" y="1524000"/>
            <a:ext cx="2613025" cy="1028700"/>
            <a:chOff x="3926" y="1800"/>
            <a:chExt cx="1646" cy="648"/>
          </a:xfrm>
        </p:grpSpPr>
        <p:sp>
          <p:nvSpPr>
            <p:cNvPr id="299067" name="Rectangle 59"/>
            <p:cNvSpPr>
              <a:spLocks noChangeArrowheads="1"/>
            </p:cNvSpPr>
            <p:nvPr/>
          </p:nvSpPr>
          <p:spPr bwMode="auto">
            <a:xfrm>
              <a:off x="4416" y="1824"/>
              <a:ext cx="720" cy="576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wrap="none" lIns="91430" tIns="45715" rIns="91430" bIns="45715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2400" b="0"/>
                <a:t>=</a:t>
              </a:r>
            </a:p>
          </p:txBody>
        </p:sp>
        <p:sp>
          <p:nvSpPr>
            <p:cNvPr id="299068" name="Line 60"/>
            <p:cNvSpPr>
              <a:spLocks noChangeShapeType="1"/>
            </p:cNvSpPr>
            <p:nvPr/>
          </p:nvSpPr>
          <p:spPr bwMode="auto">
            <a:xfrm>
              <a:off x="4128" y="1920"/>
              <a:ext cx="288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99069" name="Line 61"/>
            <p:cNvSpPr>
              <a:spLocks noChangeShapeType="1"/>
            </p:cNvSpPr>
            <p:nvPr/>
          </p:nvSpPr>
          <p:spPr bwMode="auto">
            <a:xfrm>
              <a:off x="4128" y="2304"/>
              <a:ext cx="288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99070" name="Line 62"/>
            <p:cNvSpPr>
              <a:spLocks noChangeShapeType="1"/>
            </p:cNvSpPr>
            <p:nvPr/>
          </p:nvSpPr>
          <p:spPr bwMode="auto">
            <a:xfrm>
              <a:off x="5136" y="2112"/>
              <a:ext cx="288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prstDash val="sysDot"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99071" name="Text Box 63"/>
            <p:cNvSpPr txBox="1">
              <a:spLocks noChangeArrowheads="1"/>
            </p:cNvSpPr>
            <p:nvPr/>
          </p:nvSpPr>
          <p:spPr bwMode="auto">
            <a:xfrm>
              <a:off x="3926" y="1800"/>
              <a:ext cx="21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b="0"/>
                <a:t>B</a:t>
              </a:r>
            </a:p>
          </p:txBody>
        </p:sp>
        <p:sp>
          <p:nvSpPr>
            <p:cNvPr id="299072" name="Text Box 64"/>
            <p:cNvSpPr txBox="1">
              <a:spLocks noChangeArrowheads="1"/>
            </p:cNvSpPr>
            <p:nvPr/>
          </p:nvSpPr>
          <p:spPr bwMode="auto">
            <a:xfrm>
              <a:off x="3936" y="2217"/>
              <a:ext cx="21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b="0"/>
                <a:t>A</a:t>
              </a:r>
            </a:p>
          </p:txBody>
        </p:sp>
        <p:sp>
          <p:nvSpPr>
            <p:cNvPr id="299073" name="Text Box 65"/>
            <p:cNvSpPr txBox="1">
              <a:spLocks noChangeArrowheads="1"/>
            </p:cNvSpPr>
            <p:nvPr/>
          </p:nvSpPr>
          <p:spPr bwMode="auto">
            <a:xfrm>
              <a:off x="5280" y="1872"/>
              <a:ext cx="29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b="0"/>
                <a:t>Eq</a:t>
              </a:r>
            </a:p>
          </p:txBody>
        </p:sp>
      </p:grpSp>
      <p:sp>
        <p:nvSpPr>
          <p:cNvPr id="299074" name="Text Box 66"/>
          <p:cNvSpPr txBox="1">
            <a:spLocks noChangeArrowheads="1"/>
          </p:cNvSpPr>
          <p:nvPr/>
        </p:nvSpPr>
        <p:spPr bwMode="auto">
          <a:xfrm>
            <a:off x="5099050" y="1049338"/>
            <a:ext cx="3060700" cy="339725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720" rIns="45720">
            <a:spAutoFit/>
          </a:bodyPr>
          <a:lstStyle/>
          <a:p>
            <a:r>
              <a:rPr lang="en-US"/>
              <a:t>Word-Level Representation</a:t>
            </a:r>
          </a:p>
        </p:txBody>
      </p:sp>
      <p:sp>
        <p:nvSpPr>
          <p:cNvPr id="299075" name="Text Box 67"/>
          <p:cNvSpPr txBox="1">
            <a:spLocks noChangeArrowheads="1"/>
          </p:cNvSpPr>
          <p:nvPr/>
        </p:nvSpPr>
        <p:spPr bwMode="auto">
          <a:xfrm>
            <a:off x="5373688" y="3429000"/>
            <a:ext cx="2549525" cy="339725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720" rIns="45720">
            <a:spAutoFit/>
          </a:bodyPr>
          <a:lstStyle/>
          <a:p>
            <a:r>
              <a:rPr lang="en-US">
                <a:latin typeface="Courier New" pitchFamily="49" charset="0"/>
              </a:rPr>
              <a:t>bool Eq = (A == B)</a:t>
            </a:r>
          </a:p>
        </p:txBody>
      </p:sp>
      <p:sp>
        <p:nvSpPr>
          <p:cNvPr id="299076" name="Text Box 68"/>
          <p:cNvSpPr txBox="1">
            <a:spLocks noChangeArrowheads="1"/>
          </p:cNvSpPr>
          <p:nvPr/>
        </p:nvSpPr>
        <p:spPr bwMode="auto">
          <a:xfrm>
            <a:off x="5567363" y="2971800"/>
            <a:ext cx="2289175" cy="339725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720" rIns="45720">
            <a:spAutoFit/>
          </a:bodyPr>
          <a:lstStyle/>
          <a:p>
            <a:r>
              <a:rPr lang="en-US"/>
              <a:t>HCL Representation</a:t>
            </a: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00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Bit-Level Multiplexor</a:t>
            </a:r>
          </a:p>
        </p:txBody>
      </p:sp>
      <p:sp>
        <p:nvSpPr>
          <p:cNvPr id="3000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4343400"/>
            <a:ext cx="8294687" cy="2089150"/>
          </a:xfrm>
        </p:spPr>
        <p:txBody>
          <a:bodyPr/>
          <a:lstStyle/>
          <a:p>
            <a:pPr lvl="1"/>
            <a:r>
              <a:rPr lang="en-US"/>
              <a:t>Control signal s</a:t>
            </a:r>
          </a:p>
          <a:p>
            <a:pPr lvl="1"/>
            <a:r>
              <a:rPr lang="en-US"/>
              <a:t>Data signals a and b</a:t>
            </a:r>
          </a:p>
          <a:p>
            <a:pPr lvl="1"/>
            <a:r>
              <a:rPr lang="en-US"/>
              <a:t>Output a when s=1, b when s=0</a:t>
            </a:r>
          </a:p>
        </p:txBody>
      </p:sp>
      <p:sp>
        <p:nvSpPr>
          <p:cNvPr id="300036" name="Rectangle 4"/>
          <p:cNvSpPr>
            <a:spLocks noChangeArrowheads="1"/>
          </p:cNvSpPr>
          <p:nvPr/>
        </p:nvSpPr>
        <p:spPr bwMode="auto">
          <a:xfrm>
            <a:off x="1219200" y="1600200"/>
            <a:ext cx="2819400" cy="2133600"/>
          </a:xfrm>
          <a:prstGeom prst="rect">
            <a:avLst/>
          </a:prstGeom>
          <a:solidFill>
            <a:srgbClr val="EAEAEA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Ctr="1"/>
          <a:lstStyle/>
          <a:p>
            <a:pPr eaLnBrk="1" hangingPunct="1">
              <a:lnSpc>
                <a:spcPct val="100000"/>
              </a:lnSpc>
            </a:pPr>
            <a:r>
              <a:rPr lang="en-US" b="0"/>
              <a:t>Bit MUX</a:t>
            </a:r>
          </a:p>
        </p:txBody>
      </p:sp>
      <p:sp>
        <p:nvSpPr>
          <p:cNvPr id="300037" name="Freeform 5"/>
          <p:cNvSpPr>
            <a:spLocks/>
          </p:cNvSpPr>
          <p:nvPr/>
        </p:nvSpPr>
        <p:spPr bwMode="auto">
          <a:xfrm flipV="1">
            <a:off x="2819400" y="2667000"/>
            <a:ext cx="533400" cy="152400"/>
          </a:xfrm>
          <a:custGeom>
            <a:avLst/>
            <a:gdLst/>
            <a:ahLst/>
            <a:cxnLst>
              <a:cxn ang="0">
                <a:pos x="0" y="96"/>
              </a:cxn>
              <a:cxn ang="0">
                <a:pos x="144" y="96"/>
              </a:cxn>
              <a:cxn ang="0">
                <a:pos x="144" y="0"/>
              </a:cxn>
              <a:cxn ang="0">
                <a:pos x="336" y="0"/>
              </a:cxn>
            </a:cxnLst>
            <a:rect l="0" t="0" r="r" b="b"/>
            <a:pathLst>
              <a:path w="336" h="96">
                <a:moveTo>
                  <a:pt x="0" y="96"/>
                </a:moveTo>
                <a:lnTo>
                  <a:pt x="144" y="96"/>
                </a:lnTo>
                <a:lnTo>
                  <a:pt x="144" y="0"/>
                </a:lnTo>
                <a:lnTo>
                  <a:pt x="336" y="0"/>
                </a:lnTo>
              </a:path>
            </a:pathLst>
          </a:custGeom>
          <a:noFill/>
          <a:ln w="19050" cmpd="sng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00038" name="Freeform 6"/>
          <p:cNvSpPr>
            <a:spLocks/>
          </p:cNvSpPr>
          <p:nvPr/>
        </p:nvSpPr>
        <p:spPr bwMode="auto">
          <a:xfrm>
            <a:off x="2819400" y="3124200"/>
            <a:ext cx="533400" cy="152400"/>
          </a:xfrm>
          <a:custGeom>
            <a:avLst/>
            <a:gdLst/>
            <a:ahLst/>
            <a:cxnLst>
              <a:cxn ang="0">
                <a:pos x="0" y="96"/>
              </a:cxn>
              <a:cxn ang="0">
                <a:pos x="144" y="96"/>
              </a:cxn>
              <a:cxn ang="0">
                <a:pos x="144" y="0"/>
              </a:cxn>
              <a:cxn ang="0">
                <a:pos x="336" y="0"/>
              </a:cxn>
            </a:cxnLst>
            <a:rect l="0" t="0" r="r" b="b"/>
            <a:pathLst>
              <a:path w="336" h="96">
                <a:moveTo>
                  <a:pt x="0" y="96"/>
                </a:moveTo>
                <a:lnTo>
                  <a:pt x="144" y="96"/>
                </a:lnTo>
                <a:lnTo>
                  <a:pt x="144" y="0"/>
                </a:lnTo>
                <a:lnTo>
                  <a:pt x="336" y="0"/>
                </a:lnTo>
              </a:path>
            </a:pathLst>
          </a:custGeom>
          <a:noFill/>
          <a:ln w="19050" cmpd="sng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00039" name="Line 7"/>
          <p:cNvSpPr>
            <a:spLocks noChangeShapeType="1"/>
          </p:cNvSpPr>
          <p:nvPr/>
        </p:nvSpPr>
        <p:spPr bwMode="auto">
          <a:xfrm>
            <a:off x="3875088" y="2965450"/>
            <a:ext cx="392112" cy="635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0040" name="Freeform 8"/>
          <p:cNvSpPr>
            <a:spLocks/>
          </p:cNvSpPr>
          <p:nvPr/>
        </p:nvSpPr>
        <p:spPr bwMode="auto">
          <a:xfrm>
            <a:off x="3273425" y="2743200"/>
            <a:ext cx="650875" cy="439738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190" y="0"/>
              </a:cxn>
              <a:cxn ang="0">
                <a:pos x="190" y="0"/>
              </a:cxn>
              <a:cxn ang="0">
                <a:pos x="227" y="3"/>
              </a:cxn>
              <a:cxn ang="0">
                <a:pos x="262" y="11"/>
              </a:cxn>
              <a:cxn ang="0">
                <a:pos x="292" y="22"/>
              </a:cxn>
              <a:cxn ang="0">
                <a:pos x="322" y="40"/>
              </a:cxn>
              <a:cxn ang="0">
                <a:pos x="372" y="81"/>
              </a:cxn>
              <a:cxn ang="0">
                <a:pos x="410" y="140"/>
              </a:cxn>
              <a:cxn ang="0">
                <a:pos x="410" y="140"/>
              </a:cxn>
              <a:cxn ang="0">
                <a:pos x="372" y="195"/>
              </a:cxn>
              <a:cxn ang="0">
                <a:pos x="322" y="240"/>
              </a:cxn>
              <a:cxn ang="0">
                <a:pos x="292" y="254"/>
              </a:cxn>
              <a:cxn ang="0">
                <a:pos x="262" y="266"/>
              </a:cxn>
              <a:cxn ang="0">
                <a:pos x="227" y="273"/>
              </a:cxn>
              <a:cxn ang="0">
                <a:pos x="190" y="277"/>
              </a:cxn>
              <a:cxn ang="0">
                <a:pos x="190" y="277"/>
              </a:cxn>
              <a:cxn ang="0">
                <a:pos x="0" y="277"/>
              </a:cxn>
              <a:cxn ang="0">
                <a:pos x="0" y="277"/>
              </a:cxn>
              <a:cxn ang="0">
                <a:pos x="0" y="277"/>
              </a:cxn>
              <a:cxn ang="0">
                <a:pos x="0" y="277"/>
              </a:cxn>
              <a:cxn ang="0">
                <a:pos x="22" y="247"/>
              </a:cxn>
              <a:cxn ang="0">
                <a:pos x="38" y="214"/>
              </a:cxn>
              <a:cxn ang="0">
                <a:pos x="45" y="177"/>
              </a:cxn>
              <a:cxn ang="0">
                <a:pos x="49" y="140"/>
              </a:cxn>
              <a:cxn ang="0">
                <a:pos x="49" y="140"/>
              </a:cxn>
              <a:cxn ang="0">
                <a:pos x="45" y="99"/>
              </a:cxn>
              <a:cxn ang="0">
                <a:pos x="38" y="66"/>
              </a:cxn>
              <a:cxn ang="0">
                <a:pos x="22" y="33"/>
              </a:cxn>
              <a:cxn ang="0">
                <a:pos x="0" y="0"/>
              </a:cxn>
              <a:cxn ang="0">
                <a:pos x="0" y="0"/>
              </a:cxn>
              <a:cxn ang="0">
                <a:pos x="0" y="0"/>
              </a:cxn>
            </a:cxnLst>
            <a:rect l="0" t="0" r="r" b="b"/>
            <a:pathLst>
              <a:path w="410" h="277">
                <a:moveTo>
                  <a:pt x="0" y="0"/>
                </a:moveTo>
                <a:lnTo>
                  <a:pt x="190" y="0"/>
                </a:lnTo>
                <a:lnTo>
                  <a:pt x="190" y="0"/>
                </a:lnTo>
                <a:lnTo>
                  <a:pt x="227" y="3"/>
                </a:lnTo>
                <a:lnTo>
                  <a:pt x="262" y="11"/>
                </a:lnTo>
                <a:lnTo>
                  <a:pt x="292" y="22"/>
                </a:lnTo>
                <a:lnTo>
                  <a:pt x="322" y="40"/>
                </a:lnTo>
                <a:lnTo>
                  <a:pt x="372" y="81"/>
                </a:lnTo>
                <a:lnTo>
                  <a:pt x="410" y="140"/>
                </a:lnTo>
                <a:lnTo>
                  <a:pt x="410" y="140"/>
                </a:lnTo>
                <a:lnTo>
                  <a:pt x="372" y="195"/>
                </a:lnTo>
                <a:lnTo>
                  <a:pt x="322" y="240"/>
                </a:lnTo>
                <a:lnTo>
                  <a:pt x="292" y="254"/>
                </a:lnTo>
                <a:lnTo>
                  <a:pt x="262" y="266"/>
                </a:lnTo>
                <a:lnTo>
                  <a:pt x="227" y="273"/>
                </a:lnTo>
                <a:lnTo>
                  <a:pt x="190" y="277"/>
                </a:lnTo>
                <a:lnTo>
                  <a:pt x="190" y="277"/>
                </a:lnTo>
                <a:lnTo>
                  <a:pt x="0" y="277"/>
                </a:lnTo>
                <a:lnTo>
                  <a:pt x="0" y="277"/>
                </a:lnTo>
                <a:lnTo>
                  <a:pt x="0" y="277"/>
                </a:lnTo>
                <a:lnTo>
                  <a:pt x="0" y="277"/>
                </a:lnTo>
                <a:lnTo>
                  <a:pt x="22" y="247"/>
                </a:lnTo>
                <a:lnTo>
                  <a:pt x="38" y="214"/>
                </a:lnTo>
                <a:lnTo>
                  <a:pt x="45" y="177"/>
                </a:lnTo>
                <a:lnTo>
                  <a:pt x="49" y="140"/>
                </a:lnTo>
                <a:lnTo>
                  <a:pt x="49" y="140"/>
                </a:lnTo>
                <a:lnTo>
                  <a:pt x="45" y="99"/>
                </a:lnTo>
                <a:lnTo>
                  <a:pt x="38" y="66"/>
                </a:lnTo>
                <a:lnTo>
                  <a:pt x="22" y="33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0041" name="Freeform 9"/>
          <p:cNvSpPr>
            <a:spLocks/>
          </p:cNvSpPr>
          <p:nvPr/>
        </p:nvSpPr>
        <p:spPr bwMode="auto">
          <a:xfrm>
            <a:off x="3273425" y="2743200"/>
            <a:ext cx="650875" cy="439738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190" y="0"/>
              </a:cxn>
              <a:cxn ang="0">
                <a:pos x="190" y="0"/>
              </a:cxn>
              <a:cxn ang="0">
                <a:pos x="227" y="3"/>
              </a:cxn>
              <a:cxn ang="0">
                <a:pos x="262" y="11"/>
              </a:cxn>
              <a:cxn ang="0">
                <a:pos x="292" y="22"/>
              </a:cxn>
              <a:cxn ang="0">
                <a:pos x="322" y="40"/>
              </a:cxn>
              <a:cxn ang="0">
                <a:pos x="372" y="81"/>
              </a:cxn>
              <a:cxn ang="0">
                <a:pos x="410" y="140"/>
              </a:cxn>
              <a:cxn ang="0">
                <a:pos x="410" y="140"/>
              </a:cxn>
              <a:cxn ang="0">
                <a:pos x="372" y="195"/>
              </a:cxn>
              <a:cxn ang="0">
                <a:pos x="322" y="240"/>
              </a:cxn>
              <a:cxn ang="0">
                <a:pos x="292" y="254"/>
              </a:cxn>
              <a:cxn ang="0">
                <a:pos x="262" y="266"/>
              </a:cxn>
              <a:cxn ang="0">
                <a:pos x="227" y="273"/>
              </a:cxn>
              <a:cxn ang="0">
                <a:pos x="190" y="277"/>
              </a:cxn>
              <a:cxn ang="0">
                <a:pos x="190" y="277"/>
              </a:cxn>
              <a:cxn ang="0">
                <a:pos x="0" y="277"/>
              </a:cxn>
              <a:cxn ang="0">
                <a:pos x="0" y="277"/>
              </a:cxn>
              <a:cxn ang="0">
                <a:pos x="0" y="277"/>
              </a:cxn>
              <a:cxn ang="0">
                <a:pos x="0" y="277"/>
              </a:cxn>
              <a:cxn ang="0">
                <a:pos x="22" y="247"/>
              </a:cxn>
              <a:cxn ang="0">
                <a:pos x="38" y="214"/>
              </a:cxn>
              <a:cxn ang="0">
                <a:pos x="45" y="177"/>
              </a:cxn>
              <a:cxn ang="0">
                <a:pos x="49" y="140"/>
              </a:cxn>
              <a:cxn ang="0">
                <a:pos x="49" y="140"/>
              </a:cxn>
              <a:cxn ang="0">
                <a:pos x="45" y="99"/>
              </a:cxn>
              <a:cxn ang="0">
                <a:pos x="38" y="66"/>
              </a:cxn>
              <a:cxn ang="0">
                <a:pos x="22" y="33"/>
              </a:cxn>
              <a:cxn ang="0">
                <a:pos x="0" y="0"/>
              </a:cxn>
              <a:cxn ang="0">
                <a:pos x="0" y="0"/>
              </a:cxn>
              <a:cxn ang="0">
                <a:pos x="0" y="0"/>
              </a:cxn>
            </a:cxnLst>
            <a:rect l="0" t="0" r="r" b="b"/>
            <a:pathLst>
              <a:path w="410" h="277">
                <a:moveTo>
                  <a:pt x="0" y="0"/>
                </a:moveTo>
                <a:lnTo>
                  <a:pt x="190" y="0"/>
                </a:lnTo>
                <a:lnTo>
                  <a:pt x="190" y="0"/>
                </a:lnTo>
                <a:lnTo>
                  <a:pt x="227" y="3"/>
                </a:lnTo>
                <a:lnTo>
                  <a:pt x="262" y="11"/>
                </a:lnTo>
                <a:lnTo>
                  <a:pt x="292" y="22"/>
                </a:lnTo>
                <a:lnTo>
                  <a:pt x="322" y="40"/>
                </a:lnTo>
                <a:lnTo>
                  <a:pt x="372" y="81"/>
                </a:lnTo>
                <a:lnTo>
                  <a:pt x="410" y="140"/>
                </a:lnTo>
                <a:lnTo>
                  <a:pt x="410" y="140"/>
                </a:lnTo>
                <a:lnTo>
                  <a:pt x="372" y="195"/>
                </a:lnTo>
                <a:lnTo>
                  <a:pt x="322" y="240"/>
                </a:lnTo>
                <a:lnTo>
                  <a:pt x="292" y="254"/>
                </a:lnTo>
                <a:lnTo>
                  <a:pt x="262" y="266"/>
                </a:lnTo>
                <a:lnTo>
                  <a:pt x="227" y="273"/>
                </a:lnTo>
                <a:lnTo>
                  <a:pt x="190" y="277"/>
                </a:lnTo>
                <a:lnTo>
                  <a:pt x="190" y="277"/>
                </a:lnTo>
                <a:lnTo>
                  <a:pt x="0" y="277"/>
                </a:lnTo>
                <a:lnTo>
                  <a:pt x="0" y="277"/>
                </a:lnTo>
                <a:lnTo>
                  <a:pt x="0" y="277"/>
                </a:lnTo>
                <a:lnTo>
                  <a:pt x="0" y="277"/>
                </a:lnTo>
                <a:lnTo>
                  <a:pt x="22" y="247"/>
                </a:lnTo>
                <a:lnTo>
                  <a:pt x="38" y="214"/>
                </a:lnTo>
                <a:lnTo>
                  <a:pt x="45" y="177"/>
                </a:lnTo>
                <a:lnTo>
                  <a:pt x="49" y="140"/>
                </a:lnTo>
                <a:lnTo>
                  <a:pt x="49" y="140"/>
                </a:lnTo>
                <a:lnTo>
                  <a:pt x="45" y="99"/>
                </a:lnTo>
                <a:lnTo>
                  <a:pt x="38" y="66"/>
                </a:lnTo>
                <a:lnTo>
                  <a:pt x="22" y="33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</a:path>
            </a:pathLst>
          </a:custGeom>
          <a:solidFill>
            <a:srgbClr val="FFFFFF"/>
          </a:solidFill>
          <a:ln w="1270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300042" name="Group 10"/>
          <p:cNvGrpSpPr>
            <a:grpSpLocks/>
          </p:cNvGrpSpPr>
          <p:nvPr/>
        </p:nvGrpSpPr>
        <p:grpSpPr bwMode="auto">
          <a:xfrm>
            <a:off x="1752600" y="1752600"/>
            <a:ext cx="292100" cy="609600"/>
            <a:chOff x="960" y="1055"/>
            <a:chExt cx="184" cy="384"/>
          </a:xfrm>
        </p:grpSpPr>
        <p:sp>
          <p:nvSpPr>
            <p:cNvPr id="300043" name="Line 11"/>
            <p:cNvSpPr>
              <a:spLocks noChangeShapeType="1"/>
            </p:cNvSpPr>
            <p:nvPr/>
          </p:nvSpPr>
          <p:spPr bwMode="auto">
            <a:xfrm rot="5400000">
              <a:off x="1009" y="1391"/>
              <a:ext cx="95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0044" name="Freeform 12"/>
            <p:cNvSpPr>
              <a:spLocks/>
            </p:cNvSpPr>
            <p:nvPr/>
          </p:nvSpPr>
          <p:spPr bwMode="auto">
            <a:xfrm rot="5400000">
              <a:off x="957" y="1154"/>
              <a:ext cx="190" cy="18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84"/>
                </a:cxn>
                <a:cxn ang="0">
                  <a:pos x="190" y="92"/>
                </a:cxn>
                <a:cxn ang="0">
                  <a:pos x="0" y="0"/>
                </a:cxn>
              </a:cxnLst>
              <a:rect l="0" t="0" r="r" b="b"/>
              <a:pathLst>
                <a:path w="190" h="184">
                  <a:moveTo>
                    <a:pt x="0" y="0"/>
                  </a:moveTo>
                  <a:lnTo>
                    <a:pt x="0" y="184"/>
                  </a:lnTo>
                  <a:lnTo>
                    <a:pt x="190" y="9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0045" name="Freeform 13"/>
            <p:cNvSpPr>
              <a:spLocks/>
            </p:cNvSpPr>
            <p:nvPr/>
          </p:nvSpPr>
          <p:spPr bwMode="auto">
            <a:xfrm rot="5400000">
              <a:off x="957" y="1154"/>
              <a:ext cx="190" cy="18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84"/>
                </a:cxn>
                <a:cxn ang="0">
                  <a:pos x="190" y="92"/>
                </a:cxn>
                <a:cxn ang="0">
                  <a:pos x="0" y="0"/>
                </a:cxn>
              </a:cxnLst>
              <a:rect l="0" t="0" r="r" b="b"/>
              <a:pathLst>
                <a:path w="190" h="184">
                  <a:moveTo>
                    <a:pt x="0" y="0"/>
                  </a:moveTo>
                  <a:lnTo>
                    <a:pt x="0" y="184"/>
                  </a:lnTo>
                  <a:lnTo>
                    <a:pt x="190" y="92"/>
                  </a:lnTo>
                  <a:lnTo>
                    <a:pt x="0" y="0"/>
                  </a:lnTo>
                </a:path>
              </a:pathLst>
            </a:custGeom>
            <a:solidFill>
              <a:srgbClr val="FFFFFF"/>
            </a:solidFill>
            <a:ln w="1270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0046" name="Freeform 14"/>
            <p:cNvSpPr>
              <a:spLocks/>
            </p:cNvSpPr>
            <p:nvPr/>
          </p:nvSpPr>
          <p:spPr bwMode="auto">
            <a:xfrm rot="5400000">
              <a:off x="1028" y="1345"/>
              <a:ext cx="49" cy="48"/>
            </a:xfrm>
            <a:custGeom>
              <a:avLst/>
              <a:gdLst/>
              <a:ahLst/>
              <a:cxnLst>
                <a:cxn ang="0">
                  <a:pos x="49" y="26"/>
                </a:cxn>
                <a:cxn ang="0">
                  <a:pos x="42" y="41"/>
                </a:cxn>
                <a:cxn ang="0">
                  <a:pos x="23" y="48"/>
                </a:cxn>
                <a:cxn ang="0">
                  <a:pos x="23" y="48"/>
                </a:cxn>
                <a:cxn ang="0">
                  <a:pos x="8" y="41"/>
                </a:cxn>
                <a:cxn ang="0">
                  <a:pos x="0" y="26"/>
                </a:cxn>
                <a:cxn ang="0">
                  <a:pos x="0" y="26"/>
                </a:cxn>
                <a:cxn ang="0">
                  <a:pos x="8" y="8"/>
                </a:cxn>
                <a:cxn ang="0">
                  <a:pos x="23" y="0"/>
                </a:cxn>
                <a:cxn ang="0">
                  <a:pos x="23" y="0"/>
                </a:cxn>
                <a:cxn ang="0">
                  <a:pos x="42" y="8"/>
                </a:cxn>
                <a:cxn ang="0">
                  <a:pos x="49" y="26"/>
                </a:cxn>
              </a:cxnLst>
              <a:rect l="0" t="0" r="r" b="b"/>
              <a:pathLst>
                <a:path w="49" h="48">
                  <a:moveTo>
                    <a:pt x="49" y="26"/>
                  </a:moveTo>
                  <a:lnTo>
                    <a:pt x="42" y="41"/>
                  </a:lnTo>
                  <a:lnTo>
                    <a:pt x="23" y="48"/>
                  </a:lnTo>
                  <a:lnTo>
                    <a:pt x="23" y="48"/>
                  </a:lnTo>
                  <a:lnTo>
                    <a:pt x="8" y="41"/>
                  </a:lnTo>
                  <a:lnTo>
                    <a:pt x="0" y="26"/>
                  </a:lnTo>
                  <a:lnTo>
                    <a:pt x="0" y="26"/>
                  </a:lnTo>
                  <a:lnTo>
                    <a:pt x="8" y="8"/>
                  </a:lnTo>
                  <a:lnTo>
                    <a:pt x="23" y="0"/>
                  </a:lnTo>
                  <a:lnTo>
                    <a:pt x="23" y="0"/>
                  </a:lnTo>
                  <a:lnTo>
                    <a:pt x="42" y="8"/>
                  </a:lnTo>
                  <a:lnTo>
                    <a:pt x="49" y="26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0047" name="Freeform 15"/>
            <p:cNvSpPr>
              <a:spLocks/>
            </p:cNvSpPr>
            <p:nvPr/>
          </p:nvSpPr>
          <p:spPr bwMode="auto">
            <a:xfrm rot="5400000">
              <a:off x="1028" y="1345"/>
              <a:ext cx="49" cy="48"/>
            </a:xfrm>
            <a:custGeom>
              <a:avLst/>
              <a:gdLst/>
              <a:ahLst/>
              <a:cxnLst>
                <a:cxn ang="0">
                  <a:pos x="49" y="26"/>
                </a:cxn>
                <a:cxn ang="0">
                  <a:pos x="42" y="41"/>
                </a:cxn>
                <a:cxn ang="0">
                  <a:pos x="23" y="48"/>
                </a:cxn>
                <a:cxn ang="0">
                  <a:pos x="23" y="48"/>
                </a:cxn>
                <a:cxn ang="0">
                  <a:pos x="8" y="41"/>
                </a:cxn>
                <a:cxn ang="0">
                  <a:pos x="0" y="26"/>
                </a:cxn>
                <a:cxn ang="0">
                  <a:pos x="0" y="26"/>
                </a:cxn>
                <a:cxn ang="0">
                  <a:pos x="8" y="8"/>
                </a:cxn>
                <a:cxn ang="0">
                  <a:pos x="23" y="0"/>
                </a:cxn>
                <a:cxn ang="0">
                  <a:pos x="23" y="0"/>
                </a:cxn>
                <a:cxn ang="0">
                  <a:pos x="42" y="8"/>
                </a:cxn>
                <a:cxn ang="0">
                  <a:pos x="49" y="26"/>
                </a:cxn>
              </a:cxnLst>
              <a:rect l="0" t="0" r="r" b="b"/>
              <a:pathLst>
                <a:path w="49" h="48">
                  <a:moveTo>
                    <a:pt x="49" y="26"/>
                  </a:moveTo>
                  <a:lnTo>
                    <a:pt x="42" y="41"/>
                  </a:lnTo>
                  <a:lnTo>
                    <a:pt x="23" y="48"/>
                  </a:lnTo>
                  <a:lnTo>
                    <a:pt x="23" y="48"/>
                  </a:lnTo>
                  <a:lnTo>
                    <a:pt x="8" y="41"/>
                  </a:lnTo>
                  <a:lnTo>
                    <a:pt x="0" y="26"/>
                  </a:lnTo>
                  <a:lnTo>
                    <a:pt x="0" y="26"/>
                  </a:lnTo>
                  <a:lnTo>
                    <a:pt x="8" y="8"/>
                  </a:lnTo>
                  <a:lnTo>
                    <a:pt x="23" y="0"/>
                  </a:lnTo>
                  <a:lnTo>
                    <a:pt x="23" y="0"/>
                  </a:lnTo>
                  <a:lnTo>
                    <a:pt x="42" y="8"/>
                  </a:lnTo>
                  <a:lnTo>
                    <a:pt x="49" y="26"/>
                  </a:lnTo>
                </a:path>
              </a:pathLst>
            </a:custGeom>
            <a:solidFill>
              <a:srgbClr val="FFFFFF"/>
            </a:solidFill>
            <a:ln w="1270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0048" name="Line 16"/>
            <p:cNvSpPr>
              <a:spLocks noChangeShapeType="1"/>
            </p:cNvSpPr>
            <p:nvPr/>
          </p:nvSpPr>
          <p:spPr bwMode="auto">
            <a:xfrm rot="5400000">
              <a:off x="1002" y="1102"/>
              <a:ext cx="95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00049" name="Line 17"/>
          <p:cNvSpPr>
            <a:spLocks noChangeShapeType="1"/>
          </p:cNvSpPr>
          <p:nvPr/>
        </p:nvSpPr>
        <p:spPr bwMode="auto">
          <a:xfrm>
            <a:off x="2057400" y="2514600"/>
            <a:ext cx="150813" cy="1588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0050" name="Line 18"/>
          <p:cNvSpPr>
            <a:spLocks noChangeShapeType="1"/>
          </p:cNvSpPr>
          <p:nvPr/>
        </p:nvSpPr>
        <p:spPr bwMode="auto">
          <a:xfrm>
            <a:off x="914400" y="2819400"/>
            <a:ext cx="1293813" cy="1588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0051" name="Freeform 19"/>
          <p:cNvSpPr>
            <a:spLocks/>
          </p:cNvSpPr>
          <p:nvPr/>
        </p:nvSpPr>
        <p:spPr bwMode="auto">
          <a:xfrm>
            <a:off x="2208213" y="2438400"/>
            <a:ext cx="606425" cy="439738"/>
          </a:xfrm>
          <a:custGeom>
            <a:avLst/>
            <a:gdLst/>
            <a:ahLst/>
            <a:cxnLst>
              <a:cxn ang="0">
                <a:pos x="382" y="140"/>
              </a:cxn>
              <a:cxn ang="0">
                <a:pos x="378" y="166"/>
              </a:cxn>
              <a:cxn ang="0">
                <a:pos x="370" y="192"/>
              </a:cxn>
              <a:cxn ang="0">
                <a:pos x="359" y="214"/>
              </a:cxn>
              <a:cxn ang="0">
                <a:pos x="340" y="236"/>
              </a:cxn>
              <a:cxn ang="0">
                <a:pos x="317" y="254"/>
              </a:cxn>
              <a:cxn ang="0">
                <a:pos x="294" y="266"/>
              </a:cxn>
              <a:cxn ang="0">
                <a:pos x="267" y="273"/>
              </a:cxn>
              <a:cxn ang="0">
                <a:pos x="237" y="277"/>
              </a:cxn>
              <a:cxn ang="0">
                <a:pos x="237" y="277"/>
              </a:cxn>
              <a:cxn ang="0">
                <a:pos x="0" y="277"/>
              </a:cxn>
              <a:cxn ang="0">
                <a:pos x="0" y="277"/>
              </a:cxn>
              <a:cxn ang="0">
                <a:pos x="0" y="0"/>
              </a:cxn>
              <a:cxn ang="0">
                <a:pos x="0" y="0"/>
              </a:cxn>
              <a:cxn ang="0">
                <a:pos x="237" y="0"/>
              </a:cxn>
              <a:cxn ang="0">
                <a:pos x="237" y="0"/>
              </a:cxn>
              <a:cxn ang="0">
                <a:pos x="267" y="3"/>
              </a:cxn>
              <a:cxn ang="0">
                <a:pos x="294" y="11"/>
              </a:cxn>
              <a:cxn ang="0">
                <a:pos x="317" y="22"/>
              </a:cxn>
              <a:cxn ang="0">
                <a:pos x="340" y="40"/>
              </a:cxn>
              <a:cxn ang="0">
                <a:pos x="359" y="62"/>
              </a:cxn>
              <a:cxn ang="0">
                <a:pos x="370" y="85"/>
              </a:cxn>
              <a:cxn ang="0">
                <a:pos x="378" y="110"/>
              </a:cxn>
              <a:cxn ang="0">
                <a:pos x="382" y="140"/>
              </a:cxn>
            </a:cxnLst>
            <a:rect l="0" t="0" r="r" b="b"/>
            <a:pathLst>
              <a:path w="382" h="277">
                <a:moveTo>
                  <a:pt x="382" y="140"/>
                </a:moveTo>
                <a:lnTo>
                  <a:pt x="378" y="166"/>
                </a:lnTo>
                <a:lnTo>
                  <a:pt x="370" y="192"/>
                </a:lnTo>
                <a:lnTo>
                  <a:pt x="359" y="214"/>
                </a:lnTo>
                <a:lnTo>
                  <a:pt x="340" y="236"/>
                </a:lnTo>
                <a:lnTo>
                  <a:pt x="317" y="254"/>
                </a:lnTo>
                <a:lnTo>
                  <a:pt x="294" y="266"/>
                </a:lnTo>
                <a:lnTo>
                  <a:pt x="267" y="273"/>
                </a:lnTo>
                <a:lnTo>
                  <a:pt x="237" y="277"/>
                </a:lnTo>
                <a:lnTo>
                  <a:pt x="237" y="277"/>
                </a:lnTo>
                <a:lnTo>
                  <a:pt x="0" y="277"/>
                </a:lnTo>
                <a:lnTo>
                  <a:pt x="0" y="277"/>
                </a:lnTo>
                <a:lnTo>
                  <a:pt x="0" y="0"/>
                </a:lnTo>
                <a:lnTo>
                  <a:pt x="0" y="0"/>
                </a:lnTo>
                <a:lnTo>
                  <a:pt x="237" y="0"/>
                </a:lnTo>
                <a:lnTo>
                  <a:pt x="237" y="0"/>
                </a:lnTo>
                <a:lnTo>
                  <a:pt x="267" y="3"/>
                </a:lnTo>
                <a:lnTo>
                  <a:pt x="294" y="11"/>
                </a:lnTo>
                <a:lnTo>
                  <a:pt x="317" y="22"/>
                </a:lnTo>
                <a:lnTo>
                  <a:pt x="340" y="40"/>
                </a:lnTo>
                <a:lnTo>
                  <a:pt x="359" y="62"/>
                </a:lnTo>
                <a:lnTo>
                  <a:pt x="370" y="85"/>
                </a:lnTo>
                <a:lnTo>
                  <a:pt x="378" y="110"/>
                </a:lnTo>
                <a:lnTo>
                  <a:pt x="382" y="140"/>
                </a:lnTo>
                <a:close/>
              </a:path>
            </a:pathLst>
          </a:cu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0052" name="Freeform 20"/>
          <p:cNvSpPr>
            <a:spLocks/>
          </p:cNvSpPr>
          <p:nvPr/>
        </p:nvSpPr>
        <p:spPr bwMode="auto">
          <a:xfrm>
            <a:off x="2208213" y="2438400"/>
            <a:ext cx="606425" cy="439738"/>
          </a:xfrm>
          <a:custGeom>
            <a:avLst/>
            <a:gdLst/>
            <a:ahLst/>
            <a:cxnLst>
              <a:cxn ang="0">
                <a:pos x="382" y="140"/>
              </a:cxn>
              <a:cxn ang="0">
                <a:pos x="378" y="166"/>
              </a:cxn>
              <a:cxn ang="0">
                <a:pos x="370" y="192"/>
              </a:cxn>
              <a:cxn ang="0">
                <a:pos x="359" y="214"/>
              </a:cxn>
              <a:cxn ang="0">
                <a:pos x="340" y="236"/>
              </a:cxn>
              <a:cxn ang="0">
                <a:pos x="317" y="254"/>
              </a:cxn>
              <a:cxn ang="0">
                <a:pos x="294" y="266"/>
              </a:cxn>
              <a:cxn ang="0">
                <a:pos x="267" y="273"/>
              </a:cxn>
              <a:cxn ang="0">
                <a:pos x="237" y="277"/>
              </a:cxn>
              <a:cxn ang="0">
                <a:pos x="237" y="277"/>
              </a:cxn>
              <a:cxn ang="0">
                <a:pos x="0" y="277"/>
              </a:cxn>
              <a:cxn ang="0">
                <a:pos x="0" y="277"/>
              </a:cxn>
              <a:cxn ang="0">
                <a:pos x="0" y="0"/>
              </a:cxn>
              <a:cxn ang="0">
                <a:pos x="0" y="0"/>
              </a:cxn>
              <a:cxn ang="0">
                <a:pos x="237" y="0"/>
              </a:cxn>
              <a:cxn ang="0">
                <a:pos x="237" y="0"/>
              </a:cxn>
              <a:cxn ang="0">
                <a:pos x="267" y="3"/>
              </a:cxn>
              <a:cxn ang="0">
                <a:pos x="294" y="11"/>
              </a:cxn>
              <a:cxn ang="0">
                <a:pos x="317" y="22"/>
              </a:cxn>
              <a:cxn ang="0">
                <a:pos x="340" y="40"/>
              </a:cxn>
              <a:cxn ang="0">
                <a:pos x="359" y="62"/>
              </a:cxn>
              <a:cxn ang="0">
                <a:pos x="370" y="85"/>
              </a:cxn>
              <a:cxn ang="0">
                <a:pos x="378" y="110"/>
              </a:cxn>
              <a:cxn ang="0">
                <a:pos x="382" y="140"/>
              </a:cxn>
            </a:cxnLst>
            <a:rect l="0" t="0" r="r" b="b"/>
            <a:pathLst>
              <a:path w="382" h="277">
                <a:moveTo>
                  <a:pt x="382" y="140"/>
                </a:moveTo>
                <a:lnTo>
                  <a:pt x="378" y="166"/>
                </a:lnTo>
                <a:lnTo>
                  <a:pt x="370" y="192"/>
                </a:lnTo>
                <a:lnTo>
                  <a:pt x="359" y="214"/>
                </a:lnTo>
                <a:lnTo>
                  <a:pt x="340" y="236"/>
                </a:lnTo>
                <a:lnTo>
                  <a:pt x="317" y="254"/>
                </a:lnTo>
                <a:lnTo>
                  <a:pt x="294" y="266"/>
                </a:lnTo>
                <a:lnTo>
                  <a:pt x="267" y="273"/>
                </a:lnTo>
                <a:lnTo>
                  <a:pt x="237" y="277"/>
                </a:lnTo>
                <a:lnTo>
                  <a:pt x="237" y="277"/>
                </a:lnTo>
                <a:lnTo>
                  <a:pt x="0" y="277"/>
                </a:lnTo>
                <a:lnTo>
                  <a:pt x="0" y="277"/>
                </a:lnTo>
                <a:lnTo>
                  <a:pt x="0" y="0"/>
                </a:lnTo>
                <a:lnTo>
                  <a:pt x="0" y="0"/>
                </a:lnTo>
                <a:lnTo>
                  <a:pt x="237" y="0"/>
                </a:lnTo>
                <a:lnTo>
                  <a:pt x="237" y="0"/>
                </a:lnTo>
                <a:lnTo>
                  <a:pt x="267" y="3"/>
                </a:lnTo>
                <a:lnTo>
                  <a:pt x="294" y="11"/>
                </a:lnTo>
                <a:lnTo>
                  <a:pt x="317" y="22"/>
                </a:lnTo>
                <a:lnTo>
                  <a:pt x="340" y="40"/>
                </a:lnTo>
                <a:lnTo>
                  <a:pt x="359" y="62"/>
                </a:lnTo>
                <a:lnTo>
                  <a:pt x="370" y="85"/>
                </a:lnTo>
                <a:lnTo>
                  <a:pt x="378" y="110"/>
                </a:lnTo>
                <a:lnTo>
                  <a:pt x="382" y="140"/>
                </a:lnTo>
              </a:path>
            </a:pathLst>
          </a:custGeom>
          <a:noFill/>
          <a:ln w="1270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0053" name="Text Box 21"/>
          <p:cNvSpPr txBox="1">
            <a:spLocks noChangeArrowheads="1"/>
          </p:cNvSpPr>
          <p:nvPr/>
        </p:nvSpPr>
        <p:spPr bwMode="auto">
          <a:xfrm>
            <a:off x="611188" y="2590800"/>
            <a:ext cx="296862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 eaLnBrk="1" hangingPunct="1">
              <a:lnSpc>
                <a:spcPct val="100000"/>
              </a:lnSpc>
            </a:pPr>
            <a:r>
              <a:rPr lang="en-US" sz="1600" b="0"/>
              <a:t>b</a:t>
            </a:r>
            <a:endParaRPr lang="en-US" sz="1600" b="0" baseline="-25000"/>
          </a:p>
        </p:txBody>
      </p:sp>
      <p:sp>
        <p:nvSpPr>
          <p:cNvPr id="300054" name="Text Box 22"/>
          <p:cNvSpPr txBox="1">
            <a:spLocks noChangeArrowheads="1"/>
          </p:cNvSpPr>
          <p:nvPr/>
        </p:nvSpPr>
        <p:spPr bwMode="auto">
          <a:xfrm>
            <a:off x="609600" y="1600200"/>
            <a:ext cx="28575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1" hangingPunct="1">
              <a:lnSpc>
                <a:spcPct val="100000"/>
              </a:lnSpc>
            </a:pPr>
            <a:r>
              <a:rPr lang="en-US" sz="1600" b="0"/>
              <a:t>s</a:t>
            </a:r>
          </a:p>
        </p:txBody>
      </p:sp>
      <p:sp>
        <p:nvSpPr>
          <p:cNvPr id="300055" name="Line 23"/>
          <p:cNvSpPr>
            <a:spLocks noChangeShapeType="1"/>
          </p:cNvSpPr>
          <p:nvPr/>
        </p:nvSpPr>
        <p:spPr bwMode="auto">
          <a:xfrm>
            <a:off x="2057400" y="3124200"/>
            <a:ext cx="150813" cy="1588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0056" name="Line 24"/>
          <p:cNvSpPr>
            <a:spLocks noChangeShapeType="1"/>
          </p:cNvSpPr>
          <p:nvPr/>
        </p:nvSpPr>
        <p:spPr bwMode="auto">
          <a:xfrm flipV="1">
            <a:off x="914400" y="3417888"/>
            <a:ext cx="1293813" cy="11112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0057" name="Freeform 25"/>
          <p:cNvSpPr>
            <a:spLocks/>
          </p:cNvSpPr>
          <p:nvPr/>
        </p:nvSpPr>
        <p:spPr bwMode="auto">
          <a:xfrm>
            <a:off x="2208213" y="3048000"/>
            <a:ext cx="606425" cy="439738"/>
          </a:xfrm>
          <a:custGeom>
            <a:avLst/>
            <a:gdLst/>
            <a:ahLst/>
            <a:cxnLst>
              <a:cxn ang="0">
                <a:pos x="382" y="140"/>
              </a:cxn>
              <a:cxn ang="0">
                <a:pos x="378" y="166"/>
              </a:cxn>
              <a:cxn ang="0">
                <a:pos x="370" y="192"/>
              </a:cxn>
              <a:cxn ang="0">
                <a:pos x="359" y="214"/>
              </a:cxn>
              <a:cxn ang="0">
                <a:pos x="340" y="236"/>
              </a:cxn>
              <a:cxn ang="0">
                <a:pos x="317" y="254"/>
              </a:cxn>
              <a:cxn ang="0">
                <a:pos x="294" y="266"/>
              </a:cxn>
              <a:cxn ang="0">
                <a:pos x="267" y="273"/>
              </a:cxn>
              <a:cxn ang="0">
                <a:pos x="237" y="277"/>
              </a:cxn>
              <a:cxn ang="0">
                <a:pos x="237" y="277"/>
              </a:cxn>
              <a:cxn ang="0">
                <a:pos x="0" y="277"/>
              </a:cxn>
              <a:cxn ang="0">
                <a:pos x="0" y="277"/>
              </a:cxn>
              <a:cxn ang="0">
                <a:pos x="0" y="0"/>
              </a:cxn>
              <a:cxn ang="0">
                <a:pos x="0" y="0"/>
              </a:cxn>
              <a:cxn ang="0">
                <a:pos x="237" y="0"/>
              </a:cxn>
              <a:cxn ang="0">
                <a:pos x="237" y="0"/>
              </a:cxn>
              <a:cxn ang="0">
                <a:pos x="267" y="3"/>
              </a:cxn>
              <a:cxn ang="0">
                <a:pos x="294" y="11"/>
              </a:cxn>
              <a:cxn ang="0">
                <a:pos x="317" y="22"/>
              </a:cxn>
              <a:cxn ang="0">
                <a:pos x="340" y="40"/>
              </a:cxn>
              <a:cxn ang="0">
                <a:pos x="359" y="62"/>
              </a:cxn>
              <a:cxn ang="0">
                <a:pos x="370" y="85"/>
              </a:cxn>
              <a:cxn ang="0">
                <a:pos x="378" y="110"/>
              </a:cxn>
              <a:cxn ang="0">
                <a:pos x="382" y="140"/>
              </a:cxn>
            </a:cxnLst>
            <a:rect l="0" t="0" r="r" b="b"/>
            <a:pathLst>
              <a:path w="382" h="277">
                <a:moveTo>
                  <a:pt x="382" y="140"/>
                </a:moveTo>
                <a:lnTo>
                  <a:pt x="378" y="166"/>
                </a:lnTo>
                <a:lnTo>
                  <a:pt x="370" y="192"/>
                </a:lnTo>
                <a:lnTo>
                  <a:pt x="359" y="214"/>
                </a:lnTo>
                <a:lnTo>
                  <a:pt x="340" y="236"/>
                </a:lnTo>
                <a:lnTo>
                  <a:pt x="317" y="254"/>
                </a:lnTo>
                <a:lnTo>
                  <a:pt x="294" y="266"/>
                </a:lnTo>
                <a:lnTo>
                  <a:pt x="267" y="273"/>
                </a:lnTo>
                <a:lnTo>
                  <a:pt x="237" y="277"/>
                </a:lnTo>
                <a:lnTo>
                  <a:pt x="237" y="277"/>
                </a:lnTo>
                <a:lnTo>
                  <a:pt x="0" y="277"/>
                </a:lnTo>
                <a:lnTo>
                  <a:pt x="0" y="277"/>
                </a:lnTo>
                <a:lnTo>
                  <a:pt x="0" y="0"/>
                </a:lnTo>
                <a:lnTo>
                  <a:pt x="0" y="0"/>
                </a:lnTo>
                <a:lnTo>
                  <a:pt x="237" y="0"/>
                </a:lnTo>
                <a:lnTo>
                  <a:pt x="237" y="0"/>
                </a:lnTo>
                <a:lnTo>
                  <a:pt x="267" y="3"/>
                </a:lnTo>
                <a:lnTo>
                  <a:pt x="294" y="11"/>
                </a:lnTo>
                <a:lnTo>
                  <a:pt x="317" y="22"/>
                </a:lnTo>
                <a:lnTo>
                  <a:pt x="340" y="40"/>
                </a:lnTo>
                <a:lnTo>
                  <a:pt x="359" y="62"/>
                </a:lnTo>
                <a:lnTo>
                  <a:pt x="370" y="85"/>
                </a:lnTo>
                <a:lnTo>
                  <a:pt x="378" y="110"/>
                </a:lnTo>
                <a:lnTo>
                  <a:pt x="382" y="140"/>
                </a:lnTo>
                <a:close/>
              </a:path>
            </a:pathLst>
          </a:cu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0058" name="Freeform 26"/>
          <p:cNvSpPr>
            <a:spLocks/>
          </p:cNvSpPr>
          <p:nvPr/>
        </p:nvSpPr>
        <p:spPr bwMode="auto">
          <a:xfrm>
            <a:off x="2208213" y="3048000"/>
            <a:ext cx="606425" cy="439738"/>
          </a:xfrm>
          <a:custGeom>
            <a:avLst/>
            <a:gdLst/>
            <a:ahLst/>
            <a:cxnLst>
              <a:cxn ang="0">
                <a:pos x="382" y="140"/>
              </a:cxn>
              <a:cxn ang="0">
                <a:pos x="378" y="166"/>
              </a:cxn>
              <a:cxn ang="0">
                <a:pos x="370" y="192"/>
              </a:cxn>
              <a:cxn ang="0">
                <a:pos x="359" y="214"/>
              </a:cxn>
              <a:cxn ang="0">
                <a:pos x="340" y="236"/>
              </a:cxn>
              <a:cxn ang="0">
                <a:pos x="317" y="254"/>
              </a:cxn>
              <a:cxn ang="0">
                <a:pos x="294" y="266"/>
              </a:cxn>
              <a:cxn ang="0">
                <a:pos x="267" y="273"/>
              </a:cxn>
              <a:cxn ang="0">
                <a:pos x="237" y="277"/>
              </a:cxn>
              <a:cxn ang="0">
                <a:pos x="237" y="277"/>
              </a:cxn>
              <a:cxn ang="0">
                <a:pos x="0" y="277"/>
              </a:cxn>
              <a:cxn ang="0">
                <a:pos x="0" y="277"/>
              </a:cxn>
              <a:cxn ang="0">
                <a:pos x="0" y="0"/>
              </a:cxn>
              <a:cxn ang="0">
                <a:pos x="0" y="0"/>
              </a:cxn>
              <a:cxn ang="0">
                <a:pos x="237" y="0"/>
              </a:cxn>
              <a:cxn ang="0">
                <a:pos x="237" y="0"/>
              </a:cxn>
              <a:cxn ang="0">
                <a:pos x="267" y="3"/>
              </a:cxn>
              <a:cxn ang="0">
                <a:pos x="294" y="11"/>
              </a:cxn>
              <a:cxn ang="0">
                <a:pos x="317" y="22"/>
              </a:cxn>
              <a:cxn ang="0">
                <a:pos x="340" y="40"/>
              </a:cxn>
              <a:cxn ang="0">
                <a:pos x="359" y="62"/>
              </a:cxn>
              <a:cxn ang="0">
                <a:pos x="370" y="85"/>
              </a:cxn>
              <a:cxn ang="0">
                <a:pos x="378" y="110"/>
              </a:cxn>
              <a:cxn ang="0">
                <a:pos x="382" y="140"/>
              </a:cxn>
            </a:cxnLst>
            <a:rect l="0" t="0" r="r" b="b"/>
            <a:pathLst>
              <a:path w="382" h="277">
                <a:moveTo>
                  <a:pt x="382" y="140"/>
                </a:moveTo>
                <a:lnTo>
                  <a:pt x="378" y="166"/>
                </a:lnTo>
                <a:lnTo>
                  <a:pt x="370" y="192"/>
                </a:lnTo>
                <a:lnTo>
                  <a:pt x="359" y="214"/>
                </a:lnTo>
                <a:lnTo>
                  <a:pt x="340" y="236"/>
                </a:lnTo>
                <a:lnTo>
                  <a:pt x="317" y="254"/>
                </a:lnTo>
                <a:lnTo>
                  <a:pt x="294" y="266"/>
                </a:lnTo>
                <a:lnTo>
                  <a:pt x="267" y="273"/>
                </a:lnTo>
                <a:lnTo>
                  <a:pt x="237" y="277"/>
                </a:lnTo>
                <a:lnTo>
                  <a:pt x="237" y="277"/>
                </a:lnTo>
                <a:lnTo>
                  <a:pt x="0" y="277"/>
                </a:lnTo>
                <a:lnTo>
                  <a:pt x="0" y="277"/>
                </a:lnTo>
                <a:lnTo>
                  <a:pt x="0" y="0"/>
                </a:lnTo>
                <a:lnTo>
                  <a:pt x="0" y="0"/>
                </a:lnTo>
                <a:lnTo>
                  <a:pt x="237" y="0"/>
                </a:lnTo>
                <a:lnTo>
                  <a:pt x="237" y="0"/>
                </a:lnTo>
                <a:lnTo>
                  <a:pt x="267" y="3"/>
                </a:lnTo>
                <a:lnTo>
                  <a:pt x="294" y="11"/>
                </a:lnTo>
                <a:lnTo>
                  <a:pt x="317" y="22"/>
                </a:lnTo>
                <a:lnTo>
                  <a:pt x="340" y="40"/>
                </a:lnTo>
                <a:lnTo>
                  <a:pt x="359" y="62"/>
                </a:lnTo>
                <a:lnTo>
                  <a:pt x="370" y="85"/>
                </a:lnTo>
                <a:lnTo>
                  <a:pt x="378" y="110"/>
                </a:lnTo>
                <a:lnTo>
                  <a:pt x="382" y="140"/>
                </a:lnTo>
              </a:path>
            </a:pathLst>
          </a:custGeom>
          <a:noFill/>
          <a:ln w="1270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0059" name="Text Box 27"/>
          <p:cNvSpPr txBox="1">
            <a:spLocks noChangeArrowheads="1"/>
          </p:cNvSpPr>
          <p:nvPr/>
        </p:nvSpPr>
        <p:spPr bwMode="auto">
          <a:xfrm>
            <a:off x="611188" y="3244850"/>
            <a:ext cx="296862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 eaLnBrk="1" hangingPunct="1">
              <a:lnSpc>
                <a:spcPct val="100000"/>
              </a:lnSpc>
            </a:pPr>
            <a:r>
              <a:rPr lang="en-US" sz="1600" b="0"/>
              <a:t>a</a:t>
            </a:r>
            <a:endParaRPr lang="en-US" sz="1600" b="0" baseline="-25000"/>
          </a:p>
        </p:txBody>
      </p:sp>
      <p:sp>
        <p:nvSpPr>
          <p:cNvPr id="300060" name="Freeform 28"/>
          <p:cNvSpPr>
            <a:spLocks/>
          </p:cNvSpPr>
          <p:nvPr/>
        </p:nvSpPr>
        <p:spPr bwMode="auto">
          <a:xfrm>
            <a:off x="1524000" y="1752600"/>
            <a:ext cx="533400" cy="1371600"/>
          </a:xfrm>
          <a:custGeom>
            <a:avLst/>
            <a:gdLst/>
            <a:ahLst/>
            <a:cxnLst>
              <a:cxn ang="0">
                <a:pos x="336" y="1056"/>
              </a:cxn>
              <a:cxn ang="0">
                <a:pos x="0" y="1056"/>
              </a:cxn>
              <a:cxn ang="0">
                <a:pos x="0" y="0"/>
              </a:cxn>
            </a:cxnLst>
            <a:rect l="0" t="0" r="r" b="b"/>
            <a:pathLst>
              <a:path w="336" h="1056">
                <a:moveTo>
                  <a:pt x="336" y="1056"/>
                </a:moveTo>
                <a:lnTo>
                  <a:pt x="0" y="1056"/>
                </a:lnTo>
                <a:lnTo>
                  <a:pt x="0" y="0"/>
                </a:lnTo>
              </a:path>
            </a:pathLst>
          </a:custGeom>
          <a:noFill/>
          <a:ln w="19050" cmpd="sng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00061" name="Line 29"/>
          <p:cNvSpPr>
            <a:spLocks noChangeShapeType="1"/>
          </p:cNvSpPr>
          <p:nvPr/>
        </p:nvSpPr>
        <p:spPr bwMode="auto">
          <a:xfrm>
            <a:off x="914400" y="1752600"/>
            <a:ext cx="9906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00062" name="Freeform 30"/>
          <p:cNvSpPr>
            <a:spLocks/>
          </p:cNvSpPr>
          <p:nvPr/>
        </p:nvSpPr>
        <p:spPr bwMode="auto">
          <a:xfrm>
            <a:off x="1905000" y="2362200"/>
            <a:ext cx="152400" cy="152400"/>
          </a:xfrm>
          <a:custGeom>
            <a:avLst/>
            <a:gdLst/>
            <a:ahLst/>
            <a:cxnLst>
              <a:cxn ang="0">
                <a:pos x="336" y="1056"/>
              </a:cxn>
              <a:cxn ang="0">
                <a:pos x="0" y="1056"/>
              </a:cxn>
              <a:cxn ang="0">
                <a:pos x="0" y="0"/>
              </a:cxn>
            </a:cxnLst>
            <a:rect l="0" t="0" r="r" b="b"/>
            <a:pathLst>
              <a:path w="336" h="1056">
                <a:moveTo>
                  <a:pt x="336" y="1056"/>
                </a:moveTo>
                <a:lnTo>
                  <a:pt x="0" y="1056"/>
                </a:lnTo>
                <a:lnTo>
                  <a:pt x="0" y="0"/>
                </a:lnTo>
              </a:path>
            </a:pathLst>
          </a:custGeom>
          <a:noFill/>
          <a:ln w="19050" cmpd="sng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00063" name="Rectangle 31"/>
          <p:cNvSpPr>
            <a:spLocks noChangeArrowheads="1"/>
          </p:cNvSpPr>
          <p:nvPr/>
        </p:nvSpPr>
        <p:spPr bwMode="auto">
          <a:xfrm>
            <a:off x="4343400" y="2819400"/>
            <a:ext cx="60007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 eaLnBrk="1" hangingPunct="1">
              <a:lnSpc>
                <a:spcPct val="100000"/>
              </a:lnSpc>
            </a:pPr>
            <a:r>
              <a:rPr lang="en-US" sz="1600" b="0"/>
              <a:t>out</a:t>
            </a:r>
          </a:p>
        </p:txBody>
      </p:sp>
      <p:grpSp>
        <p:nvGrpSpPr>
          <p:cNvPr id="300064" name="Group 32"/>
          <p:cNvGrpSpPr>
            <a:grpSpLocks/>
          </p:cNvGrpSpPr>
          <p:nvPr/>
        </p:nvGrpSpPr>
        <p:grpSpPr bwMode="auto">
          <a:xfrm>
            <a:off x="1447800" y="1676400"/>
            <a:ext cx="152400" cy="152400"/>
            <a:chOff x="240" y="4176"/>
            <a:chExt cx="192" cy="192"/>
          </a:xfrm>
        </p:grpSpPr>
        <p:sp>
          <p:nvSpPr>
            <p:cNvPr id="300065" name="Oval 33"/>
            <p:cNvSpPr>
              <a:spLocks noChangeArrowheads="1"/>
            </p:cNvSpPr>
            <p:nvPr/>
          </p:nvSpPr>
          <p:spPr bwMode="auto">
            <a:xfrm>
              <a:off x="288" y="4224"/>
              <a:ext cx="96" cy="96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0066" name="Rectangle 34"/>
            <p:cNvSpPr>
              <a:spLocks noChangeArrowheads="1"/>
            </p:cNvSpPr>
            <p:nvPr/>
          </p:nvSpPr>
          <p:spPr bwMode="auto">
            <a:xfrm>
              <a:off x="240" y="4176"/>
              <a:ext cx="192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300067" name="Text Box 35"/>
          <p:cNvSpPr txBox="1">
            <a:spLocks noChangeArrowheads="1"/>
          </p:cNvSpPr>
          <p:nvPr/>
        </p:nvSpPr>
        <p:spPr bwMode="auto">
          <a:xfrm>
            <a:off x="4840288" y="2362200"/>
            <a:ext cx="3641725" cy="339725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720" rIns="45720">
            <a:spAutoFit/>
          </a:bodyPr>
          <a:lstStyle/>
          <a:p>
            <a:r>
              <a:rPr lang="en-US">
                <a:latin typeface="Courier New" pitchFamily="49" charset="0"/>
              </a:rPr>
              <a:t>bool out = (s&amp;&amp;a)||(!s&amp;&amp;b)</a:t>
            </a:r>
          </a:p>
        </p:txBody>
      </p:sp>
      <p:sp>
        <p:nvSpPr>
          <p:cNvPr id="300068" name="Text Box 36"/>
          <p:cNvSpPr txBox="1">
            <a:spLocks noChangeArrowheads="1"/>
          </p:cNvSpPr>
          <p:nvPr/>
        </p:nvSpPr>
        <p:spPr bwMode="auto">
          <a:xfrm>
            <a:off x="5548313" y="1811338"/>
            <a:ext cx="1857375" cy="339725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720" rIns="45720">
            <a:spAutoFit/>
          </a:bodyPr>
          <a:lstStyle/>
          <a:p>
            <a:r>
              <a:rPr lang="en-US"/>
              <a:t>HCL Expression</a:t>
            </a: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1058" name="Rectangle 2"/>
          <p:cNvSpPr>
            <a:spLocks noGrp="1" noChangeArrowheads="1"/>
          </p:cNvSpPr>
          <p:nvPr>
            <p:ph type="title"/>
          </p:nvPr>
        </p:nvSpPr>
        <p:spPr>
          <a:xfrm>
            <a:off x="427038" y="0"/>
            <a:ext cx="8704262" cy="779463"/>
          </a:xfrm>
        </p:spPr>
        <p:txBody>
          <a:bodyPr/>
          <a:lstStyle/>
          <a:p>
            <a:r>
              <a:rPr lang="en-US"/>
              <a:t>Word Multiplexor</a:t>
            </a:r>
          </a:p>
        </p:txBody>
      </p:sp>
      <p:sp>
        <p:nvSpPr>
          <p:cNvPr id="3010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191000" y="4191000"/>
            <a:ext cx="4775200" cy="1936750"/>
          </a:xfrm>
        </p:spPr>
        <p:txBody>
          <a:bodyPr/>
          <a:lstStyle/>
          <a:p>
            <a:pPr lvl="1"/>
            <a:r>
              <a:rPr lang="en-US"/>
              <a:t>Select input word A or B depending on control signal s</a:t>
            </a:r>
          </a:p>
          <a:p>
            <a:pPr lvl="1"/>
            <a:r>
              <a:rPr lang="en-US"/>
              <a:t>HCL representation</a:t>
            </a:r>
          </a:p>
          <a:p>
            <a:pPr lvl="2"/>
            <a:r>
              <a:rPr lang="en-US"/>
              <a:t>Case expression</a:t>
            </a:r>
          </a:p>
          <a:p>
            <a:pPr lvl="2"/>
            <a:r>
              <a:rPr lang="en-US"/>
              <a:t>Series of test : value pairs</a:t>
            </a:r>
          </a:p>
          <a:p>
            <a:pPr lvl="2"/>
            <a:r>
              <a:rPr lang="en-US"/>
              <a:t>Output value for first successful test</a:t>
            </a:r>
          </a:p>
        </p:txBody>
      </p:sp>
      <p:sp>
        <p:nvSpPr>
          <p:cNvPr id="301122" name="Text Box 66"/>
          <p:cNvSpPr txBox="1">
            <a:spLocks noChangeArrowheads="1"/>
          </p:cNvSpPr>
          <p:nvPr/>
        </p:nvSpPr>
        <p:spPr bwMode="auto">
          <a:xfrm>
            <a:off x="5099050" y="609600"/>
            <a:ext cx="3060700" cy="339725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720" rIns="45720">
            <a:spAutoFit/>
          </a:bodyPr>
          <a:lstStyle/>
          <a:p>
            <a:r>
              <a:rPr lang="en-US"/>
              <a:t>Word-Level Representation</a:t>
            </a:r>
          </a:p>
        </p:txBody>
      </p:sp>
      <p:sp>
        <p:nvSpPr>
          <p:cNvPr id="301124" name="Text Box 68"/>
          <p:cNvSpPr txBox="1">
            <a:spLocks noChangeArrowheads="1"/>
          </p:cNvSpPr>
          <p:nvPr/>
        </p:nvSpPr>
        <p:spPr bwMode="auto">
          <a:xfrm>
            <a:off x="5567363" y="2532063"/>
            <a:ext cx="2289175" cy="339725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720" rIns="45720">
            <a:spAutoFit/>
          </a:bodyPr>
          <a:lstStyle/>
          <a:p>
            <a:r>
              <a:rPr lang="en-US"/>
              <a:t>HCL Representation</a:t>
            </a:r>
          </a:p>
        </p:txBody>
      </p:sp>
      <p:grpSp>
        <p:nvGrpSpPr>
          <p:cNvPr id="301125" name="Group 69"/>
          <p:cNvGrpSpPr>
            <a:grpSpLocks/>
          </p:cNvGrpSpPr>
          <p:nvPr/>
        </p:nvGrpSpPr>
        <p:grpSpPr bwMode="auto">
          <a:xfrm>
            <a:off x="381000" y="685800"/>
            <a:ext cx="4573588" cy="5715000"/>
            <a:chOff x="335" y="720"/>
            <a:chExt cx="2881" cy="3600"/>
          </a:xfrm>
        </p:grpSpPr>
        <p:sp>
          <p:nvSpPr>
            <p:cNvPr id="301126" name="Rectangle 70"/>
            <p:cNvSpPr>
              <a:spLocks noChangeArrowheads="1"/>
            </p:cNvSpPr>
            <p:nvPr/>
          </p:nvSpPr>
          <p:spPr bwMode="auto">
            <a:xfrm>
              <a:off x="816" y="1248"/>
              <a:ext cx="1776" cy="768"/>
            </a:xfrm>
            <a:prstGeom prst="rect">
              <a:avLst/>
            </a:prstGeom>
            <a:solidFill>
              <a:srgbClr val="EAEAEA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Ctr="1"/>
            <a:lstStyle/>
            <a:p>
              <a:pPr eaLnBrk="1" hangingPunct="1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01127" name="Freeform 71"/>
            <p:cNvSpPr>
              <a:spLocks/>
            </p:cNvSpPr>
            <p:nvPr/>
          </p:nvSpPr>
          <p:spPr bwMode="auto">
            <a:xfrm flipV="1">
              <a:off x="1824" y="1440"/>
              <a:ext cx="336" cy="96"/>
            </a:xfrm>
            <a:custGeom>
              <a:avLst/>
              <a:gdLst/>
              <a:ahLst/>
              <a:cxnLst>
                <a:cxn ang="0">
                  <a:pos x="0" y="96"/>
                </a:cxn>
                <a:cxn ang="0">
                  <a:pos x="144" y="96"/>
                </a:cxn>
                <a:cxn ang="0">
                  <a:pos x="144" y="0"/>
                </a:cxn>
                <a:cxn ang="0">
                  <a:pos x="336" y="0"/>
                </a:cxn>
              </a:cxnLst>
              <a:rect l="0" t="0" r="r" b="b"/>
              <a:pathLst>
                <a:path w="336" h="96">
                  <a:moveTo>
                    <a:pt x="0" y="96"/>
                  </a:moveTo>
                  <a:lnTo>
                    <a:pt x="144" y="96"/>
                  </a:lnTo>
                  <a:lnTo>
                    <a:pt x="144" y="0"/>
                  </a:lnTo>
                  <a:lnTo>
                    <a:pt x="336" y="0"/>
                  </a:lnTo>
                </a:path>
              </a:pathLst>
            </a:custGeom>
            <a:noFill/>
            <a:ln w="19050" cmpd="sng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01128" name="Freeform 72"/>
            <p:cNvSpPr>
              <a:spLocks/>
            </p:cNvSpPr>
            <p:nvPr/>
          </p:nvSpPr>
          <p:spPr bwMode="auto">
            <a:xfrm>
              <a:off x="1824" y="1728"/>
              <a:ext cx="336" cy="96"/>
            </a:xfrm>
            <a:custGeom>
              <a:avLst/>
              <a:gdLst/>
              <a:ahLst/>
              <a:cxnLst>
                <a:cxn ang="0">
                  <a:pos x="0" y="96"/>
                </a:cxn>
                <a:cxn ang="0">
                  <a:pos x="144" y="96"/>
                </a:cxn>
                <a:cxn ang="0">
                  <a:pos x="144" y="0"/>
                </a:cxn>
                <a:cxn ang="0">
                  <a:pos x="336" y="0"/>
                </a:cxn>
              </a:cxnLst>
              <a:rect l="0" t="0" r="r" b="b"/>
              <a:pathLst>
                <a:path w="336" h="96">
                  <a:moveTo>
                    <a:pt x="0" y="96"/>
                  </a:moveTo>
                  <a:lnTo>
                    <a:pt x="144" y="96"/>
                  </a:lnTo>
                  <a:lnTo>
                    <a:pt x="144" y="0"/>
                  </a:lnTo>
                  <a:lnTo>
                    <a:pt x="336" y="0"/>
                  </a:lnTo>
                </a:path>
              </a:pathLst>
            </a:custGeom>
            <a:noFill/>
            <a:ln w="19050" cmpd="sng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01129" name="Line 73"/>
            <p:cNvSpPr>
              <a:spLocks noChangeShapeType="1"/>
            </p:cNvSpPr>
            <p:nvPr/>
          </p:nvSpPr>
          <p:spPr bwMode="auto">
            <a:xfrm>
              <a:off x="2489" y="1628"/>
              <a:ext cx="247" cy="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1130" name="Freeform 74"/>
            <p:cNvSpPr>
              <a:spLocks/>
            </p:cNvSpPr>
            <p:nvPr/>
          </p:nvSpPr>
          <p:spPr bwMode="auto">
            <a:xfrm>
              <a:off x="2110" y="1488"/>
              <a:ext cx="410" cy="27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90" y="0"/>
                </a:cxn>
                <a:cxn ang="0">
                  <a:pos x="190" y="0"/>
                </a:cxn>
                <a:cxn ang="0">
                  <a:pos x="227" y="3"/>
                </a:cxn>
                <a:cxn ang="0">
                  <a:pos x="262" y="11"/>
                </a:cxn>
                <a:cxn ang="0">
                  <a:pos x="292" y="22"/>
                </a:cxn>
                <a:cxn ang="0">
                  <a:pos x="322" y="40"/>
                </a:cxn>
                <a:cxn ang="0">
                  <a:pos x="372" y="81"/>
                </a:cxn>
                <a:cxn ang="0">
                  <a:pos x="410" y="140"/>
                </a:cxn>
                <a:cxn ang="0">
                  <a:pos x="410" y="140"/>
                </a:cxn>
                <a:cxn ang="0">
                  <a:pos x="372" y="195"/>
                </a:cxn>
                <a:cxn ang="0">
                  <a:pos x="322" y="240"/>
                </a:cxn>
                <a:cxn ang="0">
                  <a:pos x="292" y="254"/>
                </a:cxn>
                <a:cxn ang="0">
                  <a:pos x="262" y="266"/>
                </a:cxn>
                <a:cxn ang="0">
                  <a:pos x="227" y="273"/>
                </a:cxn>
                <a:cxn ang="0">
                  <a:pos x="190" y="277"/>
                </a:cxn>
                <a:cxn ang="0">
                  <a:pos x="190" y="277"/>
                </a:cxn>
                <a:cxn ang="0">
                  <a:pos x="0" y="277"/>
                </a:cxn>
                <a:cxn ang="0">
                  <a:pos x="0" y="277"/>
                </a:cxn>
                <a:cxn ang="0">
                  <a:pos x="0" y="277"/>
                </a:cxn>
                <a:cxn ang="0">
                  <a:pos x="0" y="277"/>
                </a:cxn>
                <a:cxn ang="0">
                  <a:pos x="22" y="247"/>
                </a:cxn>
                <a:cxn ang="0">
                  <a:pos x="38" y="214"/>
                </a:cxn>
                <a:cxn ang="0">
                  <a:pos x="45" y="177"/>
                </a:cxn>
                <a:cxn ang="0">
                  <a:pos x="49" y="140"/>
                </a:cxn>
                <a:cxn ang="0">
                  <a:pos x="49" y="140"/>
                </a:cxn>
                <a:cxn ang="0">
                  <a:pos x="45" y="99"/>
                </a:cxn>
                <a:cxn ang="0">
                  <a:pos x="38" y="66"/>
                </a:cxn>
                <a:cxn ang="0">
                  <a:pos x="22" y="33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410" h="277">
                  <a:moveTo>
                    <a:pt x="0" y="0"/>
                  </a:moveTo>
                  <a:lnTo>
                    <a:pt x="190" y="0"/>
                  </a:lnTo>
                  <a:lnTo>
                    <a:pt x="190" y="0"/>
                  </a:lnTo>
                  <a:lnTo>
                    <a:pt x="227" y="3"/>
                  </a:lnTo>
                  <a:lnTo>
                    <a:pt x="262" y="11"/>
                  </a:lnTo>
                  <a:lnTo>
                    <a:pt x="292" y="22"/>
                  </a:lnTo>
                  <a:lnTo>
                    <a:pt x="322" y="40"/>
                  </a:lnTo>
                  <a:lnTo>
                    <a:pt x="372" y="81"/>
                  </a:lnTo>
                  <a:lnTo>
                    <a:pt x="410" y="140"/>
                  </a:lnTo>
                  <a:lnTo>
                    <a:pt x="410" y="140"/>
                  </a:lnTo>
                  <a:lnTo>
                    <a:pt x="372" y="195"/>
                  </a:lnTo>
                  <a:lnTo>
                    <a:pt x="322" y="240"/>
                  </a:lnTo>
                  <a:lnTo>
                    <a:pt x="292" y="254"/>
                  </a:lnTo>
                  <a:lnTo>
                    <a:pt x="262" y="266"/>
                  </a:lnTo>
                  <a:lnTo>
                    <a:pt x="227" y="273"/>
                  </a:lnTo>
                  <a:lnTo>
                    <a:pt x="190" y="277"/>
                  </a:lnTo>
                  <a:lnTo>
                    <a:pt x="190" y="277"/>
                  </a:lnTo>
                  <a:lnTo>
                    <a:pt x="0" y="277"/>
                  </a:lnTo>
                  <a:lnTo>
                    <a:pt x="0" y="277"/>
                  </a:lnTo>
                  <a:lnTo>
                    <a:pt x="0" y="277"/>
                  </a:lnTo>
                  <a:lnTo>
                    <a:pt x="0" y="277"/>
                  </a:lnTo>
                  <a:lnTo>
                    <a:pt x="22" y="247"/>
                  </a:lnTo>
                  <a:lnTo>
                    <a:pt x="38" y="214"/>
                  </a:lnTo>
                  <a:lnTo>
                    <a:pt x="45" y="177"/>
                  </a:lnTo>
                  <a:lnTo>
                    <a:pt x="49" y="140"/>
                  </a:lnTo>
                  <a:lnTo>
                    <a:pt x="49" y="140"/>
                  </a:lnTo>
                  <a:lnTo>
                    <a:pt x="45" y="99"/>
                  </a:lnTo>
                  <a:lnTo>
                    <a:pt x="38" y="66"/>
                  </a:lnTo>
                  <a:lnTo>
                    <a:pt x="22" y="33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1131" name="Freeform 75"/>
            <p:cNvSpPr>
              <a:spLocks/>
            </p:cNvSpPr>
            <p:nvPr/>
          </p:nvSpPr>
          <p:spPr bwMode="auto">
            <a:xfrm>
              <a:off x="2110" y="1488"/>
              <a:ext cx="410" cy="27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90" y="0"/>
                </a:cxn>
                <a:cxn ang="0">
                  <a:pos x="190" y="0"/>
                </a:cxn>
                <a:cxn ang="0">
                  <a:pos x="227" y="3"/>
                </a:cxn>
                <a:cxn ang="0">
                  <a:pos x="262" y="11"/>
                </a:cxn>
                <a:cxn ang="0">
                  <a:pos x="292" y="22"/>
                </a:cxn>
                <a:cxn ang="0">
                  <a:pos x="322" y="40"/>
                </a:cxn>
                <a:cxn ang="0">
                  <a:pos x="372" y="81"/>
                </a:cxn>
                <a:cxn ang="0">
                  <a:pos x="410" y="140"/>
                </a:cxn>
                <a:cxn ang="0">
                  <a:pos x="410" y="140"/>
                </a:cxn>
                <a:cxn ang="0">
                  <a:pos x="372" y="195"/>
                </a:cxn>
                <a:cxn ang="0">
                  <a:pos x="322" y="240"/>
                </a:cxn>
                <a:cxn ang="0">
                  <a:pos x="292" y="254"/>
                </a:cxn>
                <a:cxn ang="0">
                  <a:pos x="262" y="266"/>
                </a:cxn>
                <a:cxn ang="0">
                  <a:pos x="227" y="273"/>
                </a:cxn>
                <a:cxn ang="0">
                  <a:pos x="190" y="277"/>
                </a:cxn>
                <a:cxn ang="0">
                  <a:pos x="190" y="277"/>
                </a:cxn>
                <a:cxn ang="0">
                  <a:pos x="0" y="277"/>
                </a:cxn>
                <a:cxn ang="0">
                  <a:pos x="0" y="277"/>
                </a:cxn>
                <a:cxn ang="0">
                  <a:pos x="0" y="277"/>
                </a:cxn>
                <a:cxn ang="0">
                  <a:pos x="0" y="277"/>
                </a:cxn>
                <a:cxn ang="0">
                  <a:pos x="22" y="247"/>
                </a:cxn>
                <a:cxn ang="0">
                  <a:pos x="38" y="214"/>
                </a:cxn>
                <a:cxn ang="0">
                  <a:pos x="45" y="177"/>
                </a:cxn>
                <a:cxn ang="0">
                  <a:pos x="49" y="140"/>
                </a:cxn>
                <a:cxn ang="0">
                  <a:pos x="49" y="140"/>
                </a:cxn>
                <a:cxn ang="0">
                  <a:pos x="45" y="99"/>
                </a:cxn>
                <a:cxn ang="0">
                  <a:pos x="38" y="66"/>
                </a:cxn>
                <a:cxn ang="0">
                  <a:pos x="22" y="33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410" h="277">
                  <a:moveTo>
                    <a:pt x="0" y="0"/>
                  </a:moveTo>
                  <a:lnTo>
                    <a:pt x="190" y="0"/>
                  </a:lnTo>
                  <a:lnTo>
                    <a:pt x="190" y="0"/>
                  </a:lnTo>
                  <a:lnTo>
                    <a:pt x="227" y="3"/>
                  </a:lnTo>
                  <a:lnTo>
                    <a:pt x="262" y="11"/>
                  </a:lnTo>
                  <a:lnTo>
                    <a:pt x="292" y="22"/>
                  </a:lnTo>
                  <a:lnTo>
                    <a:pt x="322" y="40"/>
                  </a:lnTo>
                  <a:lnTo>
                    <a:pt x="372" y="81"/>
                  </a:lnTo>
                  <a:lnTo>
                    <a:pt x="410" y="140"/>
                  </a:lnTo>
                  <a:lnTo>
                    <a:pt x="410" y="140"/>
                  </a:lnTo>
                  <a:lnTo>
                    <a:pt x="372" y="195"/>
                  </a:lnTo>
                  <a:lnTo>
                    <a:pt x="322" y="240"/>
                  </a:lnTo>
                  <a:lnTo>
                    <a:pt x="292" y="254"/>
                  </a:lnTo>
                  <a:lnTo>
                    <a:pt x="262" y="266"/>
                  </a:lnTo>
                  <a:lnTo>
                    <a:pt x="227" y="273"/>
                  </a:lnTo>
                  <a:lnTo>
                    <a:pt x="190" y="277"/>
                  </a:lnTo>
                  <a:lnTo>
                    <a:pt x="190" y="277"/>
                  </a:lnTo>
                  <a:lnTo>
                    <a:pt x="0" y="277"/>
                  </a:lnTo>
                  <a:lnTo>
                    <a:pt x="0" y="277"/>
                  </a:lnTo>
                  <a:lnTo>
                    <a:pt x="0" y="277"/>
                  </a:lnTo>
                  <a:lnTo>
                    <a:pt x="0" y="277"/>
                  </a:lnTo>
                  <a:lnTo>
                    <a:pt x="22" y="247"/>
                  </a:lnTo>
                  <a:lnTo>
                    <a:pt x="38" y="214"/>
                  </a:lnTo>
                  <a:lnTo>
                    <a:pt x="45" y="177"/>
                  </a:lnTo>
                  <a:lnTo>
                    <a:pt x="49" y="140"/>
                  </a:lnTo>
                  <a:lnTo>
                    <a:pt x="49" y="140"/>
                  </a:lnTo>
                  <a:lnTo>
                    <a:pt x="45" y="99"/>
                  </a:lnTo>
                  <a:lnTo>
                    <a:pt x="38" y="66"/>
                  </a:lnTo>
                  <a:lnTo>
                    <a:pt x="22" y="33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solidFill>
              <a:srgbClr val="FFFFFF"/>
            </a:solidFill>
            <a:ln w="1270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301132" name="Group 76"/>
            <p:cNvGrpSpPr>
              <a:grpSpLocks/>
            </p:cNvGrpSpPr>
            <p:nvPr/>
          </p:nvGrpSpPr>
          <p:grpSpPr bwMode="auto">
            <a:xfrm>
              <a:off x="1152" y="864"/>
              <a:ext cx="184" cy="384"/>
              <a:chOff x="960" y="1055"/>
              <a:chExt cx="184" cy="384"/>
            </a:xfrm>
          </p:grpSpPr>
          <p:sp>
            <p:nvSpPr>
              <p:cNvPr id="301133" name="Line 77"/>
              <p:cNvSpPr>
                <a:spLocks noChangeShapeType="1"/>
              </p:cNvSpPr>
              <p:nvPr/>
            </p:nvSpPr>
            <p:spPr bwMode="auto">
              <a:xfrm rot="5400000">
                <a:off x="1009" y="1391"/>
                <a:ext cx="95" cy="1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1134" name="Freeform 78"/>
              <p:cNvSpPr>
                <a:spLocks/>
              </p:cNvSpPr>
              <p:nvPr/>
            </p:nvSpPr>
            <p:spPr bwMode="auto">
              <a:xfrm rot="5400000">
                <a:off x="957" y="1154"/>
                <a:ext cx="190" cy="184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84"/>
                  </a:cxn>
                  <a:cxn ang="0">
                    <a:pos x="190" y="92"/>
                  </a:cxn>
                  <a:cxn ang="0">
                    <a:pos x="0" y="0"/>
                  </a:cxn>
                </a:cxnLst>
                <a:rect l="0" t="0" r="r" b="b"/>
                <a:pathLst>
                  <a:path w="190" h="184">
                    <a:moveTo>
                      <a:pt x="0" y="0"/>
                    </a:moveTo>
                    <a:lnTo>
                      <a:pt x="0" y="184"/>
                    </a:lnTo>
                    <a:lnTo>
                      <a:pt x="190" y="9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1135" name="Freeform 79"/>
              <p:cNvSpPr>
                <a:spLocks/>
              </p:cNvSpPr>
              <p:nvPr/>
            </p:nvSpPr>
            <p:spPr bwMode="auto">
              <a:xfrm rot="5400000">
                <a:off x="957" y="1154"/>
                <a:ext cx="190" cy="184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84"/>
                  </a:cxn>
                  <a:cxn ang="0">
                    <a:pos x="190" y="92"/>
                  </a:cxn>
                  <a:cxn ang="0">
                    <a:pos x="0" y="0"/>
                  </a:cxn>
                </a:cxnLst>
                <a:rect l="0" t="0" r="r" b="b"/>
                <a:pathLst>
                  <a:path w="190" h="184">
                    <a:moveTo>
                      <a:pt x="0" y="0"/>
                    </a:moveTo>
                    <a:lnTo>
                      <a:pt x="0" y="184"/>
                    </a:lnTo>
                    <a:lnTo>
                      <a:pt x="190" y="92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FFFFFF"/>
              </a:solidFill>
              <a:ln w="1270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1136" name="Freeform 80"/>
              <p:cNvSpPr>
                <a:spLocks/>
              </p:cNvSpPr>
              <p:nvPr/>
            </p:nvSpPr>
            <p:spPr bwMode="auto">
              <a:xfrm rot="5400000">
                <a:off x="1028" y="1345"/>
                <a:ext cx="49" cy="48"/>
              </a:xfrm>
              <a:custGeom>
                <a:avLst/>
                <a:gdLst/>
                <a:ahLst/>
                <a:cxnLst>
                  <a:cxn ang="0">
                    <a:pos x="49" y="26"/>
                  </a:cxn>
                  <a:cxn ang="0">
                    <a:pos x="42" y="41"/>
                  </a:cxn>
                  <a:cxn ang="0">
                    <a:pos x="23" y="48"/>
                  </a:cxn>
                  <a:cxn ang="0">
                    <a:pos x="23" y="48"/>
                  </a:cxn>
                  <a:cxn ang="0">
                    <a:pos x="8" y="41"/>
                  </a:cxn>
                  <a:cxn ang="0">
                    <a:pos x="0" y="26"/>
                  </a:cxn>
                  <a:cxn ang="0">
                    <a:pos x="0" y="26"/>
                  </a:cxn>
                  <a:cxn ang="0">
                    <a:pos x="8" y="8"/>
                  </a:cxn>
                  <a:cxn ang="0">
                    <a:pos x="23" y="0"/>
                  </a:cxn>
                  <a:cxn ang="0">
                    <a:pos x="23" y="0"/>
                  </a:cxn>
                  <a:cxn ang="0">
                    <a:pos x="42" y="8"/>
                  </a:cxn>
                  <a:cxn ang="0">
                    <a:pos x="49" y="26"/>
                  </a:cxn>
                </a:cxnLst>
                <a:rect l="0" t="0" r="r" b="b"/>
                <a:pathLst>
                  <a:path w="49" h="48">
                    <a:moveTo>
                      <a:pt x="49" y="26"/>
                    </a:moveTo>
                    <a:lnTo>
                      <a:pt x="42" y="41"/>
                    </a:lnTo>
                    <a:lnTo>
                      <a:pt x="23" y="48"/>
                    </a:lnTo>
                    <a:lnTo>
                      <a:pt x="23" y="48"/>
                    </a:lnTo>
                    <a:lnTo>
                      <a:pt x="8" y="41"/>
                    </a:lnTo>
                    <a:lnTo>
                      <a:pt x="0" y="26"/>
                    </a:lnTo>
                    <a:lnTo>
                      <a:pt x="0" y="26"/>
                    </a:lnTo>
                    <a:lnTo>
                      <a:pt x="8" y="8"/>
                    </a:lnTo>
                    <a:lnTo>
                      <a:pt x="23" y="0"/>
                    </a:lnTo>
                    <a:lnTo>
                      <a:pt x="23" y="0"/>
                    </a:lnTo>
                    <a:lnTo>
                      <a:pt x="42" y="8"/>
                    </a:lnTo>
                    <a:lnTo>
                      <a:pt x="49" y="26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1137" name="Freeform 81"/>
              <p:cNvSpPr>
                <a:spLocks/>
              </p:cNvSpPr>
              <p:nvPr/>
            </p:nvSpPr>
            <p:spPr bwMode="auto">
              <a:xfrm rot="5400000">
                <a:off x="1028" y="1345"/>
                <a:ext cx="49" cy="48"/>
              </a:xfrm>
              <a:custGeom>
                <a:avLst/>
                <a:gdLst/>
                <a:ahLst/>
                <a:cxnLst>
                  <a:cxn ang="0">
                    <a:pos x="49" y="26"/>
                  </a:cxn>
                  <a:cxn ang="0">
                    <a:pos x="42" y="41"/>
                  </a:cxn>
                  <a:cxn ang="0">
                    <a:pos x="23" y="48"/>
                  </a:cxn>
                  <a:cxn ang="0">
                    <a:pos x="23" y="48"/>
                  </a:cxn>
                  <a:cxn ang="0">
                    <a:pos x="8" y="41"/>
                  </a:cxn>
                  <a:cxn ang="0">
                    <a:pos x="0" y="26"/>
                  </a:cxn>
                  <a:cxn ang="0">
                    <a:pos x="0" y="26"/>
                  </a:cxn>
                  <a:cxn ang="0">
                    <a:pos x="8" y="8"/>
                  </a:cxn>
                  <a:cxn ang="0">
                    <a:pos x="23" y="0"/>
                  </a:cxn>
                  <a:cxn ang="0">
                    <a:pos x="23" y="0"/>
                  </a:cxn>
                  <a:cxn ang="0">
                    <a:pos x="42" y="8"/>
                  </a:cxn>
                  <a:cxn ang="0">
                    <a:pos x="49" y="26"/>
                  </a:cxn>
                </a:cxnLst>
                <a:rect l="0" t="0" r="r" b="b"/>
                <a:pathLst>
                  <a:path w="49" h="48">
                    <a:moveTo>
                      <a:pt x="49" y="26"/>
                    </a:moveTo>
                    <a:lnTo>
                      <a:pt x="42" y="41"/>
                    </a:lnTo>
                    <a:lnTo>
                      <a:pt x="23" y="48"/>
                    </a:lnTo>
                    <a:lnTo>
                      <a:pt x="23" y="48"/>
                    </a:lnTo>
                    <a:lnTo>
                      <a:pt x="8" y="41"/>
                    </a:lnTo>
                    <a:lnTo>
                      <a:pt x="0" y="26"/>
                    </a:lnTo>
                    <a:lnTo>
                      <a:pt x="0" y="26"/>
                    </a:lnTo>
                    <a:lnTo>
                      <a:pt x="8" y="8"/>
                    </a:lnTo>
                    <a:lnTo>
                      <a:pt x="23" y="0"/>
                    </a:lnTo>
                    <a:lnTo>
                      <a:pt x="23" y="0"/>
                    </a:lnTo>
                    <a:lnTo>
                      <a:pt x="42" y="8"/>
                    </a:lnTo>
                    <a:lnTo>
                      <a:pt x="49" y="26"/>
                    </a:lnTo>
                  </a:path>
                </a:pathLst>
              </a:custGeom>
              <a:solidFill>
                <a:srgbClr val="FFFFFF"/>
              </a:solidFill>
              <a:ln w="1270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1138" name="Line 82"/>
              <p:cNvSpPr>
                <a:spLocks noChangeShapeType="1"/>
              </p:cNvSpPr>
              <p:nvPr/>
            </p:nvSpPr>
            <p:spPr bwMode="auto">
              <a:xfrm rot="5400000">
                <a:off x="1002" y="1102"/>
                <a:ext cx="95" cy="1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301139" name="Line 83"/>
            <p:cNvSpPr>
              <a:spLocks noChangeShapeType="1"/>
            </p:cNvSpPr>
            <p:nvPr/>
          </p:nvSpPr>
          <p:spPr bwMode="auto">
            <a:xfrm>
              <a:off x="1344" y="1344"/>
              <a:ext cx="95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1140" name="Line 84"/>
            <p:cNvSpPr>
              <a:spLocks noChangeShapeType="1"/>
            </p:cNvSpPr>
            <p:nvPr/>
          </p:nvSpPr>
          <p:spPr bwMode="auto">
            <a:xfrm>
              <a:off x="624" y="1536"/>
              <a:ext cx="815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1141" name="Freeform 85"/>
            <p:cNvSpPr>
              <a:spLocks/>
            </p:cNvSpPr>
            <p:nvPr/>
          </p:nvSpPr>
          <p:spPr bwMode="auto">
            <a:xfrm>
              <a:off x="1439" y="1296"/>
              <a:ext cx="382" cy="277"/>
            </a:xfrm>
            <a:custGeom>
              <a:avLst/>
              <a:gdLst/>
              <a:ahLst/>
              <a:cxnLst>
                <a:cxn ang="0">
                  <a:pos x="382" y="140"/>
                </a:cxn>
                <a:cxn ang="0">
                  <a:pos x="378" y="166"/>
                </a:cxn>
                <a:cxn ang="0">
                  <a:pos x="370" y="192"/>
                </a:cxn>
                <a:cxn ang="0">
                  <a:pos x="359" y="214"/>
                </a:cxn>
                <a:cxn ang="0">
                  <a:pos x="340" y="236"/>
                </a:cxn>
                <a:cxn ang="0">
                  <a:pos x="317" y="254"/>
                </a:cxn>
                <a:cxn ang="0">
                  <a:pos x="294" y="266"/>
                </a:cxn>
                <a:cxn ang="0">
                  <a:pos x="267" y="273"/>
                </a:cxn>
                <a:cxn ang="0">
                  <a:pos x="237" y="277"/>
                </a:cxn>
                <a:cxn ang="0">
                  <a:pos x="237" y="277"/>
                </a:cxn>
                <a:cxn ang="0">
                  <a:pos x="0" y="277"/>
                </a:cxn>
                <a:cxn ang="0">
                  <a:pos x="0" y="277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237" y="0"/>
                </a:cxn>
                <a:cxn ang="0">
                  <a:pos x="237" y="0"/>
                </a:cxn>
                <a:cxn ang="0">
                  <a:pos x="267" y="3"/>
                </a:cxn>
                <a:cxn ang="0">
                  <a:pos x="294" y="11"/>
                </a:cxn>
                <a:cxn ang="0">
                  <a:pos x="317" y="22"/>
                </a:cxn>
                <a:cxn ang="0">
                  <a:pos x="340" y="40"/>
                </a:cxn>
                <a:cxn ang="0">
                  <a:pos x="359" y="62"/>
                </a:cxn>
                <a:cxn ang="0">
                  <a:pos x="370" y="85"/>
                </a:cxn>
                <a:cxn ang="0">
                  <a:pos x="378" y="110"/>
                </a:cxn>
                <a:cxn ang="0">
                  <a:pos x="382" y="140"/>
                </a:cxn>
              </a:cxnLst>
              <a:rect l="0" t="0" r="r" b="b"/>
              <a:pathLst>
                <a:path w="382" h="277">
                  <a:moveTo>
                    <a:pt x="382" y="140"/>
                  </a:moveTo>
                  <a:lnTo>
                    <a:pt x="378" y="166"/>
                  </a:lnTo>
                  <a:lnTo>
                    <a:pt x="370" y="192"/>
                  </a:lnTo>
                  <a:lnTo>
                    <a:pt x="359" y="214"/>
                  </a:lnTo>
                  <a:lnTo>
                    <a:pt x="340" y="236"/>
                  </a:lnTo>
                  <a:lnTo>
                    <a:pt x="317" y="254"/>
                  </a:lnTo>
                  <a:lnTo>
                    <a:pt x="294" y="266"/>
                  </a:lnTo>
                  <a:lnTo>
                    <a:pt x="267" y="273"/>
                  </a:lnTo>
                  <a:lnTo>
                    <a:pt x="237" y="277"/>
                  </a:lnTo>
                  <a:lnTo>
                    <a:pt x="237" y="277"/>
                  </a:lnTo>
                  <a:lnTo>
                    <a:pt x="0" y="277"/>
                  </a:lnTo>
                  <a:lnTo>
                    <a:pt x="0" y="277"/>
                  </a:lnTo>
                  <a:lnTo>
                    <a:pt x="0" y="0"/>
                  </a:lnTo>
                  <a:lnTo>
                    <a:pt x="0" y="0"/>
                  </a:lnTo>
                  <a:lnTo>
                    <a:pt x="237" y="0"/>
                  </a:lnTo>
                  <a:lnTo>
                    <a:pt x="237" y="0"/>
                  </a:lnTo>
                  <a:lnTo>
                    <a:pt x="267" y="3"/>
                  </a:lnTo>
                  <a:lnTo>
                    <a:pt x="294" y="11"/>
                  </a:lnTo>
                  <a:lnTo>
                    <a:pt x="317" y="22"/>
                  </a:lnTo>
                  <a:lnTo>
                    <a:pt x="340" y="40"/>
                  </a:lnTo>
                  <a:lnTo>
                    <a:pt x="359" y="62"/>
                  </a:lnTo>
                  <a:lnTo>
                    <a:pt x="370" y="85"/>
                  </a:lnTo>
                  <a:lnTo>
                    <a:pt x="378" y="110"/>
                  </a:lnTo>
                  <a:lnTo>
                    <a:pt x="382" y="14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1142" name="Freeform 86"/>
            <p:cNvSpPr>
              <a:spLocks/>
            </p:cNvSpPr>
            <p:nvPr/>
          </p:nvSpPr>
          <p:spPr bwMode="auto">
            <a:xfrm>
              <a:off x="1439" y="1296"/>
              <a:ext cx="382" cy="277"/>
            </a:xfrm>
            <a:custGeom>
              <a:avLst/>
              <a:gdLst/>
              <a:ahLst/>
              <a:cxnLst>
                <a:cxn ang="0">
                  <a:pos x="382" y="140"/>
                </a:cxn>
                <a:cxn ang="0">
                  <a:pos x="378" y="166"/>
                </a:cxn>
                <a:cxn ang="0">
                  <a:pos x="370" y="192"/>
                </a:cxn>
                <a:cxn ang="0">
                  <a:pos x="359" y="214"/>
                </a:cxn>
                <a:cxn ang="0">
                  <a:pos x="340" y="236"/>
                </a:cxn>
                <a:cxn ang="0">
                  <a:pos x="317" y="254"/>
                </a:cxn>
                <a:cxn ang="0">
                  <a:pos x="294" y="266"/>
                </a:cxn>
                <a:cxn ang="0">
                  <a:pos x="267" y="273"/>
                </a:cxn>
                <a:cxn ang="0">
                  <a:pos x="237" y="277"/>
                </a:cxn>
                <a:cxn ang="0">
                  <a:pos x="237" y="277"/>
                </a:cxn>
                <a:cxn ang="0">
                  <a:pos x="0" y="277"/>
                </a:cxn>
                <a:cxn ang="0">
                  <a:pos x="0" y="277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237" y="0"/>
                </a:cxn>
                <a:cxn ang="0">
                  <a:pos x="237" y="0"/>
                </a:cxn>
                <a:cxn ang="0">
                  <a:pos x="267" y="3"/>
                </a:cxn>
                <a:cxn ang="0">
                  <a:pos x="294" y="11"/>
                </a:cxn>
                <a:cxn ang="0">
                  <a:pos x="317" y="22"/>
                </a:cxn>
                <a:cxn ang="0">
                  <a:pos x="340" y="40"/>
                </a:cxn>
                <a:cxn ang="0">
                  <a:pos x="359" y="62"/>
                </a:cxn>
                <a:cxn ang="0">
                  <a:pos x="370" y="85"/>
                </a:cxn>
                <a:cxn ang="0">
                  <a:pos x="378" y="110"/>
                </a:cxn>
                <a:cxn ang="0">
                  <a:pos x="382" y="140"/>
                </a:cxn>
              </a:cxnLst>
              <a:rect l="0" t="0" r="r" b="b"/>
              <a:pathLst>
                <a:path w="382" h="277">
                  <a:moveTo>
                    <a:pt x="382" y="140"/>
                  </a:moveTo>
                  <a:lnTo>
                    <a:pt x="378" y="166"/>
                  </a:lnTo>
                  <a:lnTo>
                    <a:pt x="370" y="192"/>
                  </a:lnTo>
                  <a:lnTo>
                    <a:pt x="359" y="214"/>
                  </a:lnTo>
                  <a:lnTo>
                    <a:pt x="340" y="236"/>
                  </a:lnTo>
                  <a:lnTo>
                    <a:pt x="317" y="254"/>
                  </a:lnTo>
                  <a:lnTo>
                    <a:pt x="294" y="266"/>
                  </a:lnTo>
                  <a:lnTo>
                    <a:pt x="267" y="273"/>
                  </a:lnTo>
                  <a:lnTo>
                    <a:pt x="237" y="277"/>
                  </a:lnTo>
                  <a:lnTo>
                    <a:pt x="237" y="277"/>
                  </a:lnTo>
                  <a:lnTo>
                    <a:pt x="0" y="277"/>
                  </a:lnTo>
                  <a:lnTo>
                    <a:pt x="0" y="277"/>
                  </a:lnTo>
                  <a:lnTo>
                    <a:pt x="0" y="0"/>
                  </a:lnTo>
                  <a:lnTo>
                    <a:pt x="0" y="0"/>
                  </a:lnTo>
                  <a:lnTo>
                    <a:pt x="237" y="0"/>
                  </a:lnTo>
                  <a:lnTo>
                    <a:pt x="237" y="0"/>
                  </a:lnTo>
                  <a:lnTo>
                    <a:pt x="267" y="3"/>
                  </a:lnTo>
                  <a:lnTo>
                    <a:pt x="294" y="11"/>
                  </a:lnTo>
                  <a:lnTo>
                    <a:pt x="317" y="22"/>
                  </a:lnTo>
                  <a:lnTo>
                    <a:pt x="340" y="40"/>
                  </a:lnTo>
                  <a:lnTo>
                    <a:pt x="359" y="62"/>
                  </a:lnTo>
                  <a:lnTo>
                    <a:pt x="370" y="85"/>
                  </a:lnTo>
                  <a:lnTo>
                    <a:pt x="378" y="110"/>
                  </a:lnTo>
                  <a:lnTo>
                    <a:pt x="382" y="140"/>
                  </a:lnTo>
                </a:path>
              </a:pathLst>
            </a:custGeom>
            <a:noFill/>
            <a:ln w="1270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1143" name="Text Box 87"/>
            <p:cNvSpPr txBox="1">
              <a:spLocks noChangeArrowheads="1"/>
            </p:cNvSpPr>
            <p:nvPr/>
          </p:nvSpPr>
          <p:spPr bwMode="auto">
            <a:xfrm>
              <a:off x="335" y="1392"/>
              <a:ext cx="285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r" eaLnBrk="1" hangingPunct="1">
                <a:lnSpc>
                  <a:spcPct val="100000"/>
                </a:lnSpc>
              </a:pPr>
              <a:r>
                <a:rPr lang="en-US" sz="1600" b="0" dirty="0" smtClean="0"/>
                <a:t>b</a:t>
              </a:r>
              <a:r>
                <a:rPr lang="en-US" sz="1600" b="0" baseline="-25000" dirty="0" smtClean="0"/>
                <a:t>63</a:t>
              </a:r>
              <a:endParaRPr lang="en-US" sz="1600" b="0" baseline="-25000" dirty="0"/>
            </a:p>
          </p:txBody>
        </p:sp>
        <p:sp>
          <p:nvSpPr>
            <p:cNvPr id="301144" name="Text Box 88"/>
            <p:cNvSpPr txBox="1">
              <a:spLocks noChangeArrowheads="1"/>
            </p:cNvSpPr>
            <p:nvPr/>
          </p:nvSpPr>
          <p:spPr bwMode="auto">
            <a:xfrm>
              <a:off x="336" y="720"/>
              <a:ext cx="180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600" b="0"/>
                <a:t>s</a:t>
              </a:r>
            </a:p>
          </p:txBody>
        </p:sp>
        <p:sp>
          <p:nvSpPr>
            <p:cNvPr id="301145" name="Line 89"/>
            <p:cNvSpPr>
              <a:spLocks noChangeShapeType="1"/>
            </p:cNvSpPr>
            <p:nvPr/>
          </p:nvSpPr>
          <p:spPr bwMode="auto">
            <a:xfrm>
              <a:off x="1008" y="1728"/>
              <a:ext cx="431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1146" name="Line 90"/>
            <p:cNvSpPr>
              <a:spLocks noChangeShapeType="1"/>
            </p:cNvSpPr>
            <p:nvPr/>
          </p:nvSpPr>
          <p:spPr bwMode="auto">
            <a:xfrm flipV="1">
              <a:off x="624" y="1920"/>
              <a:ext cx="816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1147" name="Freeform 91"/>
            <p:cNvSpPr>
              <a:spLocks/>
            </p:cNvSpPr>
            <p:nvPr/>
          </p:nvSpPr>
          <p:spPr bwMode="auto">
            <a:xfrm>
              <a:off x="1439" y="1680"/>
              <a:ext cx="382" cy="277"/>
            </a:xfrm>
            <a:custGeom>
              <a:avLst/>
              <a:gdLst/>
              <a:ahLst/>
              <a:cxnLst>
                <a:cxn ang="0">
                  <a:pos x="382" y="140"/>
                </a:cxn>
                <a:cxn ang="0">
                  <a:pos x="378" y="166"/>
                </a:cxn>
                <a:cxn ang="0">
                  <a:pos x="370" y="192"/>
                </a:cxn>
                <a:cxn ang="0">
                  <a:pos x="359" y="214"/>
                </a:cxn>
                <a:cxn ang="0">
                  <a:pos x="340" y="236"/>
                </a:cxn>
                <a:cxn ang="0">
                  <a:pos x="317" y="254"/>
                </a:cxn>
                <a:cxn ang="0">
                  <a:pos x="294" y="266"/>
                </a:cxn>
                <a:cxn ang="0">
                  <a:pos x="267" y="273"/>
                </a:cxn>
                <a:cxn ang="0">
                  <a:pos x="237" y="277"/>
                </a:cxn>
                <a:cxn ang="0">
                  <a:pos x="237" y="277"/>
                </a:cxn>
                <a:cxn ang="0">
                  <a:pos x="0" y="277"/>
                </a:cxn>
                <a:cxn ang="0">
                  <a:pos x="0" y="277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237" y="0"/>
                </a:cxn>
                <a:cxn ang="0">
                  <a:pos x="237" y="0"/>
                </a:cxn>
                <a:cxn ang="0">
                  <a:pos x="267" y="3"/>
                </a:cxn>
                <a:cxn ang="0">
                  <a:pos x="294" y="11"/>
                </a:cxn>
                <a:cxn ang="0">
                  <a:pos x="317" y="22"/>
                </a:cxn>
                <a:cxn ang="0">
                  <a:pos x="340" y="40"/>
                </a:cxn>
                <a:cxn ang="0">
                  <a:pos x="359" y="62"/>
                </a:cxn>
                <a:cxn ang="0">
                  <a:pos x="370" y="85"/>
                </a:cxn>
                <a:cxn ang="0">
                  <a:pos x="378" y="110"/>
                </a:cxn>
                <a:cxn ang="0">
                  <a:pos x="382" y="140"/>
                </a:cxn>
              </a:cxnLst>
              <a:rect l="0" t="0" r="r" b="b"/>
              <a:pathLst>
                <a:path w="382" h="277">
                  <a:moveTo>
                    <a:pt x="382" y="140"/>
                  </a:moveTo>
                  <a:lnTo>
                    <a:pt x="378" y="166"/>
                  </a:lnTo>
                  <a:lnTo>
                    <a:pt x="370" y="192"/>
                  </a:lnTo>
                  <a:lnTo>
                    <a:pt x="359" y="214"/>
                  </a:lnTo>
                  <a:lnTo>
                    <a:pt x="340" y="236"/>
                  </a:lnTo>
                  <a:lnTo>
                    <a:pt x="317" y="254"/>
                  </a:lnTo>
                  <a:lnTo>
                    <a:pt x="294" y="266"/>
                  </a:lnTo>
                  <a:lnTo>
                    <a:pt x="267" y="273"/>
                  </a:lnTo>
                  <a:lnTo>
                    <a:pt x="237" y="277"/>
                  </a:lnTo>
                  <a:lnTo>
                    <a:pt x="237" y="277"/>
                  </a:lnTo>
                  <a:lnTo>
                    <a:pt x="0" y="277"/>
                  </a:lnTo>
                  <a:lnTo>
                    <a:pt x="0" y="277"/>
                  </a:lnTo>
                  <a:lnTo>
                    <a:pt x="0" y="0"/>
                  </a:lnTo>
                  <a:lnTo>
                    <a:pt x="0" y="0"/>
                  </a:lnTo>
                  <a:lnTo>
                    <a:pt x="237" y="0"/>
                  </a:lnTo>
                  <a:lnTo>
                    <a:pt x="237" y="0"/>
                  </a:lnTo>
                  <a:lnTo>
                    <a:pt x="267" y="3"/>
                  </a:lnTo>
                  <a:lnTo>
                    <a:pt x="294" y="11"/>
                  </a:lnTo>
                  <a:lnTo>
                    <a:pt x="317" y="22"/>
                  </a:lnTo>
                  <a:lnTo>
                    <a:pt x="340" y="40"/>
                  </a:lnTo>
                  <a:lnTo>
                    <a:pt x="359" y="62"/>
                  </a:lnTo>
                  <a:lnTo>
                    <a:pt x="370" y="85"/>
                  </a:lnTo>
                  <a:lnTo>
                    <a:pt x="378" y="110"/>
                  </a:lnTo>
                  <a:lnTo>
                    <a:pt x="382" y="14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1148" name="Freeform 92"/>
            <p:cNvSpPr>
              <a:spLocks/>
            </p:cNvSpPr>
            <p:nvPr/>
          </p:nvSpPr>
          <p:spPr bwMode="auto">
            <a:xfrm>
              <a:off x="1439" y="1680"/>
              <a:ext cx="382" cy="277"/>
            </a:xfrm>
            <a:custGeom>
              <a:avLst/>
              <a:gdLst/>
              <a:ahLst/>
              <a:cxnLst>
                <a:cxn ang="0">
                  <a:pos x="382" y="140"/>
                </a:cxn>
                <a:cxn ang="0">
                  <a:pos x="378" y="166"/>
                </a:cxn>
                <a:cxn ang="0">
                  <a:pos x="370" y="192"/>
                </a:cxn>
                <a:cxn ang="0">
                  <a:pos x="359" y="214"/>
                </a:cxn>
                <a:cxn ang="0">
                  <a:pos x="340" y="236"/>
                </a:cxn>
                <a:cxn ang="0">
                  <a:pos x="317" y="254"/>
                </a:cxn>
                <a:cxn ang="0">
                  <a:pos x="294" y="266"/>
                </a:cxn>
                <a:cxn ang="0">
                  <a:pos x="267" y="273"/>
                </a:cxn>
                <a:cxn ang="0">
                  <a:pos x="237" y="277"/>
                </a:cxn>
                <a:cxn ang="0">
                  <a:pos x="237" y="277"/>
                </a:cxn>
                <a:cxn ang="0">
                  <a:pos x="0" y="277"/>
                </a:cxn>
                <a:cxn ang="0">
                  <a:pos x="0" y="277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237" y="0"/>
                </a:cxn>
                <a:cxn ang="0">
                  <a:pos x="237" y="0"/>
                </a:cxn>
                <a:cxn ang="0">
                  <a:pos x="267" y="3"/>
                </a:cxn>
                <a:cxn ang="0">
                  <a:pos x="294" y="11"/>
                </a:cxn>
                <a:cxn ang="0">
                  <a:pos x="317" y="22"/>
                </a:cxn>
                <a:cxn ang="0">
                  <a:pos x="340" y="40"/>
                </a:cxn>
                <a:cxn ang="0">
                  <a:pos x="359" y="62"/>
                </a:cxn>
                <a:cxn ang="0">
                  <a:pos x="370" y="85"/>
                </a:cxn>
                <a:cxn ang="0">
                  <a:pos x="378" y="110"/>
                </a:cxn>
                <a:cxn ang="0">
                  <a:pos x="382" y="140"/>
                </a:cxn>
              </a:cxnLst>
              <a:rect l="0" t="0" r="r" b="b"/>
              <a:pathLst>
                <a:path w="382" h="277">
                  <a:moveTo>
                    <a:pt x="382" y="140"/>
                  </a:moveTo>
                  <a:lnTo>
                    <a:pt x="378" y="166"/>
                  </a:lnTo>
                  <a:lnTo>
                    <a:pt x="370" y="192"/>
                  </a:lnTo>
                  <a:lnTo>
                    <a:pt x="359" y="214"/>
                  </a:lnTo>
                  <a:lnTo>
                    <a:pt x="340" y="236"/>
                  </a:lnTo>
                  <a:lnTo>
                    <a:pt x="317" y="254"/>
                  </a:lnTo>
                  <a:lnTo>
                    <a:pt x="294" y="266"/>
                  </a:lnTo>
                  <a:lnTo>
                    <a:pt x="267" y="273"/>
                  </a:lnTo>
                  <a:lnTo>
                    <a:pt x="237" y="277"/>
                  </a:lnTo>
                  <a:lnTo>
                    <a:pt x="237" y="277"/>
                  </a:lnTo>
                  <a:lnTo>
                    <a:pt x="0" y="277"/>
                  </a:lnTo>
                  <a:lnTo>
                    <a:pt x="0" y="277"/>
                  </a:lnTo>
                  <a:lnTo>
                    <a:pt x="0" y="0"/>
                  </a:lnTo>
                  <a:lnTo>
                    <a:pt x="0" y="0"/>
                  </a:lnTo>
                  <a:lnTo>
                    <a:pt x="237" y="0"/>
                  </a:lnTo>
                  <a:lnTo>
                    <a:pt x="237" y="0"/>
                  </a:lnTo>
                  <a:lnTo>
                    <a:pt x="267" y="3"/>
                  </a:lnTo>
                  <a:lnTo>
                    <a:pt x="294" y="11"/>
                  </a:lnTo>
                  <a:lnTo>
                    <a:pt x="317" y="22"/>
                  </a:lnTo>
                  <a:lnTo>
                    <a:pt x="340" y="40"/>
                  </a:lnTo>
                  <a:lnTo>
                    <a:pt x="359" y="62"/>
                  </a:lnTo>
                  <a:lnTo>
                    <a:pt x="370" y="85"/>
                  </a:lnTo>
                  <a:lnTo>
                    <a:pt x="378" y="110"/>
                  </a:lnTo>
                  <a:lnTo>
                    <a:pt x="382" y="140"/>
                  </a:lnTo>
                </a:path>
              </a:pathLst>
            </a:custGeom>
            <a:noFill/>
            <a:ln w="1270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1149" name="Text Box 93"/>
            <p:cNvSpPr txBox="1">
              <a:spLocks noChangeArrowheads="1"/>
            </p:cNvSpPr>
            <p:nvPr/>
          </p:nvSpPr>
          <p:spPr bwMode="auto">
            <a:xfrm>
              <a:off x="335" y="1804"/>
              <a:ext cx="285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r" eaLnBrk="1" hangingPunct="1">
                <a:lnSpc>
                  <a:spcPct val="100000"/>
                </a:lnSpc>
              </a:pPr>
              <a:r>
                <a:rPr lang="en-US" sz="1600" b="0" dirty="0" smtClean="0"/>
                <a:t>a</a:t>
              </a:r>
              <a:r>
                <a:rPr lang="en-US" sz="1600" b="0" baseline="-25000" dirty="0" smtClean="0"/>
                <a:t>63</a:t>
              </a:r>
              <a:endParaRPr lang="en-US" sz="1600" b="0" baseline="-25000" dirty="0"/>
            </a:p>
          </p:txBody>
        </p:sp>
        <p:sp>
          <p:nvSpPr>
            <p:cNvPr id="301150" name="Line 94"/>
            <p:cNvSpPr>
              <a:spLocks noChangeShapeType="1"/>
            </p:cNvSpPr>
            <p:nvPr/>
          </p:nvSpPr>
          <p:spPr bwMode="auto">
            <a:xfrm>
              <a:off x="624" y="864"/>
              <a:ext cx="624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01151" name="Freeform 95"/>
            <p:cNvSpPr>
              <a:spLocks/>
            </p:cNvSpPr>
            <p:nvPr/>
          </p:nvSpPr>
          <p:spPr bwMode="auto">
            <a:xfrm>
              <a:off x="1248" y="1248"/>
              <a:ext cx="96" cy="96"/>
            </a:xfrm>
            <a:custGeom>
              <a:avLst/>
              <a:gdLst/>
              <a:ahLst/>
              <a:cxnLst>
                <a:cxn ang="0">
                  <a:pos x="336" y="1056"/>
                </a:cxn>
                <a:cxn ang="0">
                  <a:pos x="0" y="1056"/>
                </a:cxn>
                <a:cxn ang="0">
                  <a:pos x="0" y="0"/>
                </a:cxn>
              </a:cxnLst>
              <a:rect l="0" t="0" r="r" b="b"/>
              <a:pathLst>
                <a:path w="336" h="1056">
                  <a:moveTo>
                    <a:pt x="336" y="1056"/>
                  </a:moveTo>
                  <a:lnTo>
                    <a:pt x="0" y="1056"/>
                  </a:lnTo>
                  <a:lnTo>
                    <a:pt x="0" y="0"/>
                  </a:lnTo>
                </a:path>
              </a:pathLst>
            </a:custGeom>
            <a:noFill/>
            <a:ln w="19050" cmpd="sng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01152" name="Rectangle 96"/>
            <p:cNvSpPr>
              <a:spLocks noChangeArrowheads="1"/>
            </p:cNvSpPr>
            <p:nvPr/>
          </p:nvSpPr>
          <p:spPr bwMode="auto">
            <a:xfrm>
              <a:off x="2784" y="1536"/>
              <a:ext cx="432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600" b="0" dirty="0" smtClean="0"/>
                <a:t>out</a:t>
              </a:r>
              <a:r>
                <a:rPr lang="en-US" sz="1600" b="0" baseline="-25000" dirty="0" smtClean="0"/>
                <a:t>63</a:t>
              </a:r>
              <a:endParaRPr lang="en-US" sz="1600" b="0" baseline="-25000" dirty="0"/>
            </a:p>
          </p:txBody>
        </p:sp>
        <p:sp>
          <p:nvSpPr>
            <p:cNvPr id="301153" name="Rectangle 97"/>
            <p:cNvSpPr>
              <a:spLocks noChangeArrowheads="1"/>
            </p:cNvSpPr>
            <p:nvPr/>
          </p:nvSpPr>
          <p:spPr bwMode="auto">
            <a:xfrm>
              <a:off x="816" y="2016"/>
              <a:ext cx="1776" cy="768"/>
            </a:xfrm>
            <a:prstGeom prst="rect">
              <a:avLst/>
            </a:prstGeom>
            <a:solidFill>
              <a:srgbClr val="EAEAEA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Ctr="1"/>
            <a:lstStyle/>
            <a:p>
              <a:pPr eaLnBrk="1" hangingPunct="1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01154" name="Freeform 98"/>
            <p:cNvSpPr>
              <a:spLocks/>
            </p:cNvSpPr>
            <p:nvPr/>
          </p:nvSpPr>
          <p:spPr bwMode="auto">
            <a:xfrm flipV="1">
              <a:off x="1824" y="2208"/>
              <a:ext cx="336" cy="96"/>
            </a:xfrm>
            <a:custGeom>
              <a:avLst/>
              <a:gdLst/>
              <a:ahLst/>
              <a:cxnLst>
                <a:cxn ang="0">
                  <a:pos x="0" y="96"/>
                </a:cxn>
                <a:cxn ang="0">
                  <a:pos x="144" y="96"/>
                </a:cxn>
                <a:cxn ang="0">
                  <a:pos x="144" y="0"/>
                </a:cxn>
                <a:cxn ang="0">
                  <a:pos x="336" y="0"/>
                </a:cxn>
              </a:cxnLst>
              <a:rect l="0" t="0" r="r" b="b"/>
              <a:pathLst>
                <a:path w="336" h="96">
                  <a:moveTo>
                    <a:pt x="0" y="96"/>
                  </a:moveTo>
                  <a:lnTo>
                    <a:pt x="144" y="96"/>
                  </a:lnTo>
                  <a:lnTo>
                    <a:pt x="144" y="0"/>
                  </a:lnTo>
                  <a:lnTo>
                    <a:pt x="336" y="0"/>
                  </a:lnTo>
                </a:path>
              </a:pathLst>
            </a:custGeom>
            <a:noFill/>
            <a:ln w="19050" cmpd="sng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01155" name="Freeform 99"/>
            <p:cNvSpPr>
              <a:spLocks/>
            </p:cNvSpPr>
            <p:nvPr/>
          </p:nvSpPr>
          <p:spPr bwMode="auto">
            <a:xfrm>
              <a:off x="1824" y="2496"/>
              <a:ext cx="336" cy="96"/>
            </a:xfrm>
            <a:custGeom>
              <a:avLst/>
              <a:gdLst/>
              <a:ahLst/>
              <a:cxnLst>
                <a:cxn ang="0">
                  <a:pos x="0" y="96"/>
                </a:cxn>
                <a:cxn ang="0">
                  <a:pos x="144" y="96"/>
                </a:cxn>
                <a:cxn ang="0">
                  <a:pos x="144" y="0"/>
                </a:cxn>
                <a:cxn ang="0">
                  <a:pos x="336" y="0"/>
                </a:cxn>
              </a:cxnLst>
              <a:rect l="0" t="0" r="r" b="b"/>
              <a:pathLst>
                <a:path w="336" h="96">
                  <a:moveTo>
                    <a:pt x="0" y="96"/>
                  </a:moveTo>
                  <a:lnTo>
                    <a:pt x="144" y="96"/>
                  </a:lnTo>
                  <a:lnTo>
                    <a:pt x="144" y="0"/>
                  </a:lnTo>
                  <a:lnTo>
                    <a:pt x="336" y="0"/>
                  </a:lnTo>
                </a:path>
              </a:pathLst>
            </a:custGeom>
            <a:noFill/>
            <a:ln w="19050" cmpd="sng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01156" name="Line 100"/>
            <p:cNvSpPr>
              <a:spLocks noChangeShapeType="1"/>
            </p:cNvSpPr>
            <p:nvPr/>
          </p:nvSpPr>
          <p:spPr bwMode="auto">
            <a:xfrm>
              <a:off x="2489" y="2396"/>
              <a:ext cx="247" cy="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1157" name="Freeform 101"/>
            <p:cNvSpPr>
              <a:spLocks/>
            </p:cNvSpPr>
            <p:nvPr/>
          </p:nvSpPr>
          <p:spPr bwMode="auto">
            <a:xfrm>
              <a:off x="2110" y="2256"/>
              <a:ext cx="410" cy="27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90" y="0"/>
                </a:cxn>
                <a:cxn ang="0">
                  <a:pos x="190" y="0"/>
                </a:cxn>
                <a:cxn ang="0">
                  <a:pos x="227" y="3"/>
                </a:cxn>
                <a:cxn ang="0">
                  <a:pos x="262" y="11"/>
                </a:cxn>
                <a:cxn ang="0">
                  <a:pos x="292" y="22"/>
                </a:cxn>
                <a:cxn ang="0">
                  <a:pos x="322" y="40"/>
                </a:cxn>
                <a:cxn ang="0">
                  <a:pos x="372" y="81"/>
                </a:cxn>
                <a:cxn ang="0">
                  <a:pos x="410" y="140"/>
                </a:cxn>
                <a:cxn ang="0">
                  <a:pos x="410" y="140"/>
                </a:cxn>
                <a:cxn ang="0">
                  <a:pos x="372" y="195"/>
                </a:cxn>
                <a:cxn ang="0">
                  <a:pos x="322" y="240"/>
                </a:cxn>
                <a:cxn ang="0">
                  <a:pos x="292" y="254"/>
                </a:cxn>
                <a:cxn ang="0">
                  <a:pos x="262" y="266"/>
                </a:cxn>
                <a:cxn ang="0">
                  <a:pos x="227" y="273"/>
                </a:cxn>
                <a:cxn ang="0">
                  <a:pos x="190" y="277"/>
                </a:cxn>
                <a:cxn ang="0">
                  <a:pos x="190" y="277"/>
                </a:cxn>
                <a:cxn ang="0">
                  <a:pos x="0" y="277"/>
                </a:cxn>
                <a:cxn ang="0">
                  <a:pos x="0" y="277"/>
                </a:cxn>
                <a:cxn ang="0">
                  <a:pos x="0" y="277"/>
                </a:cxn>
                <a:cxn ang="0">
                  <a:pos x="0" y="277"/>
                </a:cxn>
                <a:cxn ang="0">
                  <a:pos x="22" y="247"/>
                </a:cxn>
                <a:cxn ang="0">
                  <a:pos x="38" y="214"/>
                </a:cxn>
                <a:cxn ang="0">
                  <a:pos x="45" y="177"/>
                </a:cxn>
                <a:cxn ang="0">
                  <a:pos x="49" y="140"/>
                </a:cxn>
                <a:cxn ang="0">
                  <a:pos x="49" y="140"/>
                </a:cxn>
                <a:cxn ang="0">
                  <a:pos x="45" y="99"/>
                </a:cxn>
                <a:cxn ang="0">
                  <a:pos x="38" y="66"/>
                </a:cxn>
                <a:cxn ang="0">
                  <a:pos x="22" y="33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410" h="277">
                  <a:moveTo>
                    <a:pt x="0" y="0"/>
                  </a:moveTo>
                  <a:lnTo>
                    <a:pt x="190" y="0"/>
                  </a:lnTo>
                  <a:lnTo>
                    <a:pt x="190" y="0"/>
                  </a:lnTo>
                  <a:lnTo>
                    <a:pt x="227" y="3"/>
                  </a:lnTo>
                  <a:lnTo>
                    <a:pt x="262" y="11"/>
                  </a:lnTo>
                  <a:lnTo>
                    <a:pt x="292" y="22"/>
                  </a:lnTo>
                  <a:lnTo>
                    <a:pt x="322" y="40"/>
                  </a:lnTo>
                  <a:lnTo>
                    <a:pt x="372" y="81"/>
                  </a:lnTo>
                  <a:lnTo>
                    <a:pt x="410" y="140"/>
                  </a:lnTo>
                  <a:lnTo>
                    <a:pt x="410" y="140"/>
                  </a:lnTo>
                  <a:lnTo>
                    <a:pt x="372" y="195"/>
                  </a:lnTo>
                  <a:lnTo>
                    <a:pt x="322" y="240"/>
                  </a:lnTo>
                  <a:lnTo>
                    <a:pt x="292" y="254"/>
                  </a:lnTo>
                  <a:lnTo>
                    <a:pt x="262" y="266"/>
                  </a:lnTo>
                  <a:lnTo>
                    <a:pt x="227" y="273"/>
                  </a:lnTo>
                  <a:lnTo>
                    <a:pt x="190" y="277"/>
                  </a:lnTo>
                  <a:lnTo>
                    <a:pt x="190" y="277"/>
                  </a:lnTo>
                  <a:lnTo>
                    <a:pt x="0" y="277"/>
                  </a:lnTo>
                  <a:lnTo>
                    <a:pt x="0" y="277"/>
                  </a:lnTo>
                  <a:lnTo>
                    <a:pt x="0" y="277"/>
                  </a:lnTo>
                  <a:lnTo>
                    <a:pt x="0" y="277"/>
                  </a:lnTo>
                  <a:lnTo>
                    <a:pt x="22" y="247"/>
                  </a:lnTo>
                  <a:lnTo>
                    <a:pt x="38" y="214"/>
                  </a:lnTo>
                  <a:lnTo>
                    <a:pt x="45" y="177"/>
                  </a:lnTo>
                  <a:lnTo>
                    <a:pt x="49" y="140"/>
                  </a:lnTo>
                  <a:lnTo>
                    <a:pt x="49" y="140"/>
                  </a:lnTo>
                  <a:lnTo>
                    <a:pt x="45" y="99"/>
                  </a:lnTo>
                  <a:lnTo>
                    <a:pt x="38" y="66"/>
                  </a:lnTo>
                  <a:lnTo>
                    <a:pt x="22" y="33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1158" name="Freeform 102"/>
            <p:cNvSpPr>
              <a:spLocks/>
            </p:cNvSpPr>
            <p:nvPr/>
          </p:nvSpPr>
          <p:spPr bwMode="auto">
            <a:xfrm>
              <a:off x="2110" y="2256"/>
              <a:ext cx="410" cy="27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90" y="0"/>
                </a:cxn>
                <a:cxn ang="0">
                  <a:pos x="190" y="0"/>
                </a:cxn>
                <a:cxn ang="0">
                  <a:pos x="227" y="3"/>
                </a:cxn>
                <a:cxn ang="0">
                  <a:pos x="262" y="11"/>
                </a:cxn>
                <a:cxn ang="0">
                  <a:pos x="292" y="22"/>
                </a:cxn>
                <a:cxn ang="0">
                  <a:pos x="322" y="40"/>
                </a:cxn>
                <a:cxn ang="0">
                  <a:pos x="372" y="81"/>
                </a:cxn>
                <a:cxn ang="0">
                  <a:pos x="410" y="140"/>
                </a:cxn>
                <a:cxn ang="0">
                  <a:pos x="410" y="140"/>
                </a:cxn>
                <a:cxn ang="0">
                  <a:pos x="372" y="195"/>
                </a:cxn>
                <a:cxn ang="0">
                  <a:pos x="322" y="240"/>
                </a:cxn>
                <a:cxn ang="0">
                  <a:pos x="292" y="254"/>
                </a:cxn>
                <a:cxn ang="0">
                  <a:pos x="262" y="266"/>
                </a:cxn>
                <a:cxn ang="0">
                  <a:pos x="227" y="273"/>
                </a:cxn>
                <a:cxn ang="0">
                  <a:pos x="190" y="277"/>
                </a:cxn>
                <a:cxn ang="0">
                  <a:pos x="190" y="277"/>
                </a:cxn>
                <a:cxn ang="0">
                  <a:pos x="0" y="277"/>
                </a:cxn>
                <a:cxn ang="0">
                  <a:pos x="0" y="277"/>
                </a:cxn>
                <a:cxn ang="0">
                  <a:pos x="0" y="277"/>
                </a:cxn>
                <a:cxn ang="0">
                  <a:pos x="0" y="277"/>
                </a:cxn>
                <a:cxn ang="0">
                  <a:pos x="22" y="247"/>
                </a:cxn>
                <a:cxn ang="0">
                  <a:pos x="38" y="214"/>
                </a:cxn>
                <a:cxn ang="0">
                  <a:pos x="45" y="177"/>
                </a:cxn>
                <a:cxn ang="0">
                  <a:pos x="49" y="140"/>
                </a:cxn>
                <a:cxn ang="0">
                  <a:pos x="49" y="140"/>
                </a:cxn>
                <a:cxn ang="0">
                  <a:pos x="45" y="99"/>
                </a:cxn>
                <a:cxn ang="0">
                  <a:pos x="38" y="66"/>
                </a:cxn>
                <a:cxn ang="0">
                  <a:pos x="22" y="33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410" h="277">
                  <a:moveTo>
                    <a:pt x="0" y="0"/>
                  </a:moveTo>
                  <a:lnTo>
                    <a:pt x="190" y="0"/>
                  </a:lnTo>
                  <a:lnTo>
                    <a:pt x="190" y="0"/>
                  </a:lnTo>
                  <a:lnTo>
                    <a:pt x="227" y="3"/>
                  </a:lnTo>
                  <a:lnTo>
                    <a:pt x="262" y="11"/>
                  </a:lnTo>
                  <a:lnTo>
                    <a:pt x="292" y="22"/>
                  </a:lnTo>
                  <a:lnTo>
                    <a:pt x="322" y="40"/>
                  </a:lnTo>
                  <a:lnTo>
                    <a:pt x="372" y="81"/>
                  </a:lnTo>
                  <a:lnTo>
                    <a:pt x="410" y="140"/>
                  </a:lnTo>
                  <a:lnTo>
                    <a:pt x="410" y="140"/>
                  </a:lnTo>
                  <a:lnTo>
                    <a:pt x="372" y="195"/>
                  </a:lnTo>
                  <a:lnTo>
                    <a:pt x="322" y="240"/>
                  </a:lnTo>
                  <a:lnTo>
                    <a:pt x="292" y="254"/>
                  </a:lnTo>
                  <a:lnTo>
                    <a:pt x="262" y="266"/>
                  </a:lnTo>
                  <a:lnTo>
                    <a:pt x="227" y="273"/>
                  </a:lnTo>
                  <a:lnTo>
                    <a:pt x="190" y="277"/>
                  </a:lnTo>
                  <a:lnTo>
                    <a:pt x="190" y="277"/>
                  </a:lnTo>
                  <a:lnTo>
                    <a:pt x="0" y="277"/>
                  </a:lnTo>
                  <a:lnTo>
                    <a:pt x="0" y="277"/>
                  </a:lnTo>
                  <a:lnTo>
                    <a:pt x="0" y="277"/>
                  </a:lnTo>
                  <a:lnTo>
                    <a:pt x="0" y="277"/>
                  </a:lnTo>
                  <a:lnTo>
                    <a:pt x="22" y="247"/>
                  </a:lnTo>
                  <a:lnTo>
                    <a:pt x="38" y="214"/>
                  </a:lnTo>
                  <a:lnTo>
                    <a:pt x="45" y="177"/>
                  </a:lnTo>
                  <a:lnTo>
                    <a:pt x="49" y="140"/>
                  </a:lnTo>
                  <a:lnTo>
                    <a:pt x="49" y="140"/>
                  </a:lnTo>
                  <a:lnTo>
                    <a:pt x="45" y="99"/>
                  </a:lnTo>
                  <a:lnTo>
                    <a:pt x="38" y="66"/>
                  </a:lnTo>
                  <a:lnTo>
                    <a:pt x="22" y="33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solidFill>
              <a:srgbClr val="FFFFFF"/>
            </a:solidFill>
            <a:ln w="1270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1159" name="Line 103"/>
            <p:cNvSpPr>
              <a:spLocks noChangeShapeType="1"/>
            </p:cNvSpPr>
            <p:nvPr/>
          </p:nvSpPr>
          <p:spPr bwMode="auto">
            <a:xfrm>
              <a:off x="1344" y="2112"/>
              <a:ext cx="95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1160" name="Line 104"/>
            <p:cNvSpPr>
              <a:spLocks noChangeShapeType="1"/>
            </p:cNvSpPr>
            <p:nvPr/>
          </p:nvSpPr>
          <p:spPr bwMode="auto">
            <a:xfrm>
              <a:off x="624" y="2304"/>
              <a:ext cx="815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1161" name="Freeform 105"/>
            <p:cNvSpPr>
              <a:spLocks/>
            </p:cNvSpPr>
            <p:nvPr/>
          </p:nvSpPr>
          <p:spPr bwMode="auto">
            <a:xfrm>
              <a:off x="1439" y="2064"/>
              <a:ext cx="382" cy="277"/>
            </a:xfrm>
            <a:custGeom>
              <a:avLst/>
              <a:gdLst/>
              <a:ahLst/>
              <a:cxnLst>
                <a:cxn ang="0">
                  <a:pos x="382" y="140"/>
                </a:cxn>
                <a:cxn ang="0">
                  <a:pos x="378" y="166"/>
                </a:cxn>
                <a:cxn ang="0">
                  <a:pos x="370" y="192"/>
                </a:cxn>
                <a:cxn ang="0">
                  <a:pos x="359" y="214"/>
                </a:cxn>
                <a:cxn ang="0">
                  <a:pos x="340" y="236"/>
                </a:cxn>
                <a:cxn ang="0">
                  <a:pos x="317" y="254"/>
                </a:cxn>
                <a:cxn ang="0">
                  <a:pos x="294" y="266"/>
                </a:cxn>
                <a:cxn ang="0">
                  <a:pos x="267" y="273"/>
                </a:cxn>
                <a:cxn ang="0">
                  <a:pos x="237" y="277"/>
                </a:cxn>
                <a:cxn ang="0">
                  <a:pos x="237" y="277"/>
                </a:cxn>
                <a:cxn ang="0">
                  <a:pos x="0" y="277"/>
                </a:cxn>
                <a:cxn ang="0">
                  <a:pos x="0" y="277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237" y="0"/>
                </a:cxn>
                <a:cxn ang="0">
                  <a:pos x="237" y="0"/>
                </a:cxn>
                <a:cxn ang="0">
                  <a:pos x="267" y="3"/>
                </a:cxn>
                <a:cxn ang="0">
                  <a:pos x="294" y="11"/>
                </a:cxn>
                <a:cxn ang="0">
                  <a:pos x="317" y="22"/>
                </a:cxn>
                <a:cxn ang="0">
                  <a:pos x="340" y="40"/>
                </a:cxn>
                <a:cxn ang="0">
                  <a:pos x="359" y="62"/>
                </a:cxn>
                <a:cxn ang="0">
                  <a:pos x="370" y="85"/>
                </a:cxn>
                <a:cxn ang="0">
                  <a:pos x="378" y="110"/>
                </a:cxn>
                <a:cxn ang="0">
                  <a:pos x="382" y="140"/>
                </a:cxn>
              </a:cxnLst>
              <a:rect l="0" t="0" r="r" b="b"/>
              <a:pathLst>
                <a:path w="382" h="277">
                  <a:moveTo>
                    <a:pt x="382" y="140"/>
                  </a:moveTo>
                  <a:lnTo>
                    <a:pt x="378" y="166"/>
                  </a:lnTo>
                  <a:lnTo>
                    <a:pt x="370" y="192"/>
                  </a:lnTo>
                  <a:lnTo>
                    <a:pt x="359" y="214"/>
                  </a:lnTo>
                  <a:lnTo>
                    <a:pt x="340" y="236"/>
                  </a:lnTo>
                  <a:lnTo>
                    <a:pt x="317" y="254"/>
                  </a:lnTo>
                  <a:lnTo>
                    <a:pt x="294" y="266"/>
                  </a:lnTo>
                  <a:lnTo>
                    <a:pt x="267" y="273"/>
                  </a:lnTo>
                  <a:lnTo>
                    <a:pt x="237" y="277"/>
                  </a:lnTo>
                  <a:lnTo>
                    <a:pt x="237" y="277"/>
                  </a:lnTo>
                  <a:lnTo>
                    <a:pt x="0" y="277"/>
                  </a:lnTo>
                  <a:lnTo>
                    <a:pt x="0" y="277"/>
                  </a:lnTo>
                  <a:lnTo>
                    <a:pt x="0" y="0"/>
                  </a:lnTo>
                  <a:lnTo>
                    <a:pt x="0" y="0"/>
                  </a:lnTo>
                  <a:lnTo>
                    <a:pt x="237" y="0"/>
                  </a:lnTo>
                  <a:lnTo>
                    <a:pt x="237" y="0"/>
                  </a:lnTo>
                  <a:lnTo>
                    <a:pt x="267" y="3"/>
                  </a:lnTo>
                  <a:lnTo>
                    <a:pt x="294" y="11"/>
                  </a:lnTo>
                  <a:lnTo>
                    <a:pt x="317" y="22"/>
                  </a:lnTo>
                  <a:lnTo>
                    <a:pt x="340" y="40"/>
                  </a:lnTo>
                  <a:lnTo>
                    <a:pt x="359" y="62"/>
                  </a:lnTo>
                  <a:lnTo>
                    <a:pt x="370" y="85"/>
                  </a:lnTo>
                  <a:lnTo>
                    <a:pt x="378" y="110"/>
                  </a:lnTo>
                  <a:lnTo>
                    <a:pt x="382" y="14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1162" name="Freeform 106"/>
            <p:cNvSpPr>
              <a:spLocks/>
            </p:cNvSpPr>
            <p:nvPr/>
          </p:nvSpPr>
          <p:spPr bwMode="auto">
            <a:xfrm>
              <a:off x="1439" y="2064"/>
              <a:ext cx="382" cy="277"/>
            </a:xfrm>
            <a:custGeom>
              <a:avLst/>
              <a:gdLst/>
              <a:ahLst/>
              <a:cxnLst>
                <a:cxn ang="0">
                  <a:pos x="382" y="140"/>
                </a:cxn>
                <a:cxn ang="0">
                  <a:pos x="378" y="166"/>
                </a:cxn>
                <a:cxn ang="0">
                  <a:pos x="370" y="192"/>
                </a:cxn>
                <a:cxn ang="0">
                  <a:pos x="359" y="214"/>
                </a:cxn>
                <a:cxn ang="0">
                  <a:pos x="340" y="236"/>
                </a:cxn>
                <a:cxn ang="0">
                  <a:pos x="317" y="254"/>
                </a:cxn>
                <a:cxn ang="0">
                  <a:pos x="294" y="266"/>
                </a:cxn>
                <a:cxn ang="0">
                  <a:pos x="267" y="273"/>
                </a:cxn>
                <a:cxn ang="0">
                  <a:pos x="237" y="277"/>
                </a:cxn>
                <a:cxn ang="0">
                  <a:pos x="237" y="277"/>
                </a:cxn>
                <a:cxn ang="0">
                  <a:pos x="0" y="277"/>
                </a:cxn>
                <a:cxn ang="0">
                  <a:pos x="0" y="277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237" y="0"/>
                </a:cxn>
                <a:cxn ang="0">
                  <a:pos x="237" y="0"/>
                </a:cxn>
                <a:cxn ang="0">
                  <a:pos x="267" y="3"/>
                </a:cxn>
                <a:cxn ang="0">
                  <a:pos x="294" y="11"/>
                </a:cxn>
                <a:cxn ang="0">
                  <a:pos x="317" y="22"/>
                </a:cxn>
                <a:cxn ang="0">
                  <a:pos x="340" y="40"/>
                </a:cxn>
                <a:cxn ang="0">
                  <a:pos x="359" y="62"/>
                </a:cxn>
                <a:cxn ang="0">
                  <a:pos x="370" y="85"/>
                </a:cxn>
                <a:cxn ang="0">
                  <a:pos x="378" y="110"/>
                </a:cxn>
                <a:cxn ang="0">
                  <a:pos x="382" y="140"/>
                </a:cxn>
              </a:cxnLst>
              <a:rect l="0" t="0" r="r" b="b"/>
              <a:pathLst>
                <a:path w="382" h="277">
                  <a:moveTo>
                    <a:pt x="382" y="140"/>
                  </a:moveTo>
                  <a:lnTo>
                    <a:pt x="378" y="166"/>
                  </a:lnTo>
                  <a:lnTo>
                    <a:pt x="370" y="192"/>
                  </a:lnTo>
                  <a:lnTo>
                    <a:pt x="359" y="214"/>
                  </a:lnTo>
                  <a:lnTo>
                    <a:pt x="340" y="236"/>
                  </a:lnTo>
                  <a:lnTo>
                    <a:pt x="317" y="254"/>
                  </a:lnTo>
                  <a:lnTo>
                    <a:pt x="294" y="266"/>
                  </a:lnTo>
                  <a:lnTo>
                    <a:pt x="267" y="273"/>
                  </a:lnTo>
                  <a:lnTo>
                    <a:pt x="237" y="277"/>
                  </a:lnTo>
                  <a:lnTo>
                    <a:pt x="237" y="277"/>
                  </a:lnTo>
                  <a:lnTo>
                    <a:pt x="0" y="277"/>
                  </a:lnTo>
                  <a:lnTo>
                    <a:pt x="0" y="277"/>
                  </a:lnTo>
                  <a:lnTo>
                    <a:pt x="0" y="0"/>
                  </a:lnTo>
                  <a:lnTo>
                    <a:pt x="0" y="0"/>
                  </a:lnTo>
                  <a:lnTo>
                    <a:pt x="237" y="0"/>
                  </a:lnTo>
                  <a:lnTo>
                    <a:pt x="237" y="0"/>
                  </a:lnTo>
                  <a:lnTo>
                    <a:pt x="267" y="3"/>
                  </a:lnTo>
                  <a:lnTo>
                    <a:pt x="294" y="11"/>
                  </a:lnTo>
                  <a:lnTo>
                    <a:pt x="317" y="22"/>
                  </a:lnTo>
                  <a:lnTo>
                    <a:pt x="340" y="40"/>
                  </a:lnTo>
                  <a:lnTo>
                    <a:pt x="359" y="62"/>
                  </a:lnTo>
                  <a:lnTo>
                    <a:pt x="370" y="85"/>
                  </a:lnTo>
                  <a:lnTo>
                    <a:pt x="378" y="110"/>
                  </a:lnTo>
                  <a:lnTo>
                    <a:pt x="382" y="140"/>
                  </a:lnTo>
                </a:path>
              </a:pathLst>
            </a:custGeom>
            <a:noFill/>
            <a:ln w="1270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1163" name="Text Box 107"/>
            <p:cNvSpPr txBox="1">
              <a:spLocks noChangeArrowheads="1"/>
            </p:cNvSpPr>
            <p:nvPr/>
          </p:nvSpPr>
          <p:spPr bwMode="auto">
            <a:xfrm>
              <a:off x="335" y="2160"/>
              <a:ext cx="285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r" eaLnBrk="1" hangingPunct="1">
                <a:lnSpc>
                  <a:spcPct val="100000"/>
                </a:lnSpc>
              </a:pPr>
              <a:r>
                <a:rPr lang="en-US" sz="1600" b="0" dirty="0" smtClean="0"/>
                <a:t>b</a:t>
              </a:r>
              <a:r>
                <a:rPr lang="en-US" sz="1600" b="0" baseline="-25000" dirty="0" smtClean="0"/>
                <a:t>62</a:t>
              </a:r>
              <a:endParaRPr lang="en-US" sz="1600" b="0" baseline="-25000" dirty="0"/>
            </a:p>
          </p:txBody>
        </p:sp>
        <p:sp>
          <p:nvSpPr>
            <p:cNvPr id="301164" name="Line 108"/>
            <p:cNvSpPr>
              <a:spLocks noChangeShapeType="1"/>
            </p:cNvSpPr>
            <p:nvPr/>
          </p:nvSpPr>
          <p:spPr bwMode="auto">
            <a:xfrm>
              <a:off x="1008" y="2496"/>
              <a:ext cx="431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1165" name="Line 109"/>
            <p:cNvSpPr>
              <a:spLocks noChangeShapeType="1"/>
            </p:cNvSpPr>
            <p:nvPr/>
          </p:nvSpPr>
          <p:spPr bwMode="auto">
            <a:xfrm flipV="1">
              <a:off x="624" y="2688"/>
              <a:ext cx="816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1166" name="Freeform 110"/>
            <p:cNvSpPr>
              <a:spLocks/>
            </p:cNvSpPr>
            <p:nvPr/>
          </p:nvSpPr>
          <p:spPr bwMode="auto">
            <a:xfrm>
              <a:off x="1439" y="2448"/>
              <a:ext cx="382" cy="277"/>
            </a:xfrm>
            <a:custGeom>
              <a:avLst/>
              <a:gdLst/>
              <a:ahLst/>
              <a:cxnLst>
                <a:cxn ang="0">
                  <a:pos x="382" y="140"/>
                </a:cxn>
                <a:cxn ang="0">
                  <a:pos x="378" y="166"/>
                </a:cxn>
                <a:cxn ang="0">
                  <a:pos x="370" y="192"/>
                </a:cxn>
                <a:cxn ang="0">
                  <a:pos x="359" y="214"/>
                </a:cxn>
                <a:cxn ang="0">
                  <a:pos x="340" y="236"/>
                </a:cxn>
                <a:cxn ang="0">
                  <a:pos x="317" y="254"/>
                </a:cxn>
                <a:cxn ang="0">
                  <a:pos x="294" y="266"/>
                </a:cxn>
                <a:cxn ang="0">
                  <a:pos x="267" y="273"/>
                </a:cxn>
                <a:cxn ang="0">
                  <a:pos x="237" y="277"/>
                </a:cxn>
                <a:cxn ang="0">
                  <a:pos x="237" y="277"/>
                </a:cxn>
                <a:cxn ang="0">
                  <a:pos x="0" y="277"/>
                </a:cxn>
                <a:cxn ang="0">
                  <a:pos x="0" y="277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237" y="0"/>
                </a:cxn>
                <a:cxn ang="0">
                  <a:pos x="237" y="0"/>
                </a:cxn>
                <a:cxn ang="0">
                  <a:pos x="267" y="3"/>
                </a:cxn>
                <a:cxn ang="0">
                  <a:pos x="294" y="11"/>
                </a:cxn>
                <a:cxn ang="0">
                  <a:pos x="317" y="22"/>
                </a:cxn>
                <a:cxn ang="0">
                  <a:pos x="340" y="40"/>
                </a:cxn>
                <a:cxn ang="0">
                  <a:pos x="359" y="62"/>
                </a:cxn>
                <a:cxn ang="0">
                  <a:pos x="370" y="85"/>
                </a:cxn>
                <a:cxn ang="0">
                  <a:pos x="378" y="110"/>
                </a:cxn>
                <a:cxn ang="0">
                  <a:pos x="382" y="140"/>
                </a:cxn>
              </a:cxnLst>
              <a:rect l="0" t="0" r="r" b="b"/>
              <a:pathLst>
                <a:path w="382" h="277">
                  <a:moveTo>
                    <a:pt x="382" y="140"/>
                  </a:moveTo>
                  <a:lnTo>
                    <a:pt x="378" y="166"/>
                  </a:lnTo>
                  <a:lnTo>
                    <a:pt x="370" y="192"/>
                  </a:lnTo>
                  <a:lnTo>
                    <a:pt x="359" y="214"/>
                  </a:lnTo>
                  <a:lnTo>
                    <a:pt x="340" y="236"/>
                  </a:lnTo>
                  <a:lnTo>
                    <a:pt x="317" y="254"/>
                  </a:lnTo>
                  <a:lnTo>
                    <a:pt x="294" y="266"/>
                  </a:lnTo>
                  <a:lnTo>
                    <a:pt x="267" y="273"/>
                  </a:lnTo>
                  <a:lnTo>
                    <a:pt x="237" y="277"/>
                  </a:lnTo>
                  <a:lnTo>
                    <a:pt x="237" y="277"/>
                  </a:lnTo>
                  <a:lnTo>
                    <a:pt x="0" y="277"/>
                  </a:lnTo>
                  <a:lnTo>
                    <a:pt x="0" y="277"/>
                  </a:lnTo>
                  <a:lnTo>
                    <a:pt x="0" y="0"/>
                  </a:lnTo>
                  <a:lnTo>
                    <a:pt x="0" y="0"/>
                  </a:lnTo>
                  <a:lnTo>
                    <a:pt x="237" y="0"/>
                  </a:lnTo>
                  <a:lnTo>
                    <a:pt x="237" y="0"/>
                  </a:lnTo>
                  <a:lnTo>
                    <a:pt x="267" y="3"/>
                  </a:lnTo>
                  <a:lnTo>
                    <a:pt x="294" y="11"/>
                  </a:lnTo>
                  <a:lnTo>
                    <a:pt x="317" y="22"/>
                  </a:lnTo>
                  <a:lnTo>
                    <a:pt x="340" y="40"/>
                  </a:lnTo>
                  <a:lnTo>
                    <a:pt x="359" y="62"/>
                  </a:lnTo>
                  <a:lnTo>
                    <a:pt x="370" y="85"/>
                  </a:lnTo>
                  <a:lnTo>
                    <a:pt x="378" y="110"/>
                  </a:lnTo>
                  <a:lnTo>
                    <a:pt x="382" y="14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1167" name="Freeform 111"/>
            <p:cNvSpPr>
              <a:spLocks/>
            </p:cNvSpPr>
            <p:nvPr/>
          </p:nvSpPr>
          <p:spPr bwMode="auto">
            <a:xfrm>
              <a:off x="1439" y="2448"/>
              <a:ext cx="382" cy="277"/>
            </a:xfrm>
            <a:custGeom>
              <a:avLst/>
              <a:gdLst/>
              <a:ahLst/>
              <a:cxnLst>
                <a:cxn ang="0">
                  <a:pos x="382" y="140"/>
                </a:cxn>
                <a:cxn ang="0">
                  <a:pos x="378" y="166"/>
                </a:cxn>
                <a:cxn ang="0">
                  <a:pos x="370" y="192"/>
                </a:cxn>
                <a:cxn ang="0">
                  <a:pos x="359" y="214"/>
                </a:cxn>
                <a:cxn ang="0">
                  <a:pos x="340" y="236"/>
                </a:cxn>
                <a:cxn ang="0">
                  <a:pos x="317" y="254"/>
                </a:cxn>
                <a:cxn ang="0">
                  <a:pos x="294" y="266"/>
                </a:cxn>
                <a:cxn ang="0">
                  <a:pos x="267" y="273"/>
                </a:cxn>
                <a:cxn ang="0">
                  <a:pos x="237" y="277"/>
                </a:cxn>
                <a:cxn ang="0">
                  <a:pos x="237" y="277"/>
                </a:cxn>
                <a:cxn ang="0">
                  <a:pos x="0" y="277"/>
                </a:cxn>
                <a:cxn ang="0">
                  <a:pos x="0" y="277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237" y="0"/>
                </a:cxn>
                <a:cxn ang="0">
                  <a:pos x="237" y="0"/>
                </a:cxn>
                <a:cxn ang="0">
                  <a:pos x="267" y="3"/>
                </a:cxn>
                <a:cxn ang="0">
                  <a:pos x="294" y="11"/>
                </a:cxn>
                <a:cxn ang="0">
                  <a:pos x="317" y="22"/>
                </a:cxn>
                <a:cxn ang="0">
                  <a:pos x="340" y="40"/>
                </a:cxn>
                <a:cxn ang="0">
                  <a:pos x="359" y="62"/>
                </a:cxn>
                <a:cxn ang="0">
                  <a:pos x="370" y="85"/>
                </a:cxn>
                <a:cxn ang="0">
                  <a:pos x="378" y="110"/>
                </a:cxn>
                <a:cxn ang="0">
                  <a:pos x="382" y="140"/>
                </a:cxn>
              </a:cxnLst>
              <a:rect l="0" t="0" r="r" b="b"/>
              <a:pathLst>
                <a:path w="382" h="277">
                  <a:moveTo>
                    <a:pt x="382" y="140"/>
                  </a:moveTo>
                  <a:lnTo>
                    <a:pt x="378" y="166"/>
                  </a:lnTo>
                  <a:lnTo>
                    <a:pt x="370" y="192"/>
                  </a:lnTo>
                  <a:lnTo>
                    <a:pt x="359" y="214"/>
                  </a:lnTo>
                  <a:lnTo>
                    <a:pt x="340" y="236"/>
                  </a:lnTo>
                  <a:lnTo>
                    <a:pt x="317" y="254"/>
                  </a:lnTo>
                  <a:lnTo>
                    <a:pt x="294" y="266"/>
                  </a:lnTo>
                  <a:lnTo>
                    <a:pt x="267" y="273"/>
                  </a:lnTo>
                  <a:lnTo>
                    <a:pt x="237" y="277"/>
                  </a:lnTo>
                  <a:lnTo>
                    <a:pt x="237" y="277"/>
                  </a:lnTo>
                  <a:lnTo>
                    <a:pt x="0" y="277"/>
                  </a:lnTo>
                  <a:lnTo>
                    <a:pt x="0" y="277"/>
                  </a:lnTo>
                  <a:lnTo>
                    <a:pt x="0" y="0"/>
                  </a:lnTo>
                  <a:lnTo>
                    <a:pt x="0" y="0"/>
                  </a:lnTo>
                  <a:lnTo>
                    <a:pt x="237" y="0"/>
                  </a:lnTo>
                  <a:lnTo>
                    <a:pt x="237" y="0"/>
                  </a:lnTo>
                  <a:lnTo>
                    <a:pt x="267" y="3"/>
                  </a:lnTo>
                  <a:lnTo>
                    <a:pt x="294" y="11"/>
                  </a:lnTo>
                  <a:lnTo>
                    <a:pt x="317" y="22"/>
                  </a:lnTo>
                  <a:lnTo>
                    <a:pt x="340" y="40"/>
                  </a:lnTo>
                  <a:lnTo>
                    <a:pt x="359" y="62"/>
                  </a:lnTo>
                  <a:lnTo>
                    <a:pt x="370" y="85"/>
                  </a:lnTo>
                  <a:lnTo>
                    <a:pt x="378" y="110"/>
                  </a:lnTo>
                  <a:lnTo>
                    <a:pt x="382" y="140"/>
                  </a:lnTo>
                </a:path>
              </a:pathLst>
            </a:custGeom>
            <a:noFill/>
            <a:ln w="1270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1168" name="Text Box 112"/>
            <p:cNvSpPr txBox="1">
              <a:spLocks noChangeArrowheads="1"/>
            </p:cNvSpPr>
            <p:nvPr/>
          </p:nvSpPr>
          <p:spPr bwMode="auto">
            <a:xfrm>
              <a:off x="335" y="2572"/>
              <a:ext cx="285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r" eaLnBrk="1" hangingPunct="1">
                <a:lnSpc>
                  <a:spcPct val="100000"/>
                </a:lnSpc>
              </a:pPr>
              <a:r>
                <a:rPr lang="en-US" sz="1600" b="0" dirty="0" smtClean="0"/>
                <a:t>a</a:t>
              </a:r>
              <a:r>
                <a:rPr lang="en-US" sz="1600" b="0" baseline="-25000" dirty="0" smtClean="0"/>
                <a:t>62</a:t>
              </a:r>
              <a:endParaRPr lang="en-US" sz="1600" b="0" baseline="-25000" dirty="0"/>
            </a:p>
          </p:txBody>
        </p:sp>
        <p:sp>
          <p:nvSpPr>
            <p:cNvPr id="301169" name="Freeform 113"/>
            <p:cNvSpPr>
              <a:spLocks/>
            </p:cNvSpPr>
            <p:nvPr/>
          </p:nvSpPr>
          <p:spPr bwMode="auto">
            <a:xfrm>
              <a:off x="1248" y="2016"/>
              <a:ext cx="96" cy="96"/>
            </a:xfrm>
            <a:custGeom>
              <a:avLst/>
              <a:gdLst/>
              <a:ahLst/>
              <a:cxnLst>
                <a:cxn ang="0">
                  <a:pos x="336" y="1056"/>
                </a:cxn>
                <a:cxn ang="0">
                  <a:pos x="0" y="1056"/>
                </a:cxn>
                <a:cxn ang="0">
                  <a:pos x="0" y="0"/>
                </a:cxn>
              </a:cxnLst>
              <a:rect l="0" t="0" r="r" b="b"/>
              <a:pathLst>
                <a:path w="336" h="1056">
                  <a:moveTo>
                    <a:pt x="336" y="1056"/>
                  </a:moveTo>
                  <a:lnTo>
                    <a:pt x="0" y="1056"/>
                  </a:lnTo>
                  <a:lnTo>
                    <a:pt x="0" y="0"/>
                  </a:lnTo>
                </a:path>
              </a:pathLst>
            </a:custGeom>
            <a:noFill/>
            <a:ln w="19050" cmpd="sng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01170" name="Rectangle 114"/>
            <p:cNvSpPr>
              <a:spLocks noChangeArrowheads="1"/>
            </p:cNvSpPr>
            <p:nvPr/>
          </p:nvSpPr>
          <p:spPr bwMode="auto">
            <a:xfrm>
              <a:off x="2784" y="2304"/>
              <a:ext cx="432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600" b="0" dirty="0" smtClean="0"/>
                <a:t>out</a:t>
              </a:r>
              <a:r>
                <a:rPr lang="en-US" sz="1600" b="0" baseline="-25000" dirty="0" smtClean="0"/>
                <a:t>62</a:t>
              </a:r>
              <a:endParaRPr lang="en-US" sz="1600" b="0" baseline="-25000" dirty="0"/>
            </a:p>
          </p:txBody>
        </p:sp>
        <p:sp>
          <p:nvSpPr>
            <p:cNvPr id="301171" name="Rectangle 115"/>
            <p:cNvSpPr>
              <a:spLocks noChangeArrowheads="1"/>
            </p:cNvSpPr>
            <p:nvPr/>
          </p:nvSpPr>
          <p:spPr bwMode="auto">
            <a:xfrm>
              <a:off x="816" y="3552"/>
              <a:ext cx="1776" cy="768"/>
            </a:xfrm>
            <a:prstGeom prst="rect">
              <a:avLst/>
            </a:prstGeom>
            <a:solidFill>
              <a:srgbClr val="EAEAEA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Ctr="1"/>
            <a:lstStyle/>
            <a:p>
              <a:pPr eaLnBrk="1" hangingPunct="1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301172" name="Freeform 116"/>
            <p:cNvSpPr>
              <a:spLocks/>
            </p:cNvSpPr>
            <p:nvPr/>
          </p:nvSpPr>
          <p:spPr bwMode="auto">
            <a:xfrm flipV="1">
              <a:off x="1824" y="3744"/>
              <a:ext cx="336" cy="96"/>
            </a:xfrm>
            <a:custGeom>
              <a:avLst/>
              <a:gdLst/>
              <a:ahLst/>
              <a:cxnLst>
                <a:cxn ang="0">
                  <a:pos x="0" y="96"/>
                </a:cxn>
                <a:cxn ang="0">
                  <a:pos x="144" y="96"/>
                </a:cxn>
                <a:cxn ang="0">
                  <a:pos x="144" y="0"/>
                </a:cxn>
                <a:cxn ang="0">
                  <a:pos x="336" y="0"/>
                </a:cxn>
              </a:cxnLst>
              <a:rect l="0" t="0" r="r" b="b"/>
              <a:pathLst>
                <a:path w="336" h="96">
                  <a:moveTo>
                    <a:pt x="0" y="96"/>
                  </a:moveTo>
                  <a:lnTo>
                    <a:pt x="144" y="96"/>
                  </a:lnTo>
                  <a:lnTo>
                    <a:pt x="144" y="0"/>
                  </a:lnTo>
                  <a:lnTo>
                    <a:pt x="336" y="0"/>
                  </a:lnTo>
                </a:path>
              </a:pathLst>
            </a:custGeom>
            <a:noFill/>
            <a:ln w="19050" cmpd="sng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01173" name="Freeform 117"/>
            <p:cNvSpPr>
              <a:spLocks/>
            </p:cNvSpPr>
            <p:nvPr/>
          </p:nvSpPr>
          <p:spPr bwMode="auto">
            <a:xfrm>
              <a:off x="1824" y="4032"/>
              <a:ext cx="336" cy="96"/>
            </a:xfrm>
            <a:custGeom>
              <a:avLst/>
              <a:gdLst/>
              <a:ahLst/>
              <a:cxnLst>
                <a:cxn ang="0">
                  <a:pos x="0" y="96"/>
                </a:cxn>
                <a:cxn ang="0">
                  <a:pos x="144" y="96"/>
                </a:cxn>
                <a:cxn ang="0">
                  <a:pos x="144" y="0"/>
                </a:cxn>
                <a:cxn ang="0">
                  <a:pos x="336" y="0"/>
                </a:cxn>
              </a:cxnLst>
              <a:rect l="0" t="0" r="r" b="b"/>
              <a:pathLst>
                <a:path w="336" h="96">
                  <a:moveTo>
                    <a:pt x="0" y="96"/>
                  </a:moveTo>
                  <a:lnTo>
                    <a:pt x="144" y="96"/>
                  </a:lnTo>
                  <a:lnTo>
                    <a:pt x="144" y="0"/>
                  </a:lnTo>
                  <a:lnTo>
                    <a:pt x="336" y="0"/>
                  </a:lnTo>
                </a:path>
              </a:pathLst>
            </a:custGeom>
            <a:noFill/>
            <a:ln w="19050" cmpd="sng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01174" name="Line 118"/>
            <p:cNvSpPr>
              <a:spLocks noChangeShapeType="1"/>
            </p:cNvSpPr>
            <p:nvPr/>
          </p:nvSpPr>
          <p:spPr bwMode="auto">
            <a:xfrm>
              <a:off x="2489" y="3932"/>
              <a:ext cx="247" cy="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1175" name="Freeform 119"/>
            <p:cNvSpPr>
              <a:spLocks/>
            </p:cNvSpPr>
            <p:nvPr/>
          </p:nvSpPr>
          <p:spPr bwMode="auto">
            <a:xfrm>
              <a:off x="2110" y="3792"/>
              <a:ext cx="410" cy="27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90" y="0"/>
                </a:cxn>
                <a:cxn ang="0">
                  <a:pos x="190" y="0"/>
                </a:cxn>
                <a:cxn ang="0">
                  <a:pos x="227" y="3"/>
                </a:cxn>
                <a:cxn ang="0">
                  <a:pos x="262" y="11"/>
                </a:cxn>
                <a:cxn ang="0">
                  <a:pos x="292" y="22"/>
                </a:cxn>
                <a:cxn ang="0">
                  <a:pos x="322" y="40"/>
                </a:cxn>
                <a:cxn ang="0">
                  <a:pos x="372" y="81"/>
                </a:cxn>
                <a:cxn ang="0">
                  <a:pos x="410" y="140"/>
                </a:cxn>
                <a:cxn ang="0">
                  <a:pos x="410" y="140"/>
                </a:cxn>
                <a:cxn ang="0">
                  <a:pos x="372" y="195"/>
                </a:cxn>
                <a:cxn ang="0">
                  <a:pos x="322" y="240"/>
                </a:cxn>
                <a:cxn ang="0">
                  <a:pos x="292" y="254"/>
                </a:cxn>
                <a:cxn ang="0">
                  <a:pos x="262" y="266"/>
                </a:cxn>
                <a:cxn ang="0">
                  <a:pos x="227" y="273"/>
                </a:cxn>
                <a:cxn ang="0">
                  <a:pos x="190" y="277"/>
                </a:cxn>
                <a:cxn ang="0">
                  <a:pos x="190" y="277"/>
                </a:cxn>
                <a:cxn ang="0">
                  <a:pos x="0" y="277"/>
                </a:cxn>
                <a:cxn ang="0">
                  <a:pos x="0" y="277"/>
                </a:cxn>
                <a:cxn ang="0">
                  <a:pos x="0" y="277"/>
                </a:cxn>
                <a:cxn ang="0">
                  <a:pos x="0" y="277"/>
                </a:cxn>
                <a:cxn ang="0">
                  <a:pos x="22" y="247"/>
                </a:cxn>
                <a:cxn ang="0">
                  <a:pos x="38" y="214"/>
                </a:cxn>
                <a:cxn ang="0">
                  <a:pos x="45" y="177"/>
                </a:cxn>
                <a:cxn ang="0">
                  <a:pos x="49" y="140"/>
                </a:cxn>
                <a:cxn ang="0">
                  <a:pos x="49" y="140"/>
                </a:cxn>
                <a:cxn ang="0">
                  <a:pos x="45" y="99"/>
                </a:cxn>
                <a:cxn ang="0">
                  <a:pos x="38" y="66"/>
                </a:cxn>
                <a:cxn ang="0">
                  <a:pos x="22" y="33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410" h="277">
                  <a:moveTo>
                    <a:pt x="0" y="0"/>
                  </a:moveTo>
                  <a:lnTo>
                    <a:pt x="190" y="0"/>
                  </a:lnTo>
                  <a:lnTo>
                    <a:pt x="190" y="0"/>
                  </a:lnTo>
                  <a:lnTo>
                    <a:pt x="227" y="3"/>
                  </a:lnTo>
                  <a:lnTo>
                    <a:pt x="262" y="11"/>
                  </a:lnTo>
                  <a:lnTo>
                    <a:pt x="292" y="22"/>
                  </a:lnTo>
                  <a:lnTo>
                    <a:pt x="322" y="40"/>
                  </a:lnTo>
                  <a:lnTo>
                    <a:pt x="372" y="81"/>
                  </a:lnTo>
                  <a:lnTo>
                    <a:pt x="410" y="140"/>
                  </a:lnTo>
                  <a:lnTo>
                    <a:pt x="410" y="140"/>
                  </a:lnTo>
                  <a:lnTo>
                    <a:pt x="372" y="195"/>
                  </a:lnTo>
                  <a:lnTo>
                    <a:pt x="322" y="240"/>
                  </a:lnTo>
                  <a:lnTo>
                    <a:pt x="292" y="254"/>
                  </a:lnTo>
                  <a:lnTo>
                    <a:pt x="262" y="266"/>
                  </a:lnTo>
                  <a:lnTo>
                    <a:pt x="227" y="273"/>
                  </a:lnTo>
                  <a:lnTo>
                    <a:pt x="190" y="277"/>
                  </a:lnTo>
                  <a:lnTo>
                    <a:pt x="190" y="277"/>
                  </a:lnTo>
                  <a:lnTo>
                    <a:pt x="0" y="277"/>
                  </a:lnTo>
                  <a:lnTo>
                    <a:pt x="0" y="277"/>
                  </a:lnTo>
                  <a:lnTo>
                    <a:pt x="0" y="277"/>
                  </a:lnTo>
                  <a:lnTo>
                    <a:pt x="0" y="277"/>
                  </a:lnTo>
                  <a:lnTo>
                    <a:pt x="22" y="247"/>
                  </a:lnTo>
                  <a:lnTo>
                    <a:pt x="38" y="214"/>
                  </a:lnTo>
                  <a:lnTo>
                    <a:pt x="45" y="177"/>
                  </a:lnTo>
                  <a:lnTo>
                    <a:pt x="49" y="140"/>
                  </a:lnTo>
                  <a:lnTo>
                    <a:pt x="49" y="140"/>
                  </a:lnTo>
                  <a:lnTo>
                    <a:pt x="45" y="99"/>
                  </a:lnTo>
                  <a:lnTo>
                    <a:pt x="38" y="66"/>
                  </a:lnTo>
                  <a:lnTo>
                    <a:pt x="22" y="33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1176" name="Freeform 120"/>
            <p:cNvSpPr>
              <a:spLocks/>
            </p:cNvSpPr>
            <p:nvPr/>
          </p:nvSpPr>
          <p:spPr bwMode="auto">
            <a:xfrm>
              <a:off x="2110" y="3792"/>
              <a:ext cx="410" cy="27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90" y="0"/>
                </a:cxn>
                <a:cxn ang="0">
                  <a:pos x="190" y="0"/>
                </a:cxn>
                <a:cxn ang="0">
                  <a:pos x="227" y="3"/>
                </a:cxn>
                <a:cxn ang="0">
                  <a:pos x="262" y="11"/>
                </a:cxn>
                <a:cxn ang="0">
                  <a:pos x="292" y="22"/>
                </a:cxn>
                <a:cxn ang="0">
                  <a:pos x="322" y="40"/>
                </a:cxn>
                <a:cxn ang="0">
                  <a:pos x="372" y="81"/>
                </a:cxn>
                <a:cxn ang="0">
                  <a:pos x="410" y="140"/>
                </a:cxn>
                <a:cxn ang="0">
                  <a:pos x="410" y="140"/>
                </a:cxn>
                <a:cxn ang="0">
                  <a:pos x="372" y="195"/>
                </a:cxn>
                <a:cxn ang="0">
                  <a:pos x="322" y="240"/>
                </a:cxn>
                <a:cxn ang="0">
                  <a:pos x="292" y="254"/>
                </a:cxn>
                <a:cxn ang="0">
                  <a:pos x="262" y="266"/>
                </a:cxn>
                <a:cxn ang="0">
                  <a:pos x="227" y="273"/>
                </a:cxn>
                <a:cxn ang="0">
                  <a:pos x="190" y="277"/>
                </a:cxn>
                <a:cxn ang="0">
                  <a:pos x="190" y="277"/>
                </a:cxn>
                <a:cxn ang="0">
                  <a:pos x="0" y="277"/>
                </a:cxn>
                <a:cxn ang="0">
                  <a:pos x="0" y="277"/>
                </a:cxn>
                <a:cxn ang="0">
                  <a:pos x="0" y="277"/>
                </a:cxn>
                <a:cxn ang="0">
                  <a:pos x="0" y="277"/>
                </a:cxn>
                <a:cxn ang="0">
                  <a:pos x="22" y="247"/>
                </a:cxn>
                <a:cxn ang="0">
                  <a:pos x="38" y="214"/>
                </a:cxn>
                <a:cxn ang="0">
                  <a:pos x="45" y="177"/>
                </a:cxn>
                <a:cxn ang="0">
                  <a:pos x="49" y="140"/>
                </a:cxn>
                <a:cxn ang="0">
                  <a:pos x="49" y="140"/>
                </a:cxn>
                <a:cxn ang="0">
                  <a:pos x="45" y="99"/>
                </a:cxn>
                <a:cxn ang="0">
                  <a:pos x="38" y="66"/>
                </a:cxn>
                <a:cxn ang="0">
                  <a:pos x="22" y="33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410" h="277">
                  <a:moveTo>
                    <a:pt x="0" y="0"/>
                  </a:moveTo>
                  <a:lnTo>
                    <a:pt x="190" y="0"/>
                  </a:lnTo>
                  <a:lnTo>
                    <a:pt x="190" y="0"/>
                  </a:lnTo>
                  <a:lnTo>
                    <a:pt x="227" y="3"/>
                  </a:lnTo>
                  <a:lnTo>
                    <a:pt x="262" y="11"/>
                  </a:lnTo>
                  <a:lnTo>
                    <a:pt x="292" y="22"/>
                  </a:lnTo>
                  <a:lnTo>
                    <a:pt x="322" y="40"/>
                  </a:lnTo>
                  <a:lnTo>
                    <a:pt x="372" y="81"/>
                  </a:lnTo>
                  <a:lnTo>
                    <a:pt x="410" y="140"/>
                  </a:lnTo>
                  <a:lnTo>
                    <a:pt x="410" y="140"/>
                  </a:lnTo>
                  <a:lnTo>
                    <a:pt x="372" y="195"/>
                  </a:lnTo>
                  <a:lnTo>
                    <a:pt x="322" y="240"/>
                  </a:lnTo>
                  <a:lnTo>
                    <a:pt x="292" y="254"/>
                  </a:lnTo>
                  <a:lnTo>
                    <a:pt x="262" y="266"/>
                  </a:lnTo>
                  <a:lnTo>
                    <a:pt x="227" y="273"/>
                  </a:lnTo>
                  <a:lnTo>
                    <a:pt x="190" y="277"/>
                  </a:lnTo>
                  <a:lnTo>
                    <a:pt x="190" y="277"/>
                  </a:lnTo>
                  <a:lnTo>
                    <a:pt x="0" y="277"/>
                  </a:lnTo>
                  <a:lnTo>
                    <a:pt x="0" y="277"/>
                  </a:lnTo>
                  <a:lnTo>
                    <a:pt x="0" y="277"/>
                  </a:lnTo>
                  <a:lnTo>
                    <a:pt x="0" y="277"/>
                  </a:lnTo>
                  <a:lnTo>
                    <a:pt x="22" y="247"/>
                  </a:lnTo>
                  <a:lnTo>
                    <a:pt x="38" y="214"/>
                  </a:lnTo>
                  <a:lnTo>
                    <a:pt x="45" y="177"/>
                  </a:lnTo>
                  <a:lnTo>
                    <a:pt x="49" y="140"/>
                  </a:lnTo>
                  <a:lnTo>
                    <a:pt x="49" y="140"/>
                  </a:lnTo>
                  <a:lnTo>
                    <a:pt x="45" y="99"/>
                  </a:lnTo>
                  <a:lnTo>
                    <a:pt x="38" y="66"/>
                  </a:lnTo>
                  <a:lnTo>
                    <a:pt x="22" y="33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solidFill>
              <a:srgbClr val="FFFFFF"/>
            </a:solidFill>
            <a:ln w="1270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1177" name="Line 121"/>
            <p:cNvSpPr>
              <a:spLocks noChangeShapeType="1"/>
            </p:cNvSpPr>
            <p:nvPr/>
          </p:nvSpPr>
          <p:spPr bwMode="auto">
            <a:xfrm>
              <a:off x="1344" y="3648"/>
              <a:ext cx="95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1178" name="Line 122"/>
            <p:cNvSpPr>
              <a:spLocks noChangeShapeType="1"/>
            </p:cNvSpPr>
            <p:nvPr/>
          </p:nvSpPr>
          <p:spPr bwMode="auto">
            <a:xfrm>
              <a:off x="624" y="3840"/>
              <a:ext cx="815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1179" name="Freeform 123"/>
            <p:cNvSpPr>
              <a:spLocks/>
            </p:cNvSpPr>
            <p:nvPr/>
          </p:nvSpPr>
          <p:spPr bwMode="auto">
            <a:xfrm>
              <a:off x="1439" y="3600"/>
              <a:ext cx="382" cy="277"/>
            </a:xfrm>
            <a:custGeom>
              <a:avLst/>
              <a:gdLst/>
              <a:ahLst/>
              <a:cxnLst>
                <a:cxn ang="0">
                  <a:pos x="382" y="140"/>
                </a:cxn>
                <a:cxn ang="0">
                  <a:pos x="378" y="166"/>
                </a:cxn>
                <a:cxn ang="0">
                  <a:pos x="370" y="192"/>
                </a:cxn>
                <a:cxn ang="0">
                  <a:pos x="359" y="214"/>
                </a:cxn>
                <a:cxn ang="0">
                  <a:pos x="340" y="236"/>
                </a:cxn>
                <a:cxn ang="0">
                  <a:pos x="317" y="254"/>
                </a:cxn>
                <a:cxn ang="0">
                  <a:pos x="294" y="266"/>
                </a:cxn>
                <a:cxn ang="0">
                  <a:pos x="267" y="273"/>
                </a:cxn>
                <a:cxn ang="0">
                  <a:pos x="237" y="277"/>
                </a:cxn>
                <a:cxn ang="0">
                  <a:pos x="237" y="277"/>
                </a:cxn>
                <a:cxn ang="0">
                  <a:pos x="0" y="277"/>
                </a:cxn>
                <a:cxn ang="0">
                  <a:pos x="0" y="277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237" y="0"/>
                </a:cxn>
                <a:cxn ang="0">
                  <a:pos x="237" y="0"/>
                </a:cxn>
                <a:cxn ang="0">
                  <a:pos x="267" y="3"/>
                </a:cxn>
                <a:cxn ang="0">
                  <a:pos x="294" y="11"/>
                </a:cxn>
                <a:cxn ang="0">
                  <a:pos x="317" y="22"/>
                </a:cxn>
                <a:cxn ang="0">
                  <a:pos x="340" y="40"/>
                </a:cxn>
                <a:cxn ang="0">
                  <a:pos x="359" y="62"/>
                </a:cxn>
                <a:cxn ang="0">
                  <a:pos x="370" y="85"/>
                </a:cxn>
                <a:cxn ang="0">
                  <a:pos x="378" y="110"/>
                </a:cxn>
                <a:cxn ang="0">
                  <a:pos x="382" y="140"/>
                </a:cxn>
              </a:cxnLst>
              <a:rect l="0" t="0" r="r" b="b"/>
              <a:pathLst>
                <a:path w="382" h="277">
                  <a:moveTo>
                    <a:pt x="382" y="140"/>
                  </a:moveTo>
                  <a:lnTo>
                    <a:pt x="378" y="166"/>
                  </a:lnTo>
                  <a:lnTo>
                    <a:pt x="370" y="192"/>
                  </a:lnTo>
                  <a:lnTo>
                    <a:pt x="359" y="214"/>
                  </a:lnTo>
                  <a:lnTo>
                    <a:pt x="340" y="236"/>
                  </a:lnTo>
                  <a:lnTo>
                    <a:pt x="317" y="254"/>
                  </a:lnTo>
                  <a:lnTo>
                    <a:pt x="294" y="266"/>
                  </a:lnTo>
                  <a:lnTo>
                    <a:pt x="267" y="273"/>
                  </a:lnTo>
                  <a:lnTo>
                    <a:pt x="237" y="277"/>
                  </a:lnTo>
                  <a:lnTo>
                    <a:pt x="237" y="277"/>
                  </a:lnTo>
                  <a:lnTo>
                    <a:pt x="0" y="277"/>
                  </a:lnTo>
                  <a:lnTo>
                    <a:pt x="0" y="277"/>
                  </a:lnTo>
                  <a:lnTo>
                    <a:pt x="0" y="0"/>
                  </a:lnTo>
                  <a:lnTo>
                    <a:pt x="0" y="0"/>
                  </a:lnTo>
                  <a:lnTo>
                    <a:pt x="237" y="0"/>
                  </a:lnTo>
                  <a:lnTo>
                    <a:pt x="237" y="0"/>
                  </a:lnTo>
                  <a:lnTo>
                    <a:pt x="267" y="3"/>
                  </a:lnTo>
                  <a:lnTo>
                    <a:pt x="294" y="11"/>
                  </a:lnTo>
                  <a:lnTo>
                    <a:pt x="317" y="22"/>
                  </a:lnTo>
                  <a:lnTo>
                    <a:pt x="340" y="40"/>
                  </a:lnTo>
                  <a:lnTo>
                    <a:pt x="359" y="62"/>
                  </a:lnTo>
                  <a:lnTo>
                    <a:pt x="370" y="85"/>
                  </a:lnTo>
                  <a:lnTo>
                    <a:pt x="378" y="110"/>
                  </a:lnTo>
                  <a:lnTo>
                    <a:pt x="382" y="14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1180" name="Freeform 124"/>
            <p:cNvSpPr>
              <a:spLocks/>
            </p:cNvSpPr>
            <p:nvPr/>
          </p:nvSpPr>
          <p:spPr bwMode="auto">
            <a:xfrm>
              <a:off x="1439" y="3600"/>
              <a:ext cx="382" cy="277"/>
            </a:xfrm>
            <a:custGeom>
              <a:avLst/>
              <a:gdLst/>
              <a:ahLst/>
              <a:cxnLst>
                <a:cxn ang="0">
                  <a:pos x="382" y="140"/>
                </a:cxn>
                <a:cxn ang="0">
                  <a:pos x="378" y="166"/>
                </a:cxn>
                <a:cxn ang="0">
                  <a:pos x="370" y="192"/>
                </a:cxn>
                <a:cxn ang="0">
                  <a:pos x="359" y="214"/>
                </a:cxn>
                <a:cxn ang="0">
                  <a:pos x="340" y="236"/>
                </a:cxn>
                <a:cxn ang="0">
                  <a:pos x="317" y="254"/>
                </a:cxn>
                <a:cxn ang="0">
                  <a:pos x="294" y="266"/>
                </a:cxn>
                <a:cxn ang="0">
                  <a:pos x="267" y="273"/>
                </a:cxn>
                <a:cxn ang="0">
                  <a:pos x="237" y="277"/>
                </a:cxn>
                <a:cxn ang="0">
                  <a:pos x="237" y="277"/>
                </a:cxn>
                <a:cxn ang="0">
                  <a:pos x="0" y="277"/>
                </a:cxn>
                <a:cxn ang="0">
                  <a:pos x="0" y="277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237" y="0"/>
                </a:cxn>
                <a:cxn ang="0">
                  <a:pos x="237" y="0"/>
                </a:cxn>
                <a:cxn ang="0">
                  <a:pos x="267" y="3"/>
                </a:cxn>
                <a:cxn ang="0">
                  <a:pos x="294" y="11"/>
                </a:cxn>
                <a:cxn ang="0">
                  <a:pos x="317" y="22"/>
                </a:cxn>
                <a:cxn ang="0">
                  <a:pos x="340" y="40"/>
                </a:cxn>
                <a:cxn ang="0">
                  <a:pos x="359" y="62"/>
                </a:cxn>
                <a:cxn ang="0">
                  <a:pos x="370" y="85"/>
                </a:cxn>
                <a:cxn ang="0">
                  <a:pos x="378" y="110"/>
                </a:cxn>
                <a:cxn ang="0">
                  <a:pos x="382" y="140"/>
                </a:cxn>
              </a:cxnLst>
              <a:rect l="0" t="0" r="r" b="b"/>
              <a:pathLst>
                <a:path w="382" h="277">
                  <a:moveTo>
                    <a:pt x="382" y="140"/>
                  </a:moveTo>
                  <a:lnTo>
                    <a:pt x="378" y="166"/>
                  </a:lnTo>
                  <a:lnTo>
                    <a:pt x="370" y="192"/>
                  </a:lnTo>
                  <a:lnTo>
                    <a:pt x="359" y="214"/>
                  </a:lnTo>
                  <a:lnTo>
                    <a:pt x="340" y="236"/>
                  </a:lnTo>
                  <a:lnTo>
                    <a:pt x="317" y="254"/>
                  </a:lnTo>
                  <a:lnTo>
                    <a:pt x="294" y="266"/>
                  </a:lnTo>
                  <a:lnTo>
                    <a:pt x="267" y="273"/>
                  </a:lnTo>
                  <a:lnTo>
                    <a:pt x="237" y="277"/>
                  </a:lnTo>
                  <a:lnTo>
                    <a:pt x="237" y="277"/>
                  </a:lnTo>
                  <a:lnTo>
                    <a:pt x="0" y="277"/>
                  </a:lnTo>
                  <a:lnTo>
                    <a:pt x="0" y="277"/>
                  </a:lnTo>
                  <a:lnTo>
                    <a:pt x="0" y="0"/>
                  </a:lnTo>
                  <a:lnTo>
                    <a:pt x="0" y="0"/>
                  </a:lnTo>
                  <a:lnTo>
                    <a:pt x="237" y="0"/>
                  </a:lnTo>
                  <a:lnTo>
                    <a:pt x="237" y="0"/>
                  </a:lnTo>
                  <a:lnTo>
                    <a:pt x="267" y="3"/>
                  </a:lnTo>
                  <a:lnTo>
                    <a:pt x="294" y="11"/>
                  </a:lnTo>
                  <a:lnTo>
                    <a:pt x="317" y="22"/>
                  </a:lnTo>
                  <a:lnTo>
                    <a:pt x="340" y="40"/>
                  </a:lnTo>
                  <a:lnTo>
                    <a:pt x="359" y="62"/>
                  </a:lnTo>
                  <a:lnTo>
                    <a:pt x="370" y="85"/>
                  </a:lnTo>
                  <a:lnTo>
                    <a:pt x="378" y="110"/>
                  </a:lnTo>
                  <a:lnTo>
                    <a:pt x="382" y="140"/>
                  </a:lnTo>
                </a:path>
              </a:pathLst>
            </a:custGeom>
            <a:noFill/>
            <a:ln w="1270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1181" name="Text Box 125"/>
            <p:cNvSpPr txBox="1">
              <a:spLocks noChangeArrowheads="1"/>
            </p:cNvSpPr>
            <p:nvPr/>
          </p:nvSpPr>
          <p:spPr bwMode="auto">
            <a:xfrm>
              <a:off x="384" y="3696"/>
              <a:ext cx="236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r" eaLnBrk="1" hangingPunct="1">
                <a:lnSpc>
                  <a:spcPct val="100000"/>
                </a:lnSpc>
              </a:pPr>
              <a:r>
                <a:rPr lang="en-US" sz="1600" b="0"/>
                <a:t>b</a:t>
              </a:r>
              <a:r>
                <a:rPr lang="en-US" sz="1600" b="0" baseline="-25000"/>
                <a:t>0</a:t>
              </a:r>
            </a:p>
          </p:txBody>
        </p:sp>
        <p:sp>
          <p:nvSpPr>
            <p:cNvPr id="301182" name="Line 126"/>
            <p:cNvSpPr>
              <a:spLocks noChangeShapeType="1"/>
            </p:cNvSpPr>
            <p:nvPr/>
          </p:nvSpPr>
          <p:spPr bwMode="auto">
            <a:xfrm>
              <a:off x="1344" y="4032"/>
              <a:ext cx="95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1183" name="Line 127"/>
            <p:cNvSpPr>
              <a:spLocks noChangeShapeType="1"/>
            </p:cNvSpPr>
            <p:nvPr/>
          </p:nvSpPr>
          <p:spPr bwMode="auto">
            <a:xfrm flipV="1">
              <a:off x="624" y="4224"/>
              <a:ext cx="816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1184" name="Freeform 128"/>
            <p:cNvSpPr>
              <a:spLocks/>
            </p:cNvSpPr>
            <p:nvPr/>
          </p:nvSpPr>
          <p:spPr bwMode="auto">
            <a:xfrm>
              <a:off x="1439" y="3984"/>
              <a:ext cx="382" cy="277"/>
            </a:xfrm>
            <a:custGeom>
              <a:avLst/>
              <a:gdLst/>
              <a:ahLst/>
              <a:cxnLst>
                <a:cxn ang="0">
                  <a:pos x="382" y="140"/>
                </a:cxn>
                <a:cxn ang="0">
                  <a:pos x="378" y="166"/>
                </a:cxn>
                <a:cxn ang="0">
                  <a:pos x="370" y="192"/>
                </a:cxn>
                <a:cxn ang="0">
                  <a:pos x="359" y="214"/>
                </a:cxn>
                <a:cxn ang="0">
                  <a:pos x="340" y="236"/>
                </a:cxn>
                <a:cxn ang="0">
                  <a:pos x="317" y="254"/>
                </a:cxn>
                <a:cxn ang="0">
                  <a:pos x="294" y="266"/>
                </a:cxn>
                <a:cxn ang="0">
                  <a:pos x="267" y="273"/>
                </a:cxn>
                <a:cxn ang="0">
                  <a:pos x="237" y="277"/>
                </a:cxn>
                <a:cxn ang="0">
                  <a:pos x="237" y="277"/>
                </a:cxn>
                <a:cxn ang="0">
                  <a:pos x="0" y="277"/>
                </a:cxn>
                <a:cxn ang="0">
                  <a:pos x="0" y="277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237" y="0"/>
                </a:cxn>
                <a:cxn ang="0">
                  <a:pos x="237" y="0"/>
                </a:cxn>
                <a:cxn ang="0">
                  <a:pos x="267" y="3"/>
                </a:cxn>
                <a:cxn ang="0">
                  <a:pos x="294" y="11"/>
                </a:cxn>
                <a:cxn ang="0">
                  <a:pos x="317" y="22"/>
                </a:cxn>
                <a:cxn ang="0">
                  <a:pos x="340" y="40"/>
                </a:cxn>
                <a:cxn ang="0">
                  <a:pos x="359" y="62"/>
                </a:cxn>
                <a:cxn ang="0">
                  <a:pos x="370" y="85"/>
                </a:cxn>
                <a:cxn ang="0">
                  <a:pos x="378" y="110"/>
                </a:cxn>
                <a:cxn ang="0">
                  <a:pos x="382" y="140"/>
                </a:cxn>
              </a:cxnLst>
              <a:rect l="0" t="0" r="r" b="b"/>
              <a:pathLst>
                <a:path w="382" h="277">
                  <a:moveTo>
                    <a:pt x="382" y="140"/>
                  </a:moveTo>
                  <a:lnTo>
                    <a:pt x="378" y="166"/>
                  </a:lnTo>
                  <a:lnTo>
                    <a:pt x="370" y="192"/>
                  </a:lnTo>
                  <a:lnTo>
                    <a:pt x="359" y="214"/>
                  </a:lnTo>
                  <a:lnTo>
                    <a:pt x="340" y="236"/>
                  </a:lnTo>
                  <a:lnTo>
                    <a:pt x="317" y="254"/>
                  </a:lnTo>
                  <a:lnTo>
                    <a:pt x="294" y="266"/>
                  </a:lnTo>
                  <a:lnTo>
                    <a:pt x="267" y="273"/>
                  </a:lnTo>
                  <a:lnTo>
                    <a:pt x="237" y="277"/>
                  </a:lnTo>
                  <a:lnTo>
                    <a:pt x="237" y="277"/>
                  </a:lnTo>
                  <a:lnTo>
                    <a:pt x="0" y="277"/>
                  </a:lnTo>
                  <a:lnTo>
                    <a:pt x="0" y="277"/>
                  </a:lnTo>
                  <a:lnTo>
                    <a:pt x="0" y="0"/>
                  </a:lnTo>
                  <a:lnTo>
                    <a:pt x="0" y="0"/>
                  </a:lnTo>
                  <a:lnTo>
                    <a:pt x="237" y="0"/>
                  </a:lnTo>
                  <a:lnTo>
                    <a:pt x="237" y="0"/>
                  </a:lnTo>
                  <a:lnTo>
                    <a:pt x="267" y="3"/>
                  </a:lnTo>
                  <a:lnTo>
                    <a:pt x="294" y="11"/>
                  </a:lnTo>
                  <a:lnTo>
                    <a:pt x="317" y="22"/>
                  </a:lnTo>
                  <a:lnTo>
                    <a:pt x="340" y="40"/>
                  </a:lnTo>
                  <a:lnTo>
                    <a:pt x="359" y="62"/>
                  </a:lnTo>
                  <a:lnTo>
                    <a:pt x="370" y="85"/>
                  </a:lnTo>
                  <a:lnTo>
                    <a:pt x="378" y="110"/>
                  </a:lnTo>
                  <a:lnTo>
                    <a:pt x="382" y="14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1185" name="Freeform 129"/>
            <p:cNvSpPr>
              <a:spLocks/>
            </p:cNvSpPr>
            <p:nvPr/>
          </p:nvSpPr>
          <p:spPr bwMode="auto">
            <a:xfrm>
              <a:off x="1439" y="3984"/>
              <a:ext cx="382" cy="277"/>
            </a:xfrm>
            <a:custGeom>
              <a:avLst/>
              <a:gdLst/>
              <a:ahLst/>
              <a:cxnLst>
                <a:cxn ang="0">
                  <a:pos x="382" y="140"/>
                </a:cxn>
                <a:cxn ang="0">
                  <a:pos x="378" y="166"/>
                </a:cxn>
                <a:cxn ang="0">
                  <a:pos x="370" y="192"/>
                </a:cxn>
                <a:cxn ang="0">
                  <a:pos x="359" y="214"/>
                </a:cxn>
                <a:cxn ang="0">
                  <a:pos x="340" y="236"/>
                </a:cxn>
                <a:cxn ang="0">
                  <a:pos x="317" y="254"/>
                </a:cxn>
                <a:cxn ang="0">
                  <a:pos x="294" y="266"/>
                </a:cxn>
                <a:cxn ang="0">
                  <a:pos x="267" y="273"/>
                </a:cxn>
                <a:cxn ang="0">
                  <a:pos x="237" y="277"/>
                </a:cxn>
                <a:cxn ang="0">
                  <a:pos x="237" y="277"/>
                </a:cxn>
                <a:cxn ang="0">
                  <a:pos x="0" y="277"/>
                </a:cxn>
                <a:cxn ang="0">
                  <a:pos x="0" y="277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237" y="0"/>
                </a:cxn>
                <a:cxn ang="0">
                  <a:pos x="237" y="0"/>
                </a:cxn>
                <a:cxn ang="0">
                  <a:pos x="267" y="3"/>
                </a:cxn>
                <a:cxn ang="0">
                  <a:pos x="294" y="11"/>
                </a:cxn>
                <a:cxn ang="0">
                  <a:pos x="317" y="22"/>
                </a:cxn>
                <a:cxn ang="0">
                  <a:pos x="340" y="40"/>
                </a:cxn>
                <a:cxn ang="0">
                  <a:pos x="359" y="62"/>
                </a:cxn>
                <a:cxn ang="0">
                  <a:pos x="370" y="85"/>
                </a:cxn>
                <a:cxn ang="0">
                  <a:pos x="378" y="110"/>
                </a:cxn>
                <a:cxn ang="0">
                  <a:pos x="382" y="140"/>
                </a:cxn>
              </a:cxnLst>
              <a:rect l="0" t="0" r="r" b="b"/>
              <a:pathLst>
                <a:path w="382" h="277">
                  <a:moveTo>
                    <a:pt x="382" y="140"/>
                  </a:moveTo>
                  <a:lnTo>
                    <a:pt x="378" y="166"/>
                  </a:lnTo>
                  <a:lnTo>
                    <a:pt x="370" y="192"/>
                  </a:lnTo>
                  <a:lnTo>
                    <a:pt x="359" y="214"/>
                  </a:lnTo>
                  <a:lnTo>
                    <a:pt x="340" y="236"/>
                  </a:lnTo>
                  <a:lnTo>
                    <a:pt x="317" y="254"/>
                  </a:lnTo>
                  <a:lnTo>
                    <a:pt x="294" y="266"/>
                  </a:lnTo>
                  <a:lnTo>
                    <a:pt x="267" y="273"/>
                  </a:lnTo>
                  <a:lnTo>
                    <a:pt x="237" y="277"/>
                  </a:lnTo>
                  <a:lnTo>
                    <a:pt x="237" y="277"/>
                  </a:lnTo>
                  <a:lnTo>
                    <a:pt x="0" y="277"/>
                  </a:lnTo>
                  <a:lnTo>
                    <a:pt x="0" y="277"/>
                  </a:lnTo>
                  <a:lnTo>
                    <a:pt x="0" y="0"/>
                  </a:lnTo>
                  <a:lnTo>
                    <a:pt x="0" y="0"/>
                  </a:lnTo>
                  <a:lnTo>
                    <a:pt x="237" y="0"/>
                  </a:lnTo>
                  <a:lnTo>
                    <a:pt x="237" y="0"/>
                  </a:lnTo>
                  <a:lnTo>
                    <a:pt x="267" y="3"/>
                  </a:lnTo>
                  <a:lnTo>
                    <a:pt x="294" y="11"/>
                  </a:lnTo>
                  <a:lnTo>
                    <a:pt x="317" y="22"/>
                  </a:lnTo>
                  <a:lnTo>
                    <a:pt x="340" y="40"/>
                  </a:lnTo>
                  <a:lnTo>
                    <a:pt x="359" y="62"/>
                  </a:lnTo>
                  <a:lnTo>
                    <a:pt x="370" y="85"/>
                  </a:lnTo>
                  <a:lnTo>
                    <a:pt x="378" y="110"/>
                  </a:lnTo>
                  <a:lnTo>
                    <a:pt x="382" y="140"/>
                  </a:lnTo>
                </a:path>
              </a:pathLst>
            </a:custGeom>
            <a:noFill/>
            <a:ln w="1270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1186" name="Text Box 130"/>
            <p:cNvSpPr txBox="1">
              <a:spLocks noChangeArrowheads="1"/>
            </p:cNvSpPr>
            <p:nvPr/>
          </p:nvSpPr>
          <p:spPr bwMode="auto">
            <a:xfrm>
              <a:off x="384" y="4108"/>
              <a:ext cx="236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r" eaLnBrk="1" hangingPunct="1">
                <a:lnSpc>
                  <a:spcPct val="100000"/>
                </a:lnSpc>
              </a:pPr>
              <a:r>
                <a:rPr lang="en-US" sz="1600" b="0"/>
                <a:t>a</a:t>
              </a:r>
              <a:r>
                <a:rPr lang="en-US" sz="1600" b="0" baseline="-25000"/>
                <a:t>0</a:t>
              </a:r>
            </a:p>
          </p:txBody>
        </p:sp>
        <p:sp>
          <p:nvSpPr>
            <p:cNvPr id="301187" name="Freeform 131"/>
            <p:cNvSpPr>
              <a:spLocks/>
            </p:cNvSpPr>
            <p:nvPr/>
          </p:nvSpPr>
          <p:spPr bwMode="auto">
            <a:xfrm>
              <a:off x="1248" y="1344"/>
              <a:ext cx="144" cy="2304"/>
            </a:xfrm>
            <a:custGeom>
              <a:avLst/>
              <a:gdLst/>
              <a:ahLst/>
              <a:cxnLst>
                <a:cxn ang="0">
                  <a:pos x="336" y="1056"/>
                </a:cxn>
                <a:cxn ang="0">
                  <a:pos x="0" y="1056"/>
                </a:cxn>
                <a:cxn ang="0">
                  <a:pos x="0" y="0"/>
                </a:cxn>
              </a:cxnLst>
              <a:rect l="0" t="0" r="r" b="b"/>
              <a:pathLst>
                <a:path w="336" h="1056">
                  <a:moveTo>
                    <a:pt x="336" y="1056"/>
                  </a:moveTo>
                  <a:lnTo>
                    <a:pt x="0" y="1056"/>
                  </a:lnTo>
                  <a:lnTo>
                    <a:pt x="0" y="0"/>
                  </a:lnTo>
                </a:path>
              </a:pathLst>
            </a:custGeom>
            <a:noFill/>
            <a:ln w="19050" cmpd="sng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01188" name="Rectangle 132"/>
            <p:cNvSpPr>
              <a:spLocks noChangeArrowheads="1"/>
            </p:cNvSpPr>
            <p:nvPr/>
          </p:nvSpPr>
          <p:spPr bwMode="auto">
            <a:xfrm>
              <a:off x="2784" y="3840"/>
              <a:ext cx="432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600" b="0"/>
                <a:t>out</a:t>
              </a:r>
              <a:r>
                <a:rPr lang="en-US" sz="1600" b="0" baseline="-25000"/>
                <a:t>0</a:t>
              </a:r>
            </a:p>
          </p:txBody>
        </p:sp>
        <p:sp>
          <p:nvSpPr>
            <p:cNvPr id="301189" name="Freeform 133"/>
            <p:cNvSpPr>
              <a:spLocks/>
            </p:cNvSpPr>
            <p:nvPr/>
          </p:nvSpPr>
          <p:spPr bwMode="auto">
            <a:xfrm>
              <a:off x="1008" y="864"/>
              <a:ext cx="336" cy="3168"/>
            </a:xfrm>
            <a:custGeom>
              <a:avLst/>
              <a:gdLst/>
              <a:ahLst/>
              <a:cxnLst>
                <a:cxn ang="0">
                  <a:pos x="336" y="1056"/>
                </a:cxn>
                <a:cxn ang="0">
                  <a:pos x="0" y="1056"/>
                </a:cxn>
                <a:cxn ang="0">
                  <a:pos x="0" y="0"/>
                </a:cxn>
              </a:cxnLst>
              <a:rect l="0" t="0" r="r" b="b"/>
              <a:pathLst>
                <a:path w="336" h="1056">
                  <a:moveTo>
                    <a:pt x="336" y="1056"/>
                  </a:moveTo>
                  <a:lnTo>
                    <a:pt x="0" y="1056"/>
                  </a:lnTo>
                  <a:lnTo>
                    <a:pt x="0" y="0"/>
                  </a:lnTo>
                </a:path>
              </a:pathLst>
            </a:custGeom>
            <a:noFill/>
            <a:ln w="19050" cmpd="sng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grpSp>
          <p:nvGrpSpPr>
            <p:cNvPr id="301190" name="Group 134"/>
            <p:cNvGrpSpPr>
              <a:grpSpLocks/>
            </p:cNvGrpSpPr>
            <p:nvPr/>
          </p:nvGrpSpPr>
          <p:grpSpPr bwMode="auto">
            <a:xfrm>
              <a:off x="1200" y="1296"/>
              <a:ext cx="96" cy="96"/>
              <a:chOff x="240" y="4176"/>
              <a:chExt cx="192" cy="192"/>
            </a:xfrm>
          </p:grpSpPr>
          <p:sp>
            <p:nvSpPr>
              <p:cNvPr id="301191" name="Oval 135"/>
              <p:cNvSpPr>
                <a:spLocks noChangeArrowheads="1"/>
              </p:cNvSpPr>
              <p:nvPr/>
            </p:nvSpPr>
            <p:spPr bwMode="auto">
              <a:xfrm>
                <a:off x="288" y="4224"/>
                <a:ext cx="96" cy="96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01192" name="Rectangle 136"/>
              <p:cNvSpPr>
                <a:spLocks noChangeArrowheads="1"/>
              </p:cNvSpPr>
              <p:nvPr/>
            </p:nvSpPr>
            <p:spPr bwMode="auto">
              <a:xfrm>
                <a:off x="240" y="4176"/>
                <a:ext cx="192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301193" name="Group 137"/>
            <p:cNvGrpSpPr>
              <a:grpSpLocks/>
            </p:cNvGrpSpPr>
            <p:nvPr/>
          </p:nvGrpSpPr>
          <p:grpSpPr bwMode="auto">
            <a:xfrm>
              <a:off x="1200" y="2064"/>
              <a:ext cx="96" cy="96"/>
              <a:chOff x="240" y="4176"/>
              <a:chExt cx="192" cy="192"/>
            </a:xfrm>
          </p:grpSpPr>
          <p:sp>
            <p:nvSpPr>
              <p:cNvPr id="301194" name="Oval 138"/>
              <p:cNvSpPr>
                <a:spLocks noChangeArrowheads="1"/>
              </p:cNvSpPr>
              <p:nvPr/>
            </p:nvSpPr>
            <p:spPr bwMode="auto">
              <a:xfrm>
                <a:off x="288" y="4224"/>
                <a:ext cx="96" cy="96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01195" name="Rectangle 139"/>
              <p:cNvSpPr>
                <a:spLocks noChangeArrowheads="1"/>
              </p:cNvSpPr>
              <p:nvPr/>
            </p:nvSpPr>
            <p:spPr bwMode="auto">
              <a:xfrm>
                <a:off x="240" y="4176"/>
                <a:ext cx="192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301196" name="Group 140"/>
            <p:cNvGrpSpPr>
              <a:grpSpLocks/>
            </p:cNvGrpSpPr>
            <p:nvPr/>
          </p:nvGrpSpPr>
          <p:grpSpPr bwMode="auto">
            <a:xfrm>
              <a:off x="960" y="1680"/>
              <a:ext cx="96" cy="96"/>
              <a:chOff x="240" y="4176"/>
              <a:chExt cx="192" cy="192"/>
            </a:xfrm>
          </p:grpSpPr>
          <p:sp>
            <p:nvSpPr>
              <p:cNvPr id="301197" name="Oval 141"/>
              <p:cNvSpPr>
                <a:spLocks noChangeArrowheads="1"/>
              </p:cNvSpPr>
              <p:nvPr/>
            </p:nvSpPr>
            <p:spPr bwMode="auto">
              <a:xfrm>
                <a:off x="288" y="4224"/>
                <a:ext cx="96" cy="96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01198" name="Rectangle 142"/>
              <p:cNvSpPr>
                <a:spLocks noChangeArrowheads="1"/>
              </p:cNvSpPr>
              <p:nvPr/>
            </p:nvSpPr>
            <p:spPr bwMode="auto">
              <a:xfrm>
                <a:off x="240" y="4176"/>
                <a:ext cx="192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301199" name="Group 143"/>
            <p:cNvGrpSpPr>
              <a:grpSpLocks/>
            </p:cNvGrpSpPr>
            <p:nvPr/>
          </p:nvGrpSpPr>
          <p:grpSpPr bwMode="auto">
            <a:xfrm>
              <a:off x="960" y="2448"/>
              <a:ext cx="96" cy="96"/>
              <a:chOff x="240" y="4176"/>
              <a:chExt cx="192" cy="192"/>
            </a:xfrm>
          </p:grpSpPr>
          <p:sp>
            <p:nvSpPr>
              <p:cNvPr id="301200" name="Oval 144"/>
              <p:cNvSpPr>
                <a:spLocks noChangeArrowheads="1"/>
              </p:cNvSpPr>
              <p:nvPr/>
            </p:nvSpPr>
            <p:spPr bwMode="auto">
              <a:xfrm>
                <a:off x="288" y="4224"/>
                <a:ext cx="96" cy="96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01201" name="Rectangle 145"/>
              <p:cNvSpPr>
                <a:spLocks noChangeArrowheads="1"/>
              </p:cNvSpPr>
              <p:nvPr/>
            </p:nvSpPr>
            <p:spPr bwMode="auto">
              <a:xfrm>
                <a:off x="240" y="4176"/>
                <a:ext cx="192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301202" name="Group 146"/>
            <p:cNvGrpSpPr>
              <a:grpSpLocks/>
            </p:cNvGrpSpPr>
            <p:nvPr/>
          </p:nvGrpSpPr>
          <p:grpSpPr bwMode="auto">
            <a:xfrm>
              <a:off x="1584" y="2976"/>
              <a:ext cx="96" cy="384"/>
              <a:chOff x="1584" y="2544"/>
              <a:chExt cx="96" cy="384"/>
            </a:xfrm>
          </p:grpSpPr>
          <p:grpSp>
            <p:nvGrpSpPr>
              <p:cNvPr id="301203" name="Group 147"/>
              <p:cNvGrpSpPr>
                <a:grpSpLocks/>
              </p:cNvGrpSpPr>
              <p:nvPr/>
            </p:nvGrpSpPr>
            <p:grpSpPr bwMode="auto">
              <a:xfrm>
                <a:off x="1584" y="2544"/>
                <a:ext cx="96" cy="96"/>
                <a:chOff x="240" y="4176"/>
                <a:chExt cx="192" cy="192"/>
              </a:xfrm>
            </p:grpSpPr>
            <p:sp>
              <p:nvSpPr>
                <p:cNvPr id="301204" name="Oval 148"/>
                <p:cNvSpPr>
                  <a:spLocks noChangeArrowheads="1"/>
                </p:cNvSpPr>
                <p:nvPr/>
              </p:nvSpPr>
              <p:spPr bwMode="auto">
                <a:xfrm>
                  <a:off x="288" y="4224"/>
                  <a:ext cx="96" cy="96"/>
                </a:xfrm>
                <a:prstGeom prst="ellipse">
                  <a:avLst/>
                </a:pr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01205" name="Rectangle 149"/>
                <p:cNvSpPr>
                  <a:spLocks noChangeArrowheads="1"/>
                </p:cNvSpPr>
                <p:nvPr/>
              </p:nvSpPr>
              <p:spPr bwMode="auto">
                <a:xfrm>
                  <a:off x="240" y="4176"/>
                  <a:ext cx="192" cy="19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301206" name="Group 150"/>
              <p:cNvGrpSpPr>
                <a:grpSpLocks/>
              </p:cNvGrpSpPr>
              <p:nvPr/>
            </p:nvGrpSpPr>
            <p:grpSpPr bwMode="auto">
              <a:xfrm>
                <a:off x="1584" y="2688"/>
                <a:ext cx="96" cy="96"/>
                <a:chOff x="240" y="4176"/>
                <a:chExt cx="192" cy="192"/>
              </a:xfrm>
            </p:grpSpPr>
            <p:sp>
              <p:nvSpPr>
                <p:cNvPr id="301207" name="Oval 151"/>
                <p:cNvSpPr>
                  <a:spLocks noChangeArrowheads="1"/>
                </p:cNvSpPr>
                <p:nvPr/>
              </p:nvSpPr>
              <p:spPr bwMode="auto">
                <a:xfrm>
                  <a:off x="288" y="4224"/>
                  <a:ext cx="96" cy="96"/>
                </a:xfrm>
                <a:prstGeom prst="ellipse">
                  <a:avLst/>
                </a:pr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01208" name="Rectangle 152"/>
                <p:cNvSpPr>
                  <a:spLocks noChangeArrowheads="1"/>
                </p:cNvSpPr>
                <p:nvPr/>
              </p:nvSpPr>
              <p:spPr bwMode="auto">
                <a:xfrm>
                  <a:off x="240" y="4176"/>
                  <a:ext cx="192" cy="19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301209" name="Group 153"/>
              <p:cNvGrpSpPr>
                <a:grpSpLocks/>
              </p:cNvGrpSpPr>
              <p:nvPr/>
            </p:nvGrpSpPr>
            <p:grpSpPr bwMode="auto">
              <a:xfrm>
                <a:off x="1584" y="2832"/>
                <a:ext cx="96" cy="96"/>
                <a:chOff x="240" y="4176"/>
                <a:chExt cx="192" cy="192"/>
              </a:xfrm>
            </p:grpSpPr>
            <p:sp>
              <p:nvSpPr>
                <p:cNvPr id="301210" name="Oval 154"/>
                <p:cNvSpPr>
                  <a:spLocks noChangeArrowheads="1"/>
                </p:cNvSpPr>
                <p:nvPr/>
              </p:nvSpPr>
              <p:spPr bwMode="auto">
                <a:xfrm>
                  <a:off x="288" y="4224"/>
                  <a:ext cx="96" cy="96"/>
                </a:xfrm>
                <a:prstGeom prst="ellipse">
                  <a:avLst/>
                </a:pr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01211" name="Rectangle 155"/>
                <p:cNvSpPr>
                  <a:spLocks noChangeArrowheads="1"/>
                </p:cNvSpPr>
                <p:nvPr/>
              </p:nvSpPr>
              <p:spPr bwMode="auto">
                <a:xfrm>
                  <a:off x="240" y="4176"/>
                  <a:ext cx="192" cy="19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grpSp>
          <p:nvGrpSpPr>
            <p:cNvPr id="301212" name="Group 156"/>
            <p:cNvGrpSpPr>
              <a:grpSpLocks/>
            </p:cNvGrpSpPr>
            <p:nvPr/>
          </p:nvGrpSpPr>
          <p:grpSpPr bwMode="auto">
            <a:xfrm>
              <a:off x="960" y="816"/>
              <a:ext cx="96" cy="96"/>
              <a:chOff x="240" y="4176"/>
              <a:chExt cx="192" cy="192"/>
            </a:xfrm>
          </p:grpSpPr>
          <p:sp>
            <p:nvSpPr>
              <p:cNvPr id="301213" name="Oval 157"/>
              <p:cNvSpPr>
                <a:spLocks noChangeArrowheads="1"/>
              </p:cNvSpPr>
              <p:nvPr/>
            </p:nvSpPr>
            <p:spPr bwMode="auto">
              <a:xfrm>
                <a:off x="288" y="4224"/>
                <a:ext cx="96" cy="96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01214" name="Rectangle 158"/>
              <p:cNvSpPr>
                <a:spLocks noChangeArrowheads="1"/>
              </p:cNvSpPr>
              <p:nvPr/>
            </p:nvSpPr>
            <p:spPr bwMode="auto">
              <a:xfrm>
                <a:off x="240" y="4176"/>
                <a:ext cx="192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301221" name="Rectangle 165"/>
          <p:cNvSpPr>
            <a:spLocks noChangeArrowheads="1"/>
          </p:cNvSpPr>
          <p:nvPr/>
        </p:nvSpPr>
        <p:spPr bwMode="auto">
          <a:xfrm>
            <a:off x="5715000" y="2892425"/>
            <a:ext cx="1685925" cy="119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1" hangingPunct="1">
              <a:lnSpc>
                <a:spcPct val="100000"/>
              </a:lnSpc>
            </a:pPr>
            <a:r>
              <a:rPr lang="en-US">
                <a:latin typeface="Courier New" pitchFamily="49" charset="0"/>
              </a:rPr>
              <a:t>int Out = [</a:t>
            </a:r>
          </a:p>
          <a:p>
            <a:pPr algn="l" eaLnBrk="1" hangingPunct="1">
              <a:lnSpc>
                <a:spcPct val="100000"/>
              </a:lnSpc>
            </a:pPr>
            <a:r>
              <a:rPr lang="en-US">
                <a:latin typeface="Courier New" pitchFamily="49" charset="0"/>
              </a:rPr>
              <a:t>  s : A;</a:t>
            </a:r>
          </a:p>
          <a:p>
            <a:pPr algn="l" eaLnBrk="1" hangingPunct="1">
              <a:lnSpc>
                <a:spcPct val="100000"/>
              </a:lnSpc>
            </a:pPr>
            <a:r>
              <a:rPr lang="en-US">
                <a:latin typeface="Courier New" pitchFamily="49" charset="0"/>
              </a:rPr>
              <a:t>  1 : B;</a:t>
            </a:r>
          </a:p>
          <a:p>
            <a:pPr algn="l" eaLnBrk="1" hangingPunct="1">
              <a:lnSpc>
                <a:spcPct val="100000"/>
              </a:lnSpc>
            </a:pPr>
            <a:r>
              <a:rPr lang="en-US">
                <a:latin typeface="Courier New" pitchFamily="49" charset="0"/>
              </a:rPr>
              <a:t>];</a:t>
            </a:r>
          </a:p>
        </p:txBody>
      </p:sp>
      <p:grpSp>
        <p:nvGrpSpPr>
          <p:cNvPr id="301226" name="Group 170"/>
          <p:cNvGrpSpPr>
            <a:grpSpLocks/>
          </p:cNvGrpSpPr>
          <p:nvPr/>
        </p:nvGrpSpPr>
        <p:grpSpPr bwMode="auto">
          <a:xfrm>
            <a:off x="5486400" y="1084263"/>
            <a:ext cx="2189163" cy="1257300"/>
            <a:chOff x="3504" y="2064"/>
            <a:chExt cx="1379" cy="792"/>
          </a:xfrm>
        </p:grpSpPr>
        <p:sp>
          <p:nvSpPr>
            <p:cNvPr id="301222" name="Rectangle 166"/>
            <p:cNvSpPr>
              <a:spLocks noChangeArrowheads="1"/>
            </p:cNvSpPr>
            <p:nvPr/>
          </p:nvSpPr>
          <p:spPr bwMode="auto">
            <a:xfrm>
              <a:off x="3504" y="2064"/>
              <a:ext cx="180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600" b="0"/>
                <a:t>s</a:t>
              </a:r>
            </a:p>
          </p:txBody>
        </p:sp>
        <p:sp>
          <p:nvSpPr>
            <p:cNvPr id="301215" name="Line 159"/>
            <p:cNvSpPr>
              <a:spLocks noChangeShapeType="1"/>
            </p:cNvSpPr>
            <p:nvPr/>
          </p:nvSpPr>
          <p:spPr bwMode="auto">
            <a:xfrm>
              <a:off x="3696" y="2496"/>
              <a:ext cx="240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1216" name="Line 160"/>
            <p:cNvSpPr>
              <a:spLocks noChangeShapeType="1"/>
            </p:cNvSpPr>
            <p:nvPr/>
          </p:nvSpPr>
          <p:spPr bwMode="auto">
            <a:xfrm>
              <a:off x="3696" y="2736"/>
              <a:ext cx="240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1217" name="Rectangle 161"/>
            <p:cNvSpPr>
              <a:spLocks noChangeArrowheads="1"/>
            </p:cNvSpPr>
            <p:nvPr/>
          </p:nvSpPr>
          <p:spPr bwMode="auto">
            <a:xfrm>
              <a:off x="3504" y="2380"/>
              <a:ext cx="201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600" b="0"/>
                <a:t>B</a:t>
              </a:r>
            </a:p>
          </p:txBody>
        </p:sp>
        <p:sp>
          <p:nvSpPr>
            <p:cNvPr id="301218" name="Rectangle 162"/>
            <p:cNvSpPr>
              <a:spLocks noChangeArrowheads="1"/>
            </p:cNvSpPr>
            <p:nvPr/>
          </p:nvSpPr>
          <p:spPr bwMode="auto">
            <a:xfrm>
              <a:off x="3504" y="2640"/>
              <a:ext cx="201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600" b="0"/>
                <a:t>A</a:t>
              </a:r>
            </a:p>
          </p:txBody>
        </p:sp>
        <p:sp>
          <p:nvSpPr>
            <p:cNvPr id="301219" name="Line 163"/>
            <p:cNvSpPr>
              <a:spLocks noChangeShapeType="1"/>
            </p:cNvSpPr>
            <p:nvPr/>
          </p:nvSpPr>
          <p:spPr bwMode="auto">
            <a:xfrm>
              <a:off x="4320" y="2592"/>
              <a:ext cx="240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1220" name="Rectangle 164"/>
            <p:cNvSpPr>
              <a:spLocks noChangeArrowheads="1"/>
            </p:cNvSpPr>
            <p:nvPr/>
          </p:nvSpPr>
          <p:spPr bwMode="auto">
            <a:xfrm>
              <a:off x="4560" y="2486"/>
              <a:ext cx="323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600" b="0"/>
                <a:t>Out</a:t>
              </a:r>
            </a:p>
          </p:txBody>
        </p:sp>
        <p:sp>
          <p:nvSpPr>
            <p:cNvPr id="301223" name="Freeform 167"/>
            <p:cNvSpPr>
              <a:spLocks/>
            </p:cNvSpPr>
            <p:nvPr/>
          </p:nvSpPr>
          <p:spPr bwMode="auto">
            <a:xfrm>
              <a:off x="3696" y="2208"/>
              <a:ext cx="432" cy="144"/>
            </a:xfrm>
            <a:custGeom>
              <a:avLst/>
              <a:gdLst/>
              <a:ahLst/>
              <a:cxnLst>
                <a:cxn ang="0">
                  <a:pos x="432" y="144"/>
                </a:cxn>
                <a:cxn ang="0">
                  <a:pos x="432" y="0"/>
                </a:cxn>
                <a:cxn ang="0">
                  <a:pos x="0" y="0"/>
                </a:cxn>
              </a:cxnLst>
              <a:rect l="0" t="0" r="r" b="b"/>
              <a:pathLst>
                <a:path w="432" h="144">
                  <a:moveTo>
                    <a:pt x="432" y="144"/>
                  </a:moveTo>
                  <a:lnTo>
                    <a:pt x="432" y="0"/>
                  </a:lnTo>
                  <a:lnTo>
                    <a:pt x="0" y="0"/>
                  </a:lnTo>
                </a:path>
              </a:pathLst>
            </a:custGeom>
            <a:noFill/>
            <a:ln w="19050" cap="flat" cmpd="sng">
              <a:solidFill>
                <a:schemeClr val="tx1"/>
              </a:solidFill>
              <a:prstDash val="sysDot"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01224" name="AutoShape 168"/>
            <p:cNvSpPr>
              <a:spLocks noChangeArrowheads="1"/>
            </p:cNvSpPr>
            <p:nvPr/>
          </p:nvSpPr>
          <p:spPr bwMode="auto">
            <a:xfrm>
              <a:off x="3936" y="2328"/>
              <a:ext cx="423" cy="528"/>
            </a:xfrm>
            <a:prstGeom prst="roundRect">
              <a:avLst>
                <a:gd name="adj" fmla="val 16667"/>
              </a:avLst>
            </a:prstGeom>
            <a:solidFill>
              <a:srgbClr val="CCEC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lIns="91430" tIns="45715" rIns="91430" bIns="45715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200" b="0"/>
                <a:t>MUX</a:t>
              </a:r>
            </a:p>
          </p:txBody>
        </p:sp>
      </p:grp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fujitsu-99-02">
  <a:themeElements>
    <a:clrScheme name="">
      <a:dk1>
        <a:srgbClr val="000066"/>
      </a:dk1>
      <a:lt1>
        <a:srgbClr val="FFFFFF"/>
      </a:lt1>
      <a:dk2>
        <a:srgbClr val="003300"/>
      </a:dk2>
      <a:lt2>
        <a:srgbClr val="00FF99"/>
      </a:lt2>
      <a:accent1>
        <a:srgbClr val="800000"/>
      </a:accent1>
      <a:accent2>
        <a:srgbClr val="33CCCC"/>
      </a:accent2>
      <a:accent3>
        <a:srgbClr val="FFFFFF"/>
      </a:accent3>
      <a:accent4>
        <a:srgbClr val="000056"/>
      </a:accent4>
      <a:accent5>
        <a:srgbClr val="C0AAAA"/>
      </a:accent5>
      <a:accent6>
        <a:srgbClr val="2DB9B9"/>
      </a:accent6>
      <a:hlink>
        <a:srgbClr val="660033"/>
      </a:hlink>
      <a:folHlink>
        <a:srgbClr val="000099"/>
      </a:folHlink>
    </a:clrScheme>
    <a:fontScheme name="fujitsu-99-02">
      <a:majorFont>
        <a:latin typeface="Helvetica"/>
        <a:ea typeface=""/>
        <a:cs typeface=""/>
      </a:majorFont>
      <a:minorFont>
        <a:latin typeface="Helvetic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9050" cap="flat" cmpd="sng" algn="ctr">
          <a:solidFill>
            <a:schemeClr val="tx2"/>
          </a:solidFill>
          <a:prstDash val="solid"/>
          <a:round/>
          <a:headEnd type="none" w="med" len="med"/>
          <a:tailEnd type="triangle" w="sm" len="sm"/>
        </a:ln>
        <a:effectLst/>
      </a:spPr>
      <a:bodyPr vert="horz" wrap="none" lIns="45720" tIns="45720" rIns="4572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9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Helvetic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9050" cap="flat" cmpd="sng" algn="ctr">
          <a:solidFill>
            <a:schemeClr val="tx2"/>
          </a:solidFill>
          <a:prstDash val="solid"/>
          <a:round/>
          <a:headEnd type="none" w="med" len="med"/>
          <a:tailEnd type="triangle" w="sm" len="sm"/>
        </a:ln>
        <a:effectLst/>
      </a:spPr>
      <a:bodyPr vert="horz" wrap="none" lIns="45720" tIns="45720" rIns="4572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9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Helvetica" pitchFamily="34" charset="0"/>
          </a:defRPr>
        </a:defPPr>
      </a:lstStyle>
    </a:lnDef>
  </a:objectDefaults>
  <a:extraClrSchemeLst>
    <a:extraClrScheme>
      <a:clrScheme name="fujitsu-99-02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ujitsu-99-02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ujitsu-99-02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ujitsu-99-02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ujitsu-99-02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ujitsu-99-02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ujitsu-99-02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ujitsu-99-02 8">
        <a:dk1>
          <a:srgbClr val="000000"/>
        </a:dk1>
        <a:lt1>
          <a:srgbClr val="FFFFFF"/>
        </a:lt1>
        <a:dk2>
          <a:srgbClr val="002396"/>
        </a:dk2>
        <a:lt2>
          <a:srgbClr val="00FF64"/>
        </a:lt2>
        <a:accent1>
          <a:srgbClr val="DC0A00"/>
        </a:accent1>
        <a:accent2>
          <a:srgbClr val="00FFFF"/>
        </a:accent2>
        <a:accent3>
          <a:srgbClr val="AAACC9"/>
        </a:accent3>
        <a:accent4>
          <a:srgbClr val="DADADA"/>
        </a:accent4>
        <a:accent5>
          <a:srgbClr val="EBAAAA"/>
        </a:accent5>
        <a:accent6>
          <a:srgbClr val="00E7E7"/>
        </a:accent6>
        <a:hlink>
          <a:srgbClr val="E1E100"/>
        </a:hlink>
        <a:folHlink>
          <a:srgbClr val="FF9632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81D58"/>
      </a:dk2>
      <a:lt2>
        <a:srgbClr val="919191"/>
      </a:lt2>
      <a:accent1>
        <a:srgbClr val="FC0128"/>
      </a:accent1>
      <a:accent2>
        <a:srgbClr val="063DE8"/>
      </a:accent2>
      <a:accent3>
        <a:srgbClr val="FFFFFF"/>
      </a:accent3>
      <a:accent4>
        <a:srgbClr val="000000"/>
      </a:accent4>
      <a:accent5>
        <a:srgbClr val="FDAAAC"/>
      </a:accent5>
      <a:accent6>
        <a:srgbClr val="0536D2"/>
      </a:accent6>
      <a:hlink>
        <a:srgbClr val="00DFCA"/>
      </a:hlink>
      <a:folHlink>
        <a:srgbClr val="EAEC5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81D58"/>
      </a:dk2>
      <a:lt2>
        <a:srgbClr val="919191"/>
      </a:lt2>
      <a:accent1>
        <a:srgbClr val="FC0128"/>
      </a:accent1>
      <a:accent2>
        <a:srgbClr val="063DE8"/>
      </a:accent2>
      <a:accent3>
        <a:srgbClr val="FFFFFF"/>
      </a:accent3>
      <a:accent4>
        <a:srgbClr val="000000"/>
      </a:accent4>
      <a:accent5>
        <a:srgbClr val="FDAAAC"/>
      </a:accent5>
      <a:accent6>
        <a:srgbClr val="0536D2"/>
      </a:accent6>
      <a:hlink>
        <a:srgbClr val="00DFCA"/>
      </a:hlink>
      <a:folHlink>
        <a:srgbClr val="EAEC5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Macintosh HD:Shared Files:Presentations:1999 Presentations:fujitsu-99-02.ppt</Template>
  <TotalTime>16685</TotalTime>
  <Pages>8</Pages>
  <Words>1482</Words>
  <Application>Microsoft Macintosh PowerPoint</Application>
  <PresentationFormat>Custom</PresentationFormat>
  <Paragraphs>562</Paragraphs>
  <Slides>26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28" baseType="lpstr">
      <vt:lpstr>fujitsu-99-02</vt:lpstr>
      <vt:lpstr>Chart</vt:lpstr>
      <vt:lpstr>PowerPoint Presentation</vt:lpstr>
      <vt:lpstr>Overview of Logic Design</vt:lpstr>
      <vt:lpstr>Digital Signals</vt:lpstr>
      <vt:lpstr>Computing with Logic Gates</vt:lpstr>
      <vt:lpstr>Combinational Circuits</vt:lpstr>
      <vt:lpstr>Bit Equality</vt:lpstr>
      <vt:lpstr>Word Equality</vt:lpstr>
      <vt:lpstr>Bit-Level Multiplexor</vt:lpstr>
      <vt:lpstr>Word Multiplexor</vt:lpstr>
      <vt:lpstr>HCL Word-Level Examples</vt:lpstr>
      <vt:lpstr>Arithmetic Logic Unit</vt:lpstr>
      <vt:lpstr>Storing 1 Bit</vt:lpstr>
      <vt:lpstr>Storing 1 Bit (cont.)</vt:lpstr>
      <vt:lpstr>Physical Analogy</vt:lpstr>
      <vt:lpstr>Storing and Accessing 1 Bit</vt:lpstr>
      <vt:lpstr>1-Bit Latch</vt:lpstr>
      <vt:lpstr>Transparent 1-Bit Latch</vt:lpstr>
      <vt:lpstr>Edge-Triggered Latch</vt:lpstr>
      <vt:lpstr>Registers</vt:lpstr>
      <vt:lpstr>Register Operation</vt:lpstr>
      <vt:lpstr>State Machine Example</vt:lpstr>
      <vt:lpstr>Random-Access Memory</vt:lpstr>
      <vt:lpstr>Register File Timing</vt:lpstr>
      <vt:lpstr>Hardware Control Language</vt:lpstr>
      <vt:lpstr>HCL Operations</vt:lpstr>
      <vt:lpstr>Summary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Formal Processor Verification</dc:title>
  <dc:subject>SRC Review Slides</dc:subject>
  <dc:creator>Randal E. Bryant</dc:creator>
  <cp:lastModifiedBy>Randal Bryant</cp:lastModifiedBy>
  <cp:revision>69</cp:revision>
  <cp:lastPrinted>1999-02-26T14:55:35Z</cp:lastPrinted>
  <dcterms:created xsi:type="dcterms:W3CDTF">1998-03-03T17:17:57Z</dcterms:created>
  <dcterms:modified xsi:type="dcterms:W3CDTF">2015-08-11T15:14:01Z</dcterms:modified>
</cp:coreProperties>
</file>