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5" r:id="rId3"/>
    <p:sldId id="314" r:id="rId4"/>
    <p:sldId id="315" r:id="rId5"/>
    <p:sldId id="316" r:id="rId6"/>
    <p:sldId id="322" r:id="rId7"/>
    <p:sldId id="321" r:id="rId8"/>
    <p:sldId id="335" r:id="rId9"/>
    <p:sldId id="320" r:id="rId10"/>
    <p:sldId id="323" r:id="rId11"/>
    <p:sldId id="336" r:id="rId12"/>
    <p:sldId id="324" r:id="rId13"/>
    <p:sldId id="310" r:id="rId14"/>
    <p:sldId id="311" r:id="rId15"/>
    <p:sldId id="312" r:id="rId16"/>
    <p:sldId id="309" r:id="rId17"/>
    <p:sldId id="318" r:id="rId18"/>
    <p:sldId id="317" r:id="rId19"/>
    <p:sldId id="319" r:id="rId20"/>
    <p:sldId id="313" r:id="rId21"/>
    <p:sldId id="325" r:id="rId22"/>
    <p:sldId id="327" r:id="rId23"/>
    <p:sldId id="328" r:id="rId24"/>
    <p:sldId id="326" r:id="rId25"/>
    <p:sldId id="330" r:id="rId26"/>
    <p:sldId id="331" r:id="rId27"/>
    <p:sldId id="332" r:id="rId28"/>
    <p:sldId id="294" r:id="rId29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00"/>
    <a:srgbClr val="CCFF99"/>
    <a:srgbClr val="99FFCC"/>
    <a:srgbClr val="FFFF99"/>
    <a:srgbClr val="FF3300"/>
    <a:srgbClr val="FFCCFF"/>
    <a:srgbClr val="FFCCCC"/>
    <a:srgbClr val="00800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howGuides="1">
      <p:cViewPr>
        <p:scale>
          <a:sx n="80" d="100"/>
          <a:sy n="80" d="100"/>
        </p:scale>
        <p:origin x="-1812" y="-24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65DEFCB-BA5B-43B4-BF1A-A5D2F3E5C950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7EFDC4FC-94D4-48D5-A881-D8CA2191C30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533400"/>
            <a:ext cx="5661025" cy="2628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endParaRPr lang="en-US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Wrap-Up</a:t>
            </a:r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Side Effects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Presence of Exception Should Disable State Update</a:t>
            </a:r>
          </a:p>
          <a:p>
            <a:pPr lvl="1"/>
            <a:r>
              <a:rPr lang="en-US" dirty="0" smtClean="0"/>
              <a:t>Invalid instructions are converted to pipeline bubbles</a:t>
            </a:r>
          </a:p>
          <a:p>
            <a:pPr lvl="2"/>
            <a:r>
              <a:rPr lang="en-US" dirty="0" smtClean="0"/>
              <a:t>Except have stat indicating exception status</a:t>
            </a:r>
          </a:p>
          <a:p>
            <a:pPr lvl="1"/>
            <a:r>
              <a:rPr lang="en-US" dirty="0" smtClean="0"/>
              <a:t>Data memory will not write to invalid address</a:t>
            </a:r>
          </a:p>
          <a:p>
            <a:pPr lvl="1"/>
            <a:r>
              <a:rPr lang="en-US" dirty="0" smtClean="0"/>
              <a:t>Prevent invalid update of condition codes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etect </a:t>
            </a:r>
            <a:r>
              <a:rPr lang="en-US" dirty="0"/>
              <a:t>exception in memory stage </a:t>
            </a:r>
          </a:p>
          <a:p>
            <a:pPr lvl="2"/>
            <a:r>
              <a:rPr lang="en-US" dirty="0"/>
              <a:t>Disable condition code setting in execute</a:t>
            </a:r>
          </a:p>
          <a:p>
            <a:pPr lvl="2"/>
            <a:r>
              <a:rPr lang="en-US" dirty="0"/>
              <a:t>Must happen in same clock </a:t>
            </a:r>
            <a:r>
              <a:rPr lang="en-US" dirty="0" smtClean="0"/>
              <a:t>cycle</a:t>
            </a:r>
            <a:endParaRPr lang="en-US" dirty="0"/>
          </a:p>
          <a:p>
            <a:pPr lvl="1"/>
            <a:r>
              <a:rPr lang="en-US" dirty="0" smtClean="0"/>
              <a:t>Handling exception in final stages</a:t>
            </a:r>
          </a:p>
          <a:p>
            <a:pPr lvl="2"/>
            <a:r>
              <a:rPr lang="en-US" dirty="0" smtClean="0"/>
              <a:t>When detect exception in memory stage</a:t>
            </a:r>
          </a:p>
          <a:p>
            <a:pPr lvl="3"/>
            <a:r>
              <a:rPr lang="en-US" dirty="0" smtClean="0"/>
              <a:t>Start injecting bubbles into memory stage on next cycle</a:t>
            </a:r>
          </a:p>
          <a:p>
            <a:pPr lvl="2"/>
            <a:r>
              <a:rPr lang="en-US" dirty="0" smtClean="0"/>
              <a:t>When detect exception in write-back stage</a:t>
            </a:r>
          </a:p>
          <a:p>
            <a:pPr lvl="3"/>
            <a:r>
              <a:rPr lang="en-US" dirty="0" smtClean="0"/>
              <a:t>Stall excepting instruction</a:t>
            </a:r>
            <a:endParaRPr lang="en-US" dirty="0"/>
          </a:p>
          <a:p>
            <a:pPr lvl="1"/>
            <a:r>
              <a:rPr lang="en-US" dirty="0" smtClean="0"/>
              <a:t>Included in HCL code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0" y="247650"/>
            <a:ext cx="8704262" cy="779463"/>
          </a:xfrm>
        </p:spPr>
        <p:txBody>
          <a:bodyPr/>
          <a:lstStyle/>
          <a:p>
            <a:r>
              <a:rPr lang="en-US" dirty="0" smtClean="0"/>
              <a:t>Control Logic for State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19200"/>
            <a:ext cx="7170737" cy="5213350"/>
          </a:xfrm>
        </p:spPr>
        <p:txBody>
          <a:bodyPr/>
          <a:lstStyle/>
          <a:p>
            <a:r>
              <a:rPr lang="en-US" dirty="0" smtClean="0"/>
              <a:t>Setting Condition Codes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Stage Control</a:t>
            </a:r>
          </a:p>
          <a:p>
            <a:pPr lvl="1"/>
            <a:r>
              <a:rPr lang="en-US" dirty="0" smtClean="0"/>
              <a:t>Also controls updating of memory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66050" y="9525"/>
            <a:ext cx="1208495" cy="676592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  <p:sp>
        <p:nvSpPr>
          <p:cNvPr id="5" name="Rectangle 4"/>
          <p:cNvSpPr/>
          <p:nvPr/>
        </p:nvSpPr>
        <p:spPr>
          <a:xfrm>
            <a:off x="298450" y="167005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Should the condition codes be updated?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set_cc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E_icode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== IOPL &amp;&amp;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# State changes only during normal operation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!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&amp;&amp; !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};</a:t>
            </a:r>
          </a:p>
        </p:txBody>
      </p:sp>
      <p:sp>
        <p:nvSpPr>
          <p:cNvPr id="6" name="Rectangle 5"/>
          <p:cNvSpPr/>
          <p:nvPr/>
        </p:nvSpPr>
        <p:spPr>
          <a:xfrm>
            <a:off x="298450" y="4217523"/>
            <a:ext cx="7086600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Start injecting bubbles as soon as exception passes through memory stage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M_bubble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};</a:t>
            </a:r>
          </a:p>
          <a:p>
            <a:pPr algn="l"/>
            <a:endParaRPr lang="en-US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Stall pipeline register W when exception encountered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W_stall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 { SADR, SINS, SHLT 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of </a:t>
            </a:r>
            <a:r>
              <a:rPr lang="en-US" dirty="0" smtClean="0"/>
              <a:t>Real-Life Exception </a:t>
            </a:r>
            <a:r>
              <a:rPr lang="en-US" dirty="0"/>
              <a:t>Handling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 </a:t>
            </a:r>
            <a:r>
              <a:rPr lang="en-US" dirty="0"/>
              <a:t>Exception Handler</a:t>
            </a:r>
          </a:p>
          <a:p>
            <a:pPr lvl="1"/>
            <a:r>
              <a:rPr lang="en-US" dirty="0"/>
              <a:t>Push PC onto stack</a:t>
            </a:r>
          </a:p>
          <a:p>
            <a:pPr lvl="2"/>
            <a:r>
              <a:rPr lang="en-US" dirty="0"/>
              <a:t>Either PC of faulting instruction or of next instruction</a:t>
            </a:r>
          </a:p>
          <a:p>
            <a:pPr lvl="2"/>
            <a:r>
              <a:rPr lang="en-US" dirty="0"/>
              <a:t>Usually pass through pipeline along with exception status</a:t>
            </a:r>
          </a:p>
          <a:p>
            <a:pPr lvl="1"/>
            <a:r>
              <a:rPr lang="en-US" dirty="0"/>
              <a:t>Jump to handler address</a:t>
            </a:r>
          </a:p>
          <a:p>
            <a:pPr lvl="2"/>
            <a:r>
              <a:rPr lang="en-US" dirty="0"/>
              <a:t>Usually fixed address</a:t>
            </a:r>
          </a:p>
          <a:p>
            <a:pPr lvl="2"/>
            <a:r>
              <a:rPr lang="en-US" dirty="0"/>
              <a:t>Defined as part of ISA</a:t>
            </a:r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Haven’t tried it yet!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Metrics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Clock rate</a:t>
            </a:r>
          </a:p>
          <a:p>
            <a:pPr lvl="1"/>
            <a:r>
              <a:rPr lang="en-US" dirty="0"/>
              <a:t>Measured in </a:t>
            </a:r>
            <a:r>
              <a:rPr lang="en-US" dirty="0" smtClean="0"/>
              <a:t>Gigahertz</a:t>
            </a:r>
            <a:endParaRPr lang="en-US" dirty="0"/>
          </a:p>
          <a:p>
            <a:pPr lvl="1"/>
            <a:r>
              <a:rPr lang="en-US" dirty="0"/>
              <a:t>Function of stage partitioning and circuit design</a:t>
            </a:r>
          </a:p>
          <a:p>
            <a:pPr lvl="2"/>
            <a:r>
              <a:rPr lang="en-US" dirty="0"/>
              <a:t>Keep amount of work per stage small</a:t>
            </a:r>
          </a:p>
          <a:p>
            <a:r>
              <a:rPr lang="en-US" dirty="0"/>
              <a:t>Rate at which instructions executed</a:t>
            </a:r>
          </a:p>
          <a:p>
            <a:pPr lvl="1"/>
            <a:r>
              <a:rPr lang="en-US" dirty="0"/>
              <a:t>CPI: cycles per instruction</a:t>
            </a:r>
          </a:p>
          <a:p>
            <a:pPr lvl="1"/>
            <a:r>
              <a:rPr lang="en-US" dirty="0"/>
              <a:t>On average, how many clock cycles does each instruction require?</a:t>
            </a:r>
          </a:p>
          <a:p>
            <a:pPr lvl="1"/>
            <a:r>
              <a:rPr lang="en-US" dirty="0"/>
              <a:t>Function of pipeline design and benchmark programs</a:t>
            </a:r>
          </a:p>
          <a:p>
            <a:pPr lvl="2"/>
            <a:r>
              <a:rPr lang="en-US" dirty="0"/>
              <a:t>E.g., how frequently are branches </a:t>
            </a:r>
            <a:r>
              <a:rPr lang="en-US" dirty="0" err="1"/>
              <a:t>mispredicted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CPI for PIPE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CPI </a:t>
            </a:r>
            <a:r>
              <a:rPr lang="en-US">
                <a:sym typeface="Symbol" pitchFamily="18" charset="2"/>
              </a:rPr>
              <a:t></a:t>
            </a:r>
            <a:r>
              <a:rPr lang="en-US"/>
              <a:t> 1.0</a:t>
            </a:r>
          </a:p>
          <a:p>
            <a:pPr lvl="1"/>
            <a:r>
              <a:rPr lang="en-US"/>
              <a:t>Fetch instruction each clock cycle</a:t>
            </a:r>
          </a:p>
          <a:p>
            <a:pPr lvl="1"/>
            <a:r>
              <a:rPr lang="en-US"/>
              <a:t>Effectively process new instruction almost every cycle</a:t>
            </a:r>
          </a:p>
          <a:p>
            <a:pPr lvl="2"/>
            <a:r>
              <a:rPr lang="en-US"/>
              <a:t>Although each individual instruction has latency of 5 cycles</a:t>
            </a:r>
          </a:p>
          <a:p>
            <a:r>
              <a:rPr lang="en-US"/>
              <a:t>CPI </a:t>
            </a:r>
            <a:r>
              <a:rPr lang="en-US" b="0">
                <a:sym typeface="Symbol" pitchFamily="18" charset="2"/>
              </a:rPr>
              <a:t>&gt;</a:t>
            </a:r>
            <a:r>
              <a:rPr lang="en-US"/>
              <a:t> 1.0</a:t>
            </a:r>
          </a:p>
          <a:p>
            <a:pPr lvl="1"/>
            <a:r>
              <a:rPr lang="en-US"/>
              <a:t>Sometimes must stall or cancel branches</a:t>
            </a:r>
          </a:p>
          <a:p>
            <a:r>
              <a:rPr lang="en-US"/>
              <a:t>Computing CPI</a:t>
            </a:r>
          </a:p>
          <a:p>
            <a:pPr lvl="1"/>
            <a:r>
              <a:rPr lang="en-US"/>
              <a:t>C clock cycles</a:t>
            </a:r>
          </a:p>
          <a:p>
            <a:pPr lvl="1"/>
            <a:r>
              <a:rPr lang="en-US"/>
              <a:t>I instructions executed to completion</a:t>
            </a:r>
          </a:p>
          <a:p>
            <a:pPr lvl="1"/>
            <a:r>
              <a:rPr lang="en-US"/>
              <a:t>B bubbles injected (C = I + B)</a:t>
            </a:r>
          </a:p>
          <a:p>
            <a:pPr lvl="1" algn="ctr">
              <a:buFont typeface="Wingdings" pitchFamily="2" charset="2"/>
              <a:buNone/>
            </a:pPr>
            <a:r>
              <a:rPr lang="en-US"/>
              <a:t>CPI   =   C/I   =   (I+B)/I   =  1.0 + B/I</a:t>
            </a:r>
          </a:p>
          <a:p>
            <a:pPr lvl="1"/>
            <a:r>
              <a:rPr lang="en-US"/>
              <a:t>Factor B/I represents average penalty due to bubbles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CPI for PIPE (Cont.)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294688" cy="5213350"/>
          </a:xfrm>
        </p:spPr>
        <p:txBody>
          <a:bodyPr/>
          <a:lstStyle/>
          <a:p>
            <a:pPr marL="879475" lvl="1" indent="-381000" algn="ctr">
              <a:buFont typeface="Wingdings" pitchFamily="2" charset="2"/>
              <a:buNone/>
              <a:tabLst>
                <a:tab pos="7200900" algn="dec"/>
              </a:tabLst>
            </a:pPr>
            <a:r>
              <a:rPr lang="en-US"/>
              <a:t>	B/I = LP + MP + RP</a:t>
            </a:r>
          </a:p>
          <a:p>
            <a:pPr marL="879475" lvl="1" indent="-381000">
              <a:tabLst>
                <a:tab pos="7200900" algn="dec"/>
              </a:tabLst>
            </a:pPr>
            <a:r>
              <a:rPr lang="en-US"/>
              <a:t>LP: Penalty due to load/use hazard stalling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instructions that are loads	0.25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load instructions requiring stall	0.20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Number of bubbles injected each time	1</a:t>
            </a:r>
          </a:p>
          <a:p>
            <a:pPr marL="1249363" lvl="2" indent="-342900">
              <a:buFont typeface="Wingdings" pitchFamily="2" charset="2"/>
              <a:buNone/>
              <a:tabLst>
                <a:tab pos="7200900" algn="dec"/>
              </a:tabLst>
            </a:pPr>
            <a:r>
              <a:rPr lang="en-US">
                <a:sym typeface="Symbol" pitchFamily="18" charset="2"/>
              </a:rPr>
              <a:t>	</a:t>
            </a:r>
            <a:r>
              <a:rPr lang="en-US"/>
              <a:t>LP = 0.25 * 0.20 * 1 = 0.05</a:t>
            </a:r>
          </a:p>
          <a:p>
            <a:pPr marL="879475" lvl="1" indent="-381000">
              <a:tabLst>
                <a:tab pos="7200900" algn="dec"/>
              </a:tabLst>
            </a:pPr>
            <a:r>
              <a:rPr lang="en-US"/>
              <a:t>MP: Penalty due to mispredicted branches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instructions that are cond. jumps 	0.20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cond. jumps mispredicted	0.40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Number of bubbles injected each time 	2</a:t>
            </a:r>
          </a:p>
          <a:p>
            <a:pPr marL="1249363" lvl="2" indent="-342900">
              <a:buFont typeface="Wingdings" pitchFamily="2" charset="2"/>
              <a:buNone/>
              <a:tabLst>
                <a:tab pos="7200900" algn="dec"/>
              </a:tabLst>
            </a:pPr>
            <a:r>
              <a:rPr lang="en-US">
                <a:sym typeface="Symbol" pitchFamily="18" charset="2"/>
              </a:rPr>
              <a:t>	</a:t>
            </a:r>
            <a:r>
              <a:rPr lang="en-US"/>
              <a:t>MP = 0.20 * 0.40 * 2 = 0.16</a:t>
            </a:r>
          </a:p>
          <a:p>
            <a:pPr marL="879475" lvl="1" indent="-381000">
              <a:tabLst>
                <a:tab pos="7200900" algn="dec"/>
              </a:tabLst>
            </a:pPr>
            <a:r>
              <a:rPr lang="en-US"/>
              <a:t>RP: Penalty due to </a:t>
            </a:r>
            <a:r>
              <a:rPr lang="en-US">
                <a:latin typeface="Courier New" pitchFamily="49" charset="0"/>
              </a:rPr>
              <a:t>ret </a:t>
            </a:r>
            <a:r>
              <a:rPr lang="en-US"/>
              <a:t>instructions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Fraction of instructions that are returns	0.02</a:t>
            </a:r>
          </a:p>
          <a:p>
            <a:pPr marL="1249363" lvl="2" indent="-342900">
              <a:tabLst>
                <a:tab pos="7200900" algn="dec"/>
              </a:tabLst>
            </a:pPr>
            <a:r>
              <a:rPr lang="en-US"/>
              <a:t>Number of bubbles injected each time 	3</a:t>
            </a:r>
          </a:p>
          <a:p>
            <a:pPr marL="1249363" lvl="2" indent="-342900">
              <a:buFont typeface="Wingdings" pitchFamily="2" charset="2"/>
              <a:buNone/>
              <a:tabLst>
                <a:tab pos="7200900" algn="dec"/>
              </a:tabLst>
            </a:pPr>
            <a:r>
              <a:rPr lang="en-US">
                <a:sym typeface="Symbol" pitchFamily="18" charset="2"/>
              </a:rPr>
              <a:t>	</a:t>
            </a:r>
            <a:r>
              <a:rPr lang="en-US"/>
              <a:t>RP = 0.02 * 3 = 0.06</a:t>
            </a:r>
          </a:p>
          <a:p>
            <a:pPr marL="879475" lvl="1" indent="-381000">
              <a:tabLst>
                <a:tab pos="7200900" algn="dec"/>
              </a:tabLst>
            </a:pPr>
            <a:r>
              <a:rPr lang="en-US"/>
              <a:t>Net effect of penalties 0.05 + 0.16 + 0.06 = 0.27</a:t>
            </a:r>
          </a:p>
          <a:p>
            <a:pPr marL="1249363" lvl="2" indent="-342900">
              <a:buFont typeface="Wingdings" pitchFamily="2" charset="2"/>
              <a:buNone/>
              <a:tabLst>
                <a:tab pos="7200900" algn="dec"/>
              </a:tabLst>
            </a:pPr>
            <a:r>
              <a:rPr lang="en-US">
                <a:sym typeface="Symbol" pitchFamily="18" charset="2"/>
              </a:rPr>
              <a:t>	</a:t>
            </a:r>
            <a:r>
              <a:rPr lang="en-US"/>
              <a:t>CPI = 1.27    (Not bad!)</a:t>
            </a: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6858000" y="1143000"/>
            <a:ext cx="1679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Typical Values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 Revisited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367087" cy="5213350"/>
          </a:xfrm>
        </p:spPr>
        <p:txBody>
          <a:bodyPr/>
          <a:lstStyle/>
          <a:p>
            <a:pPr marL="457200" indent="-457200"/>
            <a:r>
              <a:rPr lang="en-US"/>
              <a:t>During Fetch Cycle</a:t>
            </a:r>
          </a:p>
          <a:p>
            <a:pPr marL="758825" lvl="1" indent="-260350">
              <a:buFont typeface="Wingdings" pitchFamily="2" charset="2"/>
              <a:buAutoNum type="arabicPeriod"/>
            </a:pPr>
            <a:r>
              <a:rPr lang="en-US"/>
              <a:t>Select PC</a:t>
            </a:r>
          </a:p>
          <a:p>
            <a:pPr marL="758825" lvl="1" indent="-260350">
              <a:buFont typeface="Wingdings" pitchFamily="2" charset="2"/>
              <a:buAutoNum type="arabicPeriod"/>
            </a:pPr>
            <a:r>
              <a:rPr lang="en-US"/>
              <a:t>Read bytes from instruction memory</a:t>
            </a:r>
          </a:p>
          <a:p>
            <a:pPr marL="758825" lvl="1" indent="-260350">
              <a:buFont typeface="Wingdings" pitchFamily="2" charset="2"/>
              <a:buAutoNum type="arabicPeriod"/>
            </a:pPr>
            <a:r>
              <a:rPr lang="en-US"/>
              <a:t>Examine icode to determine instruction length</a:t>
            </a:r>
          </a:p>
          <a:p>
            <a:pPr marL="758825" lvl="1" indent="-260350">
              <a:buFont typeface="Wingdings" pitchFamily="2" charset="2"/>
              <a:buAutoNum type="arabicPeriod"/>
            </a:pPr>
            <a:r>
              <a:rPr lang="en-US"/>
              <a:t>Increment PC</a:t>
            </a:r>
          </a:p>
          <a:p>
            <a:pPr marL="457200" indent="-457200"/>
            <a:r>
              <a:rPr lang="en-US"/>
              <a:t>Timing</a:t>
            </a:r>
          </a:p>
          <a:p>
            <a:pPr marL="758825" lvl="1" indent="-260350"/>
            <a:r>
              <a:rPr lang="en-US"/>
              <a:t>Steps 2 &amp; 4 require significant amount of time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27450" y="969962"/>
            <a:ext cx="5011546" cy="428148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Fetch Timing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962400"/>
            <a:ext cx="8294687" cy="2470150"/>
          </a:xfrm>
        </p:spPr>
        <p:txBody>
          <a:bodyPr/>
          <a:lstStyle/>
          <a:p>
            <a:pPr lvl="1"/>
            <a:r>
              <a:rPr lang="en-US"/>
              <a:t>Must Perform Everything in Sequence</a:t>
            </a:r>
          </a:p>
          <a:p>
            <a:pPr lvl="1"/>
            <a:r>
              <a:rPr lang="en-US"/>
              <a:t>Can’t compute incremented PC until know how much to increment it by</a:t>
            </a:r>
          </a:p>
        </p:txBody>
      </p:sp>
      <p:sp>
        <p:nvSpPr>
          <p:cNvPr id="486404" name="Line 4"/>
          <p:cNvSpPr>
            <a:spLocks noChangeShapeType="1"/>
          </p:cNvSpPr>
          <p:nvPr/>
        </p:nvSpPr>
        <p:spPr bwMode="auto">
          <a:xfrm>
            <a:off x="1295400" y="2286000"/>
            <a:ext cx="0" cy="762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05" name="Line 5"/>
          <p:cNvSpPr>
            <a:spLocks noChangeShapeType="1"/>
          </p:cNvSpPr>
          <p:nvPr/>
        </p:nvSpPr>
        <p:spPr bwMode="auto">
          <a:xfrm>
            <a:off x="1295400" y="24384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06" name="Text Box 6"/>
          <p:cNvSpPr txBox="1">
            <a:spLocks noChangeArrowheads="1"/>
          </p:cNvSpPr>
          <p:nvPr/>
        </p:nvSpPr>
        <p:spPr bwMode="auto">
          <a:xfrm>
            <a:off x="973138" y="1546225"/>
            <a:ext cx="10287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Select PC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191000" y="22860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4191000" y="24384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1752600" y="22860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1371600" y="1828800"/>
            <a:ext cx="762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17" name="Text Box 17"/>
          <p:cNvSpPr txBox="1">
            <a:spLocks noChangeArrowheads="1"/>
          </p:cNvSpPr>
          <p:nvPr/>
        </p:nvSpPr>
        <p:spPr bwMode="auto">
          <a:xfrm>
            <a:off x="1981200" y="2133600"/>
            <a:ext cx="11652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Mem. Read</a:t>
            </a:r>
          </a:p>
        </p:txBody>
      </p:sp>
      <p:sp>
        <p:nvSpPr>
          <p:cNvPr id="486418" name="Text Box 18"/>
          <p:cNvSpPr txBox="1">
            <a:spLocks noChangeArrowheads="1"/>
          </p:cNvSpPr>
          <p:nvPr/>
        </p:nvSpPr>
        <p:spPr bwMode="auto">
          <a:xfrm>
            <a:off x="5257800" y="2133600"/>
            <a:ext cx="10636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Increment</a:t>
            </a:r>
          </a:p>
        </p:txBody>
      </p:sp>
      <p:sp>
        <p:nvSpPr>
          <p:cNvPr id="486419" name="Text Box 19"/>
          <p:cNvSpPr txBox="1">
            <a:spLocks noChangeArrowheads="1"/>
          </p:cNvSpPr>
          <p:nvPr/>
        </p:nvSpPr>
        <p:spPr bwMode="auto">
          <a:xfrm>
            <a:off x="3249613" y="1447800"/>
            <a:ext cx="24130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need_regids, need_valC</a:t>
            </a:r>
          </a:p>
        </p:txBody>
      </p:sp>
      <p:sp>
        <p:nvSpPr>
          <p:cNvPr id="486420" name="Line 20"/>
          <p:cNvSpPr>
            <a:spLocks noChangeShapeType="1"/>
          </p:cNvSpPr>
          <p:nvPr/>
        </p:nvSpPr>
        <p:spPr bwMode="auto">
          <a:xfrm>
            <a:off x="4343400" y="1752600"/>
            <a:ext cx="76200" cy="609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25" name="Line 25"/>
          <p:cNvSpPr>
            <a:spLocks noChangeShapeType="1"/>
          </p:cNvSpPr>
          <p:nvPr/>
        </p:nvSpPr>
        <p:spPr bwMode="auto">
          <a:xfrm>
            <a:off x="7086600" y="2286000"/>
            <a:ext cx="0" cy="762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27" name="AutoShape 27"/>
          <p:cNvSpPr>
            <a:spLocks/>
          </p:cNvSpPr>
          <p:nvPr/>
        </p:nvSpPr>
        <p:spPr bwMode="auto">
          <a:xfrm rot="-5400000">
            <a:off x="4000500" y="419100"/>
            <a:ext cx="381000" cy="5791200"/>
          </a:xfrm>
          <a:prstGeom prst="leftBrace">
            <a:avLst>
              <a:gd name="adj1" fmla="val 126667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28" name="Text Box 28"/>
          <p:cNvSpPr txBox="1">
            <a:spLocks noChangeArrowheads="1"/>
          </p:cNvSpPr>
          <p:nvPr/>
        </p:nvSpPr>
        <p:spPr bwMode="auto">
          <a:xfrm>
            <a:off x="3451225" y="3546475"/>
            <a:ext cx="15017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1 clock cycle</a:t>
            </a:r>
          </a:p>
        </p:txBody>
      </p:sp>
      <p:sp>
        <p:nvSpPr>
          <p:cNvPr id="486430" name="Line 30"/>
          <p:cNvSpPr>
            <a:spLocks noChangeShapeType="1"/>
          </p:cNvSpPr>
          <p:nvPr/>
        </p:nvSpPr>
        <p:spPr bwMode="auto">
          <a:xfrm>
            <a:off x="4648200" y="22860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32" name="Line 32"/>
          <p:cNvSpPr>
            <a:spLocks noChangeShapeType="1"/>
          </p:cNvSpPr>
          <p:nvPr/>
        </p:nvSpPr>
        <p:spPr bwMode="auto">
          <a:xfrm>
            <a:off x="1752600" y="2438400"/>
            <a:ext cx="2438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6433" name="Line 33"/>
          <p:cNvSpPr>
            <a:spLocks noChangeShapeType="1"/>
          </p:cNvSpPr>
          <p:nvPr/>
        </p:nvSpPr>
        <p:spPr bwMode="auto">
          <a:xfrm>
            <a:off x="4648200" y="2438400"/>
            <a:ext cx="2438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Fast PC Increment Circuit </a:t>
            </a: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4267200" y="2971800"/>
            <a:ext cx="1676400" cy="865188"/>
          </a:xfrm>
          <a:prstGeom prst="rect">
            <a:avLst/>
          </a:prstGeom>
          <a:solidFill>
            <a:srgbClr val="99FFCC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/>
              <a:t>3-bit adder</a:t>
            </a:r>
          </a:p>
        </p:txBody>
      </p:sp>
      <p:sp>
        <p:nvSpPr>
          <p:cNvPr id="485381" name="Line 5"/>
          <p:cNvSpPr>
            <a:spLocks noChangeShapeType="1"/>
          </p:cNvSpPr>
          <p:nvPr/>
        </p:nvSpPr>
        <p:spPr bwMode="auto">
          <a:xfrm flipV="1">
            <a:off x="4419600" y="38100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2" name="Line 6"/>
          <p:cNvSpPr>
            <a:spLocks noChangeShapeType="1"/>
          </p:cNvSpPr>
          <p:nvPr/>
        </p:nvSpPr>
        <p:spPr bwMode="auto">
          <a:xfrm flipV="1">
            <a:off x="4648200" y="38100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 flipV="1">
            <a:off x="4876800" y="38100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4" name="Line 8"/>
          <p:cNvSpPr>
            <a:spLocks noChangeShapeType="1"/>
          </p:cNvSpPr>
          <p:nvPr/>
        </p:nvSpPr>
        <p:spPr bwMode="auto">
          <a:xfrm flipV="1">
            <a:off x="5334000" y="3810000"/>
            <a:ext cx="0" cy="9144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5" name="Line 9"/>
          <p:cNvSpPr>
            <a:spLocks noChangeShapeType="1"/>
          </p:cNvSpPr>
          <p:nvPr/>
        </p:nvSpPr>
        <p:spPr bwMode="auto">
          <a:xfrm flipV="1">
            <a:off x="5562600" y="3810000"/>
            <a:ext cx="0" cy="6858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6" name="Line 10"/>
          <p:cNvSpPr>
            <a:spLocks noChangeShapeType="1"/>
          </p:cNvSpPr>
          <p:nvPr/>
        </p:nvSpPr>
        <p:spPr bwMode="auto">
          <a:xfrm flipV="1">
            <a:off x="5791200" y="3810000"/>
            <a:ext cx="0" cy="381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87" name="Text Box 11"/>
          <p:cNvSpPr txBox="1">
            <a:spLocks noChangeArrowheads="1"/>
          </p:cNvSpPr>
          <p:nvPr/>
        </p:nvSpPr>
        <p:spPr bwMode="auto">
          <a:xfrm>
            <a:off x="5181600" y="4724400"/>
            <a:ext cx="11287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/>
              <a:t>need_ValC</a:t>
            </a:r>
          </a:p>
        </p:txBody>
      </p:sp>
      <p:sp>
        <p:nvSpPr>
          <p:cNvPr id="485388" name="Text Box 12"/>
          <p:cNvSpPr txBox="1">
            <a:spLocks noChangeArrowheads="1"/>
          </p:cNvSpPr>
          <p:nvPr/>
        </p:nvSpPr>
        <p:spPr bwMode="auto">
          <a:xfrm>
            <a:off x="5638800" y="4183063"/>
            <a:ext cx="1287463" cy="31273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/>
              <a:t>need_regids</a:t>
            </a:r>
          </a:p>
        </p:txBody>
      </p:sp>
      <p:sp>
        <p:nvSpPr>
          <p:cNvPr id="485389" name="Text Box 13"/>
          <p:cNvSpPr txBox="1">
            <a:spLocks noChangeArrowheads="1"/>
          </p:cNvSpPr>
          <p:nvPr/>
        </p:nvSpPr>
        <p:spPr bwMode="auto">
          <a:xfrm>
            <a:off x="5453063" y="4460875"/>
            <a:ext cx="219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85390" name="Rectangle 14"/>
          <p:cNvSpPr>
            <a:spLocks noChangeArrowheads="1"/>
          </p:cNvSpPr>
          <p:nvPr/>
        </p:nvSpPr>
        <p:spPr bwMode="auto">
          <a:xfrm>
            <a:off x="2590800" y="2971800"/>
            <a:ext cx="1066800" cy="865188"/>
          </a:xfrm>
          <a:prstGeom prst="rect">
            <a:avLst/>
          </a:prstGeom>
          <a:solidFill>
            <a:srgbClr val="99FFCC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/>
              <a:t>29-bit</a:t>
            </a:r>
          </a:p>
          <a:p>
            <a:r>
              <a:rPr lang="en-US"/>
              <a:t>incre-</a:t>
            </a:r>
          </a:p>
          <a:p>
            <a:r>
              <a:rPr lang="en-US"/>
              <a:t>menter</a:t>
            </a:r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 flipV="1">
            <a:off x="3124200" y="3810000"/>
            <a:ext cx="0" cy="1143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2" name="AutoShape 16"/>
          <p:cNvSpPr>
            <a:spLocks noChangeArrowheads="1"/>
          </p:cNvSpPr>
          <p:nvPr/>
        </p:nvSpPr>
        <p:spPr bwMode="auto">
          <a:xfrm>
            <a:off x="1981200" y="2209800"/>
            <a:ext cx="1371600" cy="4572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/>
              <a:t>MUX</a:t>
            </a:r>
          </a:p>
        </p:txBody>
      </p:sp>
      <p:sp>
        <p:nvSpPr>
          <p:cNvPr id="485393" name="Freeform 17"/>
          <p:cNvSpPr>
            <a:spLocks/>
          </p:cNvSpPr>
          <p:nvPr/>
        </p:nvSpPr>
        <p:spPr bwMode="auto">
          <a:xfrm>
            <a:off x="2209800" y="2667000"/>
            <a:ext cx="914400" cy="1524000"/>
          </a:xfrm>
          <a:custGeom>
            <a:avLst/>
            <a:gdLst/>
            <a:ahLst/>
            <a:cxnLst>
              <a:cxn ang="0">
                <a:pos x="576" y="1008"/>
              </a:cxn>
              <a:cxn ang="0">
                <a:pos x="0" y="1008"/>
              </a:cxn>
              <a:cxn ang="0">
                <a:pos x="0" y="0"/>
              </a:cxn>
            </a:cxnLst>
            <a:rect l="0" t="0" r="r" b="b"/>
            <a:pathLst>
              <a:path w="576" h="1008">
                <a:moveTo>
                  <a:pt x="576" y="1008"/>
                </a:moveTo>
                <a:lnTo>
                  <a:pt x="0" y="1008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 flipV="1">
            <a:off x="3124200" y="2667000"/>
            <a:ext cx="0" cy="304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743200" y="4953000"/>
            <a:ext cx="2362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6" name="Line 20"/>
          <p:cNvSpPr>
            <a:spLocks noChangeShapeType="1"/>
          </p:cNvSpPr>
          <p:nvPr/>
        </p:nvSpPr>
        <p:spPr bwMode="auto">
          <a:xfrm flipV="1">
            <a:off x="3962400" y="4953000"/>
            <a:ext cx="0" cy="4572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7" name="Line 21"/>
          <p:cNvSpPr>
            <a:spLocks noChangeShapeType="1"/>
          </p:cNvSpPr>
          <p:nvPr/>
        </p:nvSpPr>
        <p:spPr bwMode="auto">
          <a:xfrm flipV="1">
            <a:off x="4800600" y="18288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8" name="Line 22"/>
          <p:cNvSpPr>
            <a:spLocks noChangeShapeType="1"/>
          </p:cNvSpPr>
          <p:nvPr/>
        </p:nvSpPr>
        <p:spPr bwMode="auto">
          <a:xfrm flipV="1">
            <a:off x="5029200" y="18288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399" name="Line 23"/>
          <p:cNvSpPr>
            <a:spLocks noChangeShapeType="1"/>
          </p:cNvSpPr>
          <p:nvPr/>
        </p:nvSpPr>
        <p:spPr bwMode="auto">
          <a:xfrm flipV="1">
            <a:off x="5257800" y="18288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0" name="Line 24"/>
          <p:cNvSpPr>
            <a:spLocks noChangeShapeType="1"/>
          </p:cNvSpPr>
          <p:nvPr/>
        </p:nvSpPr>
        <p:spPr bwMode="auto">
          <a:xfrm>
            <a:off x="2514600" y="1828800"/>
            <a:ext cx="28956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1" name="Line 25"/>
          <p:cNvSpPr>
            <a:spLocks noChangeShapeType="1"/>
          </p:cNvSpPr>
          <p:nvPr/>
        </p:nvSpPr>
        <p:spPr bwMode="auto">
          <a:xfrm flipV="1">
            <a:off x="4038600" y="1371600"/>
            <a:ext cx="0" cy="4572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2" name="Line 26"/>
          <p:cNvSpPr>
            <a:spLocks noChangeShapeType="1"/>
          </p:cNvSpPr>
          <p:nvPr/>
        </p:nvSpPr>
        <p:spPr bwMode="auto">
          <a:xfrm flipV="1">
            <a:off x="2667000" y="18288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3" name="Text Box 27"/>
          <p:cNvSpPr txBox="1">
            <a:spLocks noChangeArrowheads="1"/>
          </p:cNvSpPr>
          <p:nvPr/>
        </p:nvSpPr>
        <p:spPr bwMode="auto">
          <a:xfrm>
            <a:off x="1447800" y="4648200"/>
            <a:ext cx="1608138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High-order 29 bits</a:t>
            </a:r>
          </a:p>
        </p:txBody>
      </p:sp>
      <p:sp>
        <p:nvSpPr>
          <p:cNvPr id="485404" name="Text Box 28"/>
          <p:cNvSpPr txBox="1">
            <a:spLocks noChangeArrowheads="1"/>
          </p:cNvSpPr>
          <p:nvPr/>
        </p:nvSpPr>
        <p:spPr bwMode="auto">
          <a:xfrm>
            <a:off x="4240213" y="4953000"/>
            <a:ext cx="1474787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Low-order 3 bits</a:t>
            </a:r>
          </a:p>
        </p:txBody>
      </p:sp>
      <p:sp>
        <p:nvSpPr>
          <p:cNvPr id="485406" name="Freeform 30"/>
          <p:cNvSpPr>
            <a:spLocks/>
          </p:cNvSpPr>
          <p:nvPr/>
        </p:nvSpPr>
        <p:spPr bwMode="auto">
          <a:xfrm>
            <a:off x="3352800" y="2438400"/>
            <a:ext cx="914400" cy="990600"/>
          </a:xfrm>
          <a:custGeom>
            <a:avLst/>
            <a:gdLst/>
            <a:ahLst/>
            <a:cxnLst>
              <a:cxn ang="0">
                <a:pos x="576" y="672"/>
              </a:cxn>
              <a:cxn ang="0">
                <a:pos x="384" y="672"/>
              </a:cxn>
              <a:cxn ang="0">
                <a:pos x="384" y="0"/>
              </a:cxn>
              <a:cxn ang="0">
                <a:pos x="0" y="0"/>
              </a:cxn>
            </a:cxnLst>
            <a:rect l="0" t="0" r="r" b="b"/>
            <a:pathLst>
              <a:path w="576" h="672">
                <a:moveTo>
                  <a:pt x="576" y="672"/>
                </a:moveTo>
                <a:lnTo>
                  <a:pt x="384" y="672"/>
                </a:lnTo>
                <a:lnTo>
                  <a:pt x="384" y="0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5407" name="Text Box 31"/>
          <p:cNvSpPr txBox="1">
            <a:spLocks noChangeArrowheads="1"/>
          </p:cNvSpPr>
          <p:nvPr/>
        </p:nvSpPr>
        <p:spPr bwMode="auto">
          <a:xfrm>
            <a:off x="990600" y="1905000"/>
            <a:ext cx="1608138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High-order 29 bits</a:t>
            </a:r>
          </a:p>
        </p:txBody>
      </p:sp>
      <p:sp>
        <p:nvSpPr>
          <p:cNvPr id="485408" name="Text Box 32"/>
          <p:cNvSpPr txBox="1">
            <a:spLocks noChangeArrowheads="1"/>
          </p:cNvSpPr>
          <p:nvPr/>
        </p:nvSpPr>
        <p:spPr bwMode="auto">
          <a:xfrm>
            <a:off x="5334000" y="1905000"/>
            <a:ext cx="1474788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Low-order 3 bits</a:t>
            </a:r>
          </a:p>
        </p:txBody>
      </p:sp>
      <p:sp>
        <p:nvSpPr>
          <p:cNvPr id="485409" name="Text Box 33"/>
          <p:cNvSpPr txBox="1">
            <a:spLocks noChangeArrowheads="1"/>
          </p:cNvSpPr>
          <p:nvPr/>
        </p:nvSpPr>
        <p:spPr bwMode="auto">
          <a:xfrm>
            <a:off x="2133600" y="2438400"/>
            <a:ext cx="1905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485410" name="Text Box 34"/>
          <p:cNvSpPr txBox="1">
            <a:spLocks noChangeArrowheads="1"/>
          </p:cNvSpPr>
          <p:nvPr/>
        </p:nvSpPr>
        <p:spPr bwMode="auto">
          <a:xfrm>
            <a:off x="3009900" y="2438400"/>
            <a:ext cx="1905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85411" name="Text Box 35"/>
          <p:cNvSpPr txBox="1">
            <a:spLocks noChangeArrowheads="1"/>
          </p:cNvSpPr>
          <p:nvPr/>
        </p:nvSpPr>
        <p:spPr bwMode="auto">
          <a:xfrm>
            <a:off x="3352800" y="5410200"/>
            <a:ext cx="12192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600"/>
              <a:t>PC</a:t>
            </a:r>
          </a:p>
        </p:txBody>
      </p:sp>
      <p:sp>
        <p:nvSpPr>
          <p:cNvPr id="485412" name="Text Box 36"/>
          <p:cNvSpPr txBox="1">
            <a:spLocks noChangeArrowheads="1"/>
          </p:cNvSpPr>
          <p:nvPr/>
        </p:nvSpPr>
        <p:spPr bwMode="auto">
          <a:xfrm>
            <a:off x="3429000" y="1066800"/>
            <a:ext cx="12192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600"/>
              <a:t>incrPC</a:t>
            </a:r>
          </a:p>
        </p:txBody>
      </p:sp>
      <p:grpSp>
        <p:nvGrpSpPr>
          <p:cNvPr id="485420" name="Group 44"/>
          <p:cNvGrpSpPr>
            <a:grpSpLocks/>
          </p:cNvGrpSpPr>
          <p:nvPr/>
        </p:nvGrpSpPr>
        <p:grpSpPr bwMode="auto">
          <a:xfrm>
            <a:off x="930275" y="2819400"/>
            <a:ext cx="6232525" cy="1143000"/>
            <a:chOff x="586" y="1776"/>
            <a:chExt cx="3926" cy="720"/>
          </a:xfrm>
        </p:grpSpPr>
        <p:grpSp>
          <p:nvGrpSpPr>
            <p:cNvPr id="485415" name="Group 39"/>
            <p:cNvGrpSpPr>
              <a:grpSpLocks/>
            </p:cNvGrpSpPr>
            <p:nvPr/>
          </p:nvGrpSpPr>
          <p:grpSpPr bwMode="auto">
            <a:xfrm>
              <a:off x="586" y="1776"/>
              <a:ext cx="614" cy="720"/>
              <a:chOff x="586" y="1824"/>
              <a:chExt cx="614" cy="720"/>
            </a:xfrm>
          </p:grpSpPr>
          <p:sp>
            <p:nvSpPr>
              <p:cNvPr id="485413" name="AutoShape 37"/>
              <p:cNvSpPr>
                <a:spLocks/>
              </p:cNvSpPr>
              <p:nvPr/>
            </p:nvSpPr>
            <p:spPr bwMode="auto">
              <a:xfrm>
                <a:off x="1104" y="1824"/>
                <a:ext cx="96" cy="720"/>
              </a:xfrm>
              <a:prstGeom prst="leftBrace">
                <a:avLst>
                  <a:gd name="adj1" fmla="val 62500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5414" name="Text Box 38"/>
              <p:cNvSpPr txBox="1">
                <a:spLocks noChangeArrowheads="1"/>
              </p:cNvSpPr>
              <p:nvPr/>
            </p:nvSpPr>
            <p:spPr bwMode="auto">
              <a:xfrm>
                <a:off x="586" y="2112"/>
                <a:ext cx="470" cy="17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400">
                    <a:solidFill>
                      <a:srgbClr val="FF3300"/>
                    </a:solidFill>
                  </a:rPr>
                  <a:t>Slow</a:t>
                </a:r>
              </a:p>
            </p:txBody>
          </p:sp>
        </p:grpSp>
        <p:grpSp>
          <p:nvGrpSpPr>
            <p:cNvPr id="485419" name="Group 43"/>
            <p:cNvGrpSpPr>
              <a:grpSpLocks/>
            </p:cNvGrpSpPr>
            <p:nvPr/>
          </p:nvGrpSpPr>
          <p:grpSpPr bwMode="auto">
            <a:xfrm>
              <a:off x="3936" y="1776"/>
              <a:ext cx="576" cy="720"/>
              <a:chOff x="3974" y="1728"/>
              <a:chExt cx="576" cy="720"/>
            </a:xfrm>
          </p:grpSpPr>
          <p:sp>
            <p:nvSpPr>
              <p:cNvPr id="485417" name="AutoShape 41"/>
              <p:cNvSpPr>
                <a:spLocks/>
              </p:cNvSpPr>
              <p:nvPr/>
            </p:nvSpPr>
            <p:spPr bwMode="auto">
              <a:xfrm flipH="1">
                <a:off x="3974" y="1728"/>
                <a:ext cx="96" cy="720"/>
              </a:xfrm>
              <a:prstGeom prst="leftBrace">
                <a:avLst>
                  <a:gd name="adj1" fmla="val 62500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5418" name="Text Box 42"/>
              <p:cNvSpPr txBox="1">
                <a:spLocks noChangeArrowheads="1"/>
              </p:cNvSpPr>
              <p:nvPr/>
            </p:nvSpPr>
            <p:spPr bwMode="auto">
              <a:xfrm>
                <a:off x="4080" y="2016"/>
                <a:ext cx="470" cy="17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 sz="1400">
                    <a:solidFill>
                      <a:srgbClr val="FF3300"/>
                    </a:solidFill>
                  </a:rPr>
                  <a:t>Fast</a:t>
                </a:r>
              </a:p>
            </p:txBody>
          </p:sp>
        </p:grpSp>
      </p:grpSp>
      <p:sp>
        <p:nvSpPr>
          <p:cNvPr id="485421" name="Text Box 45"/>
          <p:cNvSpPr txBox="1">
            <a:spLocks noChangeArrowheads="1"/>
          </p:cNvSpPr>
          <p:nvPr/>
        </p:nvSpPr>
        <p:spPr bwMode="auto">
          <a:xfrm>
            <a:off x="3665538" y="2133600"/>
            <a:ext cx="525462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400">
                <a:solidFill>
                  <a:schemeClr val="accent1"/>
                </a:solidFill>
              </a:rPr>
              <a:t>carry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228600"/>
            <a:ext cx="8704262" cy="779463"/>
          </a:xfrm>
        </p:spPr>
        <p:txBody>
          <a:bodyPr/>
          <a:lstStyle/>
          <a:p>
            <a:r>
              <a:rPr lang="en-US"/>
              <a:t>Modified Fetch Timing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962400"/>
            <a:ext cx="8294687" cy="2470150"/>
          </a:xfrm>
        </p:spPr>
        <p:txBody>
          <a:bodyPr/>
          <a:lstStyle/>
          <a:p>
            <a:r>
              <a:rPr lang="en-US"/>
              <a:t>29-Bit Incrementer</a:t>
            </a:r>
          </a:p>
          <a:p>
            <a:pPr lvl="1"/>
            <a:r>
              <a:rPr lang="en-US"/>
              <a:t>Acts as soon as PC selected</a:t>
            </a:r>
          </a:p>
          <a:p>
            <a:pPr lvl="1"/>
            <a:r>
              <a:rPr lang="en-US"/>
              <a:t>Output not needed until final MUX</a:t>
            </a:r>
          </a:p>
          <a:p>
            <a:pPr lvl="1"/>
            <a:r>
              <a:rPr lang="en-US"/>
              <a:t>Works in parallel with memory read</a:t>
            </a:r>
          </a:p>
          <a:p>
            <a:pPr lvl="1"/>
            <a:endParaRPr lang="en-US"/>
          </a:p>
        </p:txBody>
      </p:sp>
      <p:sp>
        <p:nvSpPr>
          <p:cNvPr id="488452" name="Line 4"/>
          <p:cNvSpPr>
            <a:spLocks noChangeShapeType="1"/>
          </p:cNvSpPr>
          <p:nvPr/>
        </p:nvSpPr>
        <p:spPr bwMode="auto">
          <a:xfrm>
            <a:off x="1295400" y="2286000"/>
            <a:ext cx="0" cy="762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3" name="Line 5"/>
          <p:cNvSpPr>
            <a:spLocks noChangeShapeType="1"/>
          </p:cNvSpPr>
          <p:nvPr/>
        </p:nvSpPr>
        <p:spPr bwMode="auto">
          <a:xfrm>
            <a:off x="1295400" y="24384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4" name="Text Box 6"/>
          <p:cNvSpPr txBox="1">
            <a:spLocks noChangeArrowheads="1"/>
          </p:cNvSpPr>
          <p:nvPr/>
        </p:nvSpPr>
        <p:spPr bwMode="auto">
          <a:xfrm>
            <a:off x="973138" y="1546225"/>
            <a:ext cx="10287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Select PC</a:t>
            </a:r>
          </a:p>
        </p:txBody>
      </p:sp>
      <p:sp>
        <p:nvSpPr>
          <p:cNvPr id="488455" name="Line 7"/>
          <p:cNvSpPr>
            <a:spLocks noChangeShapeType="1"/>
          </p:cNvSpPr>
          <p:nvPr/>
        </p:nvSpPr>
        <p:spPr bwMode="auto">
          <a:xfrm rot="-5400000">
            <a:off x="1447800" y="2438400"/>
            <a:ext cx="60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6" name="Line 8"/>
          <p:cNvSpPr>
            <a:spLocks noChangeShapeType="1"/>
          </p:cNvSpPr>
          <p:nvPr/>
        </p:nvSpPr>
        <p:spPr bwMode="auto">
          <a:xfrm>
            <a:off x="1752600" y="2209800"/>
            <a:ext cx="2438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7" name="Line 9"/>
          <p:cNvSpPr>
            <a:spLocks noChangeShapeType="1"/>
          </p:cNvSpPr>
          <p:nvPr/>
        </p:nvSpPr>
        <p:spPr bwMode="auto">
          <a:xfrm>
            <a:off x="1752600" y="2590800"/>
            <a:ext cx="2438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8" name="Line 10"/>
          <p:cNvSpPr>
            <a:spLocks noChangeShapeType="1"/>
          </p:cNvSpPr>
          <p:nvPr/>
        </p:nvSpPr>
        <p:spPr bwMode="auto">
          <a:xfrm>
            <a:off x="4191000" y="2057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59" name="Line 11"/>
          <p:cNvSpPr>
            <a:spLocks noChangeShapeType="1"/>
          </p:cNvSpPr>
          <p:nvPr/>
        </p:nvSpPr>
        <p:spPr bwMode="auto">
          <a:xfrm>
            <a:off x="4191000" y="22098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0" name="Line 12"/>
          <p:cNvSpPr>
            <a:spLocks noChangeShapeType="1"/>
          </p:cNvSpPr>
          <p:nvPr/>
        </p:nvSpPr>
        <p:spPr bwMode="auto">
          <a:xfrm>
            <a:off x="4648200" y="2057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1" name="Line 13"/>
          <p:cNvSpPr>
            <a:spLocks noChangeShapeType="1"/>
          </p:cNvSpPr>
          <p:nvPr/>
        </p:nvSpPr>
        <p:spPr bwMode="auto">
          <a:xfrm>
            <a:off x="4648200" y="2209800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2" name="Line 14"/>
          <p:cNvSpPr>
            <a:spLocks noChangeShapeType="1"/>
          </p:cNvSpPr>
          <p:nvPr/>
        </p:nvSpPr>
        <p:spPr bwMode="auto">
          <a:xfrm>
            <a:off x="5105400" y="2057400"/>
            <a:ext cx="0" cy="685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3" name="Line 15"/>
          <p:cNvSpPr>
            <a:spLocks noChangeShapeType="1"/>
          </p:cNvSpPr>
          <p:nvPr/>
        </p:nvSpPr>
        <p:spPr bwMode="auto">
          <a:xfrm>
            <a:off x="5105400" y="2416175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4" name="Line 16"/>
          <p:cNvSpPr>
            <a:spLocks noChangeShapeType="1"/>
          </p:cNvSpPr>
          <p:nvPr/>
        </p:nvSpPr>
        <p:spPr bwMode="auto">
          <a:xfrm>
            <a:off x="1371600" y="1828800"/>
            <a:ext cx="762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5" name="Text Box 17"/>
          <p:cNvSpPr txBox="1">
            <a:spLocks noChangeArrowheads="1"/>
          </p:cNvSpPr>
          <p:nvPr/>
        </p:nvSpPr>
        <p:spPr bwMode="auto">
          <a:xfrm>
            <a:off x="2447925" y="1927225"/>
            <a:ext cx="11652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Mem. Read</a:t>
            </a:r>
          </a:p>
        </p:txBody>
      </p:sp>
      <p:sp>
        <p:nvSpPr>
          <p:cNvPr id="488466" name="Text Box 18"/>
          <p:cNvSpPr txBox="1">
            <a:spLocks noChangeArrowheads="1"/>
          </p:cNvSpPr>
          <p:nvPr/>
        </p:nvSpPr>
        <p:spPr bwMode="auto">
          <a:xfrm>
            <a:off x="2401888" y="2595563"/>
            <a:ext cx="1255712" cy="31273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Incrementer</a:t>
            </a:r>
          </a:p>
        </p:txBody>
      </p:sp>
      <p:sp>
        <p:nvSpPr>
          <p:cNvPr id="488467" name="Text Box 19"/>
          <p:cNvSpPr txBox="1">
            <a:spLocks noChangeArrowheads="1"/>
          </p:cNvSpPr>
          <p:nvPr/>
        </p:nvSpPr>
        <p:spPr bwMode="auto">
          <a:xfrm>
            <a:off x="3249613" y="1219200"/>
            <a:ext cx="24130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need_regids, need_valC</a:t>
            </a:r>
          </a:p>
        </p:txBody>
      </p:sp>
      <p:sp>
        <p:nvSpPr>
          <p:cNvPr id="488468" name="Line 20"/>
          <p:cNvSpPr>
            <a:spLocks noChangeShapeType="1"/>
          </p:cNvSpPr>
          <p:nvPr/>
        </p:nvSpPr>
        <p:spPr bwMode="auto">
          <a:xfrm>
            <a:off x="4343400" y="1524000"/>
            <a:ext cx="76200" cy="609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69" name="Text Box 21"/>
          <p:cNvSpPr txBox="1">
            <a:spLocks noChangeArrowheads="1"/>
          </p:cNvSpPr>
          <p:nvPr/>
        </p:nvSpPr>
        <p:spPr bwMode="auto">
          <a:xfrm>
            <a:off x="4448175" y="1447800"/>
            <a:ext cx="9398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3-bit add</a:t>
            </a:r>
          </a:p>
        </p:txBody>
      </p:sp>
      <p:sp>
        <p:nvSpPr>
          <p:cNvPr id="488470" name="Line 22"/>
          <p:cNvSpPr>
            <a:spLocks noChangeShapeType="1"/>
          </p:cNvSpPr>
          <p:nvPr/>
        </p:nvSpPr>
        <p:spPr bwMode="auto">
          <a:xfrm>
            <a:off x="4800600" y="1676400"/>
            <a:ext cx="762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1" name="Text Box 23"/>
          <p:cNvSpPr txBox="1">
            <a:spLocks noChangeArrowheads="1"/>
          </p:cNvSpPr>
          <p:nvPr/>
        </p:nvSpPr>
        <p:spPr bwMode="auto">
          <a:xfrm>
            <a:off x="5095875" y="1981200"/>
            <a:ext cx="5429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MUX</a:t>
            </a:r>
          </a:p>
        </p:txBody>
      </p:sp>
      <p:sp>
        <p:nvSpPr>
          <p:cNvPr id="488472" name="Line 24"/>
          <p:cNvSpPr>
            <a:spLocks noChangeShapeType="1"/>
          </p:cNvSpPr>
          <p:nvPr/>
        </p:nvSpPr>
        <p:spPr bwMode="auto">
          <a:xfrm>
            <a:off x="5334000" y="2263775"/>
            <a:ext cx="0" cy="152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3" name="Line 25"/>
          <p:cNvSpPr>
            <a:spLocks noChangeShapeType="1"/>
          </p:cNvSpPr>
          <p:nvPr/>
        </p:nvSpPr>
        <p:spPr bwMode="auto">
          <a:xfrm>
            <a:off x="5562600" y="2286000"/>
            <a:ext cx="0" cy="762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4" name="AutoShape 26"/>
          <p:cNvSpPr>
            <a:spLocks/>
          </p:cNvSpPr>
          <p:nvPr/>
        </p:nvSpPr>
        <p:spPr bwMode="auto">
          <a:xfrm rot="-5400000">
            <a:off x="3276600" y="1143000"/>
            <a:ext cx="304800" cy="4267200"/>
          </a:xfrm>
          <a:prstGeom prst="leftBrace">
            <a:avLst>
              <a:gd name="adj1" fmla="val 116667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5" name="Text Box 27"/>
          <p:cNvSpPr txBox="1">
            <a:spLocks noChangeArrowheads="1"/>
          </p:cNvSpPr>
          <p:nvPr/>
        </p:nvSpPr>
        <p:spPr bwMode="auto">
          <a:xfrm>
            <a:off x="2667000" y="3505200"/>
            <a:ext cx="15017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1 clock cycle</a:t>
            </a:r>
          </a:p>
        </p:txBody>
      </p:sp>
      <p:sp>
        <p:nvSpPr>
          <p:cNvPr id="488476" name="Line 28"/>
          <p:cNvSpPr>
            <a:spLocks noChangeShapeType="1"/>
          </p:cNvSpPr>
          <p:nvPr/>
        </p:nvSpPr>
        <p:spPr bwMode="auto">
          <a:xfrm>
            <a:off x="4191000" y="2590800"/>
            <a:ext cx="914400" cy="0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7" name="Line 29"/>
          <p:cNvSpPr>
            <a:spLocks noChangeShapeType="1"/>
          </p:cNvSpPr>
          <p:nvPr/>
        </p:nvSpPr>
        <p:spPr bwMode="auto">
          <a:xfrm>
            <a:off x="7086600" y="2286000"/>
            <a:ext cx="0" cy="76200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488478" name="Text Box 30"/>
          <p:cNvSpPr txBox="1">
            <a:spLocks noChangeArrowheads="1"/>
          </p:cNvSpPr>
          <p:nvPr/>
        </p:nvSpPr>
        <p:spPr bwMode="auto">
          <a:xfrm>
            <a:off x="6216650" y="3048000"/>
            <a:ext cx="17176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Standard cycle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441450"/>
            <a:ext cx="8294687" cy="5213350"/>
          </a:xfrm>
        </p:spPr>
        <p:txBody>
          <a:bodyPr/>
          <a:lstStyle/>
          <a:p>
            <a:r>
              <a:rPr lang="en-US" dirty="0"/>
              <a:t>Wrap-Up of PIPE Design</a:t>
            </a:r>
          </a:p>
          <a:p>
            <a:pPr lvl="1"/>
            <a:r>
              <a:rPr lang="en-US" dirty="0" smtClean="0"/>
              <a:t>Exceptional conditions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analysis</a:t>
            </a:r>
          </a:p>
          <a:p>
            <a:pPr lvl="1"/>
            <a:r>
              <a:rPr lang="en-US" dirty="0"/>
              <a:t>Fetch stage design</a:t>
            </a:r>
          </a:p>
          <a:p>
            <a:r>
              <a:rPr lang="en-US" dirty="0" smtClean="0"/>
              <a:t>Modern </a:t>
            </a:r>
            <a:r>
              <a:rPr lang="en-US" dirty="0"/>
              <a:t>High-Performance Processors</a:t>
            </a:r>
          </a:p>
          <a:p>
            <a:pPr lvl="1"/>
            <a:r>
              <a:rPr lang="en-US" dirty="0"/>
              <a:t>Out-of-order execution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More Realistic Fetch Logic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10000"/>
            <a:ext cx="8294687" cy="2622550"/>
          </a:xfrm>
        </p:spPr>
        <p:txBody>
          <a:bodyPr/>
          <a:lstStyle/>
          <a:p>
            <a:r>
              <a:rPr lang="en-US"/>
              <a:t>Fetch Box</a:t>
            </a:r>
          </a:p>
          <a:p>
            <a:pPr lvl="1"/>
            <a:r>
              <a:rPr lang="en-US"/>
              <a:t>Integrated into instruction cache</a:t>
            </a:r>
          </a:p>
          <a:p>
            <a:pPr lvl="1"/>
            <a:r>
              <a:rPr lang="en-US"/>
              <a:t>Fetches entire cache block (16 or 32 bytes)</a:t>
            </a:r>
          </a:p>
          <a:p>
            <a:pPr lvl="1"/>
            <a:r>
              <a:rPr lang="en-US"/>
              <a:t>Selects current instruction from current block</a:t>
            </a:r>
          </a:p>
          <a:p>
            <a:pPr lvl="1"/>
            <a:r>
              <a:rPr lang="en-US"/>
              <a:t>Works ahead to fetch next block</a:t>
            </a:r>
          </a:p>
          <a:p>
            <a:pPr lvl="2"/>
            <a:r>
              <a:rPr lang="en-US"/>
              <a:t>As reaches end of current block</a:t>
            </a:r>
          </a:p>
          <a:p>
            <a:pPr lvl="2"/>
            <a:r>
              <a:rPr lang="en-US"/>
              <a:t>At branch target</a:t>
            </a:r>
          </a:p>
        </p:txBody>
      </p:sp>
      <p:pic>
        <p:nvPicPr>
          <p:cNvPr id="4812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838200"/>
            <a:ext cx="6651625" cy="2925763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4963"/>
            <a:ext cx="7543800" cy="571500"/>
          </a:xfrm>
        </p:spPr>
        <p:txBody>
          <a:bodyPr/>
          <a:lstStyle/>
          <a:p>
            <a:r>
              <a:rPr lang="en-US"/>
              <a:t>Modern CPU Design</a:t>
            </a:r>
          </a:p>
        </p:txBody>
      </p:sp>
      <p:pic>
        <p:nvPicPr>
          <p:cNvPr id="494647" name="Picture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143000"/>
            <a:ext cx="5589588" cy="5162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289675" cy="571500"/>
          </a:xfrm>
        </p:spPr>
        <p:txBody>
          <a:bodyPr/>
          <a:lstStyle/>
          <a:p>
            <a:r>
              <a:rPr lang="en-US"/>
              <a:t>Instruction Control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028950"/>
            <a:ext cx="8294687" cy="3403600"/>
          </a:xfrm>
        </p:spPr>
        <p:txBody>
          <a:bodyPr/>
          <a:lstStyle/>
          <a:p>
            <a:r>
              <a:rPr lang="en-US" sz="2000"/>
              <a:t>Grabs Instruction Bytes From Memory</a:t>
            </a:r>
          </a:p>
          <a:p>
            <a:pPr lvl="1"/>
            <a:r>
              <a:rPr lang="en-US" sz="1800"/>
              <a:t>Based on Current PC + Predicted Targets for Predicted Branches</a:t>
            </a:r>
          </a:p>
          <a:p>
            <a:pPr lvl="1"/>
            <a:r>
              <a:rPr lang="en-US" sz="1800"/>
              <a:t>Hardware dynamically guesses whether branches taken/not taken and (possibly) branch target</a:t>
            </a:r>
          </a:p>
          <a:p>
            <a:r>
              <a:rPr lang="en-US" sz="2000"/>
              <a:t>Translates Instructions Into </a:t>
            </a:r>
            <a:r>
              <a:rPr lang="en-US" sz="2000" i="1"/>
              <a:t>Operations</a:t>
            </a:r>
          </a:p>
          <a:p>
            <a:pPr lvl="1"/>
            <a:r>
              <a:rPr lang="en-US" sz="1800"/>
              <a:t>Primitive steps required to perform instruction</a:t>
            </a:r>
          </a:p>
          <a:p>
            <a:pPr lvl="1"/>
            <a:r>
              <a:rPr lang="en-US" sz="1800"/>
              <a:t>Typical instruction requires 1–3 operations</a:t>
            </a:r>
          </a:p>
          <a:p>
            <a:r>
              <a:rPr lang="en-US" sz="2000"/>
              <a:t>Converts Register References Into </a:t>
            </a:r>
            <a:r>
              <a:rPr lang="en-US" sz="2000" i="1"/>
              <a:t>Tags</a:t>
            </a:r>
          </a:p>
          <a:p>
            <a:pPr lvl="1"/>
            <a:r>
              <a:rPr lang="en-US" sz="1800"/>
              <a:t>Abstract identifier linking destination of one operation with sources of later operations</a:t>
            </a:r>
          </a:p>
        </p:txBody>
      </p:sp>
      <p:pic>
        <p:nvPicPr>
          <p:cNvPr id="496659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14400"/>
            <a:ext cx="5010150" cy="2232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Execution</a:t>
            </a:r>
            <a:br>
              <a:rPr lang="en-US"/>
            </a:br>
            <a:r>
              <a:rPr lang="en-US"/>
              <a:t>Unit</a:t>
            </a:r>
          </a:p>
        </p:txBody>
      </p:sp>
      <p:sp>
        <p:nvSpPr>
          <p:cNvPr id="497917" name="Rectangle 253"/>
          <p:cNvSpPr>
            <a:spLocks noGrp="1" noChangeArrowheads="1"/>
          </p:cNvSpPr>
          <p:nvPr>
            <p:ph type="body" idx="1"/>
          </p:nvPr>
        </p:nvSpPr>
        <p:spPr>
          <a:xfrm>
            <a:off x="290513" y="3810000"/>
            <a:ext cx="8294687" cy="2622550"/>
          </a:xfrm>
        </p:spPr>
        <p:txBody>
          <a:bodyPr/>
          <a:lstStyle/>
          <a:p>
            <a:pPr lvl="1"/>
            <a:r>
              <a:rPr lang="en-US"/>
              <a:t>Multiple functional units</a:t>
            </a:r>
          </a:p>
          <a:p>
            <a:pPr lvl="2"/>
            <a:r>
              <a:rPr lang="en-US"/>
              <a:t>Each can operate in independently</a:t>
            </a:r>
          </a:p>
          <a:p>
            <a:pPr lvl="1"/>
            <a:r>
              <a:rPr lang="en-US"/>
              <a:t>Operations performed as soon as operands available</a:t>
            </a:r>
          </a:p>
          <a:p>
            <a:pPr lvl="2"/>
            <a:r>
              <a:rPr lang="en-US"/>
              <a:t>Not necessarily in program order</a:t>
            </a:r>
          </a:p>
          <a:p>
            <a:pPr lvl="2"/>
            <a:r>
              <a:rPr lang="en-US"/>
              <a:t>Within limits of functional units</a:t>
            </a:r>
          </a:p>
          <a:p>
            <a:pPr lvl="1"/>
            <a:r>
              <a:rPr lang="en-US"/>
              <a:t>Control logic</a:t>
            </a:r>
          </a:p>
          <a:p>
            <a:pPr lvl="2"/>
            <a:r>
              <a:rPr lang="en-US"/>
              <a:t>Ensures behavior equivalent to sequential program execution</a:t>
            </a:r>
          </a:p>
        </p:txBody>
      </p:sp>
      <p:grpSp>
        <p:nvGrpSpPr>
          <p:cNvPr id="497916" name="Group 252"/>
          <p:cNvGrpSpPr>
            <a:grpSpLocks/>
          </p:cNvGrpSpPr>
          <p:nvPr/>
        </p:nvGrpSpPr>
        <p:grpSpPr bwMode="auto">
          <a:xfrm>
            <a:off x="3048000" y="304800"/>
            <a:ext cx="5653088" cy="3397250"/>
            <a:chOff x="1056" y="1824"/>
            <a:chExt cx="3561" cy="2140"/>
          </a:xfrm>
        </p:grpSpPr>
        <p:sp>
          <p:nvSpPr>
            <p:cNvPr id="497668" name="Rectangle 4"/>
            <p:cNvSpPr>
              <a:spLocks noChangeArrowheads="1"/>
            </p:cNvSpPr>
            <p:nvPr/>
          </p:nvSpPr>
          <p:spPr bwMode="auto">
            <a:xfrm>
              <a:off x="2743" y="3761"/>
              <a:ext cx="63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0">
                  <a:solidFill>
                    <a:srgbClr val="919191"/>
                  </a:solidFill>
                  <a:latin typeface="Arial" charset="0"/>
                </a:rPr>
                <a:t>Execution</a:t>
              </a:r>
              <a:endParaRPr lang="en-US"/>
            </a:p>
          </p:txBody>
        </p:sp>
        <p:sp>
          <p:nvSpPr>
            <p:cNvPr id="497669" name="Rectangle 5"/>
            <p:cNvSpPr>
              <a:spLocks noChangeArrowheads="1"/>
            </p:cNvSpPr>
            <p:nvPr/>
          </p:nvSpPr>
          <p:spPr bwMode="auto">
            <a:xfrm>
              <a:off x="1437" y="2128"/>
              <a:ext cx="3180" cy="1836"/>
            </a:xfrm>
            <a:prstGeom prst="rect">
              <a:avLst/>
            </a:prstGeom>
            <a:solidFill>
              <a:srgbClr val="919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70" name="Rectangle 6"/>
            <p:cNvSpPr>
              <a:spLocks noChangeArrowheads="1"/>
            </p:cNvSpPr>
            <p:nvPr/>
          </p:nvSpPr>
          <p:spPr bwMode="auto">
            <a:xfrm>
              <a:off x="1427" y="2118"/>
              <a:ext cx="3169" cy="182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71" name="Rectangle 7"/>
            <p:cNvSpPr>
              <a:spLocks noChangeArrowheads="1"/>
            </p:cNvSpPr>
            <p:nvPr/>
          </p:nvSpPr>
          <p:spPr bwMode="auto">
            <a:xfrm>
              <a:off x="2528" y="3744"/>
              <a:ext cx="63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0">
                  <a:solidFill>
                    <a:srgbClr val="000000"/>
                  </a:solidFill>
                  <a:latin typeface="Arial" charset="0"/>
                </a:rPr>
                <a:t>Execution</a:t>
              </a:r>
              <a:endParaRPr lang="en-US"/>
            </a:p>
          </p:txBody>
        </p:sp>
        <p:sp>
          <p:nvSpPr>
            <p:cNvPr id="497672" name="Rectangle 8"/>
            <p:cNvSpPr>
              <a:spLocks noChangeArrowheads="1"/>
            </p:cNvSpPr>
            <p:nvPr/>
          </p:nvSpPr>
          <p:spPr bwMode="auto">
            <a:xfrm>
              <a:off x="1715" y="2358"/>
              <a:ext cx="2833" cy="529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73" name="Rectangle 9"/>
            <p:cNvSpPr>
              <a:spLocks noChangeArrowheads="1"/>
            </p:cNvSpPr>
            <p:nvPr/>
          </p:nvSpPr>
          <p:spPr bwMode="auto">
            <a:xfrm>
              <a:off x="4066" y="2515"/>
              <a:ext cx="441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Functional</a:t>
              </a:r>
              <a:endParaRPr lang="en-US"/>
            </a:p>
          </p:txBody>
        </p:sp>
        <p:sp>
          <p:nvSpPr>
            <p:cNvPr id="497674" name="Rectangle 10"/>
            <p:cNvSpPr>
              <a:spLocks noChangeArrowheads="1"/>
            </p:cNvSpPr>
            <p:nvPr/>
          </p:nvSpPr>
          <p:spPr bwMode="auto">
            <a:xfrm>
              <a:off x="4289" y="2630"/>
              <a:ext cx="218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Units</a:t>
              </a:r>
              <a:endParaRPr lang="en-US"/>
            </a:p>
          </p:txBody>
        </p:sp>
        <p:sp>
          <p:nvSpPr>
            <p:cNvPr id="497679" name="Rectangle 15"/>
            <p:cNvSpPr>
              <a:spLocks noChangeArrowheads="1"/>
            </p:cNvSpPr>
            <p:nvPr/>
          </p:nvSpPr>
          <p:spPr bwMode="auto">
            <a:xfrm>
              <a:off x="1763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80" name="Rectangle 16"/>
            <p:cNvSpPr>
              <a:spLocks noChangeArrowheads="1"/>
            </p:cNvSpPr>
            <p:nvPr/>
          </p:nvSpPr>
          <p:spPr bwMode="auto">
            <a:xfrm>
              <a:off x="1814" y="2508"/>
              <a:ext cx="26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Integer/</a:t>
              </a:r>
              <a:endParaRPr lang="en-US"/>
            </a:p>
          </p:txBody>
        </p:sp>
        <p:sp>
          <p:nvSpPr>
            <p:cNvPr id="497681" name="Rectangle 17"/>
            <p:cNvSpPr>
              <a:spLocks noChangeArrowheads="1"/>
            </p:cNvSpPr>
            <p:nvPr/>
          </p:nvSpPr>
          <p:spPr bwMode="auto">
            <a:xfrm>
              <a:off x="1822" y="2604"/>
              <a:ext cx="2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Branch</a:t>
              </a:r>
              <a:endParaRPr lang="en-US"/>
            </a:p>
          </p:txBody>
        </p:sp>
        <p:sp>
          <p:nvSpPr>
            <p:cNvPr id="497682" name="Rectangle 18"/>
            <p:cNvSpPr>
              <a:spLocks noChangeArrowheads="1"/>
            </p:cNvSpPr>
            <p:nvPr/>
          </p:nvSpPr>
          <p:spPr bwMode="auto">
            <a:xfrm>
              <a:off x="2531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83" name="Rectangle 19"/>
            <p:cNvSpPr>
              <a:spLocks noChangeArrowheads="1"/>
            </p:cNvSpPr>
            <p:nvPr/>
          </p:nvSpPr>
          <p:spPr bwMode="auto">
            <a:xfrm>
              <a:off x="2665" y="2508"/>
              <a:ext cx="10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FP</a:t>
              </a:r>
              <a:endParaRPr lang="en-US"/>
            </a:p>
          </p:txBody>
        </p:sp>
        <p:sp>
          <p:nvSpPr>
            <p:cNvPr id="497684" name="Rectangle 20"/>
            <p:cNvSpPr>
              <a:spLocks noChangeArrowheads="1"/>
            </p:cNvSpPr>
            <p:nvPr/>
          </p:nvSpPr>
          <p:spPr bwMode="auto">
            <a:xfrm>
              <a:off x="2645" y="2604"/>
              <a:ext cx="14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Add</a:t>
              </a:r>
              <a:endParaRPr lang="en-US"/>
            </a:p>
          </p:txBody>
        </p:sp>
        <p:sp>
          <p:nvSpPr>
            <p:cNvPr id="497685" name="Rectangle 21"/>
            <p:cNvSpPr>
              <a:spLocks noChangeArrowheads="1"/>
            </p:cNvSpPr>
            <p:nvPr/>
          </p:nvSpPr>
          <p:spPr bwMode="auto">
            <a:xfrm>
              <a:off x="2915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86" name="Rectangle 22"/>
            <p:cNvSpPr>
              <a:spLocks noChangeArrowheads="1"/>
            </p:cNvSpPr>
            <p:nvPr/>
          </p:nvSpPr>
          <p:spPr bwMode="auto">
            <a:xfrm>
              <a:off x="3049" y="2508"/>
              <a:ext cx="10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FP</a:t>
              </a:r>
              <a:endParaRPr lang="en-US"/>
            </a:p>
          </p:txBody>
        </p:sp>
        <p:sp>
          <p:nvSpPr>
            <p:cNvPr id="497687" name="Rectangle 23"/>
            <p:cNvSpPr>
              <a:spLocks noChangeArrowheads="1"/>
            </p:cNvSpPr>
            <p:nvPr/>
          </p:nvSpPr>
          <p:spPr bwMode="auto">
            <a:xfrm>
              <a:off x="2956" y="2604"/>
              <a:ext cx="15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Mult</a:t>
              </a:r>
              <a:endParaRPr lang="en-US"/>
            </a:p>
          </p:txBody>
        </p:sp>
        <p:sp>
          <p:nvSpPr>
            <p:cNvPr id="497688" name="Rectangle 24"/>
            <p:cNvSpPr>
              <a:spLocks noChangeArrowheads="1"/>
            </p:cNvSpPr>
            <p:nvPr/>
          </p:nvSpPr>
          <p:spPr bwMode="auto">
            <a:xfrm>
              <a:off x="3108" y="2604"/>
              <a:ext cx="13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/Div</a:t>
              </a:r>
              <a:endParaRPr lang="en-US"/>
            </a:p>
          </p:txBody>
        </p:sp>
        <p:sp>
          <p:nvSpPr>
            <p:cNvPr id="497689" name="Rectangle 25"/>
            <p:cNvSpPr>
              <a:spLocks noChangeArrowheads="1"/>
            </p:cNvSpPr>
            <p:nvPr/>
          </p:nvSpPr>
          <p:spPr bwMode="auto">
            <a:xfrm>
              <a:off x="3299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90" name="Rectangle 26"/>
            <p:cNvSpPr>
              <a:spLocks noChangeArrowheads="1"/>
            </p:cNvSpPr>
            <p:nvPr/>
          </p:nvSpPr>
          <p:spPr bwMode="auto">
            <a:xfrm>
              <a:off x="3396" y="2556"/>
              <a:ext cx="17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Load</a:t>
              </a:r>
              <a:endParaRPr lang="en-US"/>
            </a:p>
          </p:txBody>
        </p:sp>
        <p:sp>
          <p:nvSpPr>
            <p:cNvPr id="497691" name="Rectangle 27"/>
            <p:cNvSpPr>
              <a:spLocks noChangeArrowheads="1"/>
            </p:cNvSpPr>
            <p:nvPr/>
          </p:nvSpPr>
          <p:spPr bwMode="auto">
            <a:xfrm>
              <a:off x="3683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92" name="Rectangle 28"/>
            <p:cNvSpPr>
              <a:spLocks noChangeArrowheads="1"/>
            </p:cNvSpPr>
            <p:nvPr/>
          </p:nvSpPr>
          <p:spPr bwMode="auto">
            <a:xfrm>
              <a:off x="3773" y="2556"/>
              <a:ext cx="19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Store</a:t>
              </a:r>
              <a:endParaRPr lang="en-US"/>
            </a:p>
          </p:txBody>
        </p:sp>
        <p:sp>
          <p:nvSpPr>
            <p:cNvPr id="497696" name="Rectangle 32"/>
            <p:cNvSpPr>
              <a:spLocks noChangeArrowheads="1"/>
            </p:cNvSpPr>
            <p:nvPr/>
          </p:nvSpPr>
          <p:spPr bwMode="auto">
            <a:xfrm>
              <a:off x="3299" y="3414"/>
              <a:ext cx="721" cy="385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97" name="Rectangle 33"/>
            <p:cNvSpPr>
              <a:spLocks noChangeArrowheads="1"/>
            </p:cNvSpPr>
            <p:nvPr/>
          </p:nvSpPr>
          <p:spPr bwMode="auto">
            <a:xfrm>
              <a:off x="3579" y="3499"/>
              <a:ext cx="202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Data</a:t>
              </a:r>
              <a:endParaRPr lang="en-US"/>
            </a:p>
          </p:txBody>
        </p:sp>
        <p:sp>
          <p:nvSpPr>
            <p:cNvPr id="497698" name="Rectangle 34"/>
            <p:cNvSpPr>
              <a:spLocks noChangeArrowheads="1"/>
            </p:cNvSpPr>
            <p:nvPr/>
          </p:nvSpPr>
          <p:spPr bwMode="auto">
            <a:xfrm>
              <a:off x="3542" y="3614"/>
              <a:ext cx="276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Cache</a:t>
              </a:r>
              <a:endParaRPr lang="en-US"/>
            </a:p>
          </p:txBody>
        </p:sp>
        <p:grpSp>
          <p:nvGrpSpPr>
            <p:cNvPr id="497783" name="Group 119"/>
            <p:cNvGrpSpPr>
              <a:grpSpLocks/>
            </p:cNvGrpSpPr>
            <p:nvPr/>
          </p:nvGrpSpPr>
          <p:grpSpPr bwMode="auto">
            <a:xfrm>
              <a:off x="3349" y="2742"/>
              <a:ext cx="93" cy="672"/>
              <a:chOff x="3349" y="2742"/>
              <a:chExt cx="93" cy="672"/>
            </a:xfrm>
          </p:grpSpPr>
          <p:sp>
            <p:nvSpPr>
              <p:cNvPr id="497781" name="Rectangle 117"/>
              <p:cNvSpPr>
                <a:spLocks noChangeArrowheads="1"/>
              </p:cNvSpPr>
              <p:nvPr/>
            </p:nvSpPr>
            <p:spPr bwMode="auto">
              <a:xfrm>
                <a:off x="3386" y="2742"/>
                <a:ext cx="18" cy="58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782" name="Freeform 118"/>
              <p:cNvSpPr>
                <a:spLocks/>
              </p:cNvSpPr>
              <p:nvPr/>
            </p:nvSpPr>
            <p:spPr bwMode="auto">
              <a:xfrm>
                <a:off x="3349" y="3322"/>
                <a:ext cx="93" cy="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92"/>
                  </a:cxn>
                  <a:cxn ang="0">
                    <a:pos x="93" y="0"/>
                  </a:cxn>
                  <a:cxn ang="0">
                    <a:pos x="0" y="0"/>
                  </a:cxn>
                </a:cxnLst>
                <a:rect l="0" t="0" r="r" b="b"/>
                <a:pathLst>
                  <a:path w="93" h="92">
                    <a:moveTo>
                      <a:pt x="0" y="0"/>
                    </a:moveTo>
                    <a:lnTo>
                      <a:pt x="46" y="92"/>
                    </a:lnTo>
                    <a:lnTo>
                      <a:pt x="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786" name="Group 122"/>
            <p:cNvGrpSpPr>
              <a:grpSpLocks/>
            </p:cNvGrpSpPr>
            <p:nvPr/>
          </p:nvGrpSpPr>
          <p:grpSpPr bwMode="auto">
            <a:xfrm>
              <a:off x="3486" y="2742"/>
              <a:ext cx="107" cy="672"/>
              <a:chOff x="3486" y="2742"/>
              <a:chExt cx="107" cy="672"/>
            </a:xfrm>
          </p:grpSpPr>
          <p:sp>
            <p:nvSpPr>
              <p:cNvPr id="497784" name="Rectangle 120"/>
              <p:cNvSpPr>
                <a:spLocks noChangeArrowheads="1"/>
              </p:cNvSpPr>
              <p:nvPr/>
            </p:nvSpPr>
            <p:spPr bwMode="auto">
              <a:xfrm>
                <a:off x="3527" y="2847"/>
                <a:ext cx="24" cy="56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785" name="Freeform 121"/>
              <p:cNvSpPr>
                <a:spLocks/>
              </p:cNvSpPr>
              <p:nvPr/>
            </p:nvSpPr>
            <p:spPr bwMode="auto">
              <a:xfrm>
                <a:off x="3486" y="2742"/>
                <a:ext cx="107" cy="108"/>
              </a:xfrm>
              <a:custGeom>
                <a:avLst/>
                <a:gdLst/>
                <a:ahLst/>
                <a:cxnLst>
                  <a:cxn ang="0">
                    <a:pos x="107" y="108"/>
                  </a:cxn>
                  <a:cxn ang="0">
                    <a:pos x="53" y="0"/>
                  </a:cxn>
                  <a:cxn ang="0">
                    <a:pos x="0" y="108"/>
                  </a:cxn>
                  <a:cxn ang="0">
                    <a:pos x="107" y="108"/>
                  </a:cxn>
                </a:cxnLst>
                <a:rect l="0" t="0" r="r" b="b"/>
                <a:pathLst>
                  <a:path w="107" h="108">
                    <a:moveTo>
                      <a:pt x="107" y="108"/>
                    </a:moveTo>
                    <a:lnTo>
                      <a:pt x="53" y="0"/>
                    </a:lnTo>
                    <a:lnTo>
                      <a:pt x="0" y="108"/>
                    </a:lnTo>
                    <a:lnTo>
                      <a:pt x="107" y="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789" name="Group 125"/>
            <p:cNvGrpSpPr>
              <a:grpSpLocks/>
            </p:cNvGrpSpPr>
            <p:nvPr/>
          </p:nvGrpSpPr>
          <p:grpSpPr bwMode="auto">
            <a:xfrm>
              <a:off x="3733" y="2742"/>
              <a:ext cx="93" cy="672"/>
              <a:chOff x="3733" y="2742"/>
              <a:chExt cx="93" cy="672"/>
            </a:xfrm>
          </p:grpSpPr>
          <p:sp>
            <p:nvSpPr>
              <p:cNvPr id="497787" name="Rectangle 123"/>
              <p:cNvSpPr>
                <a:spLocks noChangeArrowheads="1"/>
              </p:cNvSpPr>
              <p:nvPr/>
            </p:nvSpPr>
            <p:spPr bwMode="auto">
              <a:xfrm>
                <a:off x="3770" y="2742"/>
                <a:ext cx="18" cy="58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788" name="Freeform 124"/>
              <p:cNvSpPr>
                <a:spLocks/>
              </p:cNvSpPr>
              <p:nvPr/>
            </p:nvSpPr>
            <p:spPr bwMode="auto">
              <a:xfrm>
                <a:off x="3733" y="3322"/>
                <a:ext cx="93" cy="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92"/>
                  </a:cxn>
                  <a:cxn ang="0">
                    <a:pos x="93" y="0"/>
                  </a:cxn>
                  <a:cxn ang="0">
                    <a:pos x="0" y="0"/>
                  </a:cxn>
                </a:cxnLst>
                <a:rect l="0" t="0" r="r" b="b"/>
                <a:pathLst>
                  <a:path w="93" h="92">
                    <a:moveTo>
                      <a:pt x="0" y="0"/>
                    </a:moveTo>
                    <a:lnTo>
                      <a:pt x="46" y="92"/>
                    </a:lnTo>
                    <a:lnTo>
                      <a:pt x="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792" name="Group 128"/>
            <p:cNvGrpSpPr>
              <a:grpSpLocks/>
            </p:cNvGrpSpPr>
            <p:nvPr/>
          </p:nvGrpSpPr>
          <p:grpSpPr bwMode="auto">
            <a:xfrm>
              <a:off x="3870" y="2742"/>
              <a:ext cx="107" cy="672"/>
              <a:chOff x="3870" y="2742"/>
              <a:chExt cx="107" cy="672"/>
            </a:xfrm>
          </p:grpSpPr>
          <p:sp>
            <p:nvSpPr>
              <p:cNvPr id="497790" name="Rectangle 126"/>
              <p:cNvSpPr>
                <a:spLocks noChangeArrowheads="1"/>
              </p:cNvSpPr>
              <p:nvPr/>
            </p:nvSpPr>
            <p:spPr bwMode="auto">
              <a:xfrm>
                <a:off x="3911" y="2742"/>
                <a:ext cx="24" cy="56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791" name="Freeform 127"/>
              <p:cNvSpPr>
                <a:spLocks/>
              </p:cNvSpPr>
              <p:nvPr/>
            </p:nvSpPr>
            <p:spPr bwMode="auto">
              <a:xfrm>
                <a:off x="3870" y="3307"/>
                <a:ext cx="107" cy="1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3" y="107"/>
                  </a:cxn>
                  <a:cxn ang="0">
                    <a:pos x="107" y="0"/>
                  </a:cxn>
                  <a:cxn ang="0">
                    <a:pos x="0" y="0"/>
                  </a:cxn>
                </a:cxnLst>
                <a:rect l="0" t="0" r="r" b="b"/>
                <a:pathLst>
                  <a:path w="107" h="107">
                    <a:moveTo>
                      <a:pt x="0" y="0"/>
                    </a:moveTo>
                    <a:lnTo>
                      <a:pt x="53" y="107"/>
                    </a:lnTo>
                    <a:lnTo>
                      <a:pt x="1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7799" name="Rectangle 135"/>
            <p:cNvSpPr>
              <a:spLocks noChangeArrowheads="1"/>
            </p:cNvSpPr>
            <p:nvPr/>
          </p:nvSpPr>
          <p:spPr bwMode="auto">
            <a:xfrm>
              <a:off x="1811" y="1848"/>
              <a:ext cx="6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00" name="Rectangle 136"/>
            <p:cNvSpPr>
              <a:spLocks noChangeArrowheads="1"/>
            </p:cNvSpPr>
            <p:nvPr/>
          </p:nvSpPr>
          <p:spPr bwMode="auto">
            <a:xfrm>
              <a:off x="1851" y="1824"/>
              <a:ext cx="546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Prediction</a:t>
              </a:r>
              <a:endParaRPr lang="en-US"/>
            </a:p>
          </p:txBody>
        </p:sp>
        <p:sp>
          <p:nvSpPr>
            <p:cNvPr id="497801" name="Rectangle 137"/>
            <p:cNvSpPr>
              <a:spLocks noChangeArrowheads="1"/>
            </p:cNvSpPr>
            <p:nvPr/>
          </p:nvSpPr>
          <p:spPr bwMode="auto">
            <a:xfrm>
              <a:off x="1896" y="1968"/>
              <a:ext cx="236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OK?</a:t>
              </a:r>
              <a:endParaRPr lang="en-US"/>
            </a:p>
          </p:txBody>
        </p:sp>
        <p:sp>
          <p:nvSpPr>
            <p:cNvPr id="497802" name="Rectangle 138"/>
            <p:cNvSpPr>
              <a:spLocks noChangeArrowheads="1"/>
            </p:cNvSpPr>
            <p:nvPr/>
          </p:nvSpPr>
          <p:spPr bwMode="auto">
            <a:xfrm>
              <a:off x="3875" y="3164"/>
              <a:ext cx="28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03" name="Rectangle 139"/>
            <p:cNvSpPr>
              <a:spLocks noChangeArrowheads="1"/>
            </p:cNvSpPr>
            <p:nvPr/>
          </p:nvSpPr>
          <p:spPr bwMode="auto">
            <a:xfrm>
              <a:off x="3950" y="3199"/>
              <a:ext cx="1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Data</a:t>
              </a:r>
              <a:endParaRPr lang="en-US"/>
            </a:p>
          </p:txBody>
        </p:sp>
        <p:sp>
          <p:nvSpPr>
            <p:cNvPr id="497804" name="Rectangle 140"/>
            <p:cNvSpPr>
              <a:spLocks noChangeArrowheads="1"/>
            </p:cNvSpPr>
            <p:nvPr/>
          </p:nvSpPr>
          <p:spPr bwMode="auto">
            <a:xfrm>
              <a:off x="3495" y="3159"/>
              <a:ext cx="28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05" name="Rectangle 141"/>
            <p:cNvSpPr>
              <a:spLocks noChangeArrowheads="1"/>
            </p:cNvSpPr>
            <p:nvPr/>
          </p:nvSpPr>
          <p:spPr bwMode="auto">
            <a:xfrm>
              <a:off x="3570" y="3194"/>
              <a:ext cx="1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Data</a:t>
              </a:r>
              <a:endParaRPr lang="en-US"/>
            </a:p>
          </p:txBody>
        </p:sp>
        <p:sp>
          <p:nvSpPr>
            <p:cNvPr id="497806" name="Rectangle 142"/>
            <p:cNvSpPr>
              <a:spLocks noChangeArrowheads="1"/>
            </p:cNvSpPr>
            <p:nvPr/>
          </p:nvSpPr>
          <p:spPr bwMode="auto">
            <a:xfrm>
              <a:off x="3137" y="3030"/>
              <a:ext cx="3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07" name="Rectangle 143"/>
            <p:cNvSpPr>
              <a:spLocks noChangeArrowheads="1"/>
            </p:cNvSpPr>
            <p:nvPr/>
          </p:nvSpPr>
          <p:spPr bwMode="auto">
            <a:xfrm>
              <a:off x="3212" y="3065"/>
              <a:ext cx="1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Addr</a:t>
              </a:r>
              <a:endParaRPr lang="en-US"/>
            </a:p>
          </p:txBody>
        </p:sp>
        <p:sp>
          <p:nvSpPr>
            <p:cNvPr id="497808" name="Rectangle 144"/>
            <p:cNvSpPr>
              <a:spLocks noChangeArrowheads="1"/>
            </p:cNvSpPr>
            <p:nvPr/>
          </p:nvSpPr>
          <p:spPr bwMode="auto">
            <a:xfrm>
              <a:off x="3380" y="3065"/>
              <a:ext cx="2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/>
            </a:p>
          </p:txBody>
        </p:sp>
        <p:sp>
          <p:nvSpPr>
            <p:cNvPr id="497809" name="Rectangle 145"/>
            <p:cNvSpPr>
              <a:spLocks noChangeArrowheads="1"/>
            </p:cNvSpPr>
            <p:nvPr/>
          </p:nvSpPr>
          <p:spPr bwMode="auto">
            <a:xfrm>
              <a:off x="3539" y="3020"/>
              <a:ext cx="3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10" name="Rectangle 146"/>
            <p:cNvSpPr>
              <a:spLocks noChangeArrowheads="1"/>
            </p:cNvSpPr>
            <p:nvPr/>
          </p:nvSpPr>
          <p:spPr bwMode="auto">
            <a:xfrm>
              <a:off x="3614" y="3055"/>
              <a:ext cx="1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Addr</a:t>
              </a:r>
              <a:endParaRPr lang="en-US"/>
            </a:p>
          </p:txBody>
        </p:sp>
        <p:sp>
          <p:nvSpPr>
            <p:cNvPr id="497811" name="Rectangle 147"/>
            <p:cNvSpPr>
              <a:spLocks noChangeArrowheads="1"/>
            </p:cNvSpPr>
            <p:nvPr/>
          </p:nvSpPr>
          <p:spPr bwMode="auto">
            <a:xfrm>
              <a:off x="3782" y="3055"/>
              <a:ext cx="2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/>
            </a:p>
          </p:txBody>
        </p:sp>
        <p:grpSp>
          <p:nvGrpSpPr>
            <p:cNvPr id="497814" name="Group 150"/>
            <p:cNvGrpSpPr>
              <a:grpSpLocks/>
            </p:cNvGrpSpPr>
            <p:nvPr/>
          </p:nvGrpSpPr>
          <p:grpSpPr bwMode="auto">
            <a:xfrm>
              <a:off x="1917" y="2310"/>
              <a:ext cx="77" cy="144"/>
              <a:chOff x="1917" y="2310"/>
              <a:chExt cx="77" cy="144"/>
            </a:xfrm>
          </p:grpSpPr>
          <p:sp>
            <p:nvSpPr>
              <p:cNvPr id="497812" name="Rectangle 148"/>
              <p:cNvSpPr>
                <a:spLocks noChangeArrowheads="1"/>
              </p:cNvSpPr>
              <p:nvPr/>
            </p:nvSpPr>
            <p:spPr bwMode="auto">
              <a:xfrm>
                <a:off x="1949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13" name="Freeform 149"/>
              <p:cNvSpPr>
                <a:spLocks/>
              </p:cNvSpPr>
              <p:nvPr/>
            </p:nvSpPr>
            <p:spPr bwMode="auto">
              <a:xfrm>
                <a:off x="1917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17" name="Group 153"/>
            <p:cNvGrpSpPr>
              <a:grpSpLocks/>
            </p:cNvGrpSpPr>
            <p:nvPr/>
          </p:nvGrpSpPr>
          <p:grpSpPr bwMode="auto">
            <a:xfrm>
              <a:off x="2685" y="2310"/>
              <a:ext cx="77" cy="144"/>
              <a:chOff x="2685" y="2310"/>
              <a:chExt cx="77" cy="144"/>
            </a:xfrm>
          </p:grpSpPr>
          <p:sp>
            <p:nvSpPr>
              <p:cNvPr id="497815" name="Rectangle 151"/>
              <p:cNvSpPr>
                <a:spLocks noChangeArrowheads="1"/>
              </p:cNvSpPr>
              <p:nvPr/>
            </p:nvSpPr>
            <p:spPr bwMode="auto">
              <a:xfrm>
                <a:off x="2717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16" name="Freeform 152"/>
              <p:cNvSpPr>
                <a:spLocks/>
              </p:cNvSpPr>
              <p:nvPr/>
            </p:nvSpPr>
            <p:spPr bwMode="auto">
              <a:xfrm>
                <a:off x="2685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20" name="Group 156"/>
            <p:cNvGrpSpPr>
              <a:grpSpLocks/>
            </p:cNvGrpSpPr>
            <p:nvPr/>
          </p:nvGrpSpPr>
          <p:grpSpPr bwMode="auto">
            <a:xfrm>
              <a:off x="3069" y="2310"/>
              <a:ext cx="77" cy="144"/>
              <a:chOff x="3069" y="2310"/>
              <a:chExt cx="77" cy="144"/>
            </a:xfrm>
          </p:grpSpPr>
          <p:sp>
            <p:nvSpPr>
              <p:cNvPr id="497818" name="Rectangle 154"/>
              <p:cNvSpPr>
                <a:spLocks noChangeArrowheads="1"/>
              </p:cNvSpPr>
              <p:nvPr/>
            </p:nvSpPr>
            <p:spPr bwMode="auto">
              <a:xfrm>
                <a:off x="3101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19" name="Freeform 155"/>
              <p:cNvSpPr>
                <a:spLocks/>
              </p:cNvSpPr>
              <p:nvPr/>
            </p:nvSpPr>
            <p:spPr bwMode="auto">
              <a:xfrm>
                <a:off x="3069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23" name="Group 159"/>
            <p:cNvGrpSpPr>
              <a:grpSpLocks/>
            </p:cNvGrpSpPr>
            <p:nvPr/>
          </p:nvGrpSpPr>
          <p:grpSpPr bwMode="auto">
            <a:xfrm>
              <a:off x="3453" y="2310"/>
              <a:ext cx="77" cy="144"/>
              <a:chOff x="3453" y="2310"/>
              <a:chExt cx="77" cy="144"/>
            </a:xfrm>
          </p:grpSpPr>
          <p:sp>
            <p:nvSpPr>
              <p:cNvPr id="497821" name="Rectangle 157"/>
              <p:cNvSpPr>
                <a:spLocks noChangeArrowheads="1"/>
              </p:cNvSpPr>
              <p:nvPr/>
            </p:nvSpPr>
            <p:spPr bwMode="auto">
              <a:xfrm>
                <a:off x="3485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22" name="Freeform 158"/>
              <p:cNvSpPr>
                <a:spLocks/>
              </p:cNvSpPr>
              <p:nvPr/>
            </p:nvSpPr>
            <p:spPr bwMode="auto">
              <a:xfrm>
                <a:off x="3453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26" name="Group 162"/>
            <p:cNvGrpSpPr>
              <a:grpSpLocks/>
            </p:cNvGrpSpPr>
            <p:nvPr/>
          </p:nvGrpSpPr>
          <p:grpSpPr bwMode="auto">
            <a:xfrm>
              <a:off x="3837" y="2310"/>
              <a:ext cx="77" cy="144"/>
              <a:chOff x="3837" y="2310"/>
              <a:chExt cx="77" cy="144"/>
            </a:xfrm>
          </p:grpSpPr>
          <p:sp>
            <p:nvSpPr>
              <p:cNvPr id="497824" name="Rectangle 160"/>
              <p:cNvSpPr>
                <a:spLocks noChangeArrowheads="1"/>
              </p:cNvSpPr>
              <p:nvPr/>
            </p:nvSpPr>
            <p:spPr bwMode="auto">
              <a:xfrm>
                <a:off x="3869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25" name="Freeform 161"/>
              <p:cNvSpPr>
                <a:spLocks/>
              </p:cNvSpPr>
              <p:nvPr/>
            </p:nvSpPr>
            <p:spPr bwMode="auto">
              <a:xfrm>
                <a:off x="3837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7827" name="Rectangle 163"/>
            <p:cNvSpPr>
              <a:spLocks noChangeArrowheads="1"/>
            </p:cNvSpPr>
            <p:nvPr/>
          </p:nvSpPr>
          <p:spPr bwMode="auto">
            <a:xfrm>
              <a:off x="1955" y="2301"/>
              <a:ext cx="1920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28" name="Rectangle 164"/>
            <p:cNvSpPr>
              <a:spLocks noChangeArrowheads="1"/>
            </p:cNvSpPr>
            <p:nvPr/>
          </p:nvSpPr>
          <p:spPr bwMode="auto">
            <a:xfrm>
              <a:off x="2147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29" name="Rectangle 165"/>
            <p:cNvSpPr>
              <a:spLocks noChangeArrowheads="1"/>
            </p:cNvSpPr>
            <p:nvPr/>
          </p:nvSpPr>
          <p:spPr bwMode="auto">
            <a:xfrm>
              <a:off x="2191" y="2508"/>
              <a:ext cx="28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General</a:t>
              </a:r>
              <a:endParaRPr lang="en-US"/>
            </a:p>
          </p:txBody>
        </p:sp>
        <p:sp>
          <p:nvSpPr>
            <p:cNvPr id="497830" name="Rectangle 166"/>
            <p:cNvSpPr>
              <a:spLocks noChangeArrowheads="1"/>
            </p:cNvSpPr>
            <p:nvPr/>
          </p:nvSpPr>
          <p:spPr bwMode="auto">
            <a:xfrm>
              <a:off x="2209" y="2604"/>
              <a:ext cx="24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Integer</a:t>
              </a:r>
              <a:endParaRPr lang="en-US"/>
            </a:p>
          </p:txBody>
        </p:sp>
        <p:grpSp>
          <p:nvGrpSpPr>
            <p:cNvPr id="497833" name="Group 169"/>
            <p:cNvGrpSpPr>
              <a:grpSpLocks/>
            </p:cNvGrpSpPr>
            <p:nvPr/>
          </p:nvGrpSpPr>
          <p:grpSpPr bwMode="auto">
            <a:xfrm>
              <a:off x="2301" y="2310"/>
              <a:ext cx="77" cy="144"/>
              <a:chOff x="2301" y="2310"/>
              <a:chExt cx="77" cy="144"/>
            </a:xfrm>
          </p:grpSpPr>
          <p:sp>
            <p:nvSpPr>
              <p:cNvPr id="497831" name="Rectangle 167"/>
              <p:cNvSpPr>
                <a:spLocks noChangeArrowheads="1"/>
              </p:cNvSpPr>
              <p:nvPr/>
            </p:nvSpPr>
            <p:spPr bwMode="auto">
              <a:xfrm>
                <a:off x="2333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32" name="Freeform 168"/>
              <p:cNvSpPr>
                <a:spLocks/>
              </p:cNvSpPr>
              <p:nvPr/>
            </p:nvSpPr>
            <p:spPr bwMode="auto">
              <a:xfrm>
                <a:off x="2301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7834" name="Rectangle 170"/>
            <p:cNvSpPr>
              <a:spLocks noChangeArrowheads="1"/>
            </p:cNvSpPr>
            <p:nvPr/>
          </p:nvSpPr>
          <p:spPr bwMode="auto">
            <a:xfrm>
              <a:off x="1523" y="2976"/>
              <a:ext cx="249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7838" name="Group 174"/>
            <p:cNvGrpSpPr>
              <a:grpSpLocks/>
            </p:cNvGrpSpPr>
            <p:nvPr/>
          </p:nvGrpSpPr>
          <p:grpSpPr bwMode="auto">
            <a:xfrm>
              <a:off x="1874" y="2742"/>
              <a:ext cx="67" cy="240"/>
              <a:chOff x="1874" y="2742"/>
              <a:chExt cx="67" cy="240"/>
            </a:xfrm>
          </p:grpSpPr>
          <p:sp>
            <p:nvSpPr>
              <p:cNvPr id="497835" name="Line 171"/>
              <p:cNvSpPr>
                <a:spLocks noChangeShapeType="1"/>
              </p:cNvSpPr>
              <p:nvPr/>
            </p:nvSpPr>
            <p:spPr bwMode="auto">
              <a:xfrm>
                <a:off x="190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36" name="Freeform 172"/>
              <p:cNvSpPr>
                <a:spLocks/>
              </p:cNvSpPr>
              <p:nvPr/>
            </p:nvSpPr>
            <p:spPr bwMode="auto">
              <a:xfrm>
                <a:off x="187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37" name="Freeform 173"/>
              <p:cNvSpPr>
                <a:spLocks/>
              </p:cNvSpPr>
              <p:nvPr/>
            </p:nvSpPr>
            <p:spPr bwMode="auto">
              <a:xfrm>
                <a:off x="187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42" name="Group 178"/>
            <p:cNvGrpSpPr>
              <a:grpSpLocks/>
            </p:cNvGrpSpPr>
            <p:nvPr/>
          </p:nvGrpSpPr>
          <p:grpSpPr bwMode="auto">
            <a:xfrm>
              <a:off x="2642" y="2742"/>
              <a:ext cx="67" cy="240"/>
              <a:chOff x="2642" y="2742"/>
              <a:chExt cx="67" cy="240"/>
            </a:xfrm>
          </p:grpSpPr>
          <p:sp>
            <p:nvSpPr>
              <p:cNvPr id="497839" name="Line 175"/>
              <p:cNvSpPr>
                <a:spLocks noChangeShapeType="1"/>
              </p:cNvSpPr>
              <p:nvPr/>
            </p:nvSpPr>
            <p:spPr bwMode="auto">
              <a:xfrm>
                <a:off x="2675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0" name="Freeform 176"/>
              <p:cNvSpPr>
                <a:spLocks/>
              </p:cNvSpPr>
              <p:nvPr/>
            </p:nvSpPr>
            <p:spPr bwMode="auto">
              <a:xfrm>
                <a:off x="2642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1" name="Freeform 177"/>
              <p:cNvSpPr>
                <a:spLocks/>
              </p:cNvSpPr>
              <p:nvPr/>
            </p:nvSpPr>
            <p:spPr bwMode="auto">
              <a:xfrm>
                <a:off x="2642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46" name="Group 182"/>
            <p:cNvGrpSpPr>
              <a:grpSpLocks/>
            </p:cNvGrpSpPr>
            <p:nvPr/>
          </p:nvGrpSpPr>
          <p:grpSpPr bwMode="auto">
            <a:xfrm>
              <a:off x="3026" y="2742"/>
              <a:ext cx="67" cy="240"/>
              <a:chOff x="3026" y="2742"/>
              <a:chExt cx="67" cy="240"/>
            </a:xfrm>
          </p:grpSpPr>
          <p:sp>
            <p:nvSpPr>
              <p:cNvPr id="497843" name="Line 179"/>
              <p:cNvSpPr>
                <a:spLocks noChangeShapeType="1"/>
              </p:cNvSpPr>
              <p:nvPr/>
            </p:nvSpPr>
            <p:spPr bwMode="auto">
              <a:xfrm>
                <a:off x="3059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4" name="Freeform 180"/>
              <p:cNvSpPr>
                <a:spLocks/>
              </p:cNvSpPr>
              <p:nvPr/>
            </p:nvSpPr>
            <p:spPr bwMode="auto">
              <a:xfrm>
                <a:off x="3026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5" name="Freeform 181"/>
              <p:cNvSpPr>
                <a:spLocks/>
              </p:cNvSpPr>
              <p:nvPr/>
            </p:nvSpPr>
            <p:spPr bwMode="auto">
              <a:xfrm>
                <a:off x="3026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50" name="Group 186"/>
            <p:cNvGrpSpPr>
              <a:grpSpLocks/>
            </p:cNvGrpSpPr>
            <p:nvPr/>
          </p:nvGrpSpPr>
          <p:grpSpPr bwMode="auto">
            <a:xfrm>
              <a:off x="3410" y="2742"/>
              <a:ext cx="67" cy="240"/>
              <a:chOff x="3410" y="2742"/>
              <a:chExt cx="67" cy="240"/>
            </a:xfrm>
          </p:grpSpPr>
          <p:sp>
            <p:nvSpPr>
              <p:cNvPr id="497847" name="Line 183"/>
              <p:cNvSpPr>
                <a:spLocks noChangeShapeType="1"/>
              </p:cNvSpPr>
              <p:nvPr/>
            </p:nvSpPr>
            <p:spPr bwMode="auto">
              <a:xfrm>
                <a:off x="3443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8" name="Freeform 184"/>
              <p:cNvSpPr>
                <a:spLocks/>
              </p:cNvSpPr>
              <p:nvPr/>
            </p:nvSpPr>
            <p:spPr bwMode="auto">
              <a:xfrm>
                <a:off x="3410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49" name="Freeform 185"/>
              <p:cNvSpPr>
                <a:spLocks/>
              </p:cNvSpPr>
              <p:nvPr/>
            </p:nvSpPr>
            <p:spPr bwMode="auto">
              <a:xfrm>
                <a:off x="3410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54" name="Group 190"/>
            <p:cNvGrpSpPr>
              <a:grpSpLocks/>
            </p:cNvGrpSpPr>
            <p:nvPr/>
          </p:nvGrpSpPr>
          <p:grpSpPr bwMode="auto">
            <a:xfrm>
              <a:off x="3794" y="2742"/>
              <a:ext cx="67" cy="240"/>
              <a:chOff x="3794" y="2742"/>
              <a:chExt cx="67" cy="240"/>
            </a:xfrm>
          </p:grpSpPr>
          <p:sp>
            <p:nvSpPr>
              <p:cNvPr id="497851" name="Line 187"/>
              <p:cNvSpPr>
                <a:spLocks noChangeShapeType="1"/>
              </p:cNvSpPr>
              <p:nvPr/>
            </p:nvSpPr>
            <p:spPr bwMode="auto">
              <a:xfrm>
                <a:off x="382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52" name="Freeform 188"/>
              <p:cNvSpPr>
                <a:spLocks/>
              </p:cNvSpPr>
              <p:nvPr/>
            </p:nvSpPr>
            <p:spPr bwMode="auto">
              <a:xfrm>
                <a:off x="379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53" name="Freeform 189"/>
              <p:cNvSpPr>
                <a:spLocks/>
              </p:cNvSpPr>
              <p:nvPr/>
            </p:nvSpPr>
            <p:spPr bwMode="auto">
              <a:xfrm>
                <a:off x="379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58" name="Group 194"/>
            <p:cNvGrpSpPr>
              <a:grpSpLocks/>
            </p:cNvGrpSpPr>
            <p:nvPr/>
          </p:nvGrpSpPr>
          <p:grpSpPr bwMode="auto">
            <a:xfrm>
              <a:off x="2258" y="2742"/>
              <a:ext cx="67" cy="240"/>
              <a:chOff x="2258" y="2742"/>
              <a:chExt cx="67" cy="240"/>
            </a:xfrm>
          </p:grpSpPr>
          <p:sp>
            <p:nvSpPr>
              <p:cNvPr id="497855" name="Line 191"/>
              <p:cNvSpPr>
                <a:spLocks noChangeShapeType="1"/>
              </p:cNvSpPr>
              <p:nvPr/>
            </p:nvSpPr>
            <p:spPr bwMode="auto">
              <a:xfrm>
                <a:off x="2291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56" name="Freeform 192"/>
              <p:cNvSpPr>
                <a:spLocks/>
              </p:cNvSpPr>
              <p:nvPr/>
            </p:nvSpPr>
            <p:spPr bwMode="auto">
              <a:xfrm>
                <a:off x="2258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57" name="Freeform 193"/>
              <p:cNvSpPr>
                <a:spLocks/>
              </p:cNvSpPr>
              <p:nvPr/>
            </p:nvSpPr>
            <p:spPr bwMode="auto">
              <a:xfrm>
                <a:off x="2258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62" name="Group 198"/>
            <p:cNvGrpSpPr>
              <a:grpSpLocks/>
            </p:cNvGrpSpPr>
            <p:nvPr/>
          </p:nvGrpSpPr>
          <p:grpSpPr bwMode="auto">
            <a:xfrm>
              <a:off x="1874" y="2742"/>
              <a:ext cx="67" cy="240"/>
              <a:chOff x="1874" y="2742"/>
              <a:chExt cx="67" cy="240"/>
            </a:xfrm>
          </p:grpSpPr>
          <p:sp>
            <p:nvSpPr>
              <p:cNvPr id="497859" name="Line 195"/>
              <p:cNvSpPr>
                <a:spLocks noChangeShapeType="1"/>
              </p:cNvSpPr>
              <p:nvPr/>
            </p:nvSpPr>
            <p:spPr bwMode="auto">
              <a:xfrm>
                <a:off x="190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0" name="Freeform 196"/>
              <p:cNvSpPr>
                <a:spLocks/>
              </p:cNvSpPr>
              <p:nvPr/>
            </p:nvSpPr>
            <p:spPr bwMode="auto">
              <a:xfrm>
                <a:off x="187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1" name="Freeform 197"/>
              <p:cNvSpPr>
                <a:spLocks/>
              </p:cNvSpPr>
              <p:nvPr/>
            </p:nvSpPr>
            <p:spPr bwMode="auto">
              <a:xfrm>
                <a:off x="187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66" name="Group 202"/>
            <p:cNvGrpSpPr>
              <a:grpSpLocks/>
            </p:cNvGrpSpPr>
            <p:nvPr/>
          </p:nvGrpSpPr>
          <p:grpSpPr bwMode="auto">
            <a:xfrm>
              <a:off x="2642" y="2742"/>
              <a:ext cx="67" cy="240"/>
              <a:chOff x="2642" y="2742"/>
              <a:chExt cx="67" cy="240"/>
            </a:xfrm>
          </p:grpSpPr>
          <p:sp>
            <p:nvSpPr>
              <p:cNvPr id="497863" name="Line 199"/>
              <p:cNvSpPr>
                <a:spLocks noChangeShapeType="1"/>
              </p:cNvSpPr>
              <p:nvPr/>
            </p:nvSpPr>
            <p:spPr bwMode="auto">
              <a:xfrm>
                <a:off x="2675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4" name="Freeform 200"/>
              <p:cNvSpPr>
                <a:spLocks/>
              </p:cNvSpPr>
              <p:nvPr/>
            </p:nvSpPr>
            <p:spPr bwMode="auto">
              <a:xfrm>
                <a:off x="2642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5" name="Freeform 201"/>
              <p:cNvSpPr>
                <a:spLocks/>
              </p:cNvSpPr>
              <p:nvPr/>
            </p:nvSpPr>
            <p:spPr bwMode="auto">
              <a:xfrm>
                <a:off x="2642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70" name="Group 206"/>
            <p:cNvGrpSpPr>
              <a:grpSpLocks/>
            </p:cNvGrpSpPr>
            <p:nvPr/>
          </p:nvGrpSpPr>
          <p:grpSpPr bwMode="auto">
            <a:xfrm>
              <a:off x="3026" y="2742"/>
              <a:ext cx="67" cy="240"/>
              <a:chOff x="3026" y="2742"/>
              <a:chExt cx="67" cy="240"/>
            </a:xfrm>
          </p:grpSpPr>
          <p:sp>
            <p:nvSpPr>
              <p:cNvPr id="497867" name="Line 203"/>
              <p:cNvSpPr>
                <a:spLocks noChangeShapeType="1"/>
              </p:cNvSpPr>
              <p:nvPr/>
            </p:nvSpPr>
            <p:spPr bwMode="auto">
              <a:xfrm>
                <a:off x="3059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8" name="Freeform 204"/>
              <p:cNvSpPr>
                <a:spLocks/>
              </p:cNvSpPr>
              <p:nvPr/>
            </p:nvSpPr>
            <p:spPr bwMode="auto">
              <a:xfrm>
                <a:off x="3026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69" name="Freeform 205"/>
              <p:cNvSpPr>
                <a:spLocks/>
              </p:cNvSpPr>
              <p:nvPr/>
            </p:nvSpPr>
            <p:spPr bwMode="auto">
              <a:xfrm>
                <a:off x="3026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74" name="Group 210"/>
            <p:cNvGrpSpPr>
              <a:grpSpLocks/>
            </p:cNvGrpSpPr>
            <p:nvPr/>
          </p:nvGrpSpPr>
          <p:grpSpPr bwMode="auto">
            <a:xfrm>
              <a:off x="3410" y="2742"/>
              <a:ext cx="67" cy="240"/>
              <a:chOff x="3410" y="2742"/>
              <a:chExt cx="67" cy="240"/>
            </a:xfrm>
          </p:grpSpPr>
          <p:sp>
            <p:nvSpPr>
              <p:cNvPr id="497871" name="Line 207"/>
              <p:cNvSpPr>
                <a:spLocks noChangeShapeType="1"/>
              </p:cNvSpPr>
              <p:nvPr/>
            </p:nvSpPr>
            <p:spPr bwMode="auto">
              <a:xfrm>
                <a:off x="3443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72" name="Freeform 208"/>
              <p:cNvSpPr>
                <a:spLocks/>
              </p:cNvSpPr>
              <p:nvPr/>
            </p:nvSpPr>
            <p:spPr bwMode="auto">
              <a:xfrm>
                <a:off x="3410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73" name="Freeform 209"/>
              <p:cNvSpPr>
                <a:spLocks/>
              </p:cNvSpPr>
              <p:nvPr/>
            </p:nvSpPr>
            <p:spPr bwMode="auto">
              <a:xfrm>
                <a:off x="3410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78" name="Group 214"/>
            <p:cNvGrpSpPr>
              <a:grpSpLocks/>
            </p:cNvGrpSpPr>
            <p:nvPr/>
          </p:nvGrpSpPr>
          <p:grpSpPr bwMode="auto">
            <a:xfrm>
              <a:off x="3794" y="2742"/>
              <a:ext cx="67" cy="240"/>
              <a:chOff x="3794" y="2742"/>
              <a:chExt cx="67" cy="240"/>
            </a:xfrm>
          </p:grpSpPr>
          <p:sp>
            <p:nvSpPr>
              <p:cNvPr id="497875" name="Line 211"/>
              <p:cNvSpPr>
                <a:spLocks noChangeShapeType="1"/>
              </p:cNvSpPr>
              <p:nvPr/>
            </p:nvSpPr>
            <p:spPr bwMode="auto">
              <a:xfrm>
                <a:off x="382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76" name="Freeform 212"/>
              <p:cNvSpPr>
                <a:spLocks/>
              </p:cNvSpPr>
              <p:nvPr/>
            </p:nvSpPr>
            <p:spPr bwMode="auto">
              <a:xfrm>
                <a:off x="379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77" name="Freeform 213"/>
              <p:cNvSpPr>
                <a:spLocks/>
              </p:cNvSpPr>
              <p:nvPr/>
            </p:nvSpPr>
            <p:spPr bwMode="auto">
              <a:xfrm>
                <a:off x="379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7882" name="Group 218"/>
            <p:cNvGrpSpPr>
              <a:grpSpLocks/>
            </p:cNvGrpSpPr>
            <p:nvPr/>
          </p:nvGrpSpPr>
          <p:grpSpPr bwMode="auto">
            <a:xfrm>
              <a:off x="2258" y="2742"/>
              <a:ext cx="67" cy="240"/>
              <a:chOff x="2258" y="2742"/>
              <a:chExt cx="67" cy="240"/>
            </a:xfrm>
          </p:grpSpPr>
          <p:sp>
            <p:nvSpPr>
              <p:cNvPr id="497879" name="Line 215"/>
              <p:cNvSpPr>
                <a:spLocks noChangeShapeType="1"/>
              </p:cNvSpPr>
              <p:nvPr/>
            </p:nvSpPr>
            <p:spPr bwMode="auto">
              <a:xfrm>
                <a:off x="2291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80" name="Freeform 216"/>
              <p:cNvSpPr>
                <a:spLocks/>
              </p:cNvSpPr>
              <p:nvPr/>
            </p:nvSpPr>
            <p:spPr bwMode="auto">
              <a:xfrm>
                <a:off x="2258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881" name="Freeform 217"/>
              <p:cNvSpPr>
                <a:spLocks/>
              </p:cNvSpPr>
              <p:nvPr/>
            </p:nvSpPr>
            <p:spPr bwMode="auto">
              <a:xfrm>
                <a:off x="2258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7883" name="Rectangle 219"/>
            <p:cNvSpPr>
              <a:spLocks noChangeArrowheads="1"/>
            </p:cNvSpPr>
            <p:nvPr/>
          </p:nvSpPr>
          <p:spPr bwMode="auto">
            <a:xfrm>
              <a:off x="2051" y="2982"/>
              <a:ext cx="75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84" name="Rectangle 220"/>
            <p:cNvSpPr>
              <a:spLocks noChangeArrowheads="1"/>
            </p:cNvSpPr>
            <p:nvPr/>
          </p:nvSpPr>
          <p:spPr bwMode="auto">
            <a:xfrm>
              <a:off x="2126" y="3017"/>
              <a:ext cx="63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Operation Results</a:t>
              </a:r>
              <a:endParaRPr lang="en-US"/>
            </a:p>
          </p:txBody>
        </p:sp>
        <p:sp>
          <p:nvSpPr>
            <p:cNvPr id="497901" name="Rectangle 237"/>
            <p:cNvSpPr>
              <a:spLocks noChangeArrowheads="1"/>
            </p:cNvSpPr>
            <p:nvPr/>
          </p:nvSpPr>
          <p:spPr bwMode="auto">
            <a:xfrm>
              <a:off x="1104" y="1838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7911" name="Group 247"/>
            <p:cNvGrpSpPr>
              <a:grpSpLocks/>
            </p:cNvGrpSpPr>
            <p:nvPr/>
          </p:nvGrpSpPr>
          <p:grpSpPr bwMode="auto">
            <a:xfrm>
              <a:off x="1056" y="1824"/>
              <a:ext cx="447" cy="255"/>
              <a:chOff x="1189" y="1871"/>
              <a:chExt cx="447" cy="255"/>
            </a:xfrm>
          </p:grpSpPr>
          <p:sp>
            <p:nvSpPr>
              <p:cNvPr id="497902" name="Rectangle 238"/>
              <p:cNvSpPr>
                <a:spLocks noChangeArrowheads="1"/>
              </p:cNvSpPr>
              <p:nvPr/>
            </p:nvSpPr>
            <p:spPr bwMode="auto">
              <a:xfrm>
                <a:off x="1189" y="1871"/>
                <a:ext cx="44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Register</a:t>
                </a:r>
                <a:endParaRPr lang="en-US"/>
              </a:p>
            </p:txBody>
          </p:sp>
          <p:sp>
            <p:nvSpPr>
              <p:cNvPr id="497903" name="Rectangle 239"/>
              <p:cNvSpPr>
                <a:spLocks noChangeArrowheads="1"/>
              </p:cNvSpPr>
              <p:nvPr/>
            </p:nvSpPr>
            <p:spPr bwMode="auto">
              <a:xfrm>
                <a:off x="1196" y="2005"/>
                <a:ext cx="44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Updates</a:t>
                </a:r>
                <a:endParaRPr lang="en-US"/>
              </a:p>
            </p:txBody>
          </p:sp>
        </p:grpSp>
        <p:sp>
          <p:nvSpPr>
            <p:cNvPr id="497912" name="Line 248"/>
            <p:cNvSpPr>
              <a:spLocks noChangeShapeType="1"/>
            </p:cNvSpPr>
            <p:nvPr/>
          </p:nvSpPr>
          <p:spPr bwMode="auto">
            <a:xfrm flipV="1">
              <a:off x="1584" y="1968"/>
              <a:ext cx="0" cy="100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7913" name="Line 249"/>
            <p:cNvSpPr>
              <a:spLocks noChangeShapeType="1"/>
            </p:cNvSpPr>
            <p:nvPr/>
          </p:nvSpPr>
          <p:spPr bwMode="auto">
            <a:xfrm flipV="1">
              <a:off x="1824" y="1968"/>
              <a:ext cx="0" cy="48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7914" name="Line 250"/>
            <p:cNvSpPr>
              <a:spLocks noChangeShapeType="1"/>
            </p:cNvSpPr>
            <p:nvPr/>
          </p:nvSpPr>
          <p:spPr bwMode="auto">
            <a:xfrm>
              <a:off x="2880" y="1824"/>
              <a:ext cx="0" cy="48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7915" name="Rectangle 251"/>
            <p:cNvSpPr>
              <a:spLocks noChangeArrowheads="1"/>
            </p:cNvSpPr>
            <p:nvPr/>
          </p:nvSpPr>
          <p:spPr bwMode="auto">
            <a:xfrm>
              <a:off x="2907" y="1872"/>
              <a:ext cx="58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Operations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4963"/>
            <a:ext cx="7439025" cy="571500"/>
          </a:xfrm>
        </p:spPr>
        <p:txBody>
          <a:bodyPr/>
          <a:lstStyle/>
          <a:p>
            <a:r>
              <a:rPr lang="en-US" dirty="0"/>
              <a:t>CPU Capabilities of </a:t>
            </a:r>
            <a:r>
              <a:rPr lang="en-US" dirty="0" smtClean="0"/>
              <a:t>Intel iCore7</a:t>
            </a:r>
            <a:endParaRPr lang="en-US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294688" cy="5213350"/>
          </a:xfrm>
        </p:spPr>
        <p:txBody>
          <a:bodyPr/>
          <a:lstStyle/>
          <a:p>
            <a:pPr marL="223838" indent="-223838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2000" dirty="0"/>
              <a:t>Multiple Instructions Can Execute in Parallel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1 load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1 store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 smtClean="0"/>
              <a:t>1 FP multiplication or division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 smtClean="0"/>
              <a:t>1 FP addition</a:t>
            </a:r>
            <a:endParaRPr lang="en-US" sz="1800" dirty="0"/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 smtClean="0"/>
              <a:t>&gt; 1 integer operation</a:t>
            </a:r>
            <a:endParaRPr lang="en-US" sz="1800" dirty="0"/>
          </a:p>
          <a:p>
            <a:pPr marL="223838" indent="-223838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2000" dirty="0"/>
              <a:t>Some Instructions Take &gt; 1 Cycle, but Can be Pipelined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Instruction	Latency	Cycles/Issue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Load / Store	3	1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Integer Multiply	</a:t>
            </a:r>
            <a:r>
              <a:rPr lang="en-US" sz="1800" dirty="0" smtClean="0"/>
              <a:t>3</a:t>
            </a:r>
            <a:r>
              <a:rPr lang="en-US" sz="1800" dirty="0"/>
              <a:t>	1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Integer Divide	</a:t>
            </a:r>
            <a:r>
              <a:rPr lang="en-US" sz="1800" dirty="0" smtClean="0"/>
              <a:t>11—21	5—13</a:t>
            </a:r>
            <a:endParaRPr lang="en-US" sz="1800" dirty="0"/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Double/Single FP Multiply	</a:t>
            </a:r>
            <a:r>
              <a:rPr lang="en-US" sz="1800" dirty="0" smtClean="0"/>
              <a:t>4</a:t>
            </a:r>
            <a:r>
              <a:rPr lang="en-US" sz="1800" dirty="0"/>
              <a:t>	</a:t>
            </a:r>
            <a:r>
              <a:rPr lang="en-US" sz="1800" dirty="0" smtClean="0"/>
              <a:t>1</a:t>
            </a:r>
            <a:endParaRPr lang="en-US" sz="1800" dirty="0"/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Double/Single FP Add	3	1</a:t>
            </a:r>
          </a:p>
          <a:p>
            <a:pPr marL="560388" lvl="1" indent="-222250" defTabSz="895350">
              <a:tabLst>
                <a:tab pos="114300" algn="l"/>
                <a:tab pos="4229100" algn="r"/>
                <a:tab pos="6172200" algn="r"/>
              </a:tabLst>
            </a:pPr>
            <a:r>
              <a:rPr lang="en-US" sz="1800" dirty="0"/>
              <a:t>Double/Single FP Divide	</a:t>
            </a:r>
            <a:r>
              <a:rPr lang="en-US" sz="1800" dirty="0" smtClean="0"/>
              <a:t>10—15	6—11</a:t>
            </a:r>
            <a:endParaRPr lang="en-US" sz="1800" dirty="0"/>
          </a:p>
          <a:p>
            <a:pPr marL="223838" indent="-223838" defTabSz="895350">
              <a:tabLst>
                <a:tab pos="114300" algn="l"/>
                <a:tab pos="4229100" algn="r"/>
                <a:tab pos="6172200" algn="r"/>
              </a:tabLst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iCore</a:t>
            </a:r>
            <a:r>
              <a:rPr lang="en-US" dirty="0" smtClean="0"/>
              <a:t> </a:t>
            </a:r>
            <a:r>
              <a:rPr lang="en-US" dirty="0"/>
              <a:t>Operation</a:t>
            </a:r>
          </a:p>
        </p:txBody>
      </p:sp>
      <p:sp>
        <p:nvSpPr>
          <p:cNvPr id="5007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Translates instructions dynamically into “</a:t>
            </a:r>
            <a:r>
              <a:rPr lang="en-US" dirty="0" err="1"/>
              <a:t>Uops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~118 </a:t>
            </a:r>
            <a:r>
              <a:rPr lang="en-US" dirty="0"/>
              <a:t>bits wide</a:t>
            </a:r>
          </a:p>
          <a:p>
            <a:pPr lvl="1"/>
            <a:r>
              <a:rPr lang="en-US" dirty="0"/>
              <a:t>Holds operation, two sources, and destination</a:t>
            </a:r>
          </a:p>
          <a:p>
            <a:r>
              <a:rPr lang="en-US" dirty="0"/>
              <a:t>Executes </a:t>
            </a:r>
            <a:r>
              <a:rPr lang="en-US" dirty="0" err="1"/>
              <a:t>Uops</a:t>
            </a:r>
            <a:r>
              <a:rPr lang="en-US" dirty="0"/>
              <a:t> with “Out of Order” engine</a:t>
            </a:r>
          </a:p>
          <a:p>
            <a:pPr lvl="1"/>
            <a:r>
              <a:rPr lang="en-US" dirty="0" err="1"/>
              <a:t>Uop</a:t>
            </a:r>
            <a:r>
              <a:rPr lang="en-US" dirty="0"/>
              <a:t> executed when</a:t>
            </a:r>
          </a:p>
          <a:p>
            <a:pPr lvl="2"/>
            <a:r>
              <a:rPr lang="en-US" dirty="0"/>
              <a:t>Operands available</a:t>
            </a:r>
          </a:p>
          <a:p>
            <a:pPr lvl="2"/>
            <a:r>
              <a:rPr lang="en-US" dirty="0"/>
              <a:t>Functional unit available</a:t>
            </a:r>
          </a:p>
          <a:p>
            <a:pPr lvl="1"/>
            <a:r>
              <a:rPr lang="en-US" dirty="0"/>
              <a:t>Execution controlled by “Reservation Stations”</a:t>
            </a:r>
          </a:p>
          <a:p>
            <a:pPr lvl="2"/>
            <a:r>
              <a:rPr lang="en-US" dirty="0"/>
              <a:t>Keeps track of data dependencies between </a:t>
            </a:r>
            <a:r>
              <a:rPr lang="en-US" dirty="0" err="1"/>
              <a:t>uops</a:t>
            </a:r>
            <a:endParaRPr lang="en-US" dirty="0"/>
          </a:p>
          <a:p>
            <a:pPr lvl="2"/>
            <a:r>
              <a:rPr lang="en-US" dirty="0"/>
              <a:t>Allocates resources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</a:t>
            </a:r>
            <a:r>
              <a:rPr lang="en-US" dirty="0" err="1" smtClean="0"/>
              <a:t>Perforamnce</a:t>
            </a:r>
            <a:r>
              <a:rPr lang="en-US" dirty="0" smtClean="0"/>
              <a:t> Branch </a:t>
            </a:r>
            <a:r>
              <a:rPr lang="en-US" dirty="0"/>
              <a:t>Prediction</a:t>
            </a:r>
          </a:p>
        </p:txBody>
      </p:sp>
      <p:sp>
        <p:nvSpPr>
          <p:cNvPr id="5017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Critical to Performance</a:t>
            </a:r>
          </a:p>
          <a:p>
            <a:pPr lvl="1"/>
            <a:r>
              <a:rPr lang="en-US" dirty="0" smtClean="0"/>
              <a:t>Typically 11–15 </a:t>
            </a:r>
            <a:r>
              <a:rPr lang="en-US" dirty="0"/>
              <a:t>cycle penalty for </a:t>
            </a:r>
            <a:r>
              <a:rPr lang="en-US" dirty="0" err="1"/>
              <a:t>misprediction</a:t>
            </a:r>
            <a:endParaRPr lang="en-US" dirty="0"/>
          </a:p>
          <a:p>
            <a:r>
              <a:rPr lang="en-US" dirty="0"/>
              <a:t>Branch Target Buffer</a:t>
            </a:r>
          </a:p>
          <a:p>
            <a:pPr lvl="1"/>
            <a:r>
              <a:rPr lang="en-US" dirty="0"/>
              <a:t>512 entries</a:t>
            </a:r>
          </a:p>
          <a:p>
            <a:pPr lvl="1"/>
            <a:r>
              <a:rPr lang="en-US" dirty="0"/>
              <a:t>4 bits of history</a:t>
            </a:r>
          </a:p>
          <a:p>
            <a:pPr lvl="1"/>
            <a:r>
              <a:rPr lang="en-US" dirty="0"/>
              <a:t>Adaptive algorithm</a:t>
            </a:r>
          </a:p>
          <a:p>
            <a:pPr lvl="2"/>
            <a:r>
              <a:rPr lang="en-US" dirty="0"/>
              <a:t>Can recognize repeated patterns, e.g., alternating taken–not taken</a:t>
            </a:r>
          </a:p>
          <a:p>
            <a:r>
              <a:rPr lang="en-US" dirty="0"/>
              <a:t>Handling BTB misses</a:t>
            </a:r>
          </a:p>
          <a:p>
            <a:pPr lvl="1"/>
            <a:r>
              <a:rPr lang="en-US" dirty="0"/>
              <a:t>Detect in </a:t>
            </a:r>
            <a:r>
              <a:rPr lang="en-US" dirty="0" smtClean="0"/>
              <a:t>~cycle </a:t>
            </a:r>
            <a:r>
              <a:rPr lang="en-US" dirty="0"/>
              <a:t>6</a:t>
            </a:r>
          </a:p>
          <a:p>
            <a:pPr lvl="1"/>
            <a:r>
              <a:rPr lang="en-US" dirty="0"/>
              <a:t>Predict taken for negative offset, not taken for positive</a:t>
            </a:r>
          </a:p>
          <a:p>
            <a:pPr lvl="2"/>
            <a:r>
              <a:rPr lang="en-US" dirty="0"/>
              <a:t>Loops vs. conditionals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5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Branch Prediction</a:t>
            </a:r>
          </a:p>
        </p:txBody>
      </p:sp>
      <p:sp>
        <p:nvSpPr>
          <p:cNvPr id="504859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Branch History </a:t>
            </a:r>
          </a:p>
          <a:p>
            <a:pPr lvl="1"/>
            <a:r>
              <a:rPr lang="en-US"/>
              <a:t>Encode information about prior history of branch instructions</a:t>
            </a:r>
          </a:p>
          <a:p>
            <a:pPr lvl="1"/>
            <a:r>
              <a:rPr lang="en-US"/>
              <a:t>Predict whether or not branch will be taken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State Machine</a:t>
            </a:r>
          </a:p>
          <a:p>
            <a:pPr lvl="1"/>
            <a:r>
              <a:rPr lang="en-US"/>
              <a:t>Each time branch taken, transition to right</a:t>
            </a:r>
          </a:p>
          <a:p>
            <a:pPr lvl="1"/>
            <a:r>
              <a:rPr lang="en-US"/>
              <a:t>When not taken, transition to left</a:t>
            </a:r>
          </a:p>
          <a:p>
            <a:pPr lvl="1"/>
            <a:r>
              <a:rPr lang="en-US"/>
              <a:t>Predict branch taken when in state Yes! or Yes?</a:t>
            </a:r>
          </a:p>
          <a:p>
            <a:pPr lvl="1"/>
            <a:endParaRPr lang="en-US"/>
          </a:p>
        </p:txBody>
      </p:sp>
      <p:grpSp>
        <p:nvGrpSpPr>
          <p:cNvPr id="504836" name="Group 4"/>
          <p:cNvGrpSpPr>
            <a:grpSpLocks/>
          </p:cNvGrpSpPr>
          <p:nvPr/>
        </p:nvGrpSpPr>
        <p:grpSpPr bwMode="auto">
          <a:xfrm>
            <a:off x="822325" y="3048000"/>
            <a:ext cx="7258050" cy="1427163"/>
            <a:chOff x="519" y="2194"/>
            <a:chExt cx="4578" cy="901"/>
          </a:xfrm>
        </p:grpSpPr>
        <p:sp>
          <p:nvSpPr>
            <p:cNvPr id="504837" name="Rectangle 5"/>
            <p:cNvSpPr>
              <a:spLocks noChangeArrowheads="1"/>
            </p:cNvSpPr>
            <p:nvPr/>
          </p:nvSpPr>
          <p:spPr bwMode="auto">
            <a:xfrm>
              <a:off x="1719" y="2866"/>
              <a:ext cx="2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T</a:t>
              </a:r>
            </a:p>
          </p:txBody>
        </p:sp>
        <p:sp>
          <p:nvSpPr>
            <p:cNvPr id="504838" name="Rectangle 6"/>
            <p:cNvSpPr>
              <a:spLocks noChangeArrowheads="1"/>
            </p:cNvSpPr>
            <p:nvPr/>
          </p:nvSpPr>
          <p:spPr bwMode="auto">
            <a:xfrm>
              <a:off x="2631" y="2866"/>
              <a:ext cx="2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T</a:t>
              </a:r>
            </a:p>
          </p:txBody>
        </p:sp>
        <p:sp>
          <p:nvSpPr>
            <p:cNvPr id="504839" name="Rectangle 7"/>
            <p:cNvSpPr>
              <a:spLocks noChangeArrowheads="1"/>
            </p:cNvSpPr>
            <p:nvPr/>
          </p:nvSpPr>
          <p:spPr bwMode="auto">
            <a:xfrm>
              <a:off x="3591" y="2866"/>
              <a:ext cx="2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T</a:t>
              </a:r>
            </a:p>
          </p:txBody>
        </p:sp>
        <p:sp>
          <p:nvSpPr>
            <p:cNvPr id="504840" name="Oval 8"/>
            <p:cNvSpPr>
              <a:spLocks noChangeArrowheads="1"/>
            </p:cNvSpPr>
            <p:nvPr/>
          </p:nvSpPr>
          <p:spPr bwMode="auto">
            <a:xfrm>
              <a:off x="4280" y="2456"/>
              <a:ext cx="416" cy="368"/>
            </a:xfrm>
            <a:prstGeom prst="ellips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41" name="Oval 9"/>
            <p:cNvSpPr>
              <a:spLocks noChangeArrowheads="1"/>
            </p:cNvSpPr>
            <p:nvPr/>
          </p:nvSpPr>
          <p:spPr bwMode="auto">
            <a:xfrm>
              <a:off x="776" y="2456"/>
              <a:ext cx="416" cy="368"/>
            </a:xfrm>
            <a:prstGeom prst="ellips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42" name="Oval 10"/>
            <p:cNvSpPr>
              <a:spLocks noChangeArrowheads="1"/>
            </p:cNvSpPr>
            <p:nvPr/>
          </p:nvSpPr>
          <p:spPr bwMode="auto">
            <a:xfrm>
              <a:off x="106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343" tIns="44379" rIns="90343" bIns="44379" anchor="ctr"/>
            <a:lstStyle/>
            <a:p>
              <a:pPr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Yes!</a:t>
              </a:r>
            </a:p>
          </p:txBody>
        </p:sp>
        <p:sp>
          <p:nvSpPr>
            <p:cNvPr id="504843" name="Oval 11"/>
            <p:cNvSpPr>
              <a:spLocks noChangeArrowheads="1"/>
            </p:cNvSpPr>
            <p:nvPr/>
          </p:nvSpPr>
          <p:spPr bwMode="auto">
            <a:xfrm>
              <a:off x="202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343" tIns="44379" rIns="90343" bIns="44379" anchor="ctr"/>
            <a:lstStyle/>
            <a:p>
              <a:pPr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Yes?</a:t>
              </a:r>
            </a:p>
          </p:txBody>
        </p:sp>
        <p:sp>
          <p:nvSpPr>
            <p:cNvPr id="504844" name="Oval 12"/>
            <p:cNvSpPr>
              <a:spLocks noChangeArrowheads="1"/>
            </p:cNvSpPr>
            <p:nvPr/>
          </p:nvSpPr>
          <p:spPr bwMode="auto">
            <a:xfrm>
              <a:off x="298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343" tIns="44379" rIns="90343" bIns="44379" anchor="ctr"/>
            <a:lstStyle/>
            <a:p>
              <a:pPr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No?</a:t>
              </a:r>
            </a:p>
          </p:txBody>
        </p:sp>
        <p:sp>
          <p:nvSpPr>
            <p:cNvPr id="504845" name="Oval 13"/>
            <p:cNvSpPr>
              <a:spLocks noChangeArrowheads="1"/>
            </p:cNvSpPr>
            <p:nvPr/>
          </p:nvSpPr>
          <p:spPr bwMode="auto">
            <a:xfrm>
              <a:off x="394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343" tIns="44379" rIns="90343" bIns="44379" anchor="ctr"/>
            <a:lstStyle/>
            <a:p>
              <a:pPr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No!</a:t>
              </a:r>
            </a:p>
          </p:txBody>
        </p:sp>
        <p:sp>
          <p:nvSpPr>
            <p:cNvPr id="504846" name="Line 14"/>
            <p:cNvSpPr>
              <a:spLocks noChangeShapeType="1"/>
            </p:cNvSpPr>
            <p:nvPr/>
          </p:nvSpPr>
          <p:spPr bwMode="auto">
            <a:xfrm>
              <a:off x="148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47" name="Line 15"/>
            <p:cNvSpPr>
              <a:spLocks noChangeShapeType="1"/>
            </p:cNvSpPr>
            <p:nvPr/>
          </p:nvSpPr>
          <p:spPr bwMode="auto">
            <a:xfrm>
              <a:off x="148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48" name="Line 16"/>
            <p:cNvSpPr>
              <a:spLocks noChangeShapeType="1"/>
            </p:cNvSpPr>
            <p:nvPr/>
          </p:nvSpPr>
          <p:spPr bwMode="auto">
            <a:xfrm>
              <a:off x="244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49" name="Line 17"/>
            <p:cNvSpPr>
              <a:spLocks noChangeShapeType="1"/>
            </p:cNvSpPr>
            <p:nvPr/>
          </p:nvSpPr>
          <p:spPr bwMode="auto">
            <a:xfrm>
              <a:off x="244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50" name="Line 18"/>
            <p:cNvSpPr>
              <a:spLocks noChangeShapeType="1"/>
            </p:cNvSpPr>
            <p:nvPr/>
          </p:nvSpPr>
          <p:spPr bwMode="auto">
            <a:xfrm>
              <a:off x="340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51" name="Line 19"/>
            <p:cNvSpPr>
              <a:spLocks noChangeShapeType="1"/>
            </p:cNvSpPr>
            <p:nvPr/>
          </p:nvSpPr>
          <p:spPr bwMode="auto">
            <a:xfrm>
              <a:off x="340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4852" name="Rectangle 20"/>
            <p:cNvSpPr>
              <a:spLocks noChangeArrowheads="1"/>
            </p:cNvSpPr>
            <p:nvPr/>
          </p:nvSpPr>
          <p:spPr bwMode="auto">
            <a:xfrm>
              <a:off x="1623" y="2194"/>
              <a:ext cx="30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NT</a:t>
              </a:r>
            </a:p>
          </p:txBody>
        </p:sp>
        <p:sp>
          <p:nvSpPr>
            <p:cNvPr id="504853" name="Rectangle 21"/>
            <p:cNvSpPr>
              <a:spLocks noChangeArrowheads="1"/>
            </p:cNvSpPr>
            <p:nvPr/>
          </p:nvSpPr>
          <p:spPr bwMode="auto">
            <a:xfrm>
              <a:off x="519" y="2482"/>
              <a:ext cx="2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T</a:t>
              </a:r>
            </a:p>
          </p:txBody>
        </p:sp>
        <p:sp>
          <p:nvSpPr>
            <p:cNvPr id="504854" name="Rectangle 22"/>
            <p:cNvSpPr>
              <a:spLocks noChangeArrowheads="1"/>
            </p:cNvSpPr>
            <p:nvPr/>
          </p:nvSpPr>
          <p:spPr bwMode="auto">
            <a:xfrm>
              <a:off x="2535" y="2194"/>
              <a:ext cx="30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NT</a:t>
              </a:r>
            </a:p>
          </p:txBody>
        </p:sp>
        <p:sp>
          <p:nvSpPr>
            <p:cNvPr id="504855" name="Rectangle 23"/>
            <p:cNvSpPr>
              <a:spLocks noChangeArrowheads="1"/>
            </p:cNvSpPr>
            <p:nvPr/>
          </p:nvSpPr>
          <p:spPr bwMode="auto">
            <a:xfrm>
              <a:off x="3495" y="2194"/>
              <a:ext cx="30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NT</a:t>
              </a:r>
            </a:p>
          </p:txBody>
        </p:sp>
        <p:sp>
          <p:nvSpPr>
            <p:cNvPr id="504856" name="Rectangle 24"/>
            <p:cNvSpPr>
              <a:spLocks noChangeArrowheads="1"/>
            </p:cNvSpPr>
            <p:nvPr/>
          </p:nvSpPr>
          <p:spPr bwMode="auto">
            <a:xfrm>
              <a:off x="4791" y="2530"/>
              <a:ext cx="30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343" tIns="44379" rIns="90343" bIns="44379">
              <a:spAutoFit/>
            </a:bodyPr>
            <a:lstStyle/>
            <a:p>
              <a:pPr algn="l" defTabSz="912813">
                <a:lnSpc>
                  <a:spcPct val="100000"/>
                </a:lnSpc>
              </a:pPr>
              <a:r>
                <a:rPr lang="en-US">
                  <a:latin typeface="Arial" charset="0"/>
                </a:rPr>
                <a:t>NT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Processor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 Technique</a:t>
            </a:r>
          </a:p>
          <a:p>
            <a:pPr lvl="1"/>
            <a:r>
              <a:rPr lang="en-US" dirty="0"/>
              <a:t>Create uniform framework for all instructions</a:t>
            </a:r>
          </a:p>
          <a:p>
            <a:pPr lvl="2"/>
            <a:r>
              <a:rPr lang="en-US" dirty="0"/>
              <a:t>Want to share hardware among instructions</a:t>
            </a:r>
          </a:p>
          <a:p>
            <a:pPr lvl="1"/>
            <a:r>
              <a:rPr lang="en-US" dirty="0"/>
              <a:t>Connect standard logic blocks with bits of control logic</a:t>
            </a:r>
          </a:p>
          <a:p>
            <a:r>
              <a:rPr lang="en-US" dirty="0"/>
              <a:t>Operation</a:t>
            </a:r>
          </a:p>
          <a:p>
            <a:pPr lvl="1"/>
            <a:r>
              <a:rPr lang="en-US" dirty="0"/>
              <a:t>State held in memories and clocked registers</a:t>
            </a:r>
          </a:p>
          <a:p>
            <a:pPr lvl="1"/>
            <a:r>
              <a:rPr lang="en-US" dirty="0"/>
              <a:t>Computation done by combinational logic</a:t>
            </a:r>
          </a:p>
          <a:p>
            <a:pPr lvl="1"/>
            <a:r>
              <a:rPr lang="en-US" dirty="0"/>
              <a:t>Clocking of registers/memories sufficient to control overall behavior</a:t>
            </a:r>
          </a:p>
          <a:p>
            <a:r>
              <a:rPr lang="en-US" dirty="0"/>
              <a:t>Enhancing Performance</a:t>
            </a:r>
          </a:p>
          <a:p>
            <a:pPr lvl="1"/>
            <a:r>
              <a:rPr lang="en-US" dirty="0"/>
              <a:t>Pipelining increases throughput and improves resource utilization</a:t>
            </a:r>
          </a:p>
          <a:p>
            <a:pPr lvl="1"/>
            <a:r>
              <a:rPr lang="en-US" dirty="0"/>
              <a:t>Must make </a:t>
            </a:r>
            <a:r>
              <a:rPr lang="en-US"/>
              <a:t>sure </a:t>
            </a:r>
            <a:r>
              <a:rPr lang="en-US" smtClean="0"/>
              <a:t>to maintain </a:t>
            </a:r>
            <a:r>
              <a:rPr lang="en-US" dirty="0"/>
              <a:t>ISA behavior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84250"/>
            <a:ext cx="8294687" cy="5213350"/>
          </a:xfrm>
        </p:spPr>
        <p:txBody>
          <a:bodyPr/>
          <a:lstStyle/>
          <a:p>
            <a:pPr lvl="1">
              <a:tabLst>
                <a:tab pos="7543800" algn="r"/>
              </a:tabLst>
            </a:pPr>
            <a:r>
              <a:rPr lang="en-US" dirty="0"/>
              <a:t>Conditions under which </a:t>
            </a:r>
            <a:r>
              <a:rPr lang="en-US" dirty="0" smtClean="0"/>
              <a:t>processor </a:t>
            </a:r>
            <a:r>
              <a:rPr lang="en-US" dirty="0"/>
              <a:t>cannot continue normal operation</a:t>
            </a:r>
          </a:p>
          <a:p>
            <a:pPr>
              <a:tabLst>
                <a:tab pos="7543800" algn="r"/>
              </a:tabLst>
            </a:pPr>
            <a:r>
              <a:rPr lang="en-US" dirty="0"/>
              <a:t>Causes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Halt instruction	</a:t>
            </a:r>
            <a:r>
              <a:rPr lang="en-US" dirty="0">
                <a:solidFill>
                  <a:schemeClr val="hlink"/>
                </a:solidFill>
              </a:rPr>
              <a:t>(Current)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Bad address for instruction or data	</a:t>
            </a:r>
            <a:r>
              <a:rPr lang="en-US" dirty="0">
                <a:solidFill>
                  <a:schemeClr val="hlink"/>
                </a:solidFill>
              </a:rPr>
              <a:t>(Previous)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Invalid instruction	</a:t>
            </a:r>
            <a:r>
              <a:rPr lang="en-US" dirty="0">
                <a:solidFill>
                  <a:schemeClr val="hlink"/>
                </a:solidFill>
              </a:rPr>
              <a:t>(Previous)</a:t>
            </a:r>
            <a:endParaRPr lang="en-US" dirty="0"/>
          </a:p>
          <a:p>
            <a:pPr>
              <a:tabLst>
                <a:tab pos="7543800" algn="r"/>
              </a:tabLst>
            </a:pPr>
            <a:r>
              <a:rPr lang="en-US" dirty="0" smtClean="0"/>
              <a:t>Typical Desired </a:t>
            </a:r>
            <a:r>
              <a:rPr lang="en-US" dirty="0"/>
              <a:t>Action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Complete some instructions</a:t>
            </a:r>
          </a:p>
          <a:p>
            <a:pPr lvl="2">
              <a:tabLst>
                <a:tab pos="7543800" algn="r"/>
              </a:tabLst>
            </a:pPr>
            <a:r>
              <a:rPr lang="en-US" dirty="0"/>
              <a:t>Either current or previous (depends on exception type)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Discard others</a:t>
            </a:r>
          </a:p>
          <a:p>
            <a:pPr lvl="1">
              <a:tabLst>
                <a:tab pos="7543800" algn="r"/>
              </a:tabLst>
            </a:pPr>
            <a:r>
              <a:rPr lang="en-US" dirty="0"/>
              <a:t>Call exception handler</a:t>
            </a:r>
          </a:p>
          <a:p>
            <a:pPr lvl="2">
              <a:tabLst>
                <a:tab pos="7543800" algn="r"/>
              </a:tabLst>
            </a:pPr>
            <a:r>
              <a:rPr lang="en-US" dirty="0"/>
              <a:t>Like an unexpected procedure </a:t>
            </a:r>
            <a:r>
              <a:rPr lang="en-US" dirty="0" smtClean="0"/>
              <a:t>call</a:t>
            </a:r>
          </a:p>
          <a:p>
            <a:pPr>
              <a:tabLst>
                <a:tab pos="7543800" algn="r"/>
              </a:tabLst>
            </a:pPr>
            <a:r>
              <a:rPr lang="en-US" dirty="0" smtClean="0"/>
              <a:t>Our Implementation</a:t>
            </a:r>
          </a:p>
          <a:p>
            <a:pPr lvl="1">
              <a:tabLst>
                <a:tab pos="7543800" algn="r"/>
              </a:tabLst>
            </a:pPr>
            <a:r>
              <a:rPr lang="en-US" dirty="0" smtClean="0"/>
              <a:t>Halt when instruction causes exception</a:t>
            </a:r>
            <a:endParaRPr lang="en-US" dirty="0"/>
          </a:p>
        </p:txBody>
      </p:sp>
      <p:sp>
        <p:nvSpPr>
          <p:cNvPr id="482333" name="Freeform 29"/>
          <p:cNvSpPr>
            <a:spLocks/>
          </p:cNvSpPr>
          <p:nvPr/>
        </p:nvSpPr>
        <p:spPr bwMode="auto">
          <a:xfrm>
            <a:off x="7620000" y="3340100"/>
            <a:ext cx="1524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192" y="672"/>
              </a:cxn>
              <a:cxn ang="0">
                <a:pos x="192" y="0"/>
              </a:cxn>
            </a:cxnLst>
            <a:rect l="0" t="0" r="r" b="b"/>
            <a:pathLst>
              <a:path w="192" h="672">
                <a:moveTo>
                  <a:pt x="0" y="672"/>
                </a:moveTo>
                <a:lnTo>
                  <a:pt x="192" y="672"/>
                </a:lnTo>
                <a:lnTo>
                  <a:pt x="192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Examples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294688" cy="1479550"/>
          </a:xfrm>
        </p:spPr>
        <p:txBody>
          <a:bodyPr/>
          <a:lstStyle/>
          <a:p>
            <a:r>
              <a:rPr lang="en-US"/>
              <a:t>Detect in Fetch Stage</a:t>
            </a:r>
          </a:p>
        </p:txBody>
      </p:sp>
      <p:sp>
        <p:nvSpPr>
          <p:cNvPr id="483556" name="Text Box 228"/>
          <p:cNvSpPr txBox="1">
            <a:spLocks noChangeArrowheads="1"/>
          </p:cNvSpPr>
          <p:nvPr/>
        </p:nvSpPr>
        <p:spPr bwMode="auto">
          <a:xfrm>
            <a:off x="228600" y="4648200"/>
            <a:ext cx="8153400" cy="6413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irmovl $100,%eax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rmmovl %eax,0x10000(%eax) # invalid address</a:t>
            </a:r>
          </a:p>
        </p:txBody>
      </p:sp>
      <p:sp>
        <p:nvSpPr>
          <p:cNvPr id="483557" name="Text Box 229"/>
          <p:cNvSpPr txBox="1">
            <a:spLocks noChangeArrowheads="1"/>
          </p:cNvSpPr>
          <p:nvPr/>
        </p:nvSpPr>
        <p:spPr bwMode="auto">
          <a:xfrm>
            <a:off x="228600" y="2057400"/>
            <a:ext cx="8153400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jmp $-1                   # Invalid jump target</a:t>
            </a:r>
          </a:p>
        </p:txBody>
      </p:sp>
      <p:sp>
        <p:nvSpPr>
          <p:cNvPr id="483558" name="Text Box 230"/>
          <p:cNvSpPr txBox="1">
            <a:spLocks noChangeArrowheads="1"/>
          </p:cNvSpPr>
          <p:nvPr/>
        </p:nvSpPr>
        <p:spPr bwMode="auto">
          <a:xfrm>
            <a:off x="228600" y="2743200"/>
            <a:ext cx="8153400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.byte 0xFF                # Invalid instruction code  </a:t>
            </a:r>
          </a:p>
        </p:txBody>
      </p:sp>
      <p:sp>
        <p:nvSpPr>
          <p:cNvPr id="483559" name="Text Box 231"/>
          <p:cNvSpPr txBox="1">
            <a:spLocks noChangeArrowheads="1"/>
          </p:cNvSpPr>
          <p:nvPr/>
        </p:nvSpPr>
        <p:spPr bwMode="auto">
          <a:xfrm>
            <a:off x="228600" y="3429000"/>
            <a:ext cx="8153400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halt                      # Halt instruction</a:t>
            </a:r>
          </a:p>
        </p:txBody>
      </p:sp>
      <p:sp>
        <p:nvSpPr>
          <p:cNvPr id="483560" name="Rectangle 232"/>
          <p:cNvSpPr>
            <a:spLocks noChangeArrowheads="1"/>
          </p:cNvSpPr>
          <p:nvPr/>
        </p:nvSpPr>
        <p:spPr bwMode="auto">
          <a:xfrm>
            <a:off x="228600" y="3962400"/>
            <a:ext cx="8294688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Detect in Memory Stage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Exceptions in Pipeline Processor #1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181600"/>
            <a:ext cx="8294687" cy="1174750"/>
          </a:xfrm>
        </p:spPr>
        <p:txBody>
          <a:bodyPr/>
          <a:lstStyle/>
          <a:p>
            <a:r>
              <a:rPr lang="en-US" dirty="0"/>
              <a:t>Desired Behavior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rmmovl</a:t>
            </a:r>
            <a:r>
              <a:rPr lang="en-US" dirty="0"/>
              <a:t> should cause </a:t>
            </a:r>
            <a:r>
              <a:rPr lang="en-US" dirty="0" smtClean="0"/>
              <a:t>exception</a:t>
            </a:r>
          </a:p>
          <a:p>
            <a:pPr lvl="1"/>
            <a:r>
              <a:rPr lang="en-US" dirty="0" smtClean="0"/>
              <a:t>Following instructions should have no effect on processor state</a:t>
            </a:r>
            <a:endParaRPr lang="en-US" dirty="0"/>
          </a:p>
        </p:txBody>
      </p:sp>
      <p:sp>
        <p:nvSpPr>
          <p:cNvPr id="484356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153400" cy="14652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# demo-exc1.ys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irmovl $100,%eax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rmmovl %eax,0x10000(%eax) # Invalid address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nop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.byte 0xFF                # Invalid instruction code  </a:t>
            </a:r>
          </a:p>
        </p:txBody>
      </p:sp>
      <p:sp>
        <p:nvSpPr>
          <p:cNvPr id="484357" name="Rectangle 5"/>
          <p:cNvSpPr>
            <a:spLocks noChangeArrowheads="1"/>
          </p:cNvSpPr>
          <p:nvPr/>
        </p:nvSpPr>
        <p:spPr bwMode="auto">
          <a:xfrm>
            <a:off x="533400" y="3352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>
                <a:latin typeface="Courier New" pitchFamily="49" charset="0"/>
              </a:rPr>
              <a:t>0x000: </a:t>
            </a:r>
            <a:r>
              <a:rPr lang="en-US" sz="1600">
                <a:latin typeface="Courier New" pitchFamily="49" charset="0"/>
              </a:rPr>
              <a:t>irmovl $100,%eax</a:t>
            </a:r>
          </a:p>
        </p:txBody>
      </p:sp>
      <p:sp>
        <p:nvSpPr>
          <p:cNvPr id="484358" name="Rectangle 6"/>
          <p:cNvSpPr>
            <a:spLocks noChangeArrowheads="1"/>
          </p:cNvSpPr>
          <p:nvPr/>
        </p:nvSpPr>
        <p:spPr bwMode="auto">
          <a:xfrm>
            <a:off x="40386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4359" name="Rectangle 7"/>
          <p:cNvSpPr>
            <a:spLocks noChangeArrowheads="1"/>
          </p:cNvSpPr>
          <p:nvPr/>
        </p:nvSpPr>
        <p:spPr bwMode="auto">
          <a:xfrm>
            <a:off x="44958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84360" name="Rectangle 8"/>
          <p:cNvSpPr>
            <a:spLocks noChangeArrowheads="1"/>
          </p:cNvSpPr>
          <p:nvPr/>
        </p:nvSpPr>
        <p:spPr bwMode="auto">
          <a:xfrm>
            <a:off x="49530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84361" name="Rectangle 9"/>
          <p:cNvSpPr>
            <a:spLocks noChangeArrowheads="1"/>
          </p:cNvSpPr>
          <p:nvPr/>
        </p:nvSpPr>
        <p:spPr bwMode="auto">
          <a:xfrm>
            <a:off x="54102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84368" name="Rectangle 16"/>
          <p:cNvSpPr>
            <a:spLocks noChangeArrowheads="1"/>
          </p:cNvSpPr>
          <p:nvPr/>
        </p:nvSpPr>
        <p:spPr bwMode="auto">
          <a:xfrm>
            <a:off x="40386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4369" name="Rectangle 17"/>
          <p:cNvSpPr>
            <a:spLocks noChangeArrowheads="1"/>
          </p:cNvSpPr>
          <p:nvPr/>
        </p:nvSpPr>
        <p:spPr bwMode="auto">
          <a:xfrm>
            <a:off x="44958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4370" name="Rectangle 18"/>
          <p:cNvSpPr>
            <a:spLocks noChangeArrowheads="1"/>
          </p:cNvSpPr>
          <p:nvPr/>
        </p:nvSpPr>
        <p:spPr bwMode="auto">
          <a:xfrm>
            <a:off x="49530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84371" name="Rectangle 19"/>
          <p:cNvSpPr>
            <a:spLocks noChangeArrowheads="1"/>
          </p:cNvSpPr>
          <p:nvPr/>
        </p:nvSpPr>
        <p:spPr bwMode="auto">
          <a:xfrm>
            <a:off x="54102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84375" name="Rectangle 23"/>
          <p:cNvSpPr>
            <a:spLocks noChangeArrowheads="1"/>
          </p:cNvSpPr>
          <p:nvPr/>
        </p:nvSpPr>
        <p:spPr bwMode="auto">
          <a:xfrm>
            <a:off x="44958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4376" name="Rectangle 24"/>
          <p:cNvSpPr>
            <a:spLocks noChangeArrowheads="1"/>
          </p:cNvSpPr>
          <p:nvPr/>
        </p:nvSpPr>
        <p:spPr bwMode="auto">
          <a:xfrm>
            <a:off x="49530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4377" name="Rectangle 25"/>
          <p:cNvSpPr>
            <a:spLocks noChangeArrowheads="1"/>
          </p:cNvSpPr>
          <p:nvPr/>
        </p:nvSpPr>
        <p:spPr bwMode="auto">
          <a:xfrm>
            <a:off x="54102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84382" name="Rectangle 30"/>
          <p:cNvSpPr>
            <a:spLocks noChangeArrowheads="1"/>
          </p:cNvSpPr>
          <p:nvPr/>
        </p:nvSpPr>
        <p:spPr bwMode="auto">
          <a:xfrm>
            <a:off x="533400" y="3657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>
                <a:latin typeface="Courier New" pitchFamily="49" charset="0"/>
              </a:rPr>
              <a:t>0x006: </a:t>
            </a:r>
            <a:r>
              <a:rPr lang="en-US" sz="1600">
                <a:latin typeface="Courier New" pitchFamily="49" charset="0"/>
              </a:rPr>
              <a:t>rmmovl %eax,0x1000(%eax)</a:t>
            </a:r>
          </a:p>
        </p:txBody>
      </p:sp>
      <p:sp>
        <p:nvSpPr>
          <p:cNvPr id="484383" name="Rectangle 31"/>
          <p:cNvSpPr>
            <a:spLocks noChangeArrowheads="1"/>
          </p:cNvSpPr>
          <p:nvPr/>
        </p:nvSpPr>
        <p:spPr bwMode="auto">
          <a:xfrm>
            <a:off x="533400" y="3962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>
                <a:latin typeface="Courier New" pitchFamily="49" charset="0"/>
              </a:rPr>
              <a:t>0x00c: </a:t>
            </a:r>
            <a:r>
              <a:rPr lang="en-US" sz="1600">
                <a:latin typeface="Courier New" pitchFamily="49" charset="0"/>
              </a:rPr>
              <a:t>nop</a:t>
            </a:r>
          </a:p>
        </p:txBody>
      </p:sp>
      <p:sp>
        <p:nvSpPr>
          <p:cNvPr id="484384" name="Rectangle 32"/>
          <p:cNvSpPr>
            <a:spLocks noChangeArrowheads="1"/>
          </p:cNvSpPr>
          <p:nvPr/>
        </p:nvSpPr>
        <p:spPr bwMode="auto">
          <a:xfrm>
            <a:off x="533400" y="4267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>
                <a:latin typeface="Courier New" pitchFamily="49" charset="0"/>
              </a:rPr>
              <a:t>0x00d: </a:t>
            </a:r>
            <a:r>
              <a:rPr lang="en-US" sz="1600">
                <a:latin typeface="Courier New" pitchFamily="49" charset="0"/>
              </a:rPr>
              <a:t>.byte 0xFF</a:t>
            </a:r>
          </a:p>
        </p:txBody>
      </p:sp>
      <p:sp>
        <p:nvSpPr>
          <p:cNvPr id="484386" name="Rectangle 34"/>
          <p:cNvSpPr>
            <a:spLocks noChangeArrowheads="1"/>
          </p:cNvSpPr>
          <p:nvPr/>
        </p:nvSpPr>
        <p:spPr bwMode="auto">
          <a:xfrm>
            <a:off x="4953000" y="3962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4387" name="Rectangle 35"/>
          <p:cNvSpPr>
            <a:spLocks noChangeArrowheads="1"/>
          </p:cNvSpPr>
          <p:nvPr/>
        </p:nvSpPr>
        <p:spPr bwMode="auto">
          <a:xfrm>
            <a:off x="5410200" y="3962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4392" name="Rectangle 40"/>
          <p:cNvSpPr>
            <a:spLocks noChangeArrowheads="1"/>
          </p:cNvSpPr>
          <p:nvPr/>
        </p:nvSpPr>
        <p:spPr bwMode="auto">
          <a:xfrm>
            <a:off x="5410200" y="4267200"/>
            <a:ext cx="457200" cy="304800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grpSp>
        <p:nvGrpSpPr>
          <p:cNvPr id="484410" name="Group 58"/>
          <p:cNvGrpSpPr>
            <a:grpSpLocks/>
          </p:cNvGrpSpPr>
          <p:nvPr/>
        </p:nvGrpSpPr>
        <p:grpSpPr bwMode="auto">
          <a:xfrm>
            <a:off x="5867400" y="2971800"/>
            <a:ext cx="457200" cy="1600200"/>
            <a:chOff x="3696" y="1872"/>
            <a:chExt cx="288" cy="1008"/>
          </a:xfrm>
        </p:grpSpPr>
        <p:sp>
          <p:nvSpPr>
            <p:cNvPr id="484372" name="Rectangle 20"/>
            <p:cNvSpPr>
              <a:spLocks noChangeArrowheads="1"/>
            </p:cNvSpPr>
            <p:nvPr/>
          </p:nvSpPr>
          <p:spPr bwMode="auto">
            <a:xfrm>
              <a:off x="3696" y="211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84362" name="Rectangle 10"/>
            <p:cNvSpPr>
              <a:spLocks noChangeArrowheads="1"/>
            </p:cNvSpPr>
            <p:nvPr/>
          </p:nvSpPr>
          <p:spPr bwMode="auto">
            <a:xfrm>
              <a:off x="3696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84378" name="Rectangle 26"/>
            <p:cNvSpPr>
              <a:spLocks noChangeArrowheads="1"/>
            </p:cNvSpPr>
            <p:nvPr/>
          </p:nvSpPr>
          <p:spPr bwMode="auto">
            <a:xfrm>
              <a:off x="3696" y="2304"/>
              <a:ext cx="288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84388" name="Rectangle 36"/>
            <p:cNvSpPr>
              <a:spLocks noChangeArrowheads="1"/>
            </p:cNvSpPr>
            <p:nvPr/>
          </p:nvSpPr>
          <p:spPr bwMode="auto">
            <a:xfrm>
              <a:off x="3696" y="24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84393" name="Rectangle 41"/>
            <p:cNvSpPr>
              <a:spLocks noChangeArrowheads="1"/>
            </p:cNvSpPr>
            <p:nvPr/>
          </p:nvSpPr>
          <p:spPr bwMode="auto">
            <a:xfrm>
              <a:off x="3696" y="26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</p:grpSp>
      <p:grpSp>
        <p:nvGrpSpPr>
          <p:cNvPr id="484399" name="Group 47"/>
          <p:cNvGrpSpPr>
            <a:grpSpLocks/>
          </p:cNvGrpSpPr>
          <p:nvPr/>
        </p:nvGrpSpPr>
        <p:grpSpPr bwMode="auto">
          <a:xfrm>
            <a:off x="6248400" y="3241675"/>
            <a:ext cx="2873375" cy="492125"/>
            <a:chOff x="3936" y="2186"/>
            <a:chExt cx="1810" cy="310"/>
          </a:xfrm>
        </p:grpSpPr>
        <p:sp>
          <p:nvSpPr>
            <p:cNvPr id="484397" name="Line 45"/>
            <p:cNvSpPr>
              <a:spLocks noChangeShapeType="1"/>
            </p:cNvSpPr>
            <p:nvPr/>
          </p:nvSpPr>
          <p:spPr bwMode="auto">
            <a:xfrm flipH="1">
              <a:off x="3936" y="2304"/>
              <a:ext cx="432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4398" name="Text Box 46"/>
            <p:cNvSpPr txBox="1">
              <a:spLocks noChangeArrowheads="1"/>
            </p:cNvSpPr>
            <p:nvPr/>
          </p:nvSpPr>
          <p:spPr bwMode="auto">
            <a:xfrm>
              <a:off x="4368" y="2186"/>
              <a:ext cx="13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Exception detected</a:t>
              </a:r>
            </a:p>
          </p:txBody>
        </p:sp>
      </p:grpSp>
      <p:grpSp>
        <p:nvGrpSpPr>
          <p:cNvPr id="484407" name="Group 55"/>
          <p:cNvGrpSpPr>
            <a:grpSpLocks/>
          </p:cNvGrpSpPr>
          <p:nvPr/>
        </p:nvGrpSpPr>
        <p:grpSpPr bwMode="auto">
          <a:xfrm>
            <a:off x="2895600" y="4495800"/>
            <a:ext cx="2590800" cy="415925"/>
            <a:chOff x="1824" y="2976"/>
            <a:chExt cx="1632" cy="262"/>
          </a:xfrm>
        </p:grpSpPr>
        <p:sp>
          <p:nvSpPr>
            <p:cNvPr id="484401" name="Line 49"/>
            <p:cNvSpPr>
              <a:spLocks noChangeShapeType="1"/>
            </p:cNvSpPr>
            <p:nvPr/>
          </p:nvSpPr>
          <p:spPr bwMode="auto">
            <a:xfrm rot="-5400000">
              <a:off x="3264" y="2928"/>
              <a:ext cx="144" cy="24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4402" name="Text Box 50"/>
            <p:cNvSpPr txBox="1">
              <a:spLocks noChangeArrowheads="1"/>
            </p:cNvSpPr>
            <p:nvPr/>
          </p:nvSpPr>
          <p:spPr bwMode="auto">
            <a:xfrm>
              <a:off x="1824" y="3024"/>
              <a:ext cx="13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Exception detected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Exceptions in Pipeline Processor #2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181600"/>
            <a:ext cx="8294687" cy="1174750"/>
          </a:xfrm>
        </p:spPr>
        <p:txBody>
          <a:bodyPr/>
          <a:lstStyle/>
          <a:p>
            <a:r>
              <a:rPr lang="en-US"/>
              <a:t>Desired Behavior</a:t>
            </a:r>
          </a:p>
          <a:p>
            <a:pPr lvl="1"/>
            <a:r>
              <a:rPr lang="en-US"/>
              <a:t> No exception should occur</a:t>
            </a:r>
          </a:p>
        </p:txBody>
      </p:sp>
      <p:sp>
        <p:nvSpPr>
          <p:cNvPr id="491524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153400" cy="20145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# demo-exc2.ys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0x000:    xorl %eax,%eax   # Set condition codes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0x002:    jne t            # Not taken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0x007:    irmovl $1,%eax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0x00d:    irmovl $2,%edx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0x013:    halt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0x014: t: .byte 0xFF       # Target</a:t>
            </a:r>
          </a:p>
        </p:txBody>
      </p:sp>
      <p:sp>
        <p:nvSpPr>
          <p:cNvPr id="491525" name="Rectangle 5"/>
          <p:cNvSpPr>
            <a:spLocks noChangeArrowheads="1"/>
          </p:cNvSpPr>
          <p:nvPr/>
        </p:nvSpPr>
        <p:spPr bwMode="auto">
          <a:xfrm>
            <a:off x="533400" y="3352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0x000:    xorl %eax,%eax</a:t>
            </a:r>
          </a:p>
        </p:txBody>
      </p:sp>
      <p:sp>
        <p:nvSpPr>
          <p:cNvPr id="491526" name="Rectangle 6"/>
          <p:cNvSpPr>
            <a:spLocks noChangeArrowheads="1"/>
          </p:cNvSpPr>
          <p:nvPr/>
        </p:nvSpPr>
        <p:spPr bwMode="auto">
          <a:xfrm>
            <a:off x="40386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91527" name="Rectangle 7"/>
          <p:cNvSpPr>
            <a:spLocks noChangeArrowheads="1"/>
          </p:cNvSpPr>
          <p:nvPr/>
        </p:nvSpPr>
        <p:spPr bwMode="auto">
          <a:xfrm>
            <a:off x="44958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91528" name="Rectangle 8"/>
          <p:cNvSpPr>
            <a:spLocks noChangeArrowheads="1"/>
          </p:cNvSpPr>
          <p:nvPr/>
        </p:nvSpPr>
        <p:spPr bwMode="auto">
          <a:xfrm>
            <a:off x="49530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91530" name="Rectangle 10"/>
          <p:cNvSpPr>
            <a:spLocks noChangeArrowheads="1"/>
          </p:cNvSpPr>
          <p:nvPr/>
        </p:nvSpPr>
        <p:spPr bwMode="auto">
          <a:xfrm>
            <a:off x="40386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91531" name="Rectangle 11"/>
          <p:cNvSpPr>
            <a:spLocks noChangeArrowheads="1"/>
          </p:cNvSpPr>
          <p:nvPr/>
        </p:nvSpPr>
        <p:spPr bwMode="auto">
          <a:xfrm>
            <a:off x="44958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91532" name="Rectangle 12"/>
          <p:cNvSpPr>
            <a:spLocks noChangeArrowheads="1"/>
          </p:cNvSpPr>
          <p:nvPr/>
        </p:nvSpPr>
        <p:spPr bwMode="auto">
          <a:xfrm>
            <a:off x="49530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91534" name="Rectangle 14"/>
          <p:cNvSpPr>
            <a:spLocks noChangeArrowheads="1"/>
          </p:cNvSpPr>
          <p:nvPr/>
        </p:nvSpPr>
        <p:spPr bwMode="auto">
          <a:xfrm>
            <a:off x="44958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91535" name="Rectangle 15"/>
          <p:cNvSpPr>
            <a:spLocks noChangeArrowheads="1"/>
          </p:cNvSpPr>
          <p:nvPr/>
        </p:nvSpPr>
        <p:spPr bwMode="auto">
          <a:xfrm>
            <a:off x="49530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91538" name="Rectangle 18"/>
          <p:cNvSpPr>
            <a:spLocks noChangeArrowheads="1"/>
          </p:cNvSpPr>
          <p:nvPr/>
        </p:nvSpPr>
        <p:spPr bwMode="auto">
          <a:xfrm>
            <a:off x="533400" y="3657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0x002:    jne t</a:t>
            </a:r>
          </a:p>
        </p:txBody>
      </p:sp>
      <p:sp>
        <p:nvSpPr>
          <p:cNvPr id="491539" name="Rectangle 19"/>
          <p:cNvSpPr>
            <a:spLocks noChangeArrowheads="1"/>
          </p:cNvSpPr>
          <p:nvPr/>
        </p:nvSpPr>
        <p:spPr bwMode="auto">
          <a:xfrm>
            <a:off x="533400" y="3962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0x014: t: .byte 0xFF</a:t>
            </a:r>
          </a:p>
        </p:txBody>
      </p:sp>
      <p:sp>
        <p:nvSpPr>
          <p:cNvPr id="491540" name="Rectangle 20"/>
          <p:cNvSpPr>
            <a:spLocks noChangeArrowheads="1"/>
          </p:cNvSpPr>
          <p:nvPr/>
        </p:nvSpPr>
        <p:spPr bwMode="auto">
          <a:xfrm>
            <a:off x="533400" y="4267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0x???: (I’m lost!)</a:t>
            </a:r>
          </a:p>
        </p:txBody>
      </p:sp>
      <p:sp>
        <p:nvSpPr>
          <p:cNvPr id="491541" name="Rectangle 21"/>
          <p:cNvSpPr>
            <a:spLocks noChangeArrowheads="1"/>
          </p:cNvSpPr>
          <p:nvPr/>
        </p:nvSpPr>
        <p:spPr bwMode="auto">
          <a:xfrm>
            <a:off x="4953000" y="3962400"/>
            <a:ext cx="457200" cy="304800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grpSp>
        <p:nvGrpSpPr>
          <p:cNvPr id="491573" name="Group 53"/>
          <p:cNvGrpSpPr>
            <a:grpSpLocks/>
          </p:cNvGrpSpPr>
          <p:nvPr/>
        </p:nvGrpSpPr>
        <p:grpSpPr bwMode="auto">
          <a:xfrm>
            <a:off x="3733800" y="4191000"/>
            <a:ext cx="2187575" cy="1101725"/>
            <a:chOff x="2352" y="2640"/>
            <a:chExt cx="1378" cy="694"/>
          </a:xfrm>
        </p:grpSpPr>
        <p:sp>
          <p:nvSpPr>
            <p:cNvPr id="491554" name="Line 34"/>
            <p:cNvSpPr>
              <a:spLocks noChangeShapeType="1"/>
            </p:cNvSpPr>
            <p:nvPr/>
          </p:nvSpPr>
          <p:spPr bwMode="auto">
            <a:xfrm rot="-5400000">
              <a:off x="3000" y="2856"/>
              <a:ext cx="480" cy="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1555" name="Text Box 35"/>
            <p:cNvSpPr txBox="1">
              <a:spLocks noChangeArrowheads="1"/>
            </p:cNvSpPr>
            <p:nvPr/>
          </p:nvSpPr>
          <p:spPr bwMode="auto">
            <a:xfrm>
              <a:off x="2352" y="3120"/>
              <a:ext cx="13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Exception detected</a:t>
              </a:r>
            </a:p>
          </p:txBody>
        </p:sp>
      </p:grpSp>
      <p:sp>
        <p:nvSpPr>
          <p:cNvPr id="491556" name="Rectangle 36"/>
          <p:cNvSpPr>
            <a:spLocks noChangeArrowheads="1"/>
          </p:cNvSpPr>
          <p:nvPr/>
        </p:nvSpPr>
        <p:spPr bwMode="auto">
          <a:xfrm>
            <a:off x="533400" y="45720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0x007:    </a:t>
            </a:r>
            <a:r>
              <a:rPr lang="en-US" sz="1600" dirty="0" err="1">
                <a:latin typeface="Courier New" pitchFamily="49" charset="0"/>
              </a:rPr>
              <a:t>irmovl</a:t>
            </a:r>
            <a:r>
              <a:rPr lang="en-US" sz="1600" dirty="0">
                <a:latin typeface="Courier New" pitchFamily="49" charset="0"/>
              </a:rPr>
              <a:t> $1,%</a:t>
            </a:r>
            <a:r>
              <a:rPr lang="en-US" sz="1600" dirty="0" smtClean="0">
                <a:latin typeface="Courier New" pitchFamily="49" charset="0"/>
              </a:rPr>
              <a:t>eax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491578" name="Group 58"/>
          <p:cNvGrpSpPr>
            <a:grpSpLocks/>
          </p:cNvGrpSpPr>
          <p:nvPr/>
        </p:nvGrpSpPr>
        <p:grpSpPr bwMode="auto">
          <a:xfrm>
            <a:off x="5410200" y="2971800"/>
            <a:ext cx="457200" cy="1600200"/>
            <a:chOff x="3408" y="1872"/>
            <a:chExt cx="288" cy="1008"/>
          </a:xfrm>
        </p:grpSpPr>
        <p:sp>
          <p:nvSpPr>
            <p:cNvPr id="491529" name="Rectangle 9"/>
            <p:cNvSpPr>
              <a:spLocks noChangeArrowheads="1"/>
            </p:cNvSpPr>
            <p:nvPr/>
          </p:nvSpPr>
          <p:spPr bwMode="auto">
            <a:xfrm>
              <a:off x="3408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491533" name="Rectangle 13"/>
            <p:cNvSpPr>
              <a:spLocks noChangeArrowheads="1"/>
            </p:cNvSpPr>
            <p:nvPr/>
          </p:nvSpPr>
          <p:spPr bwMode="auto">
            <a:xfrm>
              <a:off x="3408" y="211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36" name="Rectangle 16"/>
            <p:cNvSpPr>
              <a:spLocks noChangeArrowheads="1"/>
            </p:cNvSpPr>
            <p:nvPr/>
          </p:nvSpPr>
          <p:spPr bwMode="auto">
            <a:xfrm>
              <a:off x="3408" y="230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91559" name="Rectangle 39"/>
            <p:cNvSpPr>
              <a:spLocks noChangeArrowheads="1"/>
            </p:cNvSpPr>
            <p:nvPr/>
          </p:nvSpPr>
          <p:spPr bwMode="auto">
            <a:xfrm>
              <a:off x="3408" y="2688"/>
              <a:ext cx="288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91569" name="Rectangle 49"/>
            <p:cNvSpPr>
              <a:spLocks noChangeArrowheads="1"/>
            </p:cNvSpPr>
            <p:nvPr/>
          </p:nvSpPr>
          <p:spPr bwMode="auto">
            <a:xfrm>
              <a:off x="3408" y="2496"/>
              <a:ext cx="288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</p:grpSp>
      <p:grpSp>
        <p:nvGrpSpPr>
          <p:cNvPr id="491579" name="Group 59"/>
          <p:cNvGrpSpPr>
            <a:grpSpLocks/>
          </p:cNvGrpSpPr>
          <p:nvPr/>
        </p:nvGrpSpPr>
        <p:grpSpPr bwMode="auto">
          <a:xfrm>
            <a:off x="5867400" y="2971800"/>
            <a:ext cx="457200" cy="1905000"/>
            <a:chOff x="3696" y="1872"/>
            <a:chExt cx="288" cy="1200"/>
          </a:xfrm>
        </p:grpSpPr>
        <p:sp>
          <p:nvSpPr>
            <p:cNvPr id="491545" name="Rectangle 25"/>
            <p:cNvSpPr>
              <a:spLocks noChangeArrowheads="1"/>
            </p:cNvSpPr>
            <p:nvPr/>
          </p:nvSpPr>
          <p:spPr bwMode="auto">
            <a:xfrm>
              <a:off x="3696" y="211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91546" name="Rectangle 26"/>
            <p:cNvSpPr>
              <a:spLocks noChangeArrowheads="1"/>
            </p:cNvSpPr>
            <p:nvPr/>
          </p:nvSpPr>
          <p:spPr bwMode="auto">
            <a:xfrm>
              <a:off x="3696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91547" name="Rectangle 27"/>
            <p:cNvSpPr>
              <a:spLocks noChangeArrowheads="1"/>
            </p:cNvSpPr>
            <p:nvPr/>
          </p:nvSpPr>
          <p:spPr bwMode="auto">
            <a:xfrm>
              <a:off x="3696" y="230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60" name="Rectangle 40"/>
            <p:cNvSpPr>
              <a:spLocks noChangeArrowheads="1"/>
            </p:cNvSpPr>
            <p:nvPr/>
          </p:nvSpPr>
          <p:spPr bwMode="auto">
            <a:xfrm>
              <a:off x="3696" y="2688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91564" name="Rectangle 44"/>
            <p:cNvSpPr>
              <a:spLocks noChangeArrowheads="1"/>
            </p:cNvSpPr>
            <p:nvPr/>
          </p:nvSpPr>
          <p:spPr bwMode="auto">
            <a:xfrm>
              <a:off x="3696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91570" name="Rectangle 50"/>
            <p:cNvSpPr>
              <a:spLocks noChangeArrowheads="1"/>
            </p:cNvSpPr>
            <p:nvPr/>
          </p:nvSpPr>
          <p:spPr bwMode="auto">
            <a:xfrm>
              <a:off x="3696" y="249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</p:grpSp>
      <p:grpSp>
        <p:nvGrpSpPr>
          <p:cNvPr id="491580" name="Group 60"/>
          <p:cNvGrpSpPr>
            <a:grpSpLocks/>
          </p:cNvGrpSpPr>
          <p:nvPr/>
        </p:nvGrpSpPr>
        <p:grpSpPr bwMode="auto">
          <a:xfrm>
            <a:off x="6324600" y="2971800"/>
            <a:ext cx="457200" cy="1905000"/>
            <a:chOff x="3984" y="1872"/>
            <a:chExt cx="288" cy="1200"/>
          </a:xfrm>
        </p:grpSpPr>
        <p:sp>
          <p:nvSpPr>
            <p:cNvPr id="491561" name="Rectangle 41"/>
            <p:cNvSpPr>
              <a:spLocks noChangeArrowheads="1"/>
            </p:cNvSpPr>
            <p:nvPr/>
          </p:nvSpPr>
          <p:spPr bwMode="auto">
            <a:xfrm>
              <a:off x="3984" y="2688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91565" name="Rectangle 45"/>
            <p:cNvSpPr>
              <a:spLocks noChangeArrowheads="1"/>
            </p:cNvSpPr>
            <p:nvPr/>
          </p:nvSpPr>
          <p:spPr bwMode="auto">
            <a:xfrm>
              <a:off x="3984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91571" name="Rectangle 51"/>
            <p:cNvSpPr>
              <a:spLocks noChangeArrowheads="1"/>
            </p:cNvSpPr>
            <p:nvPr/>
          </p:nvSpPr>
          <p:spPr bwMode="auto">
            <a:xfrm>
              <a:off x="3984" y="249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74" name="Rectangle 54"/>
            <p:cNvSpPr>
              <a:spLocks noChangeArrowheads="1"/>
            </p:cNvSpPr>
            <p:nvPr/>
          </p:nvSpPr>
          <p:spPr bwMode="auto">
            <a:xfrm>
              <a:off x="3984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6</a:t>
              </a:r>
            </a:p>
          </p:txBody>
        </p:sp>
      </p:grpSp>
      <p:grpSp>
        <p:nvGrpSpPr>
          <p:cNvPr id="491581" name="Group 61"/>
          <p:cNvGrpSpPr>
            <a:grpSpLocks/>
          </p:cNvGrpSpPr>
          <p:nvPr/>
        </p:nvGrpSpPr>
        <p:grpSpPr bwMode="auto">
          <a:xfrm>
            <a:off x="6781800" y="2971800"/>
            <a:ext cx="457200" cy="1905000"/>
            <a:chOff x="4272" y="1872"/>
            <a:chExt cx="288" cy="1200"/>
          </a:xfrm>
        </p:grpSpPr>
        <p:sp>
          <p:nvSpPr>
            <p:cNvPr id="491562" name="Rectangle 42"/>
            <p:cNvSpPr>
              <a:spLocks noChangeArrowheads="1"/>
            </p:cNvSpPr>
            <p:nvPr/>
          </p:nvSpPr>
          <p:spPr bwMode="auto">
            <a:xfrm>
              <a:off x="4272" y="2688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66" name="Rectangle 46"/>
            <p:cNvSpPr>
              <a:spLocks noChangeArrowheads="1"/>
            </p:cNvSpPr>
            <p:nvPr/>
          </p:nvSpPr>
          <p:spPr bwMode="auto">
            <a:xfrm>
              <a:off x="4272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91572" name="Rectangle 52"/>
            <p:cNvSpPr>
              <a:spLocks noChangeArrowheads="1"/>
            </p:cNvSpPr>
            <p:nvPr/>
          </p:nvSpPr>
          <p:spPr bwMode="auto">
            <a:xfrm>
              <a:off x="4272" y="249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91575" name="Rectangle 55"/>
            <p:cNvSpPr>
              <a:spLocks noChangeArrowheads="1"/>
            </p:cNvSpPr>
            <p:nvPr/>
          </p:nvSpPr>
          <p:spPr bwMode="auto">
            <a:xfrm>
              <a:off x="4272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7</a:t>
              </a:r>
            </a:p>
          </p:txBody>
        </p:sp>
      </p:grpSp>
      <p:grpSp>
        <p:nvGrpSpPr>
          <p:cNvPr id="491582" name="Group 62"/>
          <p:cNvGrpSpPr>
            <a:grpSpLocks/>
          </p:cNvGrpSpPr>
          <p:nvPr/>
        </p:nvGrpSpPr>
        <p:grpSpPr bwMode="auto">
          <a:xfrm>
            <a:off x="7239000" y="2971800"/>
            <a:ext cx="457200" cy="1905000"/>
            <a:chOff x="4560" y="1872"/>
            <a:chExt cx="288" cy="1200"/>
          </a:xfrm>
        </p:grpSpPr>
        <p:sp>
          <p:nvSpPr>
            <p:cNvPr id="491563" name="Rectangle 43"/>
            <p:cNvSpPr>
              <a:spLocks noChangeArrowheads="1"/>
            </p:cNvSpPr>
            <p:nvPr/>
          </p:nvSpPr>
          <p:spPr bwMode="auto">
            <a:xfrm>
              <a:off x="4560" y="2688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91567" name="Rectangle 47"/>
            <p:cNvSpPr>
              <a:spLocks noChangeArrowheads="1"/>
            </p:cNvSpPr>
            <p:nvPr/>
          </p:nvSpPr>
          <p:spPr bwMode="auto">
            <a:xfrm>
              <a:off x="4560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91576" name="Rectangle 56"/>
            <p:cNvSpPr>
              <a:spLocks noChangeArrowheads="1"/>
            </p:cNvSpPr>
            <p:nvPr/>
          </p:nvSpPr>
          <p:spPr bwMode="auto">
            <a:xfrm>
              <a:off x="4560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8</a:t>
              </a:r>
            </a:p>
          </p:txBody>
        </p:sp>
      </p:grpSp>
      <p:grpSp>
        <p:nvGrpSpPr>
          <p:cNvPr id="491583" name="Group 63"/>
          <p:cNvGrpSpPr>
            <a:grpSpLocks/>
          </p:cNvGrpSpPr>
          <p:nvPr/>
        </p:nvGrpSpPr>
        <p:grpSpPr bwMode="auto">
          <a:xfrm>
            <a:off x="7696200" y="2971800"/>
            <a:ext cx="457200" cy="1905000"/>
            <a:chOff x="4848" y="1872"/>
            <a:chExt cx="288" cy="1200"/>
          </a:xfrm>
        </p:grpSpPr>
        <p:sp>
          <p:nvSpPr>
            <p:cNvPr id="491568" name="Rectangle 48"/>
            <p:cNvSpPr>
              <a:spLocks noChangeArrowheads="1"/>
            </p:cNvSpPr>
            <p:nvPr/>
          </p:nvSpPr>
          <p:spPr bwMode="auto">
            <a:xfrm>
              <a:off x="4848" y="28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91577" name="Rectangle 57"/>
            <p:cNvSpPr>
              <a:spLocks noChangeArrowheads="1"/>
            </p:cNvSpPr>
            <p:nvPr/>
          </p:nvSpPr>
          <p:spPr bwMode="auto">
            <a:xfrm>
              <a:off x="4848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9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Maintaining Exception Ordering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466137" cy="2089150"/>
          </a:xfrm>
        </p:spPr>
        <p:txBody>
          <a:bodyPr/>
          <a:lstStyle/>
          <a:p>
            <a:pPr lvl="1"/>
            <a:r>
              <a:rPr lang="en-US" dirty="0" smtClean="0"/>
              <a:t>Add status </a:t>
            </a:r>
            <a:r>
              <a:rPr lang="en-US" dirty="0"/>
              <a:t>field to pipeline registers</a:t>
            </a:r>
          </a:p>
          <a:p>
            <a:pPr lvl="1"/>
            <a:r>
              <a:rPr lang="en-US" dirty="0"/>
              <a:t>Fetch stage sets to either “AOK,” “ADR” (when bad fetch address), </a:t>
            </a:r>
            <a:r>
              <a:rPr lang="en-US" dirty="0" smtClean="0"/>
              <a:t>“HLT” (halt instruction) or </a:t>
            </a:r>
            <a:r>
              <a:rPr lang="en-US" dirty="0"/>
              <a:t>“INS” (illegal instruction)</a:t>
            </a:r>
          </a:p>
          <a:p>
            <a:pPr lvl="1"/>
            <a:r>
              <a:rPr lang="en-US" dirty="0"/>
              <a:t>Decode &amp; execute pass values through</a:t>
            </a:r>
          </a:p>
          <a:p>
            <a:pPr lvl="1"/>
            <a:r>
              <a:rPr lang="en-US" dirty="0"/>
              <a:t>Memory either passes through or sets to “ADR”</a:t>
            </a:r>
          </a:p>
          <a:p>
            <a:pPr lvl="1"/>
            <a:r>
              <a:rPr lang="en-US" dirty="0"/>
              <a:t>Exception triggered only when instruction hits write back</a:t>
            </a:r>
          </a:p>
        </p:txBody>
      </p:sp>
      <p:grpSp>
        <p:nvGrpSpPr>
          <p:cNvPr id="490543" name="Group 47"/>
          <p:cNvGrpSpPr>
            <a:grpSpLocks/>
          </p:cNvGrpSpPr>
          <p:nvPr/>
        </p:nvGrpSpPr>
        <p:grpSpPr bwMode="auto">
          <a:xfrm>
            <a:off x="1066800" y="3352800"/>
            <a:ext cx="7086600" cy="381000"/>
            <a:chOff x="672" y="2112"/>
            <a:chExt cx="4464" cy="240"/>
          </a:xfrm>
        </p:grpSpPr>
        <p:sp>
          <p:nvSpPr>
            <p:cNvPr id="490524" name="Rectangle 28"/>
            <p:cNvSpPr>
              <a:spLocks noChangeArrowheads="1"/>
            </p:cNvSpPr>
            <p:nvPr/>
          </p:nvSpPr>
          <p:spPr bwMode="auto">
            <a:xfrm>
              <a:off x="672" y="2112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490525" name="Rectangle 29"/>
            <p:cNvSpPr>
              <a:spLocks noChangeArrowheads="1"/>
            </p:cNvSpPr>
            <p:nvPr/>
          </p:nvSpPr>
          <p:spPr bwMode="auto">
            <a:xfrm>
              <a:off x="2112" y="2112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predPC</a:t>
              </a:r>
            </a:p>
          </p:txBody>
        </p:sp>
      </p:grpSp>
      <p:grpSp>
        <p:nvGrpSpPr>
          <p:cNvPr id="490547" name="Group 51"/>
          <p:cNvGrpSpPr>
            <a:grpSpLocks/>
          </p:cNvGrpSpPr>
          <p:nvPr/>
        </p:nvGrpSpPr>
        <p:grpSpPr bwMode="auto">
          <a:xfrm>
            <a:off x="1066800" y="1219200"/>
            <a:ext cx="7086600" cy="381000"/>
            <a:chOff x="672" y="960"/>
            <a:chExt cx="4464" cy="240"/>
          </a:xfrm>
        </p:grpSpPr>
        <p:sp>
          <p:nvSpPr>
            <p:cNvPr id="490501" name="Rectangle 5"/>
            <p:cNvSpPr>
              <a:spLocks noChangeArrowheads="1"/>
            </p:cNvSpPr>
            <p:nvPr/>
          </p:nvSpPr>
          <p:spPr bwMode="auto">
            <a:xfrm>
              <a:off x="672" y="960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490502" name="Rectangle 6"/>
            <p:cNvSpPr>
              <a:spLocks noChangeArrowheads="1"/>
            </p:cNvSpPr>
            <p:nvPr/>
          </p:nvSpPr>
          <p:spPr bwMode="auto">
            <a:xfrm>
              <a:off x="1392" y="960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icode</a:t>
              </a:r>
            </a:p>
          </p:txBody>
        </p:sp>
        <p:sp>
          <p:nvSpPr>
            <p:cNvPr id="490503" name="Rectangle 7"/>
            <p:cNvSpPr>
              <a:spLocks noChangeArrowheads="1"/>
            </p:cNvSpPr>
            <p:nvPr/>
          </p:nvSpPr>
          <p:spPr bwMode="auto">
            <a:xfrm>
              <a:off x="2544" y="960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valE</a:t>
              </a:r>
            </a:p>
          </p:txBody>
        </p:sp>
        <p:sp>
          <p:nvSpPr>
            <p:cNvPr id="490504" name="Rectangle 8"/>
            <p:cNvSpPr>
              <a:spLocks noChangeArrowheads="1"/>
            </p:cNvSpPr>
            <p:nvPr/>
          </p:nvSpPr>
          <p:spPr bwMode="auto">
            <a:xfrm>
              <a:off x="3120" y="960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valM</a:t>
              </a:r>
            </a:p>
          </p:txBody>
        </p:sp>
        <p:sp>
          <p:nvSpPr>
            <p:cNvPr id="490505" name="Rectangle 9"/>
            <p:cNvSpPr>
              <a:spLocks noChangeArrowheads="1"/>
            </p:cNvSpPr>
            <p:nvPr/>
          </p:nvSpPr>
          <p:spPr bwMode="auto">
            <a:xfrm>
              <a:off x="3984" y="960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dstE</a:t>
              </a:r>
            </a:p>
          </p:txBody>
        </p:sp>
        <p:sp>
          <p:nvSpPr>
            <p:cNvPr id="490506" name="Rectangle 10"/>
            <p:cNvSpPr>
              <a:spLocks noChangeArrowheads="1"/>
            </p:cNvSpPr>
            <p:nvPr/>
          </p:nvSpPr>
          <p:spPr bwMode="auto">
            <a:xfrm>
              <a:off x="4272" y="960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dstM</a:t>
              </a:r>
            </a:p>
          </p:txBody>
        </p:sp>
        <p:sp>
          <p:nvSpPr>
            <p:cNvPr id="490538" name="Rectangle 42"/>
            <p:cNvSpPr>
              <a:spLocks noChangeArrowheads="1"/>
            </p:cNvSpPr>
            <p:nvPr/>
          </p:nvSpPr>
          <p:spPr bwMode="auto">
            <a:xfrm>
              <a:off x="912" y="960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smtClean="0"/>
                <a:t>stat</a:t>
              </a:r>
              <a:endParaRPr lang="en-US" sz="1200" b="0" dirty="0"/>
            </a:p>
          </p:txBody>
        </p:sp>
      </p:grpSp>
      <p:grpSp>
        <p:nvGrpSpPr>
          <p:cNvPr id="490546" name="Group 50"/>
          <p:cNvGrpSpPr>
            <a:grpSpLocks/>
          </p:cNvGrpSpPr>
          <p:nvPr/>
        </p:nvGrpSpPr>
        <p:grpSpPr bwMode="auto">
          <a:xfrm>
            <a:off x="1066800" y="1752600"/>
            <a:ext cx="7086600" cy="381000"/>
            <a:chOff x="672" y="1248"/>
            <a:chExt cx="4464" cy="240"/>
          </a:xfrm>
        </p:grpSpPr>
        <p:sp>
          <p:nvSpPr>
            <p:cNvPr id="490508" name="Rectangle 12"/>
            <p:cNvSpPr>
              <a:spLocks noChangeArrowheads="1"/>
            </p:cNvSpPr>
            <p:nvPr/>
          </p:nvSpPr>
          <p:spPr bwMode="auto">
            <a:xfrm>
              <a:off x="672" y="1248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M</a:t>
              </a:r>
            </a:p>
          </p:txBody>
        </p:sp>
        <p:sp>
          <p:nvSpPr>
            <p:cNvPr id="490509" name="Rectangle 13"/>
            <p:cNvSpPr>
              <a:spLocks noChangeArrowheads="1"/>
            </p:cNvSpPr>
            <p:nvPr/>
          </p:nvSpPr>
          <p:spPr bwMode="auto">
            <a:xfrm>
              <a:off x="1968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err="1" smtClean="0"/>
                <a:t>Cnd</a:t>
              </a:r>
              <a:endParaRPr lang="en-US" sz="1200" b="0" dirty="0"/>
            </a:p>
          </p:txBody>
        </p:sp>
        <p:sp>
          <p:nvSpPr>
            <p:cNvPr id="490510" name="Rectangle 14"/>
            <p:cNvSpPr>
              <a:spLocks noChangeArrowheads="1"/>
            </p:cNvSpPr>
            <p:nvPr/>
          </p:nvSpPr>
          <p:spPr bwMode="auto">
            <a:xfrm>
              <a:off x="1392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icode</a:t>
              </a:r>
            </a:p>
          </p:txBody>
        </p:sp>
        <p:sp>
          <p:nvSpPr>
            <p:cNvPr id="490511" name="Rectangle 15"/>
            <p:cNvSpPr>
              <a:spLocks noChangeArrowheads="1"/>
            </p:cNvSpPr>
            <p:nvPr/>
          </p:nvSpPr>
          <p:spPr bwMode="auto">
            <a:xfrm>
              <a:off x="2544" y="1248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valE</a:t>
              </a:r>
            </a:p>
          </p:txBody>
        </p:sp>
        <p:sp>
          <p:nvSpPr>
            <p:cNvPr id="490512" name="Rectangle 16"/>
            <p:cNvSpPr>
              <a:spLocks noChangeArrowheads="1"/>
            </p:cNvSpPr>
            <p:nvPr/>
          </p:nvSpPr>
          <p:spPr bwMode="auto">
            <a:xfrm>
              <a:off x="3120" y="1248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valA</a:t>
              </a:r>
            </a:p>
          </p:txBody>
        </p:sp>
        <p:sp>
          <p:nvSpPr>
            <p:cNvPr id="490513" name="Rectangle 17"/>
            <p:cNvSpPr>
              <a:spLocks noChangeArrowheads="1"/>
            </p:cNvSpPr>
            <p:nvPr/>
          </p:nvSpPr>
          <p:spPr bwMode="auto">
            <a:xfrm>
              <a:off x="3984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dstE</a:t>
              </a:r>
            </a:p>
          </p:txBody>
        </p:sp>
        <p:sp>
          <p:nvSpPr>
            <p:cNvPr id="490514" name="Rectangle 18"/>
            <p:cNvSpPr>
              <a:spLocks noChangeArrowheads="1"/>
            </p:cNvSpPr>
            <p:nvPr/>
          </p:nvSpPr>
          <p:spPr bwMode="auto">
            <a:xfrm>
              <a:off x="4272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dstM</a:t>
              </a:r>
            </a:p>
          </p:txBody>
        </p:sp>
        <p:sp>
          <p:nvSpPr>
            <p:cNvPr id="490539" name="Rectangle 43"/>
            <p:cNvSpPr>
              <a:spLocks noChangeArrowheads="1"/>
            </p:cNvSpPr>
            <p:nvPr/>
          </p:nvSpPr>
          <p:spPr bwMode="auto">
            <a:xfrm>
              <a:off x="912" y="1248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smtClean="0"/>
                <a:t>stat</a:t>
              </a:r>
              <a:endParaRPr lang="en-US" sz="1200" b="0" dirty="0"/>
            </a:p>
          </p:txBody>
        </p:sp>
      </p:grpSp>
      <p:grpSp>
        <p:nvGrpSpPr>
          <p:cNvPr id="490545" name="Group 49"/>
          <p:cNvGrpSpPr>
            <a:grpSpLocks/>
          </p:cNvGrpSpPr>
          <p:nvPr/>
        </p:nvGrpSpPr>
        <p:grpSpPr bwMode="auto">
          <a:xfrm>
            <a:off x="1066800" y="2286000"/>
            <a:ext cx="7086600" cy="381000"/>
            <a:chOff x="672" y="1536"/>
            <a:chExt cx="4464" cy="240"/>
          </a:xfrm>
        </p:grpSpPr>
        <p:sp>
          <p:nvSpPr>
            <p:cNvPr id="490527" name="Rectangle 31"/>
            <p:cNvSpPr>
              <a:spLocks noChangeArrowheads="1"/>
            </p:cNvSpPr>
            <p:nvPr/>
          </p:nvSpPr>
          <p:spPr bwMode="auto">
            <a:xfrm>
              <a:off x="672" y="1536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490528" name="Rectangle 32"/>
            <p:cNvSpPr>
              <a:spLocks noChangeArrowheads="1"/>
            </p:cNvSpPr>
            <p:nvPr/>
          </p:nvSpPr>
          <p:spPr bwMode="auto">
            <a:xfrm>
              <a:off x="1392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icode</a:t>
              </a:r>
            </a:p>
          </p:txBody>
        </p:sp>
        <p:sp>
          <p:nvSpPr>
            <p:cNvPr id="490529" name="Rectangle 33"/>
            <p:cNvSpPr>
              <a:spLocks noChangeArrowheads="1"/>
            </p:cNvSpPr>
            <p:nvPr/>
          </p:nvSpPr>
          <p:spPr bwMode="auto">
            <a:xfrm>
              <a:off x="1680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ifun</a:t>
              </a:r>
            </a:p>
          </p:txBody>
        </p:sp>
        <p:sp>
          <p:nvSpPr>
            <p:cNvPr id="490530" name="Rectangle 34"/>
            <p:cNvSpPr>
              <a:spLocks noChangeArrowheads="1"/>
            </p:cNvSpPr>
            <p:nvPr/>
          </p:nvSpPr>
          <p:spPr bwMode="auto">
            <a:xfrm>
              <a:off x="2256" y="1536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valC</a:t>
              </a:r>
            </a:p>
          </p:txBody>
        </p:sp>
        <p:sp>
          <p:nvSpPr>
            <p:cNvPr id="490531" name="Rectangle 35"/>
            <p:cNvSpPr>
              <a:spLocks noChangeArrowheads="1"/>
            </p:cNvSpPr>
            <p:nvPr/>
          </p:nvSpPr>
          <p:spPr bwMode="auto">
            <a:xfrm>
              <a:off x="2832" y="1536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valA</a:t>
              </a:r>
            </a:p>
          </p:txBody>
        </p:sp>
        <p:sp>
          <p:nvSpPr>
            <p:cNvPr id="490532" name="Rectangle 36"/>
            <p:cNvSpPr>
              <a:spLocks noChangeArrowheads="1"/>
            </p:cNvSpPr>
            <p:nvPr/>
          </p:nvSpPr>
          <p:spPr bwMode="auto">
            <a:xfrm>
              <a:off x="3408" y="1536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valB</a:t>
              </a:r>
            </a:p>
          </p:txBody>
        </p:sp>
        <p:sp>
          <p:nvSpPr>
            <p:cNvPr id="490533" name="Rectangle 37"/>
            <p:cNvSpPr>
              <a:spLocks noChangeArrowheads="1"/>
            </p:cNvSpPr>
            <p:nvPr/>
          </p:nvSpPr>
          <p:spPr bwMode="auto">
            <a:xfrm>
              <a:off x="3984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dstE</a:t>
              </a:r>
            </a:p>
          </p:txBody>
        </p:sp>
        <p:sp>
          <p:nvSpPr>
            <p:cNvPr id="490534" name="Rectangle 38"/>
            <p:cNvSpPr>
              <a:spLocks noChangeArrowheads="1"/>
            </p:cNvSpPr>
            <p:nvPr/>
          </p:nvSpPr>
          <p:spPr bwMode="auto">
            <a:xfrm>
              <a:off x="4272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dstM</a:t>
              </a:r>
            </a:p>
          </p:txBody>
        </p:sp>
        <p:sp>
          <p:nvSpPr>
            <p:cNvPr id="490535" name="Rectangle 39"/>
            <p:cNvSpPr>
              <a:spLocks noChangeArrowheads="1"/>
            </p:cNvSpPr>
            <p:nvPr/>
          </p:nvSpPr>
          <p:spPr bwMode="auto">
            <a:xfrm>
              <a:off x="4560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srcA</a:t>
              </a:r>
            </a:p>
          </p:txBody>
        </p:sp>
        <p:sp>
          <p:nvSpPr>
            <p:cNvPr id="490536" name="Rectangle 40"/>
            <p:cNvSpPr>
              <a:spLocks noChangeArrowheads="1"/>
            </p:cNvSpPr>
            <p:nvPr/>
          </p:nvSpPr>
          <p:spPr bwMode="auto">
            <a:xfrm>
              <a:off x="4848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srcB</a:t>
              </a:r>
            </a:p>
          </p:txBody>
        </p:sp>
        <p:sp>
          <p:nvSpPr>
            <p:cNvPr id="490540" name="Rectangle 44"/>
            <p:cNvSpPr>
              <a:spLocks noChangeArrowheads="1"/>
            </p:cNvSpPr>
            <p:nvPr/>
          </p:nvSpPr>
          <p:spPr bwMode="auto">
            <a:xfrm>
              <a:off x="912" y="1536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smtClean="0"/>
                <a:t>stat</a:t>
              </a:r>
              <a:endParaRPr lang="en-US" sz="1200" b="0" dirty="0"/>
            </a:p>
          </p:txBody>
        </p:sp>
      </p:grpSp>
      <p:grpSp>
        <p:nvGrpSpPr>
          <p:cNvPr id="490544" name="Group 48"/>
          <p:cNvGrpSpPr>
            <a:grpSpLocks/>
          </p:cNvGrpSpPr>
          <p:nvPr/>
        </p:nvGrpSpPr>
        <p:grpSpPr bwMode="auto">
          <a:xfrm>
            <a:off x="1066800" y="2819400"/>
            <a:ext cx="7086600" cy="381000"/>
            <a:chOff x="672" y="1824"/>
            <a:chExt cx="4464" cy="240"/>
          </a:xfrm>
        </p:grpSpPr>
        <p:sp>
          <p:nvSpPr>
            <p:cNvPr id="490516" name="Rectangle 20"/>
            <p:cNvSpPr>
              <a:spLocks noChangeArrowheads="1"/>
            </p:cNvSpPr>
            <p:nvPr/>
          </p:nvSpPr>
          <p:spPr bwMode="auto">
            <a:xfrm>
              <a:off x="672" y="1824"/>
              <a:ext cx="4464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490517" name="Rectangle 21"/>
            <p:cNvSpPr>
              <a:spLocks noChangeArrowheads="1"/>
            </p:cNvSpPr>
            <p:nvPr/>
          </p:nvSpPr>
          <p:spPr bwMode="auto">
            <a:xfrm>
              <a:off x="2544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rB</a:t>
              </a:r>
            </a:p>
          </p:txBody>
        </p:sp>
        <p:sp>
          <p:nvSpPr>
            <p:cNvPr id="490518" name="Rectangle 22"/>
            <p:cNvSpPr>
              <a:spLocks noChangeArrowheads="1"/>
            </p:cNvSpPr>
            <p:nvPr/>
          </p:nvSpPr>
          <p:spPr bwMode="auto">
            <a:xfrm>
              <a:off x="2832" y="182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valC</a:t>
              </a:r>
            </a:p>
          </p:txBody>
        </p:sp>
        <p:sp>
          <p:nvSpPr>
            <p:cNvPr id="490519" name="Rectangle 23"/>
            <p:cNvSpPr>
              <a:spLocks noChangeArrowheads="1"/>
            </p:cNvSpPr>
            <p:nvPr/>
          </p:nvSpPr>
          <p:spPr bwMode="auto">
            <a:xfrm>
              <a:off x="3408" y="182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valP</a:t>
              </a:r>
            </a:p>
          </p:txBody>
        </p:sp>
        <p:sp>
          <p:nvSpPr>
            <p:cNvPr id="490520" name="Rectangle 24"/>
            <p:cNvSpPr>
              <a:spLocks noChangeArrowheads="1"/>
            </p:cNvSpPr>
            <p:nvPr/>
          </p:nvSpPr>
          <p:spPr bwMode="auto">
            <a:xfrm>
              <a:off x="1392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icode</a:t>
              </a:r>
            </a:p>
          </p:txBody>
        </p:sp>
        <p:sp>
          <p:nvSpPr>
            <p:cNvPr id="490521" name="Rectangle 25"/>
            <p:cNvSpPr>
              <a:spLocks noChangeArrowheads="1"/>
            </p:cNvSpPr>
            <p:nvPr/>
          </p:nvSpPr>
          <p:spPr bwMode="auto">
            <a:xfrm>
              <a:off x="1680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ifun</a:t>
              </a:r>
            </a:p>
          </p:txBody>
        </p:sp>
        <p:sp>
          <p:nvSpPr>
            <p:cNvPr id="490522" name="Rectangle 26"/>
            <p:cNvSpPr>
              <a:spLocks noChangeArrowheads="1"/>
            </p:cNvSpPr>
            <p:nvPr/>
          </p:nvSpPr>
          <p:spPr bwMode="auto">
            <a:xfrm>
              <a:off x="2256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rA</a:t>
              </a:r>
            </a:p>
          </p:txBody>
        </p:sp>
        <p:sp>
          <p:nvSpPr>
            <p:cNvPr id="490541" name="Rectangle 45"/>
            <p:cNvSpPr>
              <a:spLocks noChangeArrowheads="1"/>
            </p:cNvSpPr>
            <p:nvPr/>
          </p:nvSpPr>
          <p:spPr bwMode="auto">
            <a:xfrm>
              <a:off x="912" y="1824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 dirty="0" smtClean="0"/>
                <a:t>stat</a:t>
              </a:r>
              <a:endParaRPr lang="en-US" sz="1200" b="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50" y="1060450"/>
            <a:ext cx="6408737" cy="5213350"/>
          </a:xfrm>
        </p:spPr>
        <p:txBody>
          <a:bodyPr/>
          <a:lstStyle/>
          <a:p>
            <a:r>
              <a:rPr lang="en-US" dirty="0" smtClean="0"/>
              <a:t>Fetch Stage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Memory Stage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Writeback</a:t>
            </a:r>
            <a:r>
              <a:rPr lang="en-US" dirty="0" smtClean="0"/>
              <a:t> Stage</a:t>
            </a:r>
          </a:p>
          <a:p>
            <a:endParaRPr lang="en-US" dirty="0"/>
          </a:p>
        </p:txBody>
      </p:sp>
      <p:pic>
        <p:nvPicPr>
          <p:cNvPr id="5079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5050" y="-6350"/>
            <a:ext cx="1208495" cy="676592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  <p:sp>
        <p:nvSpPr>
          <p:cNvPr id="5" name="TextBox 4"/>
          <p:cNvSpPr txBox="1"/>
          <p:nvPr/>
        </p:nvSpPr>
        <p:spPr>
          <a:xfrm>
            <a:off x="8375650" y="1162117"/>
            <a:ext cx="744113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dmem_error</a:t>
            </a:r>
            <a:endParaRPr lang="en-US" sz="800" b="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0850" y="1593850"/>
            <a:ext cx="6019800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Determine status code for fetched instruction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[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imem_error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SADR;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!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instr_valid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: SINS;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f_icode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== IHALT : SHLT;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1 : SAOK;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850" y="3587766"/>
            <a:ext cx="6019800" cy="120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Update the status</a:t>
            </a:r>
          </a:p>
          <a:p>
            <a:pPr algn="l"/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[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dmem_error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: SADR;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1 :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M_stat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  <p:sp>
        <p:nvSpPr>
          <p:cNvPr id="8" name="Rectangle 7"/>
          <p:cNvSpPr/>
          <p:nvPr/>
        </p:nvSpPr>
        <p:spPr>
          <a:xfrm>
            <a:off x="450850" y="5251450"/>
            <a:ext cx="647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Stat = [</a:t>
            </a:r>
            <a:endParaRPr lang="en-US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 SBUB in earlier stages indicates bubble</a:t>
            </a:r>
            <a:endParaRPr lang="pl-PL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pl-PL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W_stat == SBUB : SAOK;</a:t>
            </a:r>
          </a:p>
          <a:p>
            <a:pPr algn="l"/>
            <a:r>
              <a:rPr lang="pl-PL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1 : W_stat;</a:t>
            </a:r>
          </a:p>
          <a:p>
            <a:pPr algn="l"/>
            <a:r>
              <a:rPr lang="pl-PL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Side Effects in Pipeline Processor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181600"/>
            <a:ext cx="8294687" cy="1174750"/>
          </a:xfrm>
        </p:spPr>
        <p:txBody>
          <a:bodyPr/>
          <a:lstStyle/>
          <a:p>
            <a:r>
              <a:rPr lang="en-US"/>
              <a:t>Desired Behavior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rmmovl</a:t>
            </a:r>
            <a:r>
              <a:rPr lang="en-US"/>
              <a:t> should cause exception</a:t>
            </a:r>
          </a:p>
          <a:p>
            <a:pPr lvl="1"/>
            <a:r>
              <a:rPr lang="en-US"/>
              <a:t>No following instruction should have any effect</a:t>
            </a:r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533400" y="1247775"/>
            <a:ext cx="8153400" cy="11906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# demo-exc3.ys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irmovl $100,%eax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rmmovl %eax,0x10000(%eax) # invalid address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addl %eax,%eax	        # Sets condition codes</a:t>
            </a:r>
          </a:p>
        </p:txBody>
      </p:sp>
      <p:sp>
        <p:nvSpPr>
          <p:cNvPr id="489477" name="Rectangle 5"/>
          <p:cNvSpPr>
            <a:spLocks noChangeArrowheads="1"/>
          </p:cNvSpPr>
          <p:nvPr/>
        </p:nvSpPr>
        <p:spPr bwMode="auto">
          <a:xfrm>
            <a:off x="533400" y="3352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>
                <a:latin typeface="Courier New" pitchFamily="49" charset="0"/>
              </a:rPr>
              <a:t>0x000: </a:t>
            </a:r>
            <a:r>
              <a:rPr lang="en-US" sz="1600">
                <a:latin typeface="Courier New" pitchFamily="49" charset="0"/>
              </a:rPr>
              <a:t>irmovl $100,%eax</a:t>
            </a:r>
          </a:p>
        </p:txBody>
      </p:sp>
      <p:sp>
        <p:nvSpPr>
          <p:cNvPr id="489478" name="Rectangle 6"/>
          <p:cNvSpPr>
            <a:spLocks noChangeArrowheads="1"/>
          </p:cNvSpPr>
          <p:nvPr/>
        </p:nvSpPr>
        <p:spPr bwMode="auto">
          <a:xfrm>
            <a:off x="40386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9479" name="Rectangle 7"/>
          <p:cNvSpPr>
            <a:spLocks noChangeArrowheads="1"/>
          </p:cNvSpPr>
          <p:nvPr/>
        </p:nvSpPr>
        <p:spPr bwMode="auto">
          <a:xfrm>
            <a:off x="44958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89480" name="Rectangle 8"/>
          <p:cNvSpPr>
            <a:spLocks noChangeArrowheads="1"/>
          </p:cNvSpPr>
          <p:nvPr/>
        </p:nvSpPr>
        <p:spPr bwMode="auto">
          <a:xfrm>
            <a:off x="49530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89481" name="Rectangle 9"/>
          <p:cNvSpPr>
            <a:spLocks noChangeArrowheads="1"/>
          </p:cNvSpPr>
          <p:nvPr/>
        </p:nvSpPr>
        <p:spPr bwMode="auto">
          <a:xfrm>
            <a:off x="5410200" y="2971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89482" name="Rectangle 10"/>
          <p:cNvSpPr>
            <a:spLocks noChangeArrowheads="1"/>
          </p:cNvSpPr>
          <p:nvPr/>
        </p:nvSpPr>
        <p:spPr bwMode="auto">
          <a:xfrm>
            <a:off x="40386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9483" name="Rectangle 11"/>
          <p:cNvSpPr>
            <a:spLocks noChangeArrowheads="1"/>
          </p:cNvSpPr>
          <p:nvPr/>
        </p:nvSpPr>
        <p:spPr bwMode="auto">
          <a:xfrm>
            <a:off x="44958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9484" name="Rectangle 12"/>
          <p:cNvSpPr>
            <a:spLocks noChangeArrowheads="1"/>
          </p:cNvSpPr>
          <p:nvPr/>
        </p:nvSpPr>
        <p:spPr bwMode="auto">
          <a:xfrm>
            <a:off x="49530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89485" name="Rectangle 13"/>
          <p:cNvSpPr>
            <a:spLocks noChangeArrowheads="1"/>
          </p:cNvSpPr>
          <p:nvPr/>
        </p:nvSpPr>
        <p:spPr bwMode="auto">
          <a:xfrm>
            <a:off x="5410200" y="3352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89486" name="Rectangle 14"/>
          <p:cNvSpPr>
            <a:spLocks noChangeArrowheads="1"/>
          </p:cNvSpPr>
          <p:nvPr/>
        </p:nvSpPr>
        <p:spPr bwMode="auto">
          <a:xfrm>
            <a:off x="44958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9487" name="Rectangle 15"/>
          <p:cNvSpPr>
            <a:spLocks noChangeArrowheads="1"/>
          </p:cNvSpPr>
          <p:nvPr/>
        </p:nvSpPr>
        <p:spPr bwMode="auto">
          <a:xfrm>
            <a:off x="49530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89488" name="Rectangle 16"/>
          <p:cNvSpPr>
            <a:spLocks noChangeArrowheads="1"/>
          </p:cNvSpPr>
          <p:nvPr/>
        </p:nvSpPr>
        <p:spPr bwMode="auto">
          <a:xfrm>
            <a:off x="5410200" y="3657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89490" name="Rectangle 18"/>
          <p:cNvSpPr>
            <a:spLocks noChangeArrowheads="1"/>
          </p:cNvSpPr>
          <p:nvPr/>
        </p:nvSpPr>
        <p:spPr bwMode="auto">
          <a:xfrm>
            <a:off x="533400" y="3657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>
                <a:latin typeface="Courier New" pitchFamily="49" charset="0"/>
              </a:rPr>
              <a:t>0x006: </a:t>
            </a:r>
            <a:r>
              <a:rPr lang="en-US" sz="1600">
                <a:latin typeface="Courier New" pitchFamily="49" charset="0"/>
              </a:rPr>
              <a:t>rmmovl %eax,0x1000(%eax)</a:t>
            </a:r>
          </a:p>
        </p:txBody>
      </p:sp>
      <p:sp>
        <p:nvSpPr>
          <p:cNvPr id="489491" name="Rectangle 19"/>
          <p:cNvSpPr>
            <a:spLocks noChangeArrowheads="1"/>
          </p:cNvSpPr>
          <p:nvPr/>
        </p:nvSpPr>
        <p:spPr bwMode="auto">
          <a:xfrm>
            <a:off x="533400" y="3962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b="0">
                <a:latin typeface="Courier New" pitchFamily="49" charset="0"/>
              </a:rPr>
              <a:t>0x00c: </a:t>
            </a:r>
            <a:r>
              <a:rPr lang="en-US" sz="1600">
                <a:latin typeface="Courier New" pitchFamily="49" charset="0"/>
              </a:rPr>
              <a:t>addl %eax,%eax</a:t>
            </a:r>
          </a:p>
        </p:txBody>
      </p:sp>
      <p:sp>
        <p:nvSpPr>
          <p:cNvPr id="489493" name="Rectangle 21"/>
          <p:cNvSpPr>
            <a:spLocks noChangeArrowheads="1"/>
          </p:cNvSpPr>
          <p:nvPr/>
        </p:nvSpPr>
        <p:spPr bwMode="auto">
          <a:xfrm>
            <a:off x="4953000" y="3962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89494" name="Rectangle 22"/>
          <p:cNvSpPr>
            <a:spLocks noChangeArrowheads="1"/>
          </p:cNvSpPr>
          <p:nvPr/>
        </p:nvSpPr>
        <p:spPr bwMode="auto">
          <a:xfrm>
            <a:off x="5410200" y="3962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grpSp>
        <p:nvGrpSpPr>
          <p:cNvPr id="489511" name="Group 39"/>
          <p:cNvGrpSpPr>
            <a:grpSpLocks/>
          </p:cNvGrpSpPr>
          <p:nvPr/>
        </p:nvGrpSpPr>
        <p:grpSpPr bwMode="auto">
          <a:xfrm>
            <a:off x="5867400" y="2971800"/>
            <a:ext cx="457200" cy="1295400"/>
            <a:chOff x="3696" y="1872"/>
            <a:chExt cx="288" cy="816"/>
          </a:xfrm>
        </p:grpSpPr>
        <p:sp>
          <p:nvSpPr>
            <p:cNvPr id="489497" name="Rectangle 25"/>
            <p:cNvSpPr>
              <a:spLocks noChangeArrowheads="1"/>
            </p:cNvSpPr>
            <p:nvPr/>
          </p:nvSpPr>
          <p:spPr bwMode="auto">
            <a:xfrm>
              <a:off x="3696" y="211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89498" name="Rectangle 26"/>
            <p:cNvSpPr>
              <a:spLocks noChangeArrowheads="1"/>
            </p:cNvSpPr>
            <p:nvPr/>
          </p:nvSpPr>
          <p:spPr bwMode="auto">
            <a:xfrm>
              <a:off x="3696" y="187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89499" name="Rectangle 27"/>
            <p:cNvSpPr>
              <a:spLocks noChangeArrowheads="1"/>
            </p:cNvSpPr>
            <p:nvPr/>
          </p:nvSpPr>
          <p:spPr bwMode="auto">
            <a:xfrm>
              <a:off x="3696" y="2304"/>
              <a:ext cx="288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89500" name="Rectangle 28"/>
            <p:cNvSpPr>
              <a:spLocks noChangeArrowheads="1"/>
            </p:cNvSpPr>
            <p:nvPr/>
          </p:nvSpPr>
          <p:spPr bwMode="auto">
            <a:xfrm>
              <a:off x="3696" y="2496"/>
              <a:ext cx="288" cy="192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</p:grpSp>
      <p:grpSp>
        <p:nvGrpSpPr>
          <p:cNvPr id="489502" name="Group 30"/>
          <p:cNvGrpSpPr>
            <a:grpSpLocks/>
          </p:cNvGrpSpPr>
          <p:nvPr/>
        </p:nvGrpSpPr>
        <p:grpSpPr bwMode="auto">
          <a:xfrm>
            <a:off x="6248400" y="3241675"/>
            <a:ext cx="2873375" cy="492125"/>
            <a:chOff x="3936" y="2186"/>
            <a:chExt cx="1810" cy="310"/>
          </a:xfrm>
        </p:grpSpPr>
        <p:sp>
          <p:nvSpPr>
            <p:cNvPr id="489503" name="Line 31"/>
            <p:cNvSpPr>
              <a:spLocks noChangeShapeType="1"/>
            </p:cNvSpPr>
            <p:nvPr/>
          </p:nvSpPr>
          <p:spPr bwMode="auto">
            <a:xfrm flipH="1">
              <a:off x="3936" y="2304"/>
              <a:ext cx="432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9504" name="Text Box 32"/>
            <p:cNvSpPr txBox="1">
              <a:spLocks noChangeArrowheads="1"/>
            </p:cNvSpPr>
            <p:nvPr/>
          </p:nvSpPr>
          <p:spPr bwMode="auto">
            <a:xfrm>
              <a:off x="4368" y="2186"/>
              <a:ext cx="13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Exception detected</a:t>
              </a:r>
            </a:p>
          </p:txBody>
        </p:sp>
      </p:grpSp>
      <p:grpSp>
        <p:nvGrpSpPr>
          <p:cNvPr id="489508" name="Group 36"/>
          <p:cNvGrpSpPr>
            <a:grpSpLocks/>
          </p:cNvGrpSpPr>
          <p:nvPr/>
        </p:nvGrpSpPr>
        <p:grpSpPr bwMode="auto">
          <a:xfrm>
            <a:off x="5105400" y="4191000"/>
            <a:ext cx="2149475" cy="949325"/>
            <a:chOff x="3216" y="2784"/>
            <a:chExt cx="1354" cy="598"/>
          </a:xfrm>
        </p:grpSpPr>
        <p:sp>
          <p:nvSpPr>
            <p:cNvPr id="489509" name="Line 37"/>
            <p:cNvSpPr>
              <a:spLocks noChangeShapeType="1"/>
            </p:cNvSpPr>
            <p:nvPr/>
          </p:nvSpPr>
          <p:spPr bwMode="auto">
            <a:xfrm rot="-5400000">
              <a:off x="3672" y="3000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9510" name="Text Box 38"/>
            <p:cNvSpPr txBox="1">
              <a:spLocks noChangeArrowheads="1"/>
            </p:cNvSpPr>
            <p:nvPr/>
          </p:nvSpPr>
          <p:spPr bwMode="auto">
            <a:xfrm>
              <a:off x="3216" y="3168"/>
              <a:ext cx="13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Condition code set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24228</TotalTime>
  <Pages>8</Pages>
  <Words>1459</Words>
  <Application>Microsoft Office PowerPoint</Application>
  <PresentationFormat>Custom</PresentationFormat>
  <Paragraphs>482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fujitsu-99-02</vt:lpstr>
      <vt:lpstr>Slide 1</vt:lpstr>
      <vt:lpstr>Overview</vt:lpstr>
      <vt:lpstr>Exceptions</vt:lpstr>
      <vt:lpstr>Exception Examples</vt:lpstr>
      <vt:lpstr>Exceptions in Pipeline Processor #1</vt:lpstr>
      <vt:lpstr>Exceptions in Pipeline Processor #2</vt:lpstr>
      <vt:lpstr>Maintaining Exception Ordering</vt:lpstr>
      <vt:lpstr>Exception Handling Logic</vt:lpstr>
      <vt:lpstr>Side Effects in Pipeline Processor</vt:lpstr>
      <vt:lpstr>Avoiding Side Effects</vt:lpstr>
      <vt:lpstr>Control Logic for State Changes</vt:lpstr>
      <vt:lpstr>Rest of Real-Life Exception Handling</vt:lpstr>
      <vt:lpstr>Performance Metrics</vt:lpstr>
      <vt:lpstr>CPI for PIPE</vt:lpstr>
      <vt:lpstr>CPI for PIPE (Cont.)</vt:lpstr>
      <vt:lpstr>Fetch Logic Revisited</vt:lpstr>
      <vt:lpstr>Standard Fetch Timing</vt:lpstr>
      <vt:lpstr>A Fast PC Increment Circuit </vt:lpstr>
      <vt:lpstr>Modified Fetch Timing</vt:lpstr>
      <vt:lpstr>More Realistic Fetch Logic</vt:lpstr>
      <vt:lpstr>Modern CPU Design</vt:lpstr>
      <vt:lpstr>Instruction Control</vt:lpstr>
      <vt:lpstr>Execution Unit</vt:lpstr>
      <vt:lpstr>CPU Capabilities of Intel iCore7</vt:lpstr>
      <vt:lpstr>iCore Operation</vt:lpstr>
      <vt:lpstr>High-Perforamnce Branch Prediction</vt:lpstr>
      <vt:lpstr>Example Branch Prediction</vt:lpstr>
      <vt:lpstr>Processor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Carnegie Mellon University</cp:lastModifiedBy>
  <cp:revision>99</cp:revision>
  <cp:lastPrinted>1999-02-26T14:55:35Z</cp:lastPrinted>
  <dcterms:created xsi:type="dcterms:W3CDTF">1998-03-03T17:17:57Z</dcterms:created>
  <dcterms:modified xsi:type="dcterms:W3CDTF">2011-05-21T19:29:20Z</dcterms:modified>
</cp:coreProperties>
</file>