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43"/>
  </p:notesMasterIdLst>
  <p:handoutMasterIdLst>
    <p:handoutMasterId r:id="rId44"/>
  </p:handoutMasterIdLst>
  <p:sldIdLst>
    <p:sldId id="256" r:id="rId2"/>
    <p:sldId id="295" r:id="rId3"/>
    <p:sldId id="308" r:id="rId4"/>
    <p:sldId id="309" r:id="rId5"/>
    <p:sldId id="316" r:id="rId6"/>
    <p:sldId id="318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  <p:sldId id="332" r:id="rId17"/>
    <p:sldId id="333" r:id="rId18"/>
    <p:sldId id="353" r:id="rId19"/>
    <p:sldId id="336" r:id="rId20"/>
    <p:sldId id="344" r:id="rId21"/>
    <p:sldId id="334" r:id="rId22"/>
    <p:sldId id="335" r:id="rId23"/>
    <p:sldId id="338" r:id="rId24"/>
    <p:sldId id="341" r:id="rId25"/>
    <p:sldId id="319" r:id="rId26"/>
    <p:sldId id="320" r:id="rId27"/>
    <p:sldId id="339" r:id="rId28"/>
    <p:sldId id="342" r:id="rId29"/>
    <p:sldId id="322" r:id="rId30"/>
    <p:sldId id="321" r:id="rId31"/>
    <p:sldId id="340" r:id="rId32"/>
    <p:sldId id="343" r:id="rId33"/>
    <p:sldId id="337" r:id="rId34"/>
    <p:sldId id="346" r:id="rId35"/>
    <p:sldId id="345" r:id="rId36"/>
    <p:sldId id="347" r:id="rId37"/>
    <p:sldId id="348" r:id="rId38"/>
    <p:sldId id="349" r:id="rId39"/>
    <p:sldId id="350" r:id="rId40"/>
    <p:sldId id="351" r:id="rId41"/>
    <p:sldId id="294" r:id="rId42"/>
  </p:sldIdLst>
  <p:sldSz cx="9131300" cy="6845300"/>
  <p:notesSz cx="7315200" cy="96012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8000"/>
    <a:srgbClr val="CCFF99"/>
    <a:srgbClr val="99FFCC"/>
    <a:srgbClr val="FFFF99"/>
    <a:srgbClr val="FF3300"/>
    <a:srgbClr val="FFCCFF"/>
    <a:srgbClr val="FFCCCC"/>
    <a:srgbClr val="FF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0929"/>
  </p:normalViewPr>
  <p:slideViewPr>
    <p:cSldViewPr showGuides="1">
      <p:cViewPr>
        <p:scale>
          <a:sx n="60" d="100"/>
          <a:sy n="60" d="100"/>
        </p:scale>
        <p:origin x="-2382" y="-672"/>
      </p:cViewPr>
      <p:guideLst>
        <p:guide orient="horz" pos="1728"/>
        <p:guide pos="912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1" d="100"/>
          <a:sy n="81" d="100"/>
        </p:scale>
        <p:origin x="-1968" y="-84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2712720" y="378381"/>
            <a:ext cx="1819587" cy="227496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  <a:effectLst/>
        </p:spPr>
        <p:txBody>
          <a:bodyPr wrap="none" lIns="60413" tIns="23494" rIns="60413" bIns="23494">
            <a:spAutoFit/>
          </a:bodyPr>
          <a:lstStyle/>
          <a:p>
            <a:pPr defTabSz="860890"/>
            <a:r>
              <a:rPr lang="en-US" sz="1300" dirty="0"/>
              <a:t>15-349, Summer 2002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85875" y="723900"/>
            <a:ext cx="4757738" cy="3567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259668" y="9229487"/>
            <a:ext cx="772826" cy="22749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0413" tIns="23494" rIns="60413" bIns="23494">
            <a:spAutoFit/>
          </a:bodyPr>
          <a:lstStyle/>
          <a:p>
            <a:pPr defTabSz="860890"/>
            <a:r>
              <a:rPr lang="en-US" sz="1300" dirty="0"/>
              <a:t>Page </a:t>
            </a:r>
            <a:fld id="{E045116F-AA73-4981-AA99-B999503F3F08}" type="slidenum">
              <a:rPr lang="en-US" sz="1300"/>
              <a:pPr defTabSz="860890"/>
              <a:t>‹#›</a:t>
            </a:fld>
            <a:endParaRPr lang="en-US" sz="13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0013" y="2497138"/>
            <a:ext cx="6391275" cy="1749425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4213" y="365125"/>
            <a:ext cx="7762875" cy="1139825"/>
          </a:xfrm>
          <a:effectLst>
            <a:outerShdw dist="71842" dir="2700000" algn="ctr" rotWithShape="0">
              <a:schemeClr val="bg2"/>
            </a:outerShdw>
          </a:effectLst>
        </p:spPr>
        <p:txBody>
          <a:bodyPr lIns="91928" tIns="45964" rIns="91928" bIns="45964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05625" y="247650"/>
            <a:ext cx="2203450" cy="6184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513" y="247650"/>
            <a:ext cx="6462712" cy="6184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725" y="4398963"/>
            <a:ext cx="7762875" cy="13589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725" y="2901950"/>
            <a:ext cx="7762875" cy="1497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513" y="1219200"/>
            <a:ext cx="4070350" cy="5213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3263" y="1219200"/>
            <a:ext cx="4071937" cy="5213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6900" cy="11398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1938"/>
            <a:ext cx="4033838" cy="638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0113"/>
            <a:ext cx="4033838" cy="39449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8675" y="1531938"/>
            <a:ext cx="4035425" cy="638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8675" y="2170113"/>
            <a:ext cx="4035425" cy="39449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3550" cy="11588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288" y="273050"/>
            <a:ext cx="5103812" cy="584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1925"/>
            <a:ext cx="3003550" cy="4683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9113" y="4791075"/>
            <a:ext cx="548005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89113" y="611188"/>
            <a:ext cx="5480050" cy="41068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89113" y="5357813"/>
            <a:ext cx="5480050" cy="8032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0513" y="1219200"/>
            <a:ext cx="8294687" cy="521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3" tIns="44379" rIns="90343" bIns="443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04813" y="247650"/>
            <a:ext cx="8704262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rgbClr val="969696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19075" y="6389688"/>
            <a:ext cx="603250" cy="28416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647" tIns="45647" rIns="45647" bIns="45647" anchor="ctr">
            <a:spAutoFit/>
          </a:bodyPr>
          <a:lstStyle/>
          <a:p>
            <a:pPr defTabSz="912813"/>
            <a:r>
              <a:rPr lang="en-US" sz="1400" b="0">
                <a:solidFill>
                  <a:schemeClr val="hlink"/>
                </a:solidFill>
              </a:rPr>
              <a:t>– </a:t>
            </a:r>
            <a:fld id="{3207B21C-3DAD-4668-B91C-22136960DE42}" type="slidenum">
              <a:rPr lang="en-US" sz="1400" b="0">
                <a:solidFill>
                  <a:schemeClr val="hlink"/>
                </a:solidFill>
              </a:rPr>
              <a:pPr defTabSz="912813"/>
              <a:t>‹#›</a:t>
            </a:fld>
            <a:r>
              <a:rPr lang="en-US" sz="1400" b="0">
                <a:solidFill>
                  <a:schemeClr val="hlink"/>
                </a:solidFill>
              </a:rPr>
              <a:t> –</a:t>
            </a:r>
            <a:endParaRPr lang="en-US" sz="1400" b="0"/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7718425" y="6380163"/>
            <a:ext cx="951395" cy="28608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lIns="45647" tIns="45647" rIns="45647" bIns="45647" anchor="ctr">
            <a:spAutoFit/>
          </a:bodyPr>
          <a:lstStyle/>
          <a:p>
            <a:pPr defTabSz="912813"/>
            <a:r>
              <a:rPr lang="en-US" sz="1400" b="0" dirty="0" smtClean="0">
                <a:solidFill>
                  <a:schemeClr val="hlink"/>
                </a:solidFill>
              </a:rPr>
              <a:t>CS:APP2e</a:t>
            </a:r>
            <a:endParaRPr lang="en-US" sz="1400" b="0" dirty="0">
              <a:solidFill>
                <a:schemeClr val="hlin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/>
  <p:txStyles>
    <p:titleStyle>
      <a:lvl1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+mj-lt"/>
          <a:ea typeface="+mj-ea"/>
          <a:cs typeface="+mj-cs"/>
        </a:defRPr>
      </a:lvl1pPr>
      <a:lvl2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2pPr>
      <a:lvl3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3pPr>
      <a:lvl4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4pPr>
      <a:lvl5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5pPr>
      <a:lvl6pPr marL="457200"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6pPr>
      <a:lvl7pPr marL="914400"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7pPr>
      <a:lvl8pPr marL="1371600"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8pPr>
      <a:lvl9pPr marL="1828800"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9pPr>
    </p:titleStyle>
    <p:bodyStyle>
      <a:lvl1pPr marL="385763" indent="-385763" algn="l" defTabSz="912813" rtl="0" fontAlgn="base">
        <a:lnSpc>
          <a:spcPct val="95000"/>
        </a:lnSpc>
        <a:spcBef>
          <a:spcPct val="50000"/>
        </a:spcBef>
        <a:spcAft>
          <a:spcPct val="0"/>
        </a:spcAft>
        <a:buClr>
          <a:schemeClr val="hlink"/>
        </a:buClr>
        <a:buFont typeface="Wingdings" pitchFamily="2" charset="2"/>
        <a:defRPr sz="2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44475" algn="l" defTabSz="912813" rtl="0" fontAlgn="base">
        <a:spcBef>
          <a:spcPct val="25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2pPr>
      <a:lvl3pPr marL="1144588" indent="-238125" algn="l" defTabSz="912813" rtl="0" fontAlgn="base">
        <a:lnSpc>
          <a:spcPct val="107000"/>
        </a:lnSpc>
        <a:spcBef>
          <a:spcPct val="10000"/>
        </a:spcBef>
        <a:spcAft>
          <a:spcPct val="0"/>
        </a:spcAft>
        <a:buClr>
          <a:srgbClr val="005400"/>
        </a:buClr>
        <a:buSzPct val="90000"/>
        <a:buFont typeface="Wingdings" pitchFamily="2" charset="2"/>
        <a:buChar char="l"/>
        <a:defRPr b="1">
          <a:solidFill>
            <a:schemeClr val="folHlink"/>
          </a:solidFill>
          <a:latin typeface="+mn-lt"/>
        </a:defRPr>
      </a:lvl3pPr>
      <a:lvl4pPr marL="1597025" indent="-227013" algn="l" defTabSz="912813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4pPr>
      <a:lvl5pPr marL="24479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charset="0"/>
        </a:defRPr>
      </a:lvl5pPr>
      <a:lvl6pPr marL="29051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charset="0"/>
        </a:defRPr>
      </a:lvl6pPr>
      <a:lvl7pPr marL="33623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charset="0"/>
        </a:defRPr>
      </a:lvl7pPr>
      <a:lvl8pPr marL="38195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charset="0"/>
        </a:defRPr>
      </a:lvl8pPr>
      <a:lvl9pPr marL="42767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2667000" y="4216400"/>
            <a:ext cx="3797300" cy="5302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>
              <a:lnSpc>
                <a:spcPct val="85000"/>
              </a:lnSpc>
            </a:pPr>
            <a:r>
              <a:rPr lang="en-US" sz="3600"/>
              <a:t>Randal E. Bryant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574800" y="5245100"/>
            <a:ext cx="6007100" cy="585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>
              <a:lnSpc>
                <a:spcPct val="95000"/>
              </a:lnSpc>
            </a:pPr>
            <a:r>
              <a:rPr lang="en-US" sz="3600" i="1">
                <a:solidFill>
                  <a:schemeClr val="hlink"/>
                </a:solidFill>
              </a:rPr>
              <a:t>Carnegie Mellon University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6705600" y="6515100"/>
            <a:ext cx="987450" cy="24519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 algn="l"/>
            <a:r>
              <a:rPr lang="en-US" sz="1400" b="0" dirty="0" smtClean="0">
                <a:solidFill>
                  <a:schemeClr val="accent1"/>
                </a:solidFill>
              </a:rPr>
              <a:t>CS:APP2e</a:t>
            </a:r>
            <a:endParaRPr lang="en-US" sz="1400" b="0" dirty="0">
              <a:solidFill>
                <a:schemeClr val="accent1"/>
              </a:solidFill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4552950" y="1022350"/>
            <a:ext cx="254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1746250" y="533400"/>
            <a:ext cx="5756275" cy="34305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005400"/>
            </a:outerShdw>
          </a:effectLst>
        </p:spPr>
        <p:txBody>
          <a:bodyPr wrap="none" lIns="63500" tIns="25400" rIns="63500" bIns="25400">
            <a:spAutoFit/>
          </a:bodyPr>
          <a:lstStyle/>
          <a:p>
            <a:pPr>
              <a:lnSpc>
                <a:spcPct val="94000"/>
              </a:lnSpc>
            </a:pPr>
            <a:r>
              <a:rPr lang="en-US" sz="4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CS:APP Chapter 4</a:t>
            </a:r>
          </a:p>
          <a:p>
            <a:pPr>
              <a:lnSpc>
                <a:spcPct val="94000"/>
              </a:lnSpc>
            </a:pPr>
            <a:r>
              <a:rPr lang="en-US" sz="4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Computer Architecture</a:t>
            </a:r>
          </a:p>
          <a:p>
            <a:pPr>
              <a:lnSpc>
                <a:spcPct val="94000"/>
              </a:lnSpc>
            </a:pPr>
            <a:r>
              <a:rPr lang="en-US" sz="6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Pipelined</a:t>
            </a:r>
          </a:p>
          <a:p>
            <a:pPr>
              <a:lnSpc>
                <a:spcPct val="94000"/>
              </a:lnSpc>
            </a:pPr>
            <a:r>
              <a:rPr lang="en-US" sz="6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Implementation</a:t>
            </a:r>
          </a:p>
          <a:p>
            <a:pPr>
              <a:lnSpc>
                <a:spcPct val="94000"/>
              </a:lnSpc>
            </a:pPr>
            <a:r>
              <a:rPr lang="en-US"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Part II</a:t>
            </a: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2911475" y="5940425"/>
            <a:ext cx="33210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r>
              <a:rPr lang="en-US">
                <a:latin typeface="Courier New" pitchFamily="49" charset="0"/>
              </a:rPr>
              <a:t>http://csapp.cs.cmu.edu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04813" y="152400"/>
            <a:ext cx="8704262" cy="779463"/>
          </a:xfrm>
        </p:spPr>
        <p:txBody>
          <a:bodyPr/>
          <a:lstStyle/>
          <a:p>
            <a:r>
              <a:rPr lang="en-US"/>
              <a:t>Stalling X3</a:t>
            </a:r>
          </a:p>
        </p:txBody>
      </p:sp>
      <p:sp>
        <p:nvSpPr>
          <p:cNvPr id="441405" name="Rectangle 61"/>
          <p:cNvSpPr>
            <a:spLocks noChangeArrowheads="1"/>
          </p:cNvSpPr>
          <p:nvPr/>
        </p:nvSpPr>
        <p:spPr bwMode="auto">
          <a:xfrm>
            <a:off x="685800" y="12954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>
                <a:latin typeface="Courier New" pitchFamily="49" charset="0"/>
              </a:rPr>
              <a:t>0x000: irmovl $10,%edx</a:t>
            </a:r>
          </a:p>
        </p:txBody>
      </p:sp>
      <p:sp>
        <p:nvSpPr>
          <p:cNvPr id="441406" name="Rectangle 62"/>
          <p:cNvSpPr>
            <a:spLocks noChangeArrowheads="1"/>
          </p:cNvSpPr>
          <p:nvPr/>
        </p:nvSpPr>
        <p:spPr bwMode="auto">
          <a:xfrm>
            <a:off x="3581400" y="9144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441407" name="Rectangle 63"/>
          <p:cNvSpPr>
            <a:spLocks noChangeArrowheads="1"/>
          </p:cNvSpPr>
          <p:nvPr/>
        </p:nvSpPr>
        <p:spPr bwMode="auto">
          <a:xfrm>
            <a:off x="4038600" y="9144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441408" name="Rectangle 64"/>
          <p:cNvSpPr>
            <a:spLocks noChangeArrowheads="1"/>
          </p:cNvSpPr>
          <p:nvPr/>
        </p:nvSpPr>
        <p:spPr bwMode="auto">
          <a:xfrm>
            <a:off x="4495800" y="9144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3</a:t>
            </a:r>
          </a:p>
        </p:txBody>
      </p:sp>
      <p:sp>
        <p:nvSpPr>
          <p:cNvPr id="441409" name="Rectangle 65"/>
          <p:cNvSpPr>
            <a:spLocks noChangeArrowheads="1"/>
          </p:cNvSpPr>
          <p:nvPr/>
        </p:nvSpPr>
        <p:spPr bwMode="auto">
          <a:xfrm>
            <a:off x="4953000" y="9144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4</a:t>
            </a:r>
          </a:p>
        </p:txBody>
      </p:sp>
      <p:sp>
        <p:nvSpPr>
          <p:cNvPr id="441410" name="Rectangle 66"/>
          <p:cNvSpPr>
            <a:spLocks noChangeArrowheads="1"/>
          </p:cNvSpPr>
          <p:nvPr/>
        </p:nvSpPr>
        <p:spPr bwMode="auto">
          <a:xfrm>
            <a:off x="5410200" y="9144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5</a:t>
            </a:r>
          </a:p>
        </p:txBody>
      </p:sp>
      <p:sp>
        <p:nvSpPr>
          <p:cNvPr id="441411" name="Rectangle 67"/>
          <p:cNvSpPr>
            <a:spLocks noChangeArrowheads="1"/>
          </p:cNvSpPr>
          <p:nvPr/>
        </p:nvSpPr>
        <p:spPr bwMode="auto">
          <a:xfrm>
            <a:off x="5867400" y="9144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6</a:t>
            </a:r>
          </a:p>
        </p:txBody>
      </p:sp>
      <p:sp>
        <p:nvSpPr>
          <p:cNvPr id="441412" name="Rectangle 68"/>
          <p:cNvSpPr>
            <a:spLocks noChangeArrowheads="1"/>
          </p:cNvSpPr>
          <p:nvPr/>
        </p:nvSpPr>
        <p:spPr bwMode="auto">
          <a:xfrm>
            <a:off x="6324600" y="9144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7</a:t>
            </a:r>
          </a:p>
        </p:txBody>
      </p:sp>
      <p:sp>
        <p:nvSpPr>
          <p:cNvPr id="441413" name="Rectangle 69"/>
          <p:cNvSpPr>
            <a:spLocks noChangeArrowheads="1"/>
          </p:cNvSpPr>
          <p:nvPr/>
        </p:nvSpPr>
        <p:spPr bwMode="auto">
          <a:xfrm>
            <a:off x="6781800" y="9144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8</a:t>
            </a:r>
          </a:p>
        </p:txBody>
      </p:sp>
      <p:sp>
        <p:nvSpPr>
          <p:cNvPr id="441414" name="Rectangle 70"/>
          <p:cNvSpPr>
            <a:spLocks noChangeArrowheads="1"/>
          </p:cNvSpPr>
          <p:nvPr/>
        </p:nvSpPr>
        <p:spPr bwMode="auto">
          <a:xfrm>
            <a:off x="7239000" y="9144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9</a:t>
            </a:r>
          </a:p>
        </p:txBody>
      </p:sp>
      <p:sp>
        <p:nvSpPr>
          <p:cNvPr id="441415" name="Rectangle 71"/>
          <p:cNvSpPr>
            <a:spLocks noChangeArrowheads="1"/>
          </p:cNvSpPr>
          <p:nvPr/>
        </p:nvSpPr>
        <p:spPr bwMode="auto">
          <a:xfrm>
            <a:off x="3581400" y="1295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F</a:t>
            </a:r>
          </a:p>
        </p:txBody>
      </p:sp>
      <p:sp>
        <p:nvSpPr>
          <p:cNvPr id="441416" name="Rectangle 72"/>
          <p:cNvSpPr>
            <a:spLocks noChangeArrowheads="1"/>
          </p:cNvSpPr>
          <p:nvPr/>
        </p:nvSpPr>
        <p:spPr bwMode="auto">
          <a:xfrm>
            <a:off x="4038600" y="1295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D</a:t>
            </a:r>
          </a:p>
        </p:txBody>
      </p:sp>
      <p:sp>
        <p:nvSpPr>
          <p:cNvPr id="441417" name="Rectangle 73"/>
          <p:cNvSpPr>
            <a:spLocks noChangeArrowheads="1"/>
          </p:cNvSpPr>
          <p:nvPr/>
        </p:nvSpPr>
        <p:spPr bwMode="auto">
          <a:xfrm>
            <a:off x="4495800" y="1295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E</a:t>
            </a:r>
          </a:p>
        </p:txBody>
      </p:sp>
      <p:sp>
        <p:nvSpPr>
          <p:cNvPr id="441418" name="Rectangle 74"/>
          <p:cNvSpPr>
            <a:spLocks noChangeArrowheads="1"/>
          </p:cNvSpPr>
          <p:nvPr/>
        </p:nvSpPr>
        <p:spPr bwMode="auto">
          <a:xfrm>
            <a:off x="4953000" y="1295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M</a:t>
            </a:r>
          </a:p>
        </p:txBody>
      </p:sp>
      <p:sp>
        <p:nvSpPr>
          <p:cNvPr id="441419" name="Rectangle 75"/>
          <p:cNvSpPr>
            <a:spLocks noChangeArrowheads="1"/>
          </p:cNvSpPr>
          <p:nvPr/>
        </p:nvSpPr>
        <p:spPr bwMode="auto">
          <a:xfrm>
            <a:off x="5410200" y="1295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W</a:t>
            </a:r>
          </a:p>
        </p:txBody>
      </p:sp>
      <p:sp>
        <p:nvSpPr>
          <p:cNvPr id="441420" name="Rectangle 76"/>
          <p:cNvSpPr>
            <a:spLocks noChangeArrowheads="1"/>
          </p:cNvSpPr>
          <p:nvPr/>
        </p:nvSpPr>
        <p:spPr bwMode="auto">
          <a:xfrm>
            <a:off x="685800" y="16002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>
                <a:latin typeface="Courier New" pitchFamily="49" charset="0"/>
              </a:rPr>
              <a:t>0x006: irmovl  $3,%eax</a:t>
            </a:r>
          </a:p>
        </p:txBody>
      </p:sp>
      <p:sp>
        <p:nvSpPr>
          <p:cNvPr id="441421" name="Rectangle 77"/>
          <p:cNvSpPr>
            <a:spLocks noChangeArrowheads="1"/>
          </p:cNvSpPr>
          <p:nvPr/>
        </p:nvSpPr>
        <p:spPr bwMode="auto">
          <a:xfrm>
            <a:off x="4038600" y="16002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F</a:t>
            </a:r>
          </a:p>
        </p:txBody>
      </p:sp>
      <p:sp>
        <p:nvSpPr>
          <p:cNvPr id="441422" name="Rectangle 78"/>
          <p:cNvSpPr>
            <a:spLocks noChangeArrowheads="1"/>
          </p:cNvSpPr>
          <p:nvPr/>
        </p:nvSpPr>
        <p:spPr bwMode="auto">
          <a:xfrm>
            <a:off x="4495800" y="16002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D</a:t>
            </a:r>
          </a:p>
        </p:txBody>
      </p:sp>
      <p:sp>
        <p:nvSpPr>
          <p:cNvPr id="441423" name="Rectangle 79"/>
          <p:cNvSpPr>
            <a:spLocks noChangeArrowheads="1"/>
          </p:cNvSpPr>
          <p:nvPr/>
        </p:nvSpPr>
        <p:spPr bwMode="auto">
          <a:xfrm>
            <a:off x="4953000" y="16002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E</a:t>
            </a:r>
          </a:p>
        </p:txBody>
      </p:sp>
      <p:sp>
        <p:nvSpPr>
          <p:cNvPr id="441424" name="Rectangle 80"/>
          <p:cNvSpPr>
            <a:spLocks noChangeArrowheads="1"/>
          </p:cNvSpPr>
          <p:nvPr/>
        </p:nvSpPr>
        <p:spPr bwMode="auto">
          <a:xfrm>
            <a:off x="5410200" y="16002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M</a:t>
            </a:r>
          </a:p>
        </p:txBody>
      </p:sp>
      <p:sp>
        <p:nvSpPr>
          <p:cNvPr id="441425" name="Rectangle 81"/>
          <p:cNvSpPr>
            <a:spLocks noChangeArrowheads="1"/>
          </p:cNvSpPr>
          <p:nvPr/>
        </p:nvSpPr>
        <p:spPr bwMode="auto">
          <a:xfrm>
            <a:off x="5867400" y="16002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W</a:t>
            </a:r>
          </a:p>
        </p:txBody>
      </p:sp>
      <p:sp>
        <p:nvSpPr>
          <p:cNvPr id="441426" name="Rectangle 82"/>
          <p:cNvSpPr>
            <a:spLocks noChangeArrowheads="1"/>
          </p:cNvSpPr>
          <p:nvPr/>
        </p:nvSpPr>
        <p:spPr bwMode="auto">
          <a:xfrm>
            <a:off x="685800" y="19050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>
                <a:latin typeface="Courier New" pitchFamily="49" charset="0"/>
              </a:rPr>
              <a:t>       </a:t>
            </a:r>
            <a:r>
              <a:rPr lang="en-US" sz="1400" i="1">
                <a:latin typeface="Courier New" pitchFamily="49" charset="0"/>
              </a:rPr>
              <a:t>bubble</a:t>
            </a:r>
          </a:p>
        </p:txBody>
      </p:sp>
      <p:sp>
        <p:nvSpPr>
          <p:cNvPr id="441427" name="Rectangle 83"/>
          <p:cNvSpPr>
            <a:spLocks noChangeArrowheads="1"/>
          </p:cNvSpPr>
          <p:nvPr/>
        </p:nvSpPr>
        <p:spPr bwMode="auto">
          <a:xfrm>
            <a:off x="4495800" y="2819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F</a:t>
            </a:r>
          </a:p>
        </p:txBody>
      </p:sp>
      <p:sp>
        <p:nvSpPr>
          <p:cNvPr id="441428" name="Rectangle 84"/>
          <p:cNvSpPr>
            <a:spLocks noChangeArrowheads="1"/>
          </p:cNvSpPr>
          <p:nvPr/>
        </p:nvSpPr>
        <p:spPr bwMode="auto">
          <a:xfrm>
            <a:off x="5410200" y="19050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E</a:t>
            </a:r>
          </a:p>
        </p:txBody>
      </p:sp>
      <p:sp>
        <p:nvSpPr>
          <p:cNvPr id="441429" name="Rectangle 85"/>
          <p:cNvSpPr>
            <a:spLocks noChangeArrowheads="1"/>
          </p:cNvSpPr>
          <p:nvPr/>
        </p:nvSpPr>
        <p:spPr bwMode="auto">
          <a:xfrm>
            <a:off x="5867400" y="19050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M</a:t>
            </a:r>
          </a:p>
        </p:txBody>
      </p:sp>
      <p:sp>
        <p:nvSpPr>
          <p:cNvPr id="441430" name="Rectangle 86"/>
          <p:cNvSpPr>
            <a:spLocks noChangeArrowheads="1"/>
          </p:cNvSpPr>
          <p:nvPr/>
        </p:nvSpPr>
        <p:spPr bwMode="auto">
          <a:xfrm>
            <a:off x="6324600" y="19050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W</a:t>
            </a:r>
          </a:p>
        </p:txBody>
      </p:sp>
      <p:sp>
        <p:nvSpPr>
          <p:cNvPr id="441431" name="Rectangle 87"/>
          <p:cNvSpPr>
            <a:spLocks noChangeArrowheads="1"/>
          </p:cNvSpPr>
          <p:nvPr/>
        </p:nvSpPr>
        <p:spPr bwMode="auto">
          <a:xfrm>
            <a:off x="685800" y="22098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>
                <a:latin typeface="Courier New" pitchFamily="49" charset="0"/>
              </a:rPr>
              <a:t>       </a:t>
            </a:r>
            <a:r>
              <a:rPr lang="en-US" sz="1400" i="1">
                <a:latin typeface="Courier New" pitchFamily="49" charset="0"/>
              </a:rPr>
              <a:t>bubble</a:t>
            </a:r>
          </a:p>
        </p:txBody>
      </p:sp>
      <p:sp>
        <p:nvSpPr>
          <p:cNvPr id="441432" name="Rectangle 88"/>
          <p:cNvSpPr>
            <a:spLocks noChangeArrowheads="1"/>
          </p:cNvSpPr>
          <p:nvPr/>
        </p:nvSpPr>
        <p:spPr bwMode="auto">
          <a:xfrm>
            <a:off x="4953000" y="2819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D</a:t>
            </a:r>
          </a:p>
        </p:txBody>
      </p:sp>
      <p:sp>
        <p:nvSpPr>
          <p:cNvPr id="441433" name="Rectangle 89"/>
          <p:cNvSpPr>
            <a:spLocks noChangeArrowheads="1"/>
          </p:cNvSpPr>
          <p:nvPr/>
        </p:nvSpPr>
        <p:spPr bwMode="auto">
          <a:xfrm>
            <a:off x="5867400" y="22098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E</a:t>
            </a:r>
          </a:p>
        </p:txBody>
      </p:sp>
      <p:sp>
        <p:nvSpPr>
          <p:cNvPr id="441434" name="Rectangle 90"/>
          <p:cNvSpPr>
            <a:spLocks noChangeArrowheads="1"/>
          </p:cNvSpPr>
          <p:nvPr/>
        </p:nvSpPr>
        <p:spPr bwMode="auto">
          <a:xfrm>
            <a:off x="6324600" y="22098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M</a:t>
            </a:r>
          </a:p>
        </p:txBody>
      </p:sp>
      <p:sp>
        <p:nvSpPr>
          <p:cNvPr id="441435" name="Rectangle 91"/>
          <p:cNvSpPr>
            <a:spLocks noChangeArrowheads="1"/>
          </p:cNvSpPr>
          <p:nvPr/>
        </p:nvSpPr>
        <p:spPr bwMode="auto">
          <a:xfrm>
            <a:off x="6781800" y="22098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W</a:t>
            </a:r>
          </a:p>
        </p:txBody>
      </p:sp>
      <p:sp>
        <p:nvSpPr>
          <p:cNvPr id="441436" name="Rectangle 92"/>
          <p:cNvSpPr>
            <a:spLocks noChangeArrowheads="1"/>
          </p:cNvSpPr>
          <p:nvPr/>
        </p:nvSpPr>
        <p:spPr bwMode="auto">
          <a:xfrm>
            <a:off x="685800" y="28194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>
                <a:latin typeface="Courier New" pitchFamily="49" charset="0"/>
              </a:rPr>
              <a:t>0x00c: addl %edx,%eax</a:t>
            </a:r>
          </a:p>
        </p:txBody>
      </p:sp>
      <p:sp>
        <p:nvSpPr>
          <p:cNvPr id="441437" name="Rectangle 93"/>
          <p:cNvSpPr>
            <a:spLocks noChangeArrowheads="1"/>
          </p:cNvSpPr>
          <p:nvPr/>
        </p:nvSpPr>
        <p:spPr bwMode="auto">
          <a:xfrm>
            <a:off x="5410200" y="2819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D</a:t>
            </a:r>
          </a:p>
        </p:txBody>
      </p:sp>
      <p:sp>
        <p:nvSpPr>
          <p:cNvPr id="441438" name="Rectangle 94"/>
          <p:cNvSpPr>
            <a:spLocks noChangeArrowheads="1"/>
          </p:cNvSpPr>
          <p:nvPr/>
        </p:nvSpPr>
        <p:spPr bwMode="auto">
          <a:xfrm>
            <a:off x="6324600" y="2819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D</a:t>
            </a:r>
          </a:p>
        </p:txBody>
      </p:sp>
      <p:sp>
        <p:nvSpPr>
          <p:cNvPr id="441439" name="Rectangle 95"/>
          <p:cNvSpPr>
            <a:spLocks noChangeArrowheads="1"/>
          </p:cNvSpPr>
          <p:nvPr/>
        </p:nvSpPr>
        <p:spPr bwMode="auto">
          <a:xfrm>
            <a:off x="6781800" y="2819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E</a:t>
            </a:r>
          </a:p>
        </p:txBody>
      </p:sp>
      <p:sp>
        <p:nvSpPr>
          <p:cNvPr id="441440" name="Rectangle 96"/>
          <p:cNvSpPr>
            <a:spLocks noChangeArrowheads="1"/>
          </p:cNvSpPr>
          <p:nvPr/>
        </p:nvSpPr>
        <p:spPr bwMode="auto">
          <a:xfrm>
            <a:off x="7239000" y="2819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M</a:t>
            </a:r>
          </a:p>
        </p:txBody>
      </p:sp>
      <p:sp>
        <p:nvSpPr>
          <p:cNvPr id="441441" name="Rectangle 97"/>
          <p:cNvSpPr>
            <a:spLocks noChangeArrowheads="1"/>
          </p:cNvSpPr>
          <p:nvPr/>
        </p:nvSpPr>
        <p:spPr bwMode="auto">
          <a:xfrm>
            <a:off x="7696200" y="2819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W</a:t>
            </a:r>
          </a:p>
        </p:txBody>
      </p:sp>
      <p:sp>
        <p:nvSpPr>
          <p:cNvPr id="441442" name="Rectangle 98"/>
          <p:cNvSpPr>
            <a:spLocks noChangeArrowheads="1"/>
          </p:cNvSpPr>
          <p:nvPr/>
        </p:nvSpPr>
        <p:spPr bwMode="auto">
          <a:xfrm>
            <a:off x="685800" y="31242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>
                <a:latin typeface="Courier New" pitchFamily="49" charset="0"/>
              </a:rPr>
              <a:t>0x00e: halt</a:t>
            </a:r>
          </a:p>
        </p:txBody>
      </p:sp>
      <p:sp>
        <p:nvSpPr>
          <p:cNvPr id="441443" name="Rectangle 99"/>
          <p:cNvSpPr>
            <a:spLocks noChangeArrowheads="1"/>
          </p:cNvSpPr>
          <p:nvPr/>
        </p:nvSpPr>
        <p:spPr bwMode="auto">
          <a:xfrm>
            <a:off x="6324600" y="31242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F</a:t>
            </a:r>
          </a:p>
        </p:txBody>
      </p:sp>
      <p:sp>
        <p:nvSpPr>
          <p:cNvPr id="441444" name="Rectangle 100"/>
          <p:cNvSpPr>
            <a:spLocks noChangeArrowheads="1"/>
          </p:cNvSpPr>
          <p:nvPr/>
        </p:nvSpPr>
        <p:spPr bwMode="auto">
          <a:xfrm>
            <a:off x="6781800" y="31242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D</a:t>
            </a:r>
          </a:p>
        </p:txBody>
      </p:sp>
      <p:sp>
        <p:nvSpPr>
          <p:cNvPr id="441445" name="Rectangle 101"/>
          <p:cNvSpPr>
            <a:spLocks noChangeArrowheads="1"/>
          </p:cNvSpPr>
          <p:nvPr/>
        </p:nvSpPr>
        <p:spPr bwMode="auto">
          <a:xfrm>
            <a:off x="7239000" y="31242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E</a:t>
            </a:r>
          </a:p>
        </p:txBody>
      </p:sp>
      <p:sp>
        <p:nvSpPr>
          <p:cNvPr id="441446" name="Rectangle 102"/>
          <p:cNvSpPr>
            <a:spLocks noChangeArrowheads="1"/>
          </p:cNvSpPr>
          <p:nvPr/>
        </p:nvSpPr>
        <p:spPr bwMode="auto">
          <a:xfrm>
            <a:off x="7696200" y="31242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M</a:t>
            </a:r>
          </a:p>
        </p:txBody>
      </p:sp>
      <p:sp>
        <p:nvSpPr>
          <p:cNvPr id="441447" name="Rectangle 103"/>
          <p:cNvSpPr>
            <a:spLocks noChangeArrowheads="1"/>
          </p:cNvSpPr>
          <p:nvPr/>
        </p:nvSpPr>
        <p:spPr bwMode="auto">
          <a:xfrm>
            <a:off x="8153400" y="31242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W</a:t>
            </a:r>
          </a:p>
        </p:txBody>
      </p:sp>
      <p:sp>
        <p:nvSpPr>
          <p:cNvPr id="441448" name="Rectangle 104"/>
          <p:cNvSpPr>
            <a:spLocks noChangeArrowheads="1"/>
          </p:cNvSpPr>
          <p:nvPr/>
        </p:nvSpPr>
        <p:spPr bwMode="auto">
          <a:xfrm>
            <a:off x="7696200" y="9144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10</a:t>
            </a:r>
          </a:p>
        </p:txBody>
      </p:sp>
      <p:sp>
        <p:nvSpPr>
          <p:cNvPr id="441449" name="Rectangle 105"/>
          <p:cNvSpPr>
            <a:spLocks noChangeArrowheads="1"/>
          </p:cNvSpPr>
          <p:nvPr/>
        </p:nvSpPr>
        <p:spPr bwMode="auto">
          <a:xfrm>
            <a:off x="685800" y="9906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# demo-h0.ys</a:t>
            </a:r>
          </a:p>
        </p:txBody>
      </p:sp>
      <p:sp>
        <p:nvSpPr>
          <p:cNvPr id="441450" name="Freeform 106"/>
          <p:cNvSpPr>
            <a:spLocks/>
          </p:cNvSpPr>
          <p:nvPr/>
        </p:nvSpPr>
        <p:spPr bwMode="auto">
          <a:xfrm>
            <a:off x="5257800" y="2057400"/>
            <a:ext cx="152400" cy="762000"/>
          </a:xfrm>
          <a:custGeom>
            <a:avLst/>
            <a:gdLst/>
            <a:ahLst/>
            <a:cxnLst>
              <a:cxn ang="0">
                <a:pos x="0" y="240"/>
              </a:cxn>
              <a:cxn ang="0">
                <a:pos x="0" y="0"/>
              </a:cxn>
              <a:cxn ang="0">
                <a:pos x="96" y="0"/>
              </a:cxn>
            </a:cxnLst>
            <a:rect l="0" t="0" r="r" b="b"/>
            <a:pathLst>
              <a:path w="96" h="240">
                <a:moveTo>
                  <a:pt x="0" y="240"/>
                </a:moveTo>
                <a:lnTo>
                  <a:pt x="0" y="0"/>
                </a:lnTo>
                <a:lnTo>
                  <a:pt x="96" y="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1451" name="Freeform 107"/>
          <p:cNvSpPr>
            <a:spLocks/>
          </p:cNvSpPr>
          <p:nvPr/>
        </p:nvSpPr>
        <p:spPr bwMode="auto">
          <a:xfrm>
            <a:off x="5715000" y="2362200"/>
            <a:ext cx="152400" cy="457200"/>
          </a:xfrm>
          <a:custGeom>
            <a:avLst/>
            <a:gdLst/>
            <a:ahLst/>
            <a:cxnLst>
              <a:cxn ang="0">
                <a:pos x="0" y="240"/>
              </a:cxn>
              <a:cxn ang="0">
                <a:pos x="0" y="0"/>
              </a:cxn>
              <a:cxn ang="0">
                <a:pos x="96" y="0"/>
              </a:cxn>
            </a:cxnLst>
            <a:rect l="0" t="0" r="r" b="b"/>
            <a:pathLst>
              <a:path w="96" h="240">
                <a:moveTo>
                  <a:pt x="0" y="240"/>
                </a:moveTo>
                <a:lnTo>
                  <a:pt x="0" y="0"/>
                </a:lnTo>
                <a:lnTo>
                  <a:pt x="96" y="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1452" name="Rectangle 108"/>
          <p:cNvSpPr>
            <a:spLocks noChangeArrowheads="1"/>
          </p:cNvSpPr>
          <p:nvPr/>
        </p:nvSpPr>
        <p:spPr bwMode="auto">
          <a:xfrm>
            <a:off x="4953000" y="31242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F</a:t>
            </a:r>
          </a:p>
        </p:txBody>
      </p:sp>
      <p:sp>
        <p:nvSpPr>
          <p:cNvPr id="441453" name="Rectangle 109"/>
          <p:cNvSpPr>
            <a:spLocks noChangeArrowheads="1"/>
          </p:cNvSpPr>
          <p:nvPr/>
        </p:nvSpPr>
        <p:spPr bwMode="auto">
          <a:xfrm>
            <a:off x="5410200" y="31242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F</a:t>
            </a:r>
          </a:p>
        </p:txBody>
      </p:sp>
      <p:sp>
        <p:nvSpPr>
          <p:cNvPr id="441454" name="Rectangle 110"/>
          <p:cNvSpPr>
            <a:spLocks noChangeArrowheads="1"/>
          </p:cNvSpPr>
          <p:nvPr/>
        </p:nvSpPr>
        <p:spPr bwMode="auto">
          <a:xfrm>
            <a:off x="5867400" y="2819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D</a:t>
            </a:r>
          </a:p>
        </p:txBody>
      </p:sp>
      <p:sp>
        <p:nvSpPr>
          <p:cNvPr id="441455" name="Rectangle 111"/>
          <p:cNvSpPr>
            <a:spLocks noChangeArrowheads="1"/>
          </p:cNvSpPr>
          <p:nvPr/>
        </p:nvSpPr>
        <p:spPr bwMode="auto">
          <a:xfrm>
            <a:off x="5867400" y="31242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F</a:t>
            </a:r>
          </a:p>
        </p:txBody>
      </p:sp>
      <p:sp>
        <p:nvSpPr>
          <p:cNvPr id="441456" name="Rectangle 112"/>
          <p:cNvSpPr>
            <a:spLocks noChangeArrowheads="1"/>
          </p:cNvSpPr>
          <p:nvPr/>
        </p:nvSpPr>
        <p:spPr bwMode="auto">
          <a:xfrm>
            <a:off x="6324600" y="25146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E</a:t>
            </a:r>
          </a:p>
        </p:txBody>
      </p:sp>
      <p:sp>
        <p:nvSpPr>
          <p:cNvPr id="441457" name="Rectangle 113"/>
          <p:cNvSpPr>
            <a:spLocks noChangeArrowheads="1"/>
          </p:cNvSpPr>
          <p:nvPr/>
        </p:nvSpPr>
        <p:spPr bwMode="auto">
          <a:xfrm>
            <a:off x="6781800" y="25146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M</a:t>
            </a:r>
          </a:p>
        </p:txBody>
      </p:sp>
      <p:sp>
        <p:nvSpPr>
          <p:cNvPr id="441458" name="Rectangle 114"/>
          <p:cNvSpPr>
            <a:spLocks noChangeArrowheads="1"/>
          </p:cNvSpPr>
          <p:nvPr/>
        </p:nvSpPr>
        <p:spPr bwMode="auto">
          <a:xfrm>
            <a:off x="7239000" y="25146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W</a:t>
            </a:r>
          </a:p>
        </p:txBody>
      </p:sp>
      <p:sp>
        <p:nvSpPr>
          <p:cNvPr id="441459" name="Freeform 115"/>
          <p:cNvSpPr>
            <a:spLocks/>
          </p:cNvSpPr>
          <p:nvPr/>
        </p:nvSpPr>
        <p:spPr bwMode="auto">
          <a:xfrm>
            <a:off x="6172200" y="2667000"/>
            <a:ext cx="152400" cy="152400"/>
          </a:xfrm>
          <a:custGeom>
            <a:avLst/>
            <a:gdLst/>
            <a:ahLst/>
            <a:cxnLst>
              <a:cxn ang="0">
                <a:pos x="0" y="240"/>
              </a:cxn>
              <a:cxn ang="0">
                <a:pos x="0" y="0"/>
              </a:cxn>
              <a:cxn ang="0">
                <a:pos x="96" y="0"/>
              </a:cxn>
            </a:cxnLst>
            <a:rect l="0" t="0" r="r" b="b"/>
            <a:pathLst>
              <a:path w="96" h="240">
                <a:moveTo>
                  <a:pt x="0" y="240"/>
                </a:moveTo>
                <a:lnTo>
                  <a:pt x="0" y="0"/>
                </a:lnTo>
                <a:lnTo>
                  <a:pt x="96" y="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1460" name="Rectangle 116"/>
          <p:cNvSpPr>
            <a:spLocks noChangeArrowheads="1"/>
          </p:cNvSpPr>
          <p:nvPr/>
        </p:nvSpPr>
        <p:spPr bwMode="auto">
          <a:xfrm>
            <a:off x="685800" y="25146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>
                <a:latin typeface="Courier New" pitchFamily="49" charset="0"/>
              </a:rPr>
              <a:t>       </a:t>
            </a:r>
            <a:r>
              <a:rPr lang="en-US" sz="1400" i="1">
                <a:latin typeface="Courier New" pitchFamily="49" charset="0"/>
              </a:rPr>
              <a:t>bubble</a:t>
            </a:r>
          </a:p>
        </p:txBody>
      </p:sp>
      <p:sp>
        <p:nvSpPr>
          <p:cNvPr id="441461" name="Rectangle 117"/>
          <p:cNvSpPr>
            <a:spLocks noChangeArrowheads="1"/>
          </p:cNvSpPr>
          <p:nvPr/>
        </p:nvSpPr>
        <p:spPr bwMode="auto">
          <a:xfrm>
            <a:off x="8153400" y="9144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11</a:t>
            </a:r>
          </a:p>
        </p:txBody>
      </p:sp>
      <p:sp>
        <p:nvSpPr>
          <p:cNvPr id="441462" name="Line 118"/>
          <p:cNvSpPr>
            <a:spLocks noChangeShapeType="1"/>
          </p:cNvSpPr>
          <p:nvPr/>
        </p:nvSpPr>
        <p:spPr bwMode="auto">
          <a:xfrm flipH="1">
            <a:off x="2971800" y="3429000"/>
            <a:ext cx="1981200" cy="191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1463" name="Line 119"/>
          <p:cNvSpPr>
            <a:spLocks noChangeShapeType="1"/>
          </p:cNvSpPr>
          <p:nvPr/>
        </p:nvSpPr>
        <p:spPr bwMode="auto">
          <a:xfrm flipH="1">
            <a:off x="4419600" y="3429000"/>
            <a:ext cx="990600" cy="1308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1465" name="Rectangle 121"/>
          <p:cNvSpPr>
            <a:spLocks noChangeArrowheads="1"/>
          </p:cNvSpPr>
          <p:nvPr/>
        </p:nvSpPr>
        <p:spPr bwMode="auto">
          <a:xfrm>
            <a:off x="2971800" y="4953000"/>
            <a:ext cx="1447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Cycle 4</a:t>
            </a:r>
          </a:p>
        </p:txBody>
      </p:sp>
      <p:sp>
        <p:nvSpPr>
          <p:cNvPr id="441468" name="Rectangle 124"/>
          <p:cNvSpPr>
            <a:spLocks noChangeArrowheads="1"/>
          </p:cNvSpPr>
          <p:nvPr/>
        </p:nvSpPr>
        <p:spPr bwMode="auto">
          <a:xfrm>
            <a:off x="6400800" y="5105400"/>
            <a:ext cx="255588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1" hangingPunct="1">
              <a:lnSpc>
                <a:spcPct val="70000"/>
              </a:lnSpc>
            </a:pPr>
            <a:r>
              <a:rPr lang="en-US" sz="1600" b="0"/>
              <a:t>•</a:t>
            </a:r>
          </a:p>
          <a:p>
            <a:pPr algn="l" eaLnBrk="1" hangingPunct="1">
              <a:lnSpc>
                <a:spcPct val="70000"/>
              </a:lnSpc>
            </a:pPr>
            <a:r>
              <a:rPr lang="en-US" sz="1600" b="0"/>
              <a:t>•</a:t>
            </a:r>
          </a:p>
          <a:p>
            <a:pPr algn="l" eaLnBrk="1" hangingPunct="1">
              <a:lnSpc>
                <a:spcPct val="70000"/>
              </a:lnSpc>
            </a:pPr>
            <a:r>
              <a:rPr lang="en-US" sz="1600" b="0"/>
              <a:t>•</a:t>
            </a:r>
          </a:p>
        </p:txBody>
      </p:sp>
      <p:grpSp>
        <p:nvGrpSpPr>
          <p:cNvPr id="441490" name="Group 146"/>
          <p:cNvGrpSpPr>
            <a:grpSpLocks/>
          </p:cNvGrpSpPr>
          <p:nvPr/>
        </p:nvGrpSpPr>
        <p:grpSpPr bwMode="auto">
          <a:xfrm>
            <a:off x="5867400" y="4114800"/>
            <a:ext cx="1447800" cy="609600"/>
            <a:chOff x="1728" y="2736"/>
            <a:chExt cx="912" cy="384"/>
          </a:xfrm>
        </p:grpSpPr>
        <p:sp>
          <p:nvSpPr>
            <p:cNvPr id="441466" name="Rectangle 122"/>
            <p:cNvSpPr>
              <a:spLocks noChangeArrowheads="1"/>
            </p:cNvSpPr>
            <p:nvPr/>
          </p:nvSpPr>
          <p:spPr bwMode="auto">
            <a:xfrm>
              <a:off x="1728" y="2736"/>
              <a:ext cx="912" cy="384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W</a:t>
              </a:r>
            </a:p>
          </p:txBody>
        </p:sp>
        <p:sp>
          <p:nvSpPr>
            <p:cNvPr id="441469" name="Rectangle 125"/>
            <p:cNvSpPr>
              <a:spLocks noChangeArrowheads="1"/>
            </p:cNvSpPr>
            <p:nvPr/>
          </p:nvSpPr>
          <p:spPr bwMode="auto">
            <a:xfrm>
              <a:off x="1728" y="2920"/>
              <a:ext cx="912" cy="2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/>
                <a:t>W_dstE = </a:t>
              </a:r>
              <a:r>
                <a:rPr lang="en-US" sz="1400">
                  <a:solidFill>
                    <a:srgbClr val="FF3300"/>
                  </a:solidFill>
                  <a:latin typeface="Courier New" pitchFamily="49" charset="0"/>
                </a:rPr>
                <a:t>%eax</a:t>
              </a:r>
            </a:p>
          </p:txBody>
        </p:sp>
      </p:grpSp>
      <p:grpSp>
        <p:nvGrpSpPr>
          <p:cNvPr id="441472" name="Group 128"/>
          <p:cNvGrpSpPr>
            <a:grpSpLocks/>
          </p:cNvGrpSpPr>
          <p:nvPr/>
        </p:nvGrpSpPr>
        <p:grpSpPr bwMode="auto">
          <a:xfrm>
            <a:off x="5867400" y="5943600"/>
            <a:ext cx="1447800" cy="838200"/>
            <a:chOff x="1728" y="3648"/>
            <a:chExt cx="912" cy="528"/>
          </a:xfrm>
        </p:grpSpPr>
        <p:sp>
          <p:nvSpPr>
            <p:cNvPr id="441467" name="Rectangle 123"/>
            <p:cNvSpPr>
              <a:spLocks noChangeArrowheads="1"/>
            </p:cNvSpPr>
            <p:nvPr/>
          </p:nvSpPr>
          <p:spPr bwMode="auto">
            <a:xfrm>
              <a:off x="1728" y="3648"/>
              <a:ext cx="912" cy="528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D</a:t>
              </a:r>
            </a:p>
          </p:txBody>
        </p:sp>
        <p:sp>
          <p:nvSpPr>
            <p:cNvPr id="441470" name="Rectangle 126"/>
            <p:cNvSpPr>
              <a:spLocks noChangeArrowheads="1"/>
            </p:cNvSpPr>
            <p:nvPr/>
          </p:nvSpPr>
          <p:spPr bwMode="auto">
            <a:xfrm>
              <a:off x="1728" y="3832"/>
              <a:ext cx="768" cy="33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/>
                <a:t>srcA = </a:t>
              </a:r>
              <a:r>
                <a:rPr lang="en-US" sz="1400" b="0">
                  <a:latin typeface="Courier New" pitchFamily="49" charset="0"/>
                </a:rPr>
                <a:t>%edx</a:t>
              </a:r>
            </a:p>
            <a:p>
              <a:pPr algn="l" eaLnBrk="1" hangingPunct="1">
                <a:lnSpc>
                  <a:spcPct val="100000"/>
                </a:lnSpc>
              </a:pPr>
              <a:r>
                <a:rPr lang="en-US" sz="1400" b="0"/>
                <a:t>srcB = </a:t>
              </a:r>
              <a:r>
                <a:rPr lang="en-US" sz="1400">
                  <a:solidFill>
                    <a:srgbClr val="008000"/>
                  </a:solidFill>
                  <a:latin typeface="Courier New" pitchFamily="49" charset="0"/>
                </a:rPr>
                <a:t>%eax</a:t>
              </a:r>
            </a:p>
          </p:txBody>
        </p:sp>
      </p:grpSp>
      <p:sp>
        <p:nvSpPr>
          <p:cNvPr id="441474" name="Rectangle 130"/>
          <p:cNvSpPr>
            <a:spLocks noChangeArrowheads="1"/>
          </p:cNvSpPr>
          <p:nvPr/>
        </p:nvSpPr>
        <p:spPr bwMode="auto">
          <a:xfrm>
            <a:off x="5002213" y="5410200"/>
            <a:ext cx="255587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1" hangingPunct="1">
              <a:lnSpc>
                <a:spcPct val="70000"/>
              </a:lnSpc>
            </a:pPr>
            <a:r>
              <a:rPr lang="en-US" sz="1600" b="0"/>
              <a:t>•</a:t>
            </a:r>
          </a:p>
          <a:p>
            <a:pPr algn="l" eaLnBrk="1" hangingPunct="1">
              <a:lnSpc>
                <a:spcPct val="70000"/>
              </a:lnSpc>
            </a:pPr>
            <a:r>
              <a:rPr lang="en-US" sz="1600" b="0"/>
              <a:t>•</a:t>
            </a:r>
          </a:p>
          <a:p>
            <a:pPr algn="l" eaLnBrk="1" hangingPunct="1">
              <a:lnSpc>
                <a:spcPct val="70000"/>
              </a:lnSpc>
            </a:pPr>
            <a:r>
              <a:rPr lang="en-US" sz="1600" b="0"/>
              <a:t>•</a:t>
            </a:r>
          </a:p>
        </p:txBody>
      </p:sp>
      <p:grpSp>
        <p:nvGrpSpPr>
          <p:cNvPr id="441489" name="Group 145"/>
          <p:cNvGrpSpPr>
            <a:grpSpLocks/>
          </p:cNvGrpSpPr>
          <p:nvPr/>
        </p:nvGrpSpPr>
        <p:grpSpPr bwMode="auto">
          <a:xfrm>
            <a:off x="4419600" y="4724400"/>
            <a:ext cx="1447800" cy="609600"/>
            <a:chOff x="816" y="2736"/>
            <a:chExt cx="912" cy="384"/>
          </a:xfrm>
        </p:grpSpPr>
        <p:sp>
          <p:nvSpPr>
            <p:cNvPr id="441476" name="Rectangle 132"/>
            <p:cNvSpPr>
              <a:spLocks noChangeArrowheads="1"/>
            </p:cNvSpPr>
            <p:nvPr/>
          </p:nvSpPr>
          <p:spPr bwMode="auto">
            <a:xfrm>
              <a:off x="816" y="2736"/>
              <a:ext cx="912" cy="384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M</a:t>
              </a:r>
            </a:p>
          </p:txBody>
        </p:sp>
        <p:sp>
          <p:nvSpPr>
            <p:cNvPr id="441477" name="Rectangle 133"/>
            <p:cNvSpPr>
              <a:spLocks noChangeArrowheads="1"/>
            </p:cNvSpPr>
            <p:nvPr/>
          </p:nvSpPr>
          <p:spPr bwMode="auto">
            <a:xfrm>
              <a:off x="816" y="2920"/>
              <a:ext cx="912" cy="2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/>
                <a:t>M_dstE = </a:t>
              </a:r>
              <a:r>
                <a:rPr lang="en-US" sz="1400">
                  <a:solidFill>
                    <a:srgbClr val="FF3300"/>
                  </a:solidFill>
                  <a:latin typeface="Courier New" pitchFamily="49" charset="0"/>
                </a:rPr>
                <a:t>%eax</a:t>
              </a:r>
            </a:p>
          </p:txBody>
        </p:sp>
      </p:grpSp>
      <p:grpSp>
        <p:nvGrpSpPr>
          <p:cNvPr id="441478" name="Group 134"/>
          <p:cNvGrpSpPr>
            <a:grpSpLocks/>
          </p:cNvGrpSpPr>
          <p:nvPr/>
        </p:nvGrpSpPr>
        <p:grpSpPr bwMode="auto">
          <a:xfrm>
            <a:off x="4419600" y="5943600"/>
            <a:ext cx="1447800" cy="838200"/>
            <a:chOff x="1728" y="3648"/>
            <a:chExt cx="912" cy="528"/>
          </a:xfrm>
        </p:grpSpPr>
        <p:sp>
          <p:nvSpPr>
            <p:cNvPr id="441479" name="Rectangle 135"/>
            <p:cNvSpPr>
              <a:spLocks noChangeArrowheads="1"/>
            </p:cNvSpPr>
            <p:nvPr/>
          </p:nvSpPr>
          <p:spPr bwMode="auto">
            <a:xfrm>
              <a:off x="1728" y="3648"/>
              <a:ext cx="912" cy="528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D</a:t>
              </a:r>
            </a:p>
          </p:txBody>
        </p:sp>
        <p:sp>
          <p:nvSpPr>
            <p:cNvPr id="441480" name="Rectangle 136"/>
            <p:cNvSpPr>
              <a:spLocks noChangeArrowheads="1"/>
            </p:cNvSpPr>
            <p:nvPr/>
          </p:nvSpPr>
          <p:spPr bwMode="auto">
            <a:xfrm>
              <a:off x="1728" y="3832"/>
              <a:ext cx="768" cy="33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/>
                <a:t>srcA = </a:t>
              </a:r>
              <a:r>
                <a:rPr lang="en-US" sz="1400" b="0">
                  <a:latin typeface="Courier New" pitchFamily="49" charset="0"/>
                </a:rPr>
                <a:t>%edx</a:t>
              </a:r>
            </a:p>
            <a:p>
              <a:pPr algn="l" eaLnBrk="1" hangingPunct="1">
                <a:lnSpc>
                  <a:spcPct val="100000"/>
                </a:lnSpc>
              </a:pPr>
              <a:r>
                <a:rPr lang="en-US" sz="1400" b="0"/>
                <a:t>srcB = </a:t>
              </a:r>
              <a:r>
                <a:rPr lang="en-US" sz="1400">
                  <a:solidFill>
                    <a:srgbClr val="008000"/>
                  </a:solidFill>
                  <a:latin typeface="Courier New" pitchFamily="49" charset="0"/>
                </a:rPr>
                <a:t>%eax</a:t>
              </a:r>
            </a:p>
          </p:txBody>
        </p:sp>
      </p:grpSp>
      <p:grpSp>
        <p:nvGrpSpPr>
          <p:cNvPr id="441488" name="Group 144"/>
          <p:cNvGrpSpPr>
            <a:grpSpLocks/>
          </p:cNvGrpSpPr>
          <p:nvPr/>
        </p:nvGrpSpPr>
        <p:grpSpPr bwMode="auto">
          <a:xfrm>
            <a:off x="2971800" y="5334000"/>
            <a:ext cx="1447800" cy="609600"/>
            <a:chOff x="-96" y="2736"/>
            <a:chExt cx="912" cy="384"/>
          </a:xfrm>
        </p:grpSpPr>
        <p:sp>
          <p:nvSpPr>
            <p:cNvPr id="441483" name="Rectangle 139"/>
            <p:cNvSpPr>
              <a:spLocks noChangeArrowheads="1"/>
            </p:cNvSpPr>
            <p:nvPr/>
          </p:nvSpPr>
          <p:spPr bwMode="auto">
            <a:xfrm>
              <a:off x="-96" y="2736"/>
              <a:ext cx="912" cy="384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E</a:t>
              </a:r>
            </a:p>
          </p:txBody>
        </p:sp>
        <p:sp>
          <p:nvSpPr>
            <p:cNvPr id="441484" name="Rectangle 140"/>
            <p:cNvSpPr>
              <a:spLocks noChangeArrowheads="1"/>
            </p:cNvSpPr>
            <p:nvPr/>
          </p:nvSpPr>
          <p:spPr bwMode="auto">
            <a:xfrm>
              <a:off x="-96" y="2920"/>
              <a:ext cx="912" cy="2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/>
                <a:t>E_dstE = </a:t>
              </a:r>
              <a:r>
                <a:rPr lang="en-US" sz="1400">
                  <a:solidFill>
                    <a:srgbClr val="FF3300"/>
                  </a:solidFill>
                  <a:latin typeface="Courier New" pitchFamily="49" charset="0"/>
                </a:rPr>
                <a:t>%eax</a:t>
              </a:r>
            </a:p>
          </p:txBody>
        </p:sp>
      </p:grpSp>
      <p:grpSp>
        <p:nvGrpSpPr>
          <p:cNvPr id="441485" name="Group 141"/>
          <p:cNvGrpSpPr>
            <a:grpSpLocks/>
          </p:cNvGrpSpPr>
          <p:nvPr/>
        </p:nvGrpSpPr>
        <p:grpSpPr bwMode="auto">
          <a:xfrm>
            <a:off x="2971800" y="5943600"/>
            <a:ext cx="1447800" cy="838200"/>
            <a:chOff x="1728" y="3648"/>
            <a:chExt cx="912" cy="528"/>
          </a:xfrm>
        </p:grpSpPr>
        <p:sp>
          <p:nvSpPr>
            <p:cNvPr id="441486" name="Rectangle 142"/>
            <p:cNvSpPr>
              <a:spLocks noChangeArrowheads="1"/>
            </p:cNvSpPr>
            <p:nvPr/>
          </p:nvSpPr>
          <p:spPr bwMode="auto">
            <a:xfrm>
              <a:off x="1728" y="3648"/>
              <a:ext cx="912" cy="528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D</a:t>
              </a:r>
            </a:p>
          </p:txBody>
        </p:sp>
        <p:sp>
          <p:nvSpPr>
            <p:cNvPr id="441487" name="Rectangle 143"/>
            <p:cNvSpPr>
              <a:spLocks noChangeArrowheads="1"/>
            </p:cNvSpPr>
            <p:nvPr/>
          </p:nvSpPr>
          <p:spPr bwMode="auto">
            <a:xfrm>
              <a:off x="1728" y="3832"/>
              <a:ext cx="768" cy="33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/>
                <a:t>srcA = </a:t>
              </a:r>
              <a:r>
                <a:rPr lang="en-US" sz="1400" b="0">
                  <a:latin typeface="Courier New" pitchFamily="49" charset="0"/>
                </a:rPr>
                <a:t>%edx</a:t>
              </a:r>
            </a:p>
            <a:p>
              <a:pPr algn="l" eaLnBrk="1" hangingPunct="1">
                <a:lnSpc>
                  <a:spcPct val="100000"/>
                </a:lnSpc>
              </a:pPr>
              <a:r>
                <a:rPr lang="en-US" sz="1400" b="0"/>
                <a:t>srcB = </a:t>
              </a:r>
              <a:r>
                <a:rPr lang="en-US" sz="1400">
                  <a:solidFill>
                    <a:srgbClr val="008000"/>
                  </a:solidFill>
                  <a:latin typeface="Courier New" pitchFamily="49" charset="0"/>
                </a:rPr>
                <a:t>%eax</a:t>
              </a:r>
            </a:p>
          </p:txBody>
        </p:sp>
      </p:grpSp>
      <p:sp>
        <p:nvSpPr>
          <p:cNvPr id="441491" name="Rectangle 147"/>
          <p:cNvSpPr>
            <a:spLocks noChangeArrowheads="1"/>
          </p:cNvSpPr>
          <p:nvPr/>
        </p:nvSpPr>
        <p:spPr bwMode="auto">
          <a:xfrm>
            <a:off x="4419600" y="4343400"/>
            <a:ext cx="1447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Cycle 5</a:t>
            </a:r>
          </a:p>
        </p:txBody>
      </p:sp>
      <p:sp>
        <p:nvSpPr>
          <p:cNvPr id="441492" name="Rectangle 148"/>
          <p:cNvSpPr>
            <a:spLocks noChangeArrowheads="1"/>
          </p:cNvSpPr>
          <p:nvPr/>
        </p:nvSpPr>
        <p:spPr bwMode="auto">
          <a:xfrm>
            <a:off x="5867400" y="3733800"/>
            <a:ext cx="1143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Cycle 6</a:t>
            </a:r>
          </a:p>
        </p:txBody>
      </p:sp>
      <p:sp>
        <p:nvSpPr>
          <p:cNvPr id="441493" name="Line 149"/>
          <p:cNvSpPr>
            <a:spLocks noChangeShapeType="1"/>
          </p:cNvSpPr>
          <p:nvPr/>
        </p:nvSpPr>
        <p:spPr bwMode="auto">
          <a:xfrm>
            <a:off x="5867400" y="3429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1494" name="Line 150"/>
          <p:cNvSpPr>
            <a:spLocks noChangeShapeType="1"/>
          </p:cNvSpPr>
          <p:nvPr/>
        </p:nvSpPr>
        <p:spPr bwMode="auto">
          <a:xfrm>
            <a:off x="6324600" y="3429000"/>
            <a:ext cx="990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Happens When Stalling?</a:t>
            </a:r>
          </a:p>
        </p:txBody>
      </p:sp>
      <p:sp>
        <p:nvSpPr>
          <p:cNvPr id="443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505200"/>
            <a:ext cx="8294688" cy="2590800"/>
          </a:xfrm>
        </p:spPr>
        <p:txBody>
          <a:bodyPr/>
          <a:lstStyle/>
          <a:p>
            <a:pPr lvl="1"/>
            <a:r>
              <a:rPr lang="en-US"/>
              <a:t>Stalling instruction held back in decode stage</a:t>
            </a:r>
          </a:p>
          <a:p>
            <a:pPr lvl="1"/>
            <a:r>
              <a:rPr lang="en-US"/>
              <a:t>Following instruction stays in fetch stage</a:t>
            </a:r>
          </a:p>
          <a:p>
            <a:pPr lvl="1"/>
            <a:r>
              <a:rPr lang="en-US"/>
              <a:t>Bubbles injected into execute stage</a:t>
            </a:r>
          </a:p>
          <a:p>
            <a:pPr lvl="2"/>
            <a:r>
              <a:rPr lang="en-US"/>
              <a:t>Like dynamically generated nop’s</a:t>
            </a:r>
          </a:p>
          <a:p>
            <a:pPr lvl="2"/>
            <a:r>
              <a:rPr lang="en-US"/>
              <a:t>Move through later stages</a:t>
            </a:r>
          </a:p>
        </p:txBody>
      </p:sp>
      <p:grpSp>
        <p:nvGrpSpPr>
          <p:cNvPr id="443482" name="Group 90"/>
          <p:cNvGrpSpPr>
            <a:grpSpLocks/>
          </p:cNvGrpSpPr>
          <p:nvPr/>
        </p:nvGrpSpPr>
        <p:grpSpPr bwMode="auto">
          <a:xfrm>
            <a:off x="5334000" y="1295400"/>
            <a:ext cx="2590800" cy="1828800"/>
            <a:chOff x="-1104" y="1680"/>
            <a:chExt cx="1632" cy="1152"/>
          </a:xfrm>
        </p:grpSpPr>
        <p:sp>
          <p:nvSpPr>
            <p:cNvPr id="443452" name="Rectangle 60"/>
            <p:cNvSpPr>
              <a:spLocks noChangeArrowheads="1"/>
            </p:cNvSpPr>
            <p:nvPr/>
          </p:nvSpPr>
          <p:spPr bwMode="auto">
            <a:xfrm>
              <a:off x="-1104" y="2064"/>
              <a:ext cx="1632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0x000: irmovl $10,%edx</a:t>
              </a:r>
            </a:p>
          </p:txBody>
        </p:sp>
        <p:sp>
          <p:nvSpPr>
            <p:cNvPr id="443453" name="Rectangle 61"/>
            <p:cNvSpPr>
              <a:spLocks noChangeArrowheads="1"/>
            </p:cNvSpPr>
            <p:nvPr/>
          </p:nvSpPr>
          <p:spPr bwMode="auto">
            <a:xfrm>
              <a:off x="-1104" y="2256"/>
              <a:ext cx="1632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0x006: irmovl  $3,%eax</a:t>
              </a:r>
            </a:p>
          </p:txBody>
        </p:sp>
        <p:sp>
          <p:nvSpPr>
            <p:cNvPr id="443456" name="Rectangle 64"/>
            <p:cNvSpPr>
              <a:spLocks noChangeArrowheads="1"/>
            </p:cNvSpPr>
            <p:nvPr/>
          </p:nvSpPr>
          <p:spPr bwMode="auto">
            <a:xfrm>
              <a:off x="-1104" y="2448"/>
              <a:ext cx="1632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0x00c: addl %edx,%eax</a:t>
              </a:r>
            </a:p>
          </p:txBody>
        </p:sp>
        <p:sp>
          <p:nvSpPr>
            <p:cNvPr id="443458" name="Rectangle 66"/>
            <p:cNvSpPr>
              <a:spLocks noChangeArrowheads="1"/>
            </p:cNvSpPr>
            <p:nvPr/>
          </p:nvSpPr>
          <p:spPr bwMode="auto">
            <a:xfrm>
              <a:off x="-1104" y="1680"/>
              <a:ext cx="1632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b="0"/>
                <a:t>Cycle 4</a:t>
              </a:r>
            </a:p>
          </p:txBody>
        </p:sp>
        <p:sp>
          <p:nvSpPr>
            <p:cNvPr id="443471" name="Rectangle 79"/>
            <p:cNvSpPr>
              <a:spLocks noChangeArrowheads="1"/>
            </p:cNvSpPr>
            <p:nvPr/>
          </p:nvSpPr>
          <p:spPr bwMode="auto">
            <a:xfrm>
              <a:off x="-1104" y="2640"/>
              <a:ext cx="1632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0x00e: halt</a:t>
              </a:r>
            </a:p>
          </p:txBody>
        </p:sp>
      </p:grpSp>
      <p:grpSp>
        <p:nvGrpSpPr>
          <p:cNvPr id="443473" name="Group 81"/>
          <p:cNvGrpSpPr>
            <a:grpSpLocks/>
          </p:cNvGrpSpPr>
          <p:nvPr/>
        </p:nvGrpSpPr>
        <p:grpSpPr bwMode="auto">
          <a:xfrm>
            <a:off x="304800" y="1143000"/>
            <a:ext cx="2895600" cy="1600200"/>
            <a:chOff x="1968" y="816"/>
            <a:chExt cx="1824" cy="1008"/>
          </a:xfrm>
        </p:grpSpPr>
        <p:sp>
          <p:nvSpPr>
            <p:cNvPr id="443416" name="Rectangle 24"/>
            <p:cNvSpPr>
              <a:spLocks noChangeArrowheads="1"/>
            </p:cNvSpPr>
            <p:nvPr/>
          </p:nvSpPr>
          <p:spPr bwMode="auto">
            <a:xfrm>
              <a:off x="1968" y="816"/>
              <a:ext cx="1824" cy="1008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43409" name="Rectangle 17"/>
            <p:cNvSpPr>
              <a:spLocks noChangeArrowheads="1"/>
            </p:cNvSpPr>
            <p:nvPr/>
          </p:nvSpPr>
          <p:spPr bwMode="auto">
            <a:xfrm>
              <a:off x="2112" y="1056"/>
              <a:ext cx="1632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0x000: irmovl $10,%edx</a:t>
              </a:r>
            </a:p>
          </p:txBody>
        </p:sp>
        <p:sp>
          <p:nvSpPr>
            <p:cNvPr id="443410" name="Rectangle 18"/>
            <p:cNvSpPr>
              <a:spLocks noChangeArrowheads="1"/>
            </p:cNvSpPr>
            <p:nvPr/>
          </p:nvSpPr>
          <p:spPr bwMode="auto">
            <a:xfrm>
              <a:off x="2112" y="1248"/>
              <a:ext cx="1632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0x006: irmovl  $3,%eax</a:t>
              </a:r>
            </a:p>
          </p:txBody>
        </p:sp>
        <p:sp>
          <p:nvSpPr>
            <p:cNvPr id="443413" name="Rectangle 21"/>
            <p:cNvSpPr>
              <a:spLocks noChangeArrowheads="1"/>
            </p:cNvSpPr>
            <p:nvPr/>
          </p:nvSpPr>
          <p:spPr bwMode="auto">
            <a:xfrm>
              <a:off x="2112" y="1440"/>
              <a:ext cx="1632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0x00c: addl %edx,%eax</a:t>
              </a:r>
            </a:p>
          </p:txBody>
        </p:sp>
        <p:sp>
          <p:nvSpPr>
            <p:cNvPr id="443415" name="Rectangle 23"/>
            <p:cNvSpPr>
              <a:spLocks noChangeArrowheads="1"/>
            </p:cNvSpPr>
            <p:nvPr/>
          </p:nvSpPr>
          <p:spPr bwMode="auto">
            <a:xfrm>
              <a:off x="2112" y="864"/>
              <a:ext cx="1632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>
                  <a:latin typeface="Courier New" pitchFamily="49" charset="0"/>
                </a:rPr>
                <a:t># demo-h0.ys</a:t>
              </a:r>
            </a:p>
          </p:txBody>
        </p:sp>
        <p:sp>
          <p:nvSpPr>
            <p:cNvPr id="443472" name="Rectangle 80"/>
            <p:cNvSpPr>
              <a:spLocks noChangeArrowheads="1"/>
            </p:cNvSpPr>
            <p:nvPr/>
          </p:nvSpPr>
          <p:spPr bwMode="auto">
            <a:xfrm>
              <a:off x="2112" y="1632"/>
              <a:ext cx="1632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0x00e: halt</a:t>
              </a:r>
            </a:p>
          </p:txBody>
        </p:sp>
      </p:grpSp>
      <p:grpSp>
        <p:nvGrpSpPr>
          <p:cNvPr id="443481" name="Group 89"/>
          <p:cNvGrpSpPr>
            <a:grpSpLocks/>
          </p:cNvGrpSpPr>
          <p:nvPr/>
        </p:nvGrpSpPr>
        <p:grpSpPr bwMode="auto">
          <a:xfrm>
            <a:off x="5334000" y="1295400"/>
            <a:ext cx="2590800" cy="1828800"/>
            <a:chOff x="528" y="1680"/>
            <a:chExt cx="1632" cy="1152"/>
          </a:xfrm>
        </p:grpSpPr>
        <p:sp>
          <p:nvSpPr>
            <p:cNvPr id="443444" name="Rectangle 52"/>
            <p:cNvSpPr>
              <a:spLocks noChangeArrowheads="1"/>
            </p:cNvSpPr>
            <p:nvPr/>
          </p:nvSpPr>
          <p:spPr bwMode="auto">
            <a:xfrm>
              <a:off x="528" y="1872"/>
              <a:ext cx="1632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0x000: irmovl $10,%edx</a:t>
              </a:r>
            </a:p>
          </p:txBody>
        </p:sp>
        <p:sp>
          <p:nvSpPr>
            <p:cNvPr id="443445" name="Rectangle 53"/>
            <p:cNvSpPr>
              <a:spLocks noChangeArrowheads="1"/>
            </p:cNvSpPr>
            <p:nvPr/>
          </p:nvSpPr>
          <p:spPr bwMode="auto">
            <a:xfrm>
              <a:off x="528" y="2064"/>
              <a:ext cx="1632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0x006: irmovl  $3,%eax</a:t>
              </a:r>
            </a:p>
          </p:txBody>
        </p:sp>
        <p:sp>
          <p:nvSpPr>
            <p:cNvPr id="443446" name="Rectangle 54"/>
            <p:cNvSpPr>
              <a:spLocks noChangeArrowheads="1"/>
            </p:cNvSpPr>
            <p:nvPr/>
          </p:nvSpPr>
          <p:spPr bwMode="auto">
            <a:xfrm>
              <a:off x="528" y="2256"/>
              <a:ext cx="1632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       </a:t>
              </a:r>
              <a:r>
                <a:rPr lang="en-US" sz="1400" i="1">
                  <a:latin typeface="Courier New" pitchFamily="49" charset="0"/>
                </a:rPr>
                <a:t>bubble</a:t>
              </a:r>
            </a:p>
          </p:txBody>
        </p:sp>
        <p:sp>
          <p:nvSpPr>
            <p:cNvPr id="443448" name="Rectangle 56"/>
            <p:cNvSpPr>
              <a:spLocks noChangeArrowheads="1"/>
            </p:cNvSpPr>
            <p:nvPr/>
          </p:nvSpPr>
          <p:spPr bwMode="auto">
            <a:xfrm>
              <a:off x="528" y="2448"/>
              <a:ext cx="1632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0x00c: addl %edx,%eax</a:t>
              </a:r>
            </a:p>
          </p:txBody>
        </p:sp>
        <p:sp>
          <p:nvSpPr>
            <p:cNvPr id="443450" name="Rectangle 58"/>
            <p:cNvSpPr>
              <a:spLocks noChangeArrowheads="1"/>
            </p:cNvSpPr>
            <p:nvPr/>
          </p:nvSpPr>
          <p:spPr bwMode="auto">
            <a:xfrm>
              <a:off x="528" y="1680"/>
              <a:ext cx="1632" cy="19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b="0"/>
                <a:t>Cycle 5</a:t>
              </a:r>
            </a:p>
          </p:txBody>
        </p:sp>
        <p:sp>
          <p:nvSpPr>
            <p:cNvPr id="443474" name="Rectangle 82"/>
            <p:cNvSpPr>
              <a:spLocks noChangeArrowheads="1"/>
            </p:cNvSpPr>
            <p:nvPr/>
          </p:nvSpPr>
          <p:spPr bwMode="auto">
            <a:xfrm>
              <a:off x="528" y="2640"/>
              <a:ext cx="1632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0x00e: halt</a:t>
              </a:r>
            </a:p>
          </p:txBody>
        </p:sp>
      </p:grpSp>
      <p:grpSp>
        <p:nvGrpSpPr>
          <p:cNvPr id="443480" name="Group 88"/>
          <p:cNvGrpSpPr>
            <a:grpSpLocks/>
          </p:cNvGrpSpPr>
          <p:nvPr/>
        </p:nvGrpSpPr>
        <p:grpSpPr bwMode="auto">
          <a:xfrm>
            <a:off x="5334000" y="1295400"/>
            <a:ext cx="2590800" cy="1828800"/>
            <a:chOff x="2160" y="1680"/>
            <a:chExt cx="1632" cy="1152"/>
          </a:xfrm>
        </p:grpSpPr>
        <p:sp>
          <p:nvSpPr>
            <p:cNvPr id="443437" name="Rectangle 45"/>
            <p:cNvSpPr>
              <a:spLocks noChangeArrowheads="1"/>
            </p:cNvSpPr>
            <p:nvPr/>
          </p:nvSpPr>
          <p:spPr bwMode="auto">
            <a:xfrm>
              <a:off x="2160" y="1872"/>
              <a:ext cx="1632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0x006: irmovl  $3,%eax</a:t>
              </a:r>
            </a:p>
          </p:txBody>
        </p:sp>
        <p:sp>
          <p:nvSpPr>
            <p:cNvPr id="443439" name="Rectangle 47"/>
            <p:cNvSpPr>
              <a:spLocks noChangeArrowheads="1"/>
            </p:cNvSpPr>
            <p:nvPr/>
          </p:nvSpPr>
          <p:spPr bwMode="auto">
            <a:xfrm>
              <a:off x="2160" y="2064"/>
              <a:ext cx="1632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       </a:t>
              </a:r>
              <a:r>
                <a:rPr lang="en-US" sz="1400" i="1">
                  <a:latin typeface="Courier New" pitchFamily="49" charset="0"/>
                </a:rPr>
                <a:t>bubble</a:t>
              </a:r>
            </a:p>
          </p:txBody>
        </p:sp>
        <p:sp>
          <p:nvSpPr>
            <p:cNvPr id="443440" name="Rectangle 48"/>
            <p:cNvSpPr>
              <a:spLocks noChangeArrowheads="1"/>
            </p:cNvSpPr>
            <p:nvPr/>
          </p:nvSpPr>
          <p:spPr bwMode="auto">
            <a:xfrm>
              <a:off x="2160" y="2448"/>
              <a:ext cx="1632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0x00c: addl %edx,%eax</a:t>
              </a:r>
            </a:p>
          </p:txBody>
        </p:sp>
        <p:sp>
          <p:nvSpPr>
            <p:cNvPr id="443441" name="Rectangle 49"/>
            <p:cNvSpPr>
              <a:spLocks noChangeArrowheads="1"/>
            </p:cNvSpPr>
            <p:nvPr/>
          </p:nvSpPr>
          <p:spPr bwMode="auto">
            <a:xfrm>
              <a:off x="2160" y="2256"/>
              <a:ext cx="1632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       </a:t>
              </a:r>
              <a:r>
                <a:rPr lang="en-US" sz="1400" i="1">
                  <a:latin typeface="Courier New" pitchFamily="49" charset="0"/>
                </a:rPr>
                <a:t>bubble</a:t>
              </a:r>
            </a:p>
          </p:txBody>
        </p:sp>
        <p:sp>
          <p:nvSpPr>
            <p:cNvPr id="443442" name="Rectangle 50"/>
            <p:cNvSpPr>
              <a:spLocks noChangeArrowheads="1"/>
            </p:cNvSpPr>
            <p:nvPr/>
          </p:nvSpPr>
          <p:spPr bwMode="auto">
            <a:xfrm>
              <a:off x="2160" y="1680"/>
              <a:ext cx="1632" cy="19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b="0"/>
                <a:t>Cycle 6</a:t>
              </a:r>
            </a:p>
          </p:txBody>
        </p:sp>
        <p:sp>
          <p:nvSpPr>
            <p:cNvPr id="443475" name="Rectangle 83"/>
            <p:cNvSpPr>
              <a:spLocks noChangeArrowheads="1"/>
            </p:cNvSpPr>
            <p:nvPr/>
          </p:nvSpPr>
          <p:spPr bwMode="auto">
            <a:xfrm>
              <a:off x="2160" y="2640"/>
              <a:ext cx="1632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0x00e: halt</a:t>
              </a:r>
            </a:p>
          </p:txBody>
        </p:sp>
      </p:grpSp>
      <p:grpSp>
        <p:nvGrpSpPr>
          <p:cNvPr id="443479" name="Group 87"/>
          <p:cNvGrpSpPr>
            <a:grpSpLocks/>
          </p:cNvGrpSpPr>
          <p:nvPr/>
        </p:nvGrpSpPr>
        <p:grpSpPr bwMode="auto">
          <a:xfrm>
            <a:off x="5334000" y="1295400"/>
            <a:ext cx="2590800" cy="1828800"/>
            <a:chOff x="3792" y="1680"/>
            <a:chExt cx="1632" cy="1152"/>
          </a:xfrm>
        </p:grpSpPr>
        <p:sp>
          <p:nvSpPr>
            <p:cNvPr id="443430" name="Rectangle 38"/>
            <p:cNvSpPr>
              <a:spLocks noChangeArrowheads="1"/>
            </p:cNvSpPr>
            <p:nvPr/>
          </p:nvSpPr>
          <p:spPr bwMode="auto">
            <a:xfrm>
              <a:off x="3792" y="1872"/>
              <a:ext cx="1632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       </a:t>
              </a:r>
              <a:r>
                <a:rPr lang="en-US" sz="1400" i="1">
                  <a:latin typeface="Courier New" pitchFamily="49" charset="0"/>
                </a:rPr>
                <a:t>bubble</a:t>
              </a:r>
            </a:p>
          </p:txBody>
        </p:sp>
        <p:sp>
          <p:nvSpPr>
            <p:cNvPr id="443431" name="Rectangle 39"/>
            <p:cNvSpPr>
              <a:spLocks noChangeArrowheads="1"/>
            </p:cNvSpPr>
            <p:nvPr/>
          </p:nvSpPr>
          <p:spPr bwMode="auto">
            <a:xfrm>
              <a:off x="3792" y="2064"/>
              <a:ext cx="1632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       </a:t>
              </a:r>
              <a:r>
                <a:rPr lang="en-US" sz="1400" i="1">
                  <a:latin typeface="Courier New" pitchFamily="49" charset="0"/>
                </a:rPr>
                <a:t>bubble</a:t>
              </a:r>
            </a:p>
          </p:txBody>
        </p:sp>
        <p:sp>
          <p:nvSpPr>
            <p:cNvPr id="443432" name="Rectangle 40"/>
            <p:cNvSpPr>
              <a:spLocks noChangeArrowheads="1"/>
            </p:cNvSpPr>
            <p:nvPr/>
          </p:nvSpPr>
          <p:spPr bwMode="auto">
            <a:xfrm>
              <a:off x="3792" y="2448"/>
              <a:ext cx="1632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0x00c: addl %edx,%eax</a:t>
              </a:r>
            </a:p>
          </p:txBody>
        </p:sp>
        <p:sp>
          <p:nvSpPr>
            <p:cNvPr id="443433" name="Rectangle 41"/>
            <p:cNvSpPr>
              <a:spLocks noChangeArrowheads="1"/>
            </p:cNvSpPr>
            <p:nvPr/>
          </p:nvSpPr>
          <p:spPr bwMode="auto">
            <a:xfrm>
              <a:off x="3792" y="2256"/>
              <a:ext cx="1632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       </a:t>
              </a:r>
              <a:r>
                <a:rPr lang="en-US" sz="1400" i="1">
                  <a:latin typeface="Courier New" pitchFamily="49" charset="0"/>
                </a:rPr>
                <a:t>bubble</a:t>
              </a:r>
            </a:p>
          </p:txBody>
        </p:sp>
        <p:sp>
          <p:nvSpPr>
            <p:cNvPr id="443434" name="Rectangle 42"/>
            <p:cNvSpPr>
              <a:spLocks noChangeArrowheads="1"/>
            </p:cNvSpPr>
            <p:nvPr/>
          </p:nvSpPr>
          <p:spPr bwMode="auto">
            <a:xfrm>
              <a:off x="3792" y="1680"/>
              <a:ext cx="1632" cy="19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b="0"/>
                <a:t>Cycle 7</a:t>
              </a:r>
            </a:p>
          </p:txBody>
        </p:sp>
        <p:sp>
          <p:nvSpPr>
            <p:cNvPr id="443476" name="Rectangle 84"/>
            <p:cNvSpPr>
              <a:spLocks noChangeArrowheads="1"/>
            </p:cNvSpPr>
            <p:nvPr/>
          </p:nvSpPr>
          <p:spPr bwMode="auto">
            <a:xfrm>
              <a:off x="3792" y="2640"/>
              <a:ext cx="1632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0x00e: halt</a:t>
              </a:r>
            </a:p>
          </p:txBody>
        </p:sp>
      </p:grpSp>
      <p:grpSp>
        <p:nvGrpSpPr>
          <p:cNvPr id="443478" name="Group 86"/>
          <p:cNvGrpSpPr>
            <a:grpSpLocks/>
          </p:cNvGrpSpPr>
          <p:nvPr/>
        </p:nvGrpSpPr>
        <p:grpSpPr bwMode="auto">
          <a:xfrm>
            <a:off x="5334000" y="1295400"/>
            <a:ext cx="2667000" cy="1981200"/>
            <a:chOff x="5424" y="1680"/>
            <a:chExt cx="1680" cy="1248"/>
          </a:xfrm>
        </p:grpSpPr>
        <p:sp>
          <p:nvSpPr>
            <p:cNvPr id="443399" name="Rectangle 7"/>
            <p:cNvSpPr>
              <a:spLocks noChangeArrowheads="1"/>
            </p:cNvSpPr>
            <p:nvPr/>
          </p:nvSpPr>
          <p:spPr bwMode="auto">
            <a:xfrm>
              <a:off x="5424" y="1872"/>
              <a:ext cx="1632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       </a:t>
              </a:r>
              <a:r>
                <a:rPr lang="en-US" sz="1400" i="1">
                  <a:latin typeface="Courier New" pitchFamily="49" charset="0"/>
                </a:rPr>
                <a:t>bubble</a:t>
              </a:r>
            </a:p>
          </p:txBody>
        </p:sp>
        <p:sp>
          <p:nvSpPr>
            <p:cNvPr id="443402" name="Rectangle 10"/>
            <p:cNvSpPr>
              <a:spLocks noChangeArrowheads="1"/>
            </p:cNvSpPr>
            <p:nvPr/>
          </p:nvSpPr>
          <p:spPr bwMode="auto">
            <a:xfrm>
              <a:off x="5424" y="2064"/>
              <a:ext cx="1632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       </a:t>
              </a:r>
              <a:r>
                <a:rPr lang="en-US" sz="1400" i="1">
                  <a:latin typeface="Courier New" pitchFamily="49" charset="0"/>
                </a:rPr>
                <a:t>bubble</a:t>
              </a:r>
            </a:p>
          </p:txBody>
        </p:sp>
        <p:sp>
          <p:nvSpPr>
            <p:cNvPr id="443425" name="Rectangle 33"/>
            <p:cNvSpPr>
              <a:spLocks noChangeArrowheads="1"/>
            </p:cNvSpPr>
            <p:nvPr/>
          </p:nvSpPr>
          <p:spPr bwMode="auto">
            <a:xfrm>
              <a:off x="5424" y="1680"/>
              <a:ext cx="1632" cy="19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b="0"/>
                <a:t>Cycle 8</a:t>
              </a:r>
            </a:p>
          </p:txBody>
        </p:sp>
        <p:sp>
          <p:nvSpPr>
            <p:cNvPr id="443468" name="Rectangle 76"/>
            <p:cNvSpPr>
              <a:spLocks noChangeArrowheads="1"/>
            </p:cNvSpPr>
            <p:nvPr/>
          </p:nvSpPr>
          <p:spPr bwMode="auto">
            <a:xfrm>
              <a:off x="5424" y="2640"/>
              <a:ext cx="1680" cy="288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43400" name="Rectangle 8"/>
            <p:cNvSpPr>
              <a:spLocks noChangeArrowheads="1"/>
            </p:cNvSpPr>
            <p:nvPr/>
          </p:nvSpPr>
          <p:spPr bwMode="auto">
            <a:xfrm>
              <a:off x="5424" y="2256"/>
              <a:ext cx="1632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0x00c: addl %edx,%eax</a:t>
              </a:r>
            </a:p>
          </p:txBody>
        </p:sp>
        <p:sp>
          <p:nvSpPr>
            <p:cNvPr id="443477" name="Rectangle 85"/>
            <p:cNvSpPr>
              <a:spLocks noChangeArrowheads="1"/>
            </p:cNvSpPr>
            <p:nvPr/>
          </p:nvSpPr>
          <p:spPr bwMode="auto">
            <a:xfrm>
              <a:off x="5424" y="2448"/>
              <a:ext cx="1632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0x00e: halt</a:t>
              </a:r>
            </a:p>
          </p:txBody>
        </p:sp>
      </p:grpSp>
      <p:grpSp>
        <p:nvGrpSpPr>
          <p:cNvPr id="443424" name="Group 32"/>
          <p:cNvGrpSpPr>
            <a:grpSpLocks/>
          </p:cNvGrpSpPr>
          <p:nvPr/>
        </p:nvGrpSpPr>
        <p:grpSpPr bwMode="auto">
          <a:xfrm>
            <a:off x="3810000" y="1600200"/>
            <a:ext cx="1524000" cy="1524000"/>
            <a:chOff x="-48" y="1344"/>
            <a:chExt cx="960" cy="960"/>
          </a:xfrm>
        </p:grpSpPr>
        <p:sp>
          <p:nvSpPr>
            <p:cNvPr id="443403" name="Rectangle 11"/>
            <p:cNvSpPr>
              <a:spLocks noChangeArrowheads="1"/>
            </p:cNvSpPr>
            <p:nvPr/>
          </p:nvSpPr>
          <p:spPr bwMode="auto">
            <a:xfrm>
              <a:off x="-48" y="1344"/>
              <a:ext cx="960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b="0"/>
                <a:t>Write Back</a:t>
              </a:r>
            </a:p>
          </p:txBody>
        </p:sp>
        <p:sp>
          <p:nvSpPr>
            <p:cNvPr id="443404" name="Rectangle 12"/>
            <p:cNvSpPr>
              <a:spLocks noChangeArrowheads="1"/>
            </p:cNvSpPr>
            <p:nvPr/>
          </p:nvSpPr>
          <p:spPr bwMode="auto">
            <a:xfrm>
              <a:off x="-48" y="1536"/>
              <a:ext cx="960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b="0"/>
                <a:t>Memory</a:t>
              </a:r>
            </a:p>
          </p:txBody>
        </p:sp>
        <p:sp>
          <p:nvSpPr>
            <p:cNvPr id="443405" name="Rectangle 13"/>
            <p:cNvSpPr>
              <a:spLocks noChangeArrowheads="1"/>
            </p:cNvSpPr>
            <p:nvPr/>
          </p:nvSpPr>
          <p:spPr bwMode="auto">
            <a:xfrm>
              <a:off x="-48" y="1728"/>
              <a:ext cx="960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b="0"/>
                <a:t>Execute</a:t>
              </a:r>
              <a:endParaRPr lang="en-US" i="1"/>
            </a:p>
          </p:txBody>
        </p:sp>
        <p:sp>
          <p:nvSpPr>
            <p:cNvPr id="443406" name="Rectangle 14"/>
            <p:cNvSpPr>
              <a:spLocks noChangeArrowheads="1"/>
            </p:cNvSpPr>
            <p:nvPr/>
          </p:nvSpPr>
          <p:spPr bwMode="auto">
            <a:xfrm>
              <a:off x="-48" y="1920"/>
              <a:ext cx="960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b="0"/>
                <a:t>Decode</a:t>
              </a:r>
              <a:endParaRPr lang="en-US" i="1"/>
            </a:p>
          </p:txBody>
        </p:sp>
        <p:sp>
          <p:nvSpPr>
            <p:cNvPr id="443408" name="Rectangle 16"/>
            <p:cNvSpPr>
              <a:spLocks noChangeArrowheads="1"/>
            </p:cNvSpPr>
            <p:nvPr/>
          </p:nvSpPr>
          <p:spPr bwMode="auto">
            <a:xfrm>
              <a:off x="-48" y="2112"/>
              <a:ext cx="960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b="0"/>
                <a:t>Fetch</a:t>
              </a:r>
              <a:endParaRPr lang="en-US" i="1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3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3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3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3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04813" y="76200"/>
            <a:ext cx="8704262" cy="779463"/>
          </a:xfrm>
        </p:spPr>
        <p:txBody>
          <a:bodyPr/>
          <a:lstStyle/>
          <a:p>
            <a:r>
              <a:rPr lang="en-US"/>
              <a:t>Implementing Stalling</a:t>
            </a:r>
          </a:p>
        </p:txBody>
      </p:sp>
      <p:sp>
        <p:nvSpPr>
          <p:cNvPr id="444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5238750"/>
            <a:ext cx="8294688" cy="1295400"/>
          </a:xfrm>
        </p:spPr>
        <p:txBody>
          <a:bodyPr/>
          <a:lstStyle/>
          <a:p>
            <a:r>
              <a:rPr lang="en-US"/>
              <a:t>Pipeline Control</a:t>
            </a:r>
          </a:p>
          <a:p>
            <a:pPr lvl="1"/>
            <a:r>
              <a:rPr lang="en-US"/>
              <a:t>Combinational logic detects stall condition</a:t>
            </a:r>
          </a:p>
          <a:p>
            <a:pPr lvl="1"/>
            <a:r>
              <a:rPr lang="en-US"/>
              <a:t>Sets mode signals for how pipeline registers should update</a:t>
            </a:r>
          </a:p>
        </p:txBody>
      </p:sp>
      <p:grpSp>
        <p:nvGrpSpPr>
          <p:cNvPr id="95" name="Group 94"/>
          <p:cNvGrpSpPr/>
          <p:nvPr/>
        </p:nvGrpSpPr>
        <p:grpSpPr>
          <a:xfrm>
            <a:off x="1136650" y="831850"/>
            <a:ext cx="6324600" cy="4351789"/>
            <a:chOff x="609600" y="7086600"/>
            <a:chExt cx="8305800" cy="5715000"/>
          </a:xfrm>
        </p:grpSpPr>
        <p:sp>
          <p:nvSpPr>
            <p:cNvPr id="96" name="Line 38"/>
            <p:cNvSpPr>
              <a:spLocks noChangeShapeType="1"/>
            </p:cNvSpPr>
            <p:nvPr/>
          </p:nvSpPr>
          <p:spPr bwMode="auto">
            <a:xfrm flipV="1">
              <a:off x="2743200" y="8686800"/>
              <a:ext cx="0" cy="5334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Freeform 231"/>
            <p:cNvSpPr>
              <a:spLocks/>
            </p:cNvSpPr>
            <p:nvPr/>
          </p:nvSpPr>
          <p:spPr bwMode="auto">
            <a:xfrm>
              <a:off x="1295400" y="8153400"/>
              <a:ext cx="1905000" cy="381000"/>
            </a:xfrm>
            <a:custGeom>
              <a:avLst/>
              <a:gdLst>
                <a:gd name="T0" fmla="*/ 720 w 720"/>
                <a:gd name="T1" fmla="*/ 144 h 144"/>
                <a:gd name="T2" fmla="*/ 720 w 720"/>
                <a:gd name="T3" fmla="*/ 0 h 144"/>
                <a:gd name="T4" fmla="*/ 0 w 720"/>
                <a:gd name="T5" fmla="*/ 0 h 144"/>
                <a:gd name="T6" fmla="*/ 0 60000 65536"/>
                <a:gd name="T7" fmla="*/ 0 60000 65536"/>
                <a:gd name="T8" fmla="*/ 0 60000 65536"/>
                <a:gd name="T9" fmla="*/ 0 w 720"/>
                <a:gd name="T10" fmla="*/ 0 h 144"/>
                <a:gd name="T11" fmla="*/ 720 w 72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144">
                  <a:moveTo>
                    <a:pt x="720" y="144"/>
                  </a:moveTo>
                  <a:lnTo>
                    <a:pt x="720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8" name="Freeform 230"/>
            <p:cNvSpPr>
              <a:spLocks/>
            </p:cNvSpPr>
            <p:nvPr/>
          </p:nvSpPr>
          <p:spPr bwMode="auto">
            <a:xfrm>
              <a:off x="1295400" y="11353800"/>
              <a:ext cx="1905000" cy="300038"/>
            </a:xfrm>
            <a:custGeom>
              <a:avLst/>
              <a:gdLst>
                <a:gd name="T0" fmla="*/ 720 w 720"/>
                <a:gd name="T1" fmla="*/ 144 h 144"/>
                <a:gd name="T2" fmla="*/ 720 w 720"/>
                <a:gd name="T3" fmla="*/ 0 h 144"/>
                <a:gd name="T4" fmla="*/ 0 w 720"/>
                <a:gd name="T5" fmla="*/ 0 h 144"/>
                <a:gd name="T6" fmla="*/ 0 60000 65536"/>
                <a:gd name="T7" fmla="*/ 0 60000 65536"/>
                <a:gd name="T8" fmla="*/ 0 60000 65536"/>
                <a:gd name="T9" fmla="*/ 0 w 720"/>
                <a:gd name="T10" fmla="*/ 0 h 144"/>
                <a:gd name="T11" fmla="*/ 720 w 72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144">
                  <a:moveTo>
                    <a:pt x="720" y="144"/>
                  </a:moveTo>
                  <a:lnTo>
                    <a:pt x="720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Rectangle 159"/>
            <p:cNvSpPr>
              <a:spLocks noChangeArrowheads="1"/>
            </p:cNvSpPr>
            <p:nvPr/>
          </p:nvSpPr>
          <p:spPr bwMode="auto">
            <a:xfrm>
              <a:off x="1981200" y="10287000"/>
              <a:ext cx="6934200" cy="381000"/>
            </a:xfrm>
            <a:prstGeom prst="rect">
              <a:avLst/>
            </a:prstGeom>
            <a:solidFill>
              <a:srgbClr val="4D4D4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E</a:t>
              </a:r>
            </a:p>
          </p:txBody>
        </p:sp>
        <p:sp>
          <p:nvSpPr>
            <p:cNvPr id="100" name="Rectangle 160"/>
            <p:cNvSpPr>
              <a:spLocks noChangeArrowheads="1"/>
            </p:cNvSpPr>
            <p:nvPr/>
          </p:nvSpPr>
          <p:spPr bwMode="auto">
            <a:xfrm>
              <a:off x="1981200" y="8321675"/>
              <a:ext cx="6934200" cy="381000"/>
            </a:xfrm>
            <a:prstGeom prst="rect">
              <a:avLst/>
            </a:prstGeom>
            <a:solidFill>
              <a:srgbClr val="4D4D4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M</a:t>
              </a:r>
            </a:p>
          </p:txBody>
        </p:sp>
        <p:sp>
          <p:nvSpPr>
            <p:cNvPr id="101" name="Rectangle 161"/>
            <p:cNvSpPr>
              <a:spLocks noChangeArrowheads="1"/>
            </p:cNvSpPr>
            <p:nvPr/>
          </p:nvSpPr>
          <p:spPr bwMode="auto">
            <a:xfrm>
              <a:off x="1981200" y="7543800"/>
              <a:ext cx="6934200" cy="381000"/>
            </a:xfrm>
            <a:prstGeom prst="rect">
              <a:avLst/>
            </a:prstGeom>
            <a:solidFill>
              <a:srgbClr val="4D4D4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W</a:t>
              </a:r>
            </a:p>
          </p:txBody>
        </p:sp>
        <p:sp>
          <p:nvSpPr>
            <p:cNvPr id="102" name="Rectangle 162"/>
            <p:cNvSpPr>
              <a:spLocks noChangeArrowheads="1"/>
            </p:cNvSpPr>
            <p:nvPr/>
          </p:nvSpPr>
          <p:spPr bwMode="auto">
            <a:xfrm>
              <a:off x="1981200" y="12420600"/>
              <a:ext cx="6934200" cy="381000"/>
            </a:xfrm>
            <a:prstGeom prst="rect">
              <a:avLst/>
            </a:prstGeom>
            <a:solidFill>
              <a:srgbClr val="4D4D4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F</a:t>
              </a:r>
            </a:p>
          </p:txBody>
        </p:sp>
        <p:sp>
          <p:nvSpPr>
            <p:cNvPr id="103" name="Rectangle 158"/>
            <p:cNvSpPr>
              <a:spLocks noChangeArrowheads="1"/>
            </p:cNvSpPr>
            <p:nvPr/>
          </p:nvSpPr>
          <p:spPr bwMode="auto">
            <a:xfrm>
              <a:off x="1981200" y="11582400"/>
              <a:ext cx="6934200" cy="381000"/>
            </a:xfrm>
            <a:prstGeom prst="rect">
              <a:avLst/>
            </a:prstGeom>
            <a:solidFill>
              <a:srgbClr val="4D4D4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D</a:t>
              </a:r>
            </a:p>
          </p:txBody>
        </p:sp>
        <p:sp>
          <p:nvSpPr>
            <p:cNvPr id="104" name="Rectangle 67"/>
            <p:cNvSpPr>
              <a:spLocks noChangeArrowheads="1"/>
            </p:cNvSpPr>
            <p:nvPr/>
          </p:nvSpPr>
          <p:spPr bwMode="auto">
            <a:xfrm>
              <a:off x="3886200" y="9448800"/>
              <a:ext cx="533400" cy="3810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CC</a:t>
              </a:r>
            </a:p>
          </p:txBody>
        </p:sp>
        <p:sp>
          <p:nvSpPr>
            <p:cNvPr id="105" name="Rectangle 31"/>
            <p:cNvSpPr>
              <a:spLocks noChangeArrowheads="1"/>
            </p:cNvSpPr>
            <p:nvPr/>
          </p:nvSpPr>
          <p:spPr bwMode="auto">
            <a:xfrm>
              <a:off x="4800600" y="115824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rB</a:t>
              </a:r>
            </a:p>
          </p:txBody>
        </p:sp>
        <p:sp>
          <p:nvSpPr>
            <p:cNvPr id="106" name="Line 77"/>
            <p:cNvSpPr>
              <a:spLocks noChangeShapeType="1"/>
            </p:cNvSpPr>
            <p:nvPr/>
          </p:nvSpPr>
          <p:spPr bwMode="auto">
            <a:xfrm flipH="1" flipV="1">
              <a:off x="4114800" y="8686800"/>
              <a:ext cx="0" cy="7620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Line 38"/>
            <p:cNvSpPr>
              <a:spLocks noChangeShapeType="1"/>
            </p:cNvSpPr>
            <p:nvPr/>
          </p:nvSpPr>
          <p:spPr bwMode="auto">
            <a:xfrm flipV="1">
              <a:off x="8686800" y="10668000"/>
              <a:ext cx="0" cy="4572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Line 41"/>
            <p:cNvSpPr>
              <a:spLocks noChangeShapeType="1"/>
            </p:cNvSpPr>
            <p:nvPr/>
          </p:nvSpPr>
          <p:spPr bwMode="auto">
            <a:xfrm flipV="1">
              <a:off x="8243888" y="10668000"/>
              <a:ext cx="0" cy="6858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9" name="AutoShape 42"/>
            <p:cNvSpPr>
              <a:spLocks noChangeArrowheads="1"/>
            </p:cNvSpPr>
            <p:nvPr/>
          </p:nvSpPr>
          <p:spPr bwMode="auto">
            <a:xfrm>
              <a:off x="8001000" y="11201400"/>
              <a:ext cx="457200" cy="3048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srcA</a:t>
              </a:r>
            </a:p>
          </p:txBody>
        </p:sp>
        <p:sp>
          <p:nvSpPr>
            <p:cNvPr id="110" name="AutoShape 43"/>
            <p:cNvSpPr>
              <a:spLocks noChangeArrowheads="1"/>
            </p:cNvSpPr>
            <p:nvPr/>
          </p:nvSpPr>
          <p:spPr bwMode="auto">
            <a:xfrm>
              <a:off x="8458200" y="10972800"/>
              <a:ext cx="457200" cy="3048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srcB</a:t>
              </a:r>
            </a:p>
          </p:txBody>
        </p:sp>
        <p:sp>
          <p:nvSpPr>
            <p:cNvPr id="111" name="Rectangle 168"/>
            <p:cNvSpPr>
              <a:spLocks noChangeArrowheads="1"/>
            </p:cNvSpPr>
            <p:nvPr/>
          </p:nvSpPr>
          <p:spPr bwMode="auto">
            <a:xfrm>
              <a:off x="2971800" y="75438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icode</a:t>
              </a:r>
            </a:p>
          </p:txBody>
        </p:sp>
        <p:sp>
          <p:nvSpPr>
            <p:cNvPr id="112" name="Rectangle 87"/>
            <p:cNvSpPr>
              <a:spLocks noChangeArrowheads="1"/>
            </p:cNvSpPr>
            <p:nvPr/>
          </p:nvSpPr>
          <p:spPr bwMode="auto">
            <a:xfrm>
              <a:off x="4800600" y="7543800"/>
              <a:ext cx="9144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valE</a:t>
              </a:r>
            </a:p>
          </p:txBody>
        </p:sp>
        <p:sp>
          <p:nvSpPr>
            <p:cNvPr id="113" name="Rectangle 85"/>
            <p:cNvSpPr>
              <a:spLocks noChangeArrowheads="1"/>
            </p:cNvSpPr>
            <p:nvPr/>
          </p:nvSpPr>
          <p:spPr bwMode="auto">
            <a:xfrm>
              <a:off x="5715000" y="7543800"/>
              <a:ext cx="9144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valM</a:t>
              </a:r>
            </a:p>
          </p:txBody>
        </p:sp>
        <p:sp>
          <p:nvSpPr>
            <p:cNvPr id="114" name="Rectangle 90"/>
            <p:cNvSpPr>
              <a:spLocks noChangeArrowheads="1"/>
            </p:cNvSpPr>
            <p:nvPr/>
          </p:nvSpPr>
          <p:spPr bwMode="auto">
            <a:xfrm>
              <a:off x="7086600" y="75438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dstE</a:t>
              </a:r>
            </a:p>
          </p:txBody>
        </p:sp>
        <p:sp>
          <p:nvSpPr>
            <p:cNvPr id="115" name="Rectangle 91"/>
            <p:cNvSpPr>
              <a:spLocks noChangeArrowheads="1"/>
            </p:cNvSpPr>
            <p:nvPr/>
          </p:nvSpPr>
          <p:spPr bwMode="auto">
            <a:xfrm>
              <a:off x="7543800" y="75438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dstM</a:t>
              </a:r>
            </a:p>
          </p:txBody>
        </p:sp>
        <p:sp>
          <p:nvSpPr>
            <p:cNvPr id="116" name="Rectangle 71"/>
            <p:cNvSpPr>
              <a:spLocks noChangeArrowheads="1"/>
            </p:cNvSpPr>
            <p:nvPr/>
          </p:nvSpPr>
          <p:spPr bwMode="auto">
            <a:xfrm>
              <a:off x="3886200" y="8321675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Cnd</a:t>
              </a:r>
            </a:p>
          </p:txBody>
        </p:sp>
        <p:sp>
          <p:nvSpPr>
            <p:cNvPr id="117" name="Rectangle 5"/>
            <p:cNvSpPr>
              <a:spLocks noChangeArrowheads="1"/>
            </p:cNvSpPr>
            <p:nvPr/>
          </p:nvSpPr>
          <p:spPr bwMode="auto">
            <a:xfrm>
              <a:off x="2971800" y="8321675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icode</a:t>
              </a:r>
            </a:p>
          </p:txBody>
        </p:sp>
        <p:sp>
          <p:nvSpPr>
            <p:cNvPr id="118" name="Rectangle 57"/>
            <p:cNvSpPr>
              <a:spLocks noChangeArrowheads="1"/>
            </p:cNvSpPr>
            <p:nvPr/>
          </p:nvSpPr>
          <p:spPr bwMode="auto">
            <a:xfrm>
              <a:off x="4800600" y="8321675"/>
              <a:ext cx="9144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valE</a:t>
              </a:r>
            </a:p>
          </p:txBody>
        </p:sp>
        <p:sp>
          <p:nvSpPr>
            <p:cNvPr id="119" name="Rectangle 58"/>
            <p:cNvSpPr>
              <a:spLocks noChangeArrowheads="1"/>
            </p:cNvSpPr>
            <p:nvPr/>
          </p:nvSpPr>
          <p:spPr bwMode="auto">
            <a:xfrm>
              <a:off x="5715000" y="8321675"/>
              <a:ext cx="9144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valA</a:t>
              </a:r>
            </a:p>
          </p:txBody>
        </p:sp>
        <p:sp>
          <p:nvSpPr>
            <p:cNvPr id="120" name="Rectangle 59"/>
            <p:cNvSpPr>
              <a:spLocks noChangeArrowheads="1"/>
            </p:cNvSpPr>
            <p:nvPr/>
          </p:nvSpPr>
          <p:spPr bwMode="auto">
            <a:xfrm>
              <a:off x="7086600" y="8321675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dstE</a:t>
              </a:r>
            </a:p>
          </p:txBody>
        </p:sp>
        <p:sp>
          <p:nvSpPr>
            <p:cNvPr id="121" name="Rectangle 60"/>
            <p:cNvSpPr>
              <a:spLocks noChangeArrowheads="1"/>
            </p:cNvSpPr>
            <p:nvPr/>
          </p:nvSpPr>
          <p:spPr bwMode="auto">
            <a:xfrm>
              <a:off x="7543800" y="8321675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dstM</a:t>
              </a:r>
            </a:p>
          </p:txBody>
        </p:sp>
        <p:sp>
          <p:nvSpPr>
            <p:cNvPr id="122" name="Rectangle 25"/>
            <p:cNvSpPr>
              <a:spLocks noChangeArrowheads="1"/>
            </p:cNvSpPr>
            <p:nvPr/>
          </p:nvSpPr>
          <p:spPr bwMode="auto">
            <a:xfrm>
              <a:off x="2971800" y="102870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icode</a:t>
              </a:r>
            </a:p>
          </p:txBody>
        </p:sp>
        <p:sp>
          <p:nvSpPr>
            <p:cNvPr id="123" name="Rectangle 26"/>
            <p:cNvSpPr>
              <a:spLocks noChangeArrowheads="1"/>
            </p:cNvSpPr>
            <p:nvPr/>
          </p:nvSpPr>
          <p:spPr bwMode="auto">
            <a:xfrm>
              <a:off x="3429000" y="102870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ifun</a:t>
              </a:r>
            </a:p>
          </p:txBody>
        </p:sp>
        <p:sp>
          <p:nvSpPr>
            <p:cNvPr id="124" name="Rectangle 27"/>
            <p:cNvSpPr>
              <a:spLocks noChangeArrowheads="1"/>
            </p:cNvSpPr>
            <p:nvPr/>
          </p:nvSpPr>
          <p:spPr bwMode="auto">
            <a:xfrm>
              <a:off x="4343400" y="10287000"/>
              <a:ext cx="9144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valC</a:t>
              </a:r>
            </a:p>
          </p:txBody>
        </p:sp>
        <p:sp>
          <p:nvSpPr>
            <p:cNvPr id="125" name="Rectangle 28"/>
            <p:cNvSpPr>
              <a:spLocks noChangeArrowheads="1"/>
            </p:cNvSpPr>
            <p:nvPr/>
          </p:nvSpPr>
          <p:spPr bwMode="auto">
            <a:xfrm>
              <a:off x="5257800" y="10287000"/>
              <a:ext cx="9144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valA</a:t>
              </a:r>
            </a:p>
          </p:txBody>
        </p:sp>
        <p:sp>
          <p:nvSpPr>
            <p:cNvPr id="126" name="Rectangle 29"/>
            <p:cNvSpPr>
              <a:spLocks noChangeArrowheads="1"/>
            </p:cNvSpPr>
            <p:nvPr/>
          </p:nvSpPr>
          <p:spPr bwMode="auto">
            <a:xfrm>
              <a:off x="6172200" y="10287000"/>
              <a:ext cx="9144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valB</a:t>
              </a:r>
            </a:p>
          </p:txBody>
        </p:sp>
        <p:sp>
          <p:nvSpPr>
            <p:cNvPr id="127" name="Rectangle 36"/>
            <p:cNvSpPr>
              <a:spLocks noChangeArrowheads="1"/>
            </p:cNvSpPr>
            <p:nvPr/>
          </p:nvSpPr>
          <p:spPr bwMode="auto">
            <a:xfrm>
              <a:off x="7086600" y="102870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dstE</a:t>
              </a:r>
            </a:p>
          </p:txBody>
        </p:sp>
        <p:sp>
          <p:nvSpPr>
            <p:cNvPr id="128" name="Rectangle 37"/>
            <p:cNvSpPr>
              <a:spLocks noChangeArrowheads="1"/>
            </p:cNvSpPr>
            <p:nvPr/>
          </p:nvSpPr>
          <p:spPr bwMode="auto">
            <a:xfrm>
              <a:off x="7543800" y="102870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dstM</a:t>
              </a:r>
            </a:p>
          </p:txBody>
        </p:sp>
        <p:sp>
          <p:nvSpPr>
            <p:cNvPr id="129" name="Rectangle 34"/>
            <p:cNvSpPr>
              <a:spLocks noChangeArrowheads="1"/>
            </p:cNvSpPr>
            <p:nvPr/>
          </p:nvSpPr>
          <p:spPr bwMode="auto">
            <a:xfrm>
              <a:off x="8001000" y="102870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srcA</a:t>
              </a:r>
            </a:p>
          </p:txBody>
        </p:sp>
        <p:sp>
          <p:nvSpPr>
            <p:cNvPr id="130" name="Rectangle 35"/>
            <p:cNvSpPr>
              <a:spLocks noChangeArrowheads="1"/>
            </p:cNvSpPr>
            <p:nvPr/>
          </p:nvSpPr>
          <p:spPr bwMode="auto">
            <a:xfrm>
              <a:off x="8458200" y="102870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srcB</a:t>
              </a:r>
            </a:p>
          </p:txBody>
        </p:sp>
        <p:sp>
          <p:nvSpPr>
            <p:cNvPr id="131" name="Rectangle 32"/>
            <p:cNvSpPr>
              <a:spLocks noChangeArrowheads="1"/>
            </p:cNvSpPr>
            <p:nvPr/>
          </p:nvSpPr>
          <p:spPr bwMode="auto">
            <a:xfrm>
              <a:off x="5257800" y="11582400"/>
              <a:ext cx="9144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valC</a:t>
              </a:r>
            </a:p>
          </p:txBody>
        </p:sp>
        <p:sp>
          <p:nvSpPr>
            <p:cNvPr id="132" name="Rectangle 33"/>
            <p:cNvSpPr>
              <a:spLocks noChangeArrowheads="1"/>
            </p:cNvSpPr>
            <p:nvPr/>
          </p:nvSpPr>
          <p:spPr bwMode="auto">
            <a:xfrm>
              <a:off x="6172200" y="11582400"/>
              <a:ext cx="9144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valP</a:t>
              </a:r>
            </a:p>
          </p:txBody>
        </p:sp>
        <p:sp>
          <p:nvSpPr>
            <p:cNvPr id="133" name="Rectangle 6"/>
            <p:cNvSpPr>
              <a:spLocks noChangeArrowheads="1"/>
            </p:cNvSpPr>
            <p:nvPr/>
          </p:nvSpPr>
          <p:spPr bwMode="auto">
            <a:xfrm>
              <a:off x="2971800" y="115824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icode</a:t>
              </a:r>
            </a:p>
          </p:txBody>
        </p:sp>
        <p:sp>
          <p:nvSpPr>
            <p:cNvPr id="134" name="Rectangle 7"/>
            <p:cNvSpPr>
              <a:spLocks noChangeArrowheads="1"/>
            </p:cNvSpPr>
            <p:nvPr/>
          </p:nvSpPr>
          <p:spPr bwMode="auto">
            <a:xfrm>
              <a:off x="3429000" y="115824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ifun</a:t>
              </a:r>
            </a:p>
          </p:txBody>
        </p:sp>
        <p:sp>
          <p:nvSpPr>
            <p:cNvPr id="135" name="Rectangle 30"/>
            <p:cNvSpPr>
              <a:spLocks noChangeArrowheads="1"/>
            </p:cNvSpPr>
            <p:nvPr/>
          </p:nvSpPr>
          <p:spPr bwMode="auto">
            <a:xfrm>
              <a:off x="4343400" y="115824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rA</a:t>
              </a:r>
            </a:p>
          </p:txBody>
        </p:sp>
        <p:sp>
          <p:nvSpPr>
            <p:cNvPr id="136" name="Rectangle 13"/>
            <p:cNvSpPr>
              <a:spLocks noChangeArrowheads="1"/>
            </p:cNvSpPr>
            <p:nvPr/>
          </p:nvSpPr>
          <p:spPr bwMode="auto">
            <a:xfrm>
              <a:off x="4114800" y="12420600"/>
              <a:ext cx="9144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predPC</a:t>
              </a:r>
            </a:p>
          </p:txBody>
        </p:sp>
        <p:sp>
          <p:nvSpPr>
            <p:cNvPr id="137" name="Text Box 221"/>
            <p:cNvSpPr txBox="1">
              <a:spLocks noChangeArrowheads="1"/>
            </p:cNvSpPr>
            <p:nvPr/>
          </p:nvSpPr>
          <p:spPr bwMode="auto">
            <a:xfrm>
              <a:off x="1676400" y="10668000"/>
              <a:ext cx="914400" cy="26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d_srcB</a:t>
              </a:r>
            </a:p>
          </p:txBody>
        </p:sp>
        <p:sp>
          <p:nvSpPr>
            <p:cNvPr id="138" name="Text Box 222"/>
            <p:cNvSpPr txBox="1">
              <a:spLocks noChangeArrowheads="1"/>
            </p:cNvSpPr>
            <p:nvPr/>
          </p:nvSpPr>
          <p:spPr bwMode="auto">
            <a:xfrm>
              <a:off x="1676400" y="10896600"/>
              <a:ext cx="914400" cy="26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d_srcA</a:t>
              </a:r>
            </a:p>
          </p:txBody>
        </p:sp>
        <p:sp>
          <p:nvSpPr>
            <p:cNvPr id="139" name="Text Box 223"/>
            <p:cNvSpPr txBox="1">
              <a:spLocks noChangeArrowheads="1"/>
            </p:cNvSpPr>
            <p:nvPr/>
          </p:nvSpPr>
          <p:spPr bwMode="auto">
            <a:xfrm>
              <a:off x="1676400" y="9128125"/>
              <a:ext cx="914400" cy="26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e_Cnd</a:t>
              </a:r>
            </a:p>
          </p:txBody>
        </p:sp>
        <p:sp>
          <p:nvSpPr>
            <p:cNvPr id="140" name="Freeform 226"/>
            <p:cNvSpPr>
              <a:spLocks/>
            </p:cNvSpPr>
            <p:nvPr/>
          </p:nvSpPr>
          <p:spPr bwMode="auto">
            <a:xfrm>
              <a:off x="1295400" y="10134600"/>
              <a:ext cx="1905000" cy="152400"/>
            </a:xfrm>
            <a:custGeom>
              <a:avLst/>
              <a:gdLst>
                <a:gd name="T0" fmla="*/ 720 w 720"/>
                <a:gd name="T1" fmla="*/ 144 h 144"/>
                <a:gd name="T2" fmla="*/ 720 w 720"/>
                <a:gd name="T3" fmla="*/ 0 h 144"/>
                <a:gd name="T4" fmla="*/ 0 w 720"/>
                <a:gd name="T5" fmla="*/ 0 h 144"/>
                <a:gd name="T6" fmla="*/ 0 60000 65536"/>
                <a:gd name="T7" fmla="*/ 0 60000 65536"/>
                <a:gd name="T8" fmla="*/ 0 60000 65536"/>
                <a:gd name="T9" fmla="*/ 0 w 720"/>
                <a:gd name="T10" fmla="*/ 0 h 144"/>
                <a:gd name="T11" fmla="*/ 720 w 72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144">
                  <a:moveTo>
                    <a:pt x="720" y="144"/>
                  </a:moveTo>
                  <a:lnTo>
                    <a:pt x="720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1" name="Freeform 227"/>
            <p:cNvSpPr>
              <a:spLocks/>
            </p:cNvSpPr>
            <p:nvPr/>
          </p:nvSpPr>
          <p:spPr bwMode="auto">
            <a:xfrm>
              <a:off x="1295400" y="9906000"/>
              <a:ext cx="6491288" cy="381000"/>
            </a:xfrm>
            <a:custGeom>
              <a:avLst/>
              <a:gdLst>
                <a:gd name="T0" fmla="*/ 720 w 720"/>
                <a:gd name="T1" fmla="*/ 144 h 144"/>
                <a:gd name="T2" fmla="*/ 720 w 720"/>
                <a:gd name="T3" fmla="*/ 0 h 144"/>
                <a:gd name="T4" fmla="*/ 0 w 720"/>
                <a:gd name="T5" fmla="*/ 0 h 144"/>
                <a:gd name="T6" fmla="*/ 0 60000 65536"/>
                <a:gd name="T7" fmla="*/ 0 60000 65536"/>
                <a:gd name="T8" fmla="*/ 0 60000 65536"/>
                <a:gd name="T9" fmla="*/ 0 w 720"/>
                <a:gd name="T10" fmla="*/ 0 h 144"/>
                <a:gd name="T11" fmla="*/ 720 w 72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144">
                  <a:moveTo>
                    <a:pt x="720" y="144"/>
                  </a:moveTo>
                  <a:lnTo>
                    <a:pt x="720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2" name="Line 228"/>
            <p:cNvSpPr>
              <a:spLocks noChangeShapeType="1"/>
            </p:cNvSpPr>
            <p:nvPr/>
          </p:nvSpPr>
          <p:spPr bwMode="auto">
            <a:xfrm rot="16200000" flipV="1">
              <a:off x="4769644" y="7650956"/>
              <a:ext cx="0" cy="69484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3" name="Line 229"/>
            <p:cNvSpPr>
              <a:spLocks noChangeShapeType="1"/>
            </p:cNvSpPr>
            <p:nvPr/>
          </p:nvSpPr>
          <p:spPr bwMode="auto">
            <a:xfrm rot="16200000" flipV="1">
              <a:off x="4998244" y="7193756"/>
              <a:ext cx="0" cy="74056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4" name="Line 232"/>
            <p:cNvSpPr>
              <a:spLocks noChangeShapeType="1"/>
            </p:cNvSpPr>
            <p:nvPr/>
          </p:nvSpPr>
          <p:spPr bwMode="auto">
            <a:xfrm rot="16200000" flipV="1">
              <a:off x="2712244" y="7955756"/>
              <a:ext cx="0" cy="28336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45" name="Group 233"/>
            <p:cNvGrpSpPr>
              <a:grpSpLocks/>
            </p:cNvGrpSpPr>
            <p:nvPr/>
          </p:nvGrpSpPr>
          <p:grpSpPr bwMode="auto">
            <a:xfrm>
              <a:off x="8167688" y="11049000"/>
              <a:ext cx="152400" cy="152400"/>
              <a:chOff x="240" y="4176"/>
              <a:chExt cx="192" cy="192"/>
            </a:xfrm>
          </p:grpSpPr>
          <p:sp>
            <p:nvSpPr>
              <p:cNvPr id="183" name="Oval 234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4" name="Rectangle 235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46" name="Group 236"/>
            <p:cNvGrpSpPr>
              <a:grpSpLocks/>
            </p:cNvGrpSpPr>
            <p:nvPr/>
          </p:nvGrpSpPr>
          <p:grpSpPr bwMode="auto">
            <a:xfrm>
              <a:off x="8610600" y="10820400"/>
              <a:ext cx="152400" cy="152400"/>
              <a:chOff x="240" y="4176"/>
              <a:chExt cx="192" cy="192"/>
            </a:xfrm>
          </p:grpSpPr>
          <p:sp>
            <p:nvSpPr>
              <p:cNvPr id="181" name="Oval 237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2" name="Rectangle 238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47" name="Group 239"/>
            <p:cNvGrpSpPr>
              <a:grpSpLocks/>
            </p:cNvGrpSpPr>
            <p:nvPr/>
          </p:nvGrpSpPr>
          <p:grpSpPr bwMode="auto">
            <a:xfrm>
              <a:off x="4038600" y="9296400"/>
              <a:ext cx="152400" cy="152400"/>
              <a:chOff x="240" y="4176"/>
              <a:chExt cx="192" cy="192"/>
            </a:xfrm>
          </p:grpSpPr>
          <p:sp>
            <p:nvSpPr>
              <p:cNvPr id="179" name="Oval 240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0" name="Rectangle 241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48" name="Text Box 242"/>
            <p:cNvSpPr txBox="1">
              <a:spLocks noChangeArrowheads="1"/>
            </p:cNvSpPr>
            <p:nvPr/>
          </p:nvSpPr>
          <p:spPr bwMode="auto">
            <a:xfrm>
              <a:off x="1676400" y="11125200"/>
              <a:ext cx="914400" cy="26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D_icode</a:t>
              </a:r>
            </a:p>
          </p:txBody>
        </p:sp>
        <p:sp>
          <p:nvSpPr>
            <p:cNvPr id="149" name="Text Box 243"/>
            <p:cNvSpPr txBox="1">
              <a:spLocks noChangeArrowheads="1"/>
            </p:cNvSpPr>
            <p:nvPr/>
          </p:nvSpPr>
          <p:spPr bwMode="auto">
            <a:xfrm>
              <a:off x="1676400" y="9890125"/>
              <a:ext cx="914400" cy="26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E_icode</a:t>
              </a:r>
            </a:p>
          </p:txBody>
        </p:sp>
        <p:sp>
          <p:nvSpPr>
            <p:cNvPr id="150" name="Text Box 244"/>
            <p:cNvSpPr txBox="1">
              <a:spLocks noChangeArrowheads="1"/>
            </p:cNvSpPr>
            <p:nvPr/>
          </p:nvSpPr>
          <p:spPr bwMode="auto">
            <a:xfrm>
              <a:off x="1676400" y="7924799"/>
              <a:ext cx="914400" cy="26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M_icode</a:t>
              </a:r>
            </a:p>
          </p:txBody>
        </p:sp>
        <p:sp>
          <p:nvSpPr>
            <p:cNvPr id="151" name="Text Box 245"/>
            <p:cNvSpPr txBox="1">
              <a:spLocks noChangeArrowheads="1"/>
            </p:cNvSpPr>
            <p:nvPr/>
          </p:nvSpPr>
          <p:spPr bwMode="auto">
            <a:xfrm>
              <a:off x="1676400" y="9661525"/>
              <a:ext cx="914400" cy="26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E_dstM</a:t>
              </a:r>
            </a:p>
          </p:txBody>
        </p:sp>
        <p:sp>
          <p:nvSpPr>
            <p:cNvPr id="152" name="AutoShape 246"/>
            <p:cNvSpPr>
              <a:spLocks noChangeArrowheads="1"/>
            </p:cNvSpPr>
            <p:nvPr/>
          </p:nvSpPr>
          <p:spPr bwMode="auto">
            <a:xfrm>
              <a:off x="609600" y="7086600"/>
              <a:ext cx="671513" cy="57150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Pipe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control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logic</a:t>
              </a:r>
            </a:p>
          </p:txBody>
        </p:sp>
        <p:sp>
          <p:nvSpPr>
            <p:cNvPr id="153" name="Line 248"/>
            <p:cNvSpPr>
              <a:spLocks noChangeShapeType="1"/>
            </p:cNvSpPr>
            <p:nvPr/>
          </p:nvSpPr>
          <p:spPr bwMode="auto">
            <a:xfrm flipV="1">
              <a:off x="1295400" y="11658600"/>
              <a:ext cx="6858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4" name="Text Box 249"/>
            <p:cNvSpPr txBox="1">
              <a:spLocks noChangeArrowheads="1"/>
            </p:cNvSpPr>
            <p:nvPr/>
          </p:nvSpPr>
          <p:spPr bwMode="auto">
            <a:xfrm>
              <a:off x="1295400" y="11444287"/>
              <a:ext cx="914400" cy="26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D_bubble</a:t>
              </a:r>
            </a:p>
          </p:txBody>
        </p:sp>
        <p:sp>
          <p:nvSpPr>
            <p:cNvPr id="155" name="Line 250"/>
            <p:cNvSpPr>
              <a:spLocks noChangeShapeType="1"/>
            </p:cNvSpPr>
            <p:nvPr/>
          </p:nvSpPr>
          <p:spPr bwMode="auto">
            <a:xfrm flipV="1">
              <a:off x="1295400" y="11857038"/>
              <a:ext cx="6858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6" name="Text Box 251"/>
            <p:cNvSpPr txBox="1">
              <a:spLocks noChangeArrowheads="1"/>
            </p:cNvSpPr>
            <p:nvPr/>
          </p:nvSpPr>
          <p:spPr bwMode="auto">
            <a:xfrm>
              <a:off x="1295400" y="11642725"/>
              <a:ext cx="914400" cy="26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D_stall</a:t>
              </a:r>
            </a:p>
          </p:txBody>
        </p:sp>
        <p:sp>
          <p:nvSpPr>
            <p:cNvPr id="157" name="Line 252"/>
            <p:cNvSpPr>
              <a:spLocks noChangeShapeType="1"/>
            </p:cNvSpPr>
            <p:nvPr/>
          </p:nvSpPr>
          <p:spPr bwMode="auto">
            <a:xfrm flipV="1">
              <a:off x="1295400" y="10409238"/>
              <a:ext cx="6858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8" name="Text Box 253"/>
            <p:cNvSpPr txBox="1">
              <a:spLocks noChangeArrowheads="1"/>
            </p:cNvSpPr>
            <p:nvPr/>
          </p:nvSpPr>
          <p:spPr bwMode="auto">
            <a:xfrm>
              <a:off x="1295400" y="10194925"/>
              <a:ext cx="914400" cy="26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E_bubble</a:t>
              </a:r>
            </a:p>
          </p:txBody>
        </p:sp>
        <p:sp>
          <p:nvSpPr>
            <p:cNvPr id="159" name="Line 266"/>
            <p:cNvSpPr>
              <a:spLocks noChangeShapeType="1"/>
            </p:cNvSpPr>
            <p:nvPr/>
          </p:nvSpPr>
          <p:spPr bwMode="auto">
            <a:xfrm flipV="1">
              <a:off x="1295400" y="12679363"/>
              <a:ext cx="6858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0" name="Text Box 267"/>
            <p:cNvSpPr txBox="1">
              <a:spLocks noChangeArrowheads="1"/>
            </p:cNvSpPr>
            <p:nvPr/>
          </p:nvSpPr>
          <p:spPr bwMode="auto">
            <a:xfrm>
              <a:off x="1295400" y="12420600"/>
              <a:ext cx="914400" cy="26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F_stall</a:t>
              </a:r>
            </a:p>
          </p:txBody>
        </p:sp>
        <p:sp>
          <p:nvSpPr>
            <p:cNvPr id="161" name="Line 252"/>
            <p:cNvSpPr>
              <a:spLocks noChangeShapeType="1"/>
            </p:cNvSpPr>
            <p:nvPr/>
          </p:nvSpPr>
          <p:spPr bwMode="auto">
            <a:xfrm flipV="1">
              <a:off x="1295400" y="8443913"/>
              <a:ext cx="6858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2" name="Text Box 253"/>
            <p:cNvSpPr txBox="1">
              <a:spLocks noChangeArrowheads="1"/>
            </p:cNvSpPr>
            <p:nvPr/>
          </p:nvSpPr>
          <p:spPr bwMode="auto">
            <a:xfrm>
              <a:off x="1295400" y="8229600"/>
              <a:ext cx="914400" cy="26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M_bubble</a:t>
              </a:r>
            </a:p>
          </p:txBody>
        </p:sp>
        <p:sp>
          <p:nvSpPr>
            <p:cNvPr id="163" name="Line 252"/>
            <p:cNvSpPr>
              <a:spLocks noChangeShapeType="1"/>
            </p:cNvSpPr>
            <p:nvPr/>
          </p:nvSpPr>
          <p:spPr bwMode="auto">
            <a:xfrm flipV="1">
              <a:off x="1295400" y="7834313"/>
              <a:ext cx="6858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4" name="Text Box 253"/>
            <p:cNvSpPr txBox="1">
              <a:spLocks noChangeArrowheads="1"/>
            </p:cNvSpPr>
            <p:nvPr/>
          </p:nvSpPr>
          <p:spPr bwMode="auto">
            <a:xfrm>
              <a:off x="1295400" y="7620000"/>
              <a:ext cx="914400" cy="26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W_stall</a:t>
              </a:r>
            </a:p>
          </p:txBody>
        </p:sp>
        <p:sp>
          <p:nvSpPr>
            <p:cNvPr id="165" name="Line 232"/>
            <p:cNvSpPr>
              <a:spLocks noChangeShapeType="1"/>
            </p:cNvSpPr>
            <p:nvPr/>
          </p:nvSpPr>
          <p:spPr bwMode="auto">
            <a:xfrm rot="5400000" flipH="1" flipV="1">
              <a:off x="2590800" y="8305800"/>
              <a:ext cx="0" cy="25908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6" name="Text Box 245"/>
            <p:cNvSpPr txBox="1">
              <a:spLocks noChangeArrowheads="1"/>
            </p:cNvSpPr>
            <p:nvPr/>
          </p:nvSpPr>
          <p:spPr bwMode="auto">
            <a:xfrm>
              <a:off x="1295400" y="9372601"/>
              <a:ext cx="914400" cy="26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set_cc</a:t>
              </a:r>
            </a:p>
          </p:txBody>
        </p:sp>
        <p:sp>
          <p:nvSpPr>
            <p:cNvPr id="167" name="Rectangle 168"/>
            <p:cNvSpPr>
              <a:spLocks noChangeArrowheads="1"/>
            </p:cNvSpPr>
            <p:nvPr/>
          </p:nvSpPr>
          <p:spPr bwMode="auto">
            <a:xfrm>
              <a:off x="2514600" y="75438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stat</a:t>
              </a:r>
            </a:p>
          </p:txBody>
        </p:sp>
        <p:sp>
          <p:nvSpPr>
            <p:cNvPr id="168" name="Rectangle 5"/>
            <p:cNvSpPr>
              <a:spLocks noChangeArrowheads="1"/>
            </p:cNvSpPr>
            <p:nvPr/>
          </p:nvSpPr>
          <p:spPr bwMode="auto">
            <a:xfrm>
              <a:off x="2514600" y="8321675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stat</a:t>
              </a:r>
            </a:p>
          </p:txBody>
        </p:sp>
        <p:sp>
          <p:nvSpPr>
            <p:cNvPr id="169" name="Rectangle 25"/>
            <p:cNvSpPr>
              <a:spLocks noChangeArrowheads="1"/>
            </p:cNvSpPr>
            <p:nvPr/>
          </p:nvSpPr>
          <p:spPr bwMode="auto">
            <a:xfrm>
              <a:off x="2514600" y="102870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stat</a:t>
              </a:r>
            </a:p>
          </p:txBody>
        </p:sp>
        <p:sp>
          <p:nvSpPr>
            <p:cNvPr id="170" name="Rectangle 6"/>
            <p:cNvSpPr>
              <a:spLocks noChangeArrowheads="1"/>
            </p:cNvSpPr>
            <p:nvPr/>
          </p:nvSpPr>
          <p:spPr bwMode="auto">
            <a:xfrm>
              <a:off x="2514600" y="115824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stat</a:t>
              </a:r>
            </a:p>
          </p:txBody>
        </p:sp>
        <p:sp>
          <p:nvSpPr>
            <p:cNvPr id="171" name="Freeform 231"/>
            <p:cNvSpPr>
              <a:spLocks/>
            </p:cNvSpPr>
            <p:nvPr/>
          </p:nvSpPr>
          <p:spPr bwMode="auto">
            <a:xfrm>
              <a:off x="1295400" y="7315200"/>
              <a:ext cx="1447800" cy="228600"/>
            </a:xfrm>
            <a:custGeom>
              <a:avLst/>
              <a:gdLst>
                <a:gd name="T0" fmla="*/ 720 w 720"/>
                <a:gd name="T1" fmla="*/ 144 h 144"/>
                <a:gd name="T2" fmla="*/ 720 w 720"/>
                <a:gd name="T3" fmla="*/ 0 h 144"/>
                <a:gd name="T4" fmla="*/ 0 w 720"/>
                <a:gd name="T5" fmla="*/ 0 h 144"/>
                <a:gd name="T6" fmla="*/ 0 60000 65536"/>
                <a:gd name="T7" fmla="*/ 0 60000 65536"/>
                <a:gd name="T8" fmla="*/ 0 60000 65536"/>
                <a:gd name="T9" fmla="*/ 0 w 720"/>
                <a:gd name="T10" fmla="*/ 0 h 144"/>
                <a:gd name="T11" fmla="*/ 720 w 72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144">
                  <a:moveTo>
                    <a:pt x="720" y="144"/>
                  </a:moveTo>
                  <a:lnTo>
                    <a:pt x="720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2" name="Text Box 244"/>
            <p:cNvSpPr txBox="1">
              <a:spLocks noChangeArrowheads="1"/>
            </p:cNvSpPr>
            <p:nvPr/>
          </p:nvSpPr>
          <p:spPr bwMode="auto">
            <a:xfrm>
              <a:off x="1676400" y="7086600"/>
              <a:ext cx="914400" cy="26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W_stat</a:t>
              </a:r>
            </a:p>
          </p:txBody>
        </p:sp>
        <p:sp>
          <p:nvSpPr>
            <p:cNvPr id="173" name="AutoShape 223"/>
            <p:cNvSpPr>
              <a:spLocks noChangeArrowheads="1"/>
            </p:cNvSpPr>
            <p:nvPr/>
          </p:nvSpPr>
          <p:spPr bwMode="auto">
            <a:xfrm>
              <a:off x="2514600" y="8991600"/>
              <a:ext cx="457200" cy="3048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stat</a:t>
              </a:r>
            </a:p>
          </p:txBody>
        </p:sp>
        <p:sp>
          <p:nvSpPr>
            <p:cNvPr id="174" name="Text Box 180"/>
            <p:cNvSpPr txBox="1">
              <a:spLocks noChangeArrowheads="1"/>
            </p:cNvSpPr>
            <p:nvPr/>
          </p:nvSpPr>
          <p:spPr bwMode="auto">
            <a:xfrm>
              <a:off x="1676400" y="8686800"/>
              <a:ext cx="685800" cy="26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m_stat</a:t>
              </a:r>
            </a:p>
          </p:txBody>
        </p:sp>
        <p:grpSp>
          <p:nvGrpSpPr>
            <p:cNvPr id="175" name="Group 236"/>
            <p:cNvGrpSpPr>
              <a:grpSpLocks/>
            </p:cNvGrpSpPr>
            <p:nvPr/>
          </p:nvGrpSpPr>
          <p:grpSpPr bwMode="auto">
            <a:xfrm>
              <a:off x="2667000" y="8839200"/>
              <a:ext cx="152400" cy="152400"/>
              <a:chOff x="240" y="4176"/>
              <a:chExt cx="192" cy="192"/>
            </a:xfrm>
          </p:grpSpPr>
          <p:sp>
            <p:nvSpPr>
              <p:cNvPr id="177" name="Oval 237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8" name="Rectangle 238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76" name="Line 229"/>
            <p:cNvSpPr>
              <a:spLocks noChangeShapeType="1"/>
            </p:cNvSpPr>
            <p:nvPr/>
          </p:nvSpPr>
          <p:spPr bwMode="auto">
            <a:xfrm rot="16200000" flipV="1">
              <a:off x="2019300" y="8191500"/>
              <a:ext cx="0" cy="14478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Pipeline Register Modes</a:t>
            </a:r>
          </a:p>
        </p:txBody>
      </p:sp>
      <p:grpSp>
        <p:nvGrpSpPr>
          <p:cNvPr id="445507" name="Group 67"/>
          <p:cNvGrpSpPr>
            <a:grpSpLocks/>
          </p:cNvGrpSpPr>
          <p:nvPr/>
        </p:nvGrpSpPr>
        <p:grpSpPr bwMode="auto">
          <a:xfrm>
            <a:off x="4927600" y="1217613"/>
            <a:ext cx="3559175" cy="1117600"/>
            <a:chOff x="3104" y="767"/>
            <a:chExt cx="2242" cy="704"/>
          </a:xfrm>
        </p:grpSpPr>
        <p:sp>
          <p:nvSpPr>
            <p:cNvPr id="445452" name="Freeform 12"/>
            <p:cNvSpPr>
              <a:spLocks/>
            </p:cNvSpPr>
            <p:nvPr/>
          </p:nvSpPr>
          <p:spPr bwMode="auto">
            <a:xfrm>
              <a:off x="3482" y="1112"/>
              <a:ext cx="346" cy="231"/>
            </a:xfrm>
            <a:custGeom>
              <a:avLst/>
              <a:gdLst/>
              <a:ahLst/>
              <a:cxnLst>
                <a:cxn ang="0">
                  <a:pos x="0" y="460"/>
                </a:cxn>
                <a:cxn ang="0">
                  <a:pos x="384" y="460"/>
                </a:cxn>
                <a:cxn ang="0">
                  <a:pos x="384" y="0"/>
                </a:cxn>
                <a:cxn ang="0">
                  <a:pos x="691" y="0"/>
                </a:cxn>
              </a:cxnLst>
              <a:rect l="0" t="0" r="r" b="b"/>
              <a:pathLst>
                <a:path w="691" h="460">
                  <a:moveTo>
                    <a:pt x="0" y="460"/>
                  </a:moveTo>
                  <a:lnTo>
                    <a:pt x="384" y="460"/>
                  </a:lnTo>
                  <a:lnTo>
                    <a:pt x="384" y="0"/>
                  </a:lnTo>
                  <a:lnTo>
                    <a:pt x="691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453" name="Rectangle 13"/>
            <p:cNvSpPr>
              <a:spLocks noChangeArrowheads="1"/>
            </p:cNvSpPr>
            <p:nvPr/>
          </p:nvSpPr>
          <p:spPr bwMode="auto">
            <a:xfrm>
              <a:off x="3328" y="767"/>
              <a:ext cx="692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454" name="Rectangle 14"/>
            <p:cNvSpPr>
              <a:spLocks noChangeArrowheads="1"/>
            </p:cNvSpPr>
            <p:nvPr/>
          </p:nvSpPr>
          <p:spPr bwMode="auto">
            <a:xfrm>
              <a:off x="3532" y="797"/>
              <a:ext cx="334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Rising</a:t>
              </a:r>
              <a:endParaRPr lang="en-US"/>
            </a:p>
          </p:txBody>
        </p:sp>
        <p:sp>
          <p:nvSpPr>
            <p:cNvPr id="445455" name="Rectangle 15"/>
            <p:cNvSpPr>
              <a:spLocks noChangeArrowheads="1"/>
            </p:cNvSpPr>
            <p:nvPr/>
          </p:nvSpPr>
          <p:spPr bwMode="auto">
            <a:xfrm>
              <a:off x="3557" y="920"/>
              <a:ext cx="282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clock</a:t>
              </a:r>
              <a:endParaRPr lang="en-US"/>
            </a:p>
          </p:txBody>
        </p:sp>
        <p:sp>
          <p:nvSpPr>
            <p:cNvPr id="445456" name="Freeform 16"/>
            <p:cNvSpPr>
              <a:spLocks/>
            </p:cNvSpPr>
            <p:nvPr/>
          </p:nvSpPr>
          <p:spPr bwMode="auto">
            <a:xfrm>
              <a:off x="3482" y="1112"/>
              <a:ext cx="346" cy="231"/>
            </a:xfrm>
            <a:custGeom>
              <a:avLst/>
              <a:gdLst/>
              <a:ahLst/>
              <a:cxnLst>
                <a:cxn ang="0">
                  <a:pos x="0" y="460"/>
                </a:cxn>
                <a:cxn ang="0">
                  <a:pos x="384" y="460"/>
                </a:cxn>
                <a:cxn ang="0">
                  <a:pos x="384" y="0"/>
                </a:cxn>
                <a:cxn ang="0">
                  <a:pos x="691" y="0"/>
                </a:cxn>
              </a:cxnLst>
              <a:rect l="0" t="0" r="r" b="b"/>
              <a:pathLst>
                <a:path w="691" h="460">
                  <a:moveTo>
                    <a:pt x="0" y="460"/>
                  </a:moveTo>
                  <a:lnTo>
                    <a:pt x="384" y="460"/>
                  </a:lnTo>
                  <a:lnTo>
                    <a:pt x="384" y="0"/>
                  </a:lnTo>
                  <a:lnTo>
                    <a:pt x="691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457" name="Rectangle 17"/>
            <p:cNvSpPr>
              <a:spLocks noChangeArrowheads="1"/>
            </p:cNvSpPr>
            <p:nvPr/>
          </p:nvSpPr>
          <p:spPr bwMode="auto">
            <a:xfrm>
              <a:off x="3328" y="767"/>
              <a:ext cx="692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458" name="Rectangle 18"/>
            <p:cNvSpPr>
              <a:spLocks noChangeArrowheads="1"/>
            </p:cNvSpPr>
            <p:nvPr/>
          </p:nvSpPr>
          <p:spPr bwMode="auto">
            <a:xfrm>
              <a:off x="3532" y="797"/>
              <a:ext cx="334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Rising</a:t>
              </a:r>
              <a:endParaRPr lang="en-US"/>
            </a:p>
          </p:txBody>
        </p:sp>
        <p:sp>
          <p:nvSpPr>
            <p:cNvPr id="445459" name="Rectangle 19"/>
            <p:cNvSpPr>
              <a:spLocks noChangeArrowheads="1"/>
            </p:cNvSpPr>
            <p:nvPr/>
          </p:nvSpPr>
          <p:spPr bwMode="auto">
            <a:xfrm>
              <a:off x="3557" y="920"/>
              <a:ext cx="282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clock</a:t>
              </a:r>
              <a:endParaRPr lang="en-US"/>
            </a:p>
          </p:txBody>
        </p:sp>
        <p:sp>
          <p:nvSpPr>
            <p:cNvPr id="445461" name="Rectangle 21"/>
            <p:cNvSpPr>
              <a:spLocks noChangeArrowheads="1"/>
            </p:cNvSpPr>
            <p:nvPr/>
          </p:nvSpPr>
          <p:spPr bwMode="auto">
            <a:xfrm>
              <a:off x="3104" y="902"/>
              <a:ext cx="397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900" b="0">
                  <a:solidFill>
                    <a:srgbClr val="000099"/>
                  </a:solidFill>
                  <a:latin typeface="Wingdings 3" pitchFamily="18" charset="2"/>
                </a:rPr>
                <a:t>_</a:t>
              </a:r>
              <a:endParaRPr lang="en-US"/>
            </a:p>
          </p:txBody>
        </p:sp>
        <p:sp>
          <p:nvSpPr>
            <p:cNvPr id="445462" name="Rectangle 22"/>
            <p:cNvSpPr>
              <a:spLocks noChangeArrowheads="1"/>
            </p:cNvSpPr>
            <p:nvPr/>
          </p:nvSpPr>
          <p:spPr bwMode="auto">
            <a:xfrm>
              <a:off x="4017" y="866"/>
              <a:ext cx="310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463" name="Rectangle 23"/>
            <p:cNvSpPr>
              <a:spLocks noChangeArrowheads="1"/>
            </p:cNvSpPr>
            <p:nvPr/>
          </p:nvSpPr>
          <p:spPr bwMode="auto">
            <a:xfrm>
              <a:off x="4063" y="902"/>
              <a:ext cx="397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900" b="0">
                  <a:solidFill>
                    <a:srgbClr val="000099"/>
                  </a:solidFill>
                  <a:latin typeface="Wingdings 3" pitchFamily="18" charset="2"/>
                </a:rPr>
                <a:t>_</a:t>
              </a:r>
              <a:endParaRPr lang="en-US"/>
            </a:p>
          </p:txBody>
        </p:sp>
        <p:sp>
          <p:nvSpPr>
            <p:cNvPr id="445470" name="Rectangle 30"/>
            <p:cNvSpPr>
              <a:spLocks noChangeArrowheads="1"/>
            </p:cNvSpPr>
            <p:nvPr/>
          </p:nvSpPr>
          <p:spPr bwMode="auto">
            <a:xfrm>
              <a:off x="4775" y="856"/>
              <a:ext cx="567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471" name="Rectangle 31"/>
            <p:cNvSpPr>
              <a:spLocks noChangeArrowheads="1"/>
            </p:cNvSpPr>
            <p:nvPr/>
          </p:nvSpPr>
          <p:spPr bwMode="auto">
            <a:xfrm>
              <a:off x="4821" y="886"/>
              <a:ext cx="525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Output = y</a:t>
              </a:r>
              <a:endParaRPr lang="en-US"/>
            </a:p>
          </p:txBody>
        </p:sp>
        <p:grpSp>
          <p:nvGrpSpPr>
            <p:cNvPr id="445506" name="Group 66"/>
            <p:cNvGrpSpPr>
              <a:grpSpLocks/>
            </p:cNvGrpSpPr>
            <p:nvPr/>
          </p:nvGrpSpPr>
          <p:grpSpPr bwMode="auto">
            <a:xfrm>
              <a:off x="4375" y="817"/>
              <a:ext cx="575" cy="654"/>
              <a:chOff x="4375" y="817"/>
              <a:chExt cx="575" cy="654"/>
            </a:xfrm>
          </p:grpSpPr>
          <p:sp>
            <p:nvSpPr>
              <p:cNvPr id="445498" name="Rectangle 58"/>
              <p:cNvSpPr>
                <a:spLocks noChangeArrowheads="1"/>
              </p:cNvSpPr>
              <p:nvPr/>
            </p:nvSpPr>
            <p:spPr bwMode="auto">
              <a:xfrm>
                <a:off x="4605" y="817"/>
                <a:ext cx="116" cy="654"/>
              </a:xfrm>
              <a:prstGeom prst="rect">
                <a:avLst/>
              </a:prstGeom>
              <a:solidFill>
                <a:srgbClr val="66CCFF"/>
              </a:solidFill>
              <a:ln w="79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499" name="Rectangle 59"/>
              <p:cNvSpPr>
                <a:spLocks noChangeArrowheads="1"/>
              </p:cNvSpPr>
              <p:nvPr/>
            </p:nvSpPr>
            <p:spPr bwMode="auto">
              <a:xfrm>
                <a:off x="4631" y="1076"/>
                <a:ext cx="121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y</a:t>
                </a:r>
                <a:endParaRPr lang="en-US"/>
              </a:p>
            </p:txBody>
          </p:sp>
          <p:sp>
            <p:nvSpPr>
              <p:cNvPr id="445500" name="Freeform 60"/>
              <p:cNvSpPr>
                <a:spLocks/>
              </p:cNvSpPr>
              <p:nvPr/>
            </p:nvSpPr>
            <p:spPr bwMode="auto">
              <a:xfrm>
                <a:off x="4375" y="1086"/>
                <a:ext cx="230" cy="115"/>
              </a:xfrm>
              <a:custGeom>
                <a:avLst/>
                <a:gdLst/>
                <a:ahLst/>
                <a:cxnLst>
                  <a:cxn ang="0">
                    <a:pos x="307" y="0"/>
                  </a:cxn>
                  <a:cxn ang="0">
                    <a:pos x="307" y="96"/>
                  </a:cxn>
                  <a:cxn ang="0">
                    <a:pos x="0" y="96"/>
                  </a:cxn>
                  <a:cxn ang="0">
                    <a:pos x="0" y="134"/>
                  </a:cxn>
                  <a:cxn ang="0">
                    <a:pos x="307" y="134"/>
                  </a:cxn>
                  <a:cxn ang="0">
                    <a:pos x="307" y="230"/>
                  </a:cxn>
                  <a:cxn ang="0">
                    <a:pos x="461" y="115"/>
                  </a:cxn>
                  <a:cxn ang="0">
                    <a:pos x="307" y="0"/>
                  </a:cxn>
                </a:cxnLst>
                <a:rect l="0" t="0" r="r" b="b"/>
                <a:pathLst>
                  <a:path w="461" h="230">
                    <a:moveTo>
                      <a:pt x="307" y="0"/>
                    </a:moveTo>
                    <a:lnTo>
                      <a:pt x="307" y="96"/>
                    </a:lnTo>
                    <a:lnTo>
                      <a:pt x="0" y="96"/>
                    </a:lnTo>
                    <a:lnTo>
                      <a:pt x="0" y="134"/>
                    </a:lnTo>
                    <a:lnTo>
                      <a:pt x="307" y="134"/>
                    </a:lnTo>
                    <a:lnTo>
                      <a:pt x="307" y="230"/>
                    </a:lnTo>
                    <a:lnTo>
                      <a:pt x="461" y="115"/>
                    </a:lnTo>
                    <a:lnTo>
                      <a:pt x="307" y="0"/>
                    </a:lnTo>
                    <a:close/>
                  </a:path>
                </a:pathLst>
              </a:custGeom>
              <a:solidFill>
                <a:srgbClr val="FFFFFF"/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501" name="Freeform 61"/>
              <p:cNvSpPr>
                <a:spLocks/>
              </p:cNvSpPr>
              <p:nvPr/>
            </p:nvSpPr>
            <p:spPr bwMode="auto">
              <a:xfrm>
                <a:off x="4720" y="1086"/>
                <a:ext cx="230" cy="115"/>
              </a:xfrm>
              <a:custGeom>
                <a:avLst/>
                <a:gdLst/>
                <a:ahLst/>
                <a:cxnLst>
                  <a:cxn ang="0">
                    <a:pos x="307" y="0"/>
                  </a:cxn>
                  <a:cxn ang="0">
                    <a:pos x="307" y="96"/>
                  </a:cxn>
                  <a:cxn ang="0">
                    <a:pos x="0" y="96"/>
                  </a:cxn>
                  <a:cxn ang="0">
                    <a:pos x="0" y="134"/>
                  </a:cxn>
                  <a:cxn ang="0">
                    <a:pos x="307" y="134"/>
                  </a:cxn>
                  <a:cxn ang="0">
                    <a:pos x="307" y="230"/>
                  </a:cxn>
                  <a:cxn ang="0">
                    <a:pos x="461" y="115"/>
                  </a:cxn>
                  <a:cxn ang="0">
                    <a:pos x="307" y="0"/>
                  </a:cxn>
                </a:cxnLst>
                <a:rect l="0" t="0" r="r" b="b"/>
                <a:pathLst>
                  <a:path w="461" h="230">
                    <a:moveTo>
                      <a:pt x="307" y="0"/>
                    </a:moveTo>
                    <a:lnTo>
                      <a:pt x="307" y="96"/>
                    </a:lnTo>
                    <a:lnTo>
                      <a:pt x="0" y="96"/>
                    </a:lnTo>
                    <a:lnTo>
                      <a:pt x="0" y="134"/>
                    </a:lnTo>
                    <a:lnTo>
                      <a:pt x="307" y="134"/>
                    </a:lnTo>
                    <a:lnTo>
                      <a:pt x="307" y="230"/>
                    </a:lnTo>
                    <a:lnTo>
                      <a:pt x="461" y="115"/>
                    </a:lnTo>
                    <a:lnTo>
                      <a:pt x="307" y="0"/>
                    </a:lnTo>
                    <a:close/>
                  </a:path>
                </a:pathLst>
              </a:custGeom>
              <a:solidFill>
                <a:srgbClr val="66CCFF"/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502" name="Rectangle 62"/>
              <p:cNvSpPr>
                <a:spLocks noChangeArrowheads="1"/>
              </p:cNvSpPr>
              <p:nvPr/>
            </p:nvSpPr>
            <p:spPr bwMode="auto">
              <a:xfrm>
                <a:off x="4605" y="817"/>
                <a:ext cx="116" cy="654"/>
              </a:xfrm>
              <a:prstGeom prst="rect">
                <a:avLst/>
              </a:prstGeom>
              <a:solidFill>
                <a:srgbClr val="66CCFF"/>
              </a:solidFill>
              <a:ln w="79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503" name="Rectangle 63"/>
              <p:cNvSpPr>
                <a:spLocks noChangeArrowheads="1"/>
              </p:cNvSpPr>
              <p:nvPr/>
            </p:nvSpPr>
            <p:spPr bwMode="auto">
              <a:xfrm>
                <a:off x="4631" y="1076"/>
                <a:ext cx="121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y</a:t>
                </a:r>
                <a:endParaRPr lang="en-US"/>
              </a:p>
            </p:txBody>
          </p:sp>
          <p:sp>
            <p:nvSpPr>
              <p:cNvPr id="445504" name="Freeform 64"/>
              <p:cNvSpPr>
                <a:spLocks/>
              </p:cNvSpPr>
              <p:nvPr/>
            </p:nvSpPr>
            <p:spPr bwMode="auto">
              <a:xfrm>
                <a:off x="4375" y="1086"/>
                <a:ext cx="230" cy="115"/>
              </a:xfrm>
              <a:custGeom>
                <a:avLst/>
                <a:gdLst/>
                <a:ahLst/>
                <a:cxnLst>
                  <a:cxn ang="0">
                    <a:pos x="307" y="0"/>
                  </a:cxn>
                  <a:cxn ang="0">
                    <a:pos x="307" y="96"/>
                  </a:cxn>
                  <a:cxn ang="0">
                    <a:pos x="0" y="96"/>
                  </a:cxn>
                  <a:cxn ang="0">
                    <a:pos x="0" y="134"/>
                  </a:cxn>
                  <a:cxn ang="0">
                    <a:pos x="307" y="134"/>
                  </a:cxn>
                  <a:cxn ang="0">
                    <a:pos x="307" y="230"/>
                  </a:cxn>
                  <a:cxn ang="0">
                    <a:pos x="461" y="115"/>
                  </a:cxn>
                  <a:cxn ang="0">
                    <a:pos x="307" y="0"/>
                  </a:cxn>
                </a:cxnLst>
                <a:rect l="0" t="0" r="r" b="b"/>
                <a:pathLst>
                  <a:path w="461" h="230">
                    <a:moveTo>
                      <a:pt x="307" y="0"/>
                    </a:moveTo>
                    <a:lnTo>
                      <a:pt x="307" y="96"/>
                    </a:lnTo>
                    <a:lnTo>
                      <a:pt x="0" y="96"/>
                    </a:lnTo>
                    <a:lnTo>
                      <a:pt x="0" y="134"/>
                    </a:lnTo>
                    <a:lnTo>
                      <a:pt x="307" y="134"/>
                    </a:lnTo>
                    <a:lnTo>
                      <a:pt x="307" y="230"/>
                    </a:lnTo>
                    <a:lnTo>
                      <a:pt x="461" y="115"/>
                    </a:lnTo>
                    <a:lnTo>
                      <a:pt x="307" y="0"/>
                    </a:lnTo>
                    <a:close/>
                  </a:path>
                </a:pathLst>
              </a:custGeom>
              <a:solidFill>
                <a:srgbClr val="FFFFFF"/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505" name="Freeform 65"/>
              <p:cNvSpPr>
                <a:spLocks/>
              </p:cNvSpPr>
              <p:nvPr/>
            </p:nvSpPr>
            <p:spPr bwMode="auto">
              <a:xfrm>
                <a:off x="4720" y="1086"/>
                <a:ext cx="230" cy="115"/>
              </a:xfrm>
              <a:custGeom>
                <a:avLst/>
                <a:gdLst/>
                <a:ahLst/>
                <a:cxnLst>
                  <a:cxn ang="0">
                    <a:pos x="307" y="0"/>
                  </a:cxn>
                  <a:cxn ang="0">
                    <a:pos x="307" y="96"/>
                  </a:cxn>
                  <a:cxn ang="0">
                    <a:pos x="0" y="96"/>
                  </a:cxn>
                  <a:cxn ang="0">
                    <a:pos x="0" y="134"/>
                  </a:cxn>
                  <a:cxn ang="0">
                    <a:pos x="307" y="134"/>
                  </a:cxn>
                  <a:cxn ang="0">
                    <a:pos x="307" y="230"/>
                  </a:cxn>
                  <a:cxn ang="0">
                    <a:pos x="461" y="115"/>
                  </a:cxn>
                  <a:cxn ang="0">
                    <a:pos x="307" y="0"/>
                  </a:cxn>
                </a:cxnLst>
                <a:rect l="0" t="0" r="r" b="b"/>
                <a:pathLst>
                  <a:path w="461" h="230">
                    <a:moveTo>
                      <a:pt x="307" y="0"/>
                    </a:moveTo>
                    <a:lnTo>
                      <a:pt x="307" y="96"/>
                    </a:lnTo>
                    <a:lnTo>
                      <a:pt x="0" y="96"/>
                    </a:lnTo>
                    <a:lnTo>
                      <a:pt x="0" y="134"/>
                    </a:lnTo>
                    <a:lnTo>
                      <a:pt x="307" y="134"/>
                    </a:lnTo>
                    <a:lnTo>
                      <a:pt x="307" y="230"/>
                    </a:lnTo>
                    <a:lnTo>
                      <a:pt x="461" y="115"/>
                    </a:lnTo>
                    <a:lnTo>
                      <a:pt x="307" y="0"/>
                    </a:lnTo>
                    <a:close/>
                  </a:path>
                </a:pathLst>
              </a:custGeom>
              <a:solidFill>
                <a:srgbClr val="66CCFF"/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45565" name="Group 125"/>
          <p:cNvGrpSpPr>
            <a:grpSpLocks/>
          </p:cNvGrpSpPr>
          <p:nvPr/>
        </p:nvGrpSpPr>
        <p:grpSpPr bwMode="auto">
          <a:xfrm>
            <a:off x="4833938" y="3103563"/>
            <a:ext cx="3636962" cy="1136650"/>
            <a:chOff x="3045" y="1955"/>
            <a:chExt cx="2291" cy="716"/>
          </a:xfrm>
        </p:grpSpPr>
        <p:sp>
          <p:nvSpPr>
            <p:cNvPr id="445510" name="Freeform 70"/>
            <p:cNvSpPr>
              <a:spLocks/>
            </p:cNvSpPr>
            <p:nvPr/>
          </p:nvSpPr>
          <p:spPr bwMode="auto">
            <a:xfrm>
              <a:off x="3470" y="2300"/>
              <a:ext cx="345" cy="231"/>
            </a:xfrm>
            <a:custGeom>
              <a:avLst/>
              <a:gdLst/>
              <a:ahLst/>
              <a:cxnLst>
                <a:cxn ang="0">
                  <a:pos x="0" y="460"/>
                </a:cxn>
                <a:cxn ang="0">
                  <a:pos x="384" y="460"/>
                </a:cxn>
                <a:cxn ang="0">
                  <a:pos x="384" y="0"/>
                </a:cxn>
                <a:cxn ang="0">
                  <a:pos x="691" y="0"/>
                </a:cxn>
              </a:cxnLst>
              <a:rect l="0" t="0" r="r" b="b"/>
              <a:pathLst>
                <a:path w="691" h="460">
                  <a:moveTo>
                    <a:pt x="0" y="460"/>
                  </a:moveTo>
                  <a:lnTo>
                    <a:pt x="384" y="460"/>
                  </a:lnTo>
                  <a:lnTo>
                    <a:pt x="384" y="0"/>
                  </a:lnTo>
                  <a:lnTo>
                    <a:pt x="691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511" name="Rectangle 71"/>
            <p:cNvSpPr>
              <a:spLocks noChangeArrowheads="1"/>
            </p:cNvSpPr>
            <p:nvPr/>
          </p:nvSpPr>
          <p:spPr bwMode="auto">
            <a:xfrm>
              <a:off x="3316" y="1955"/>
              <a:ext cx="692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512" name="Rectangle 72"/>
            <p:cNvSpPr>
              <a:spLocks noChangeArrowheads="1"/>
            </p:cNvSpPr>
            <p:nvPr/>
          </p:nvSpPr>
          <p:spPr bwMode="auto">
            <a:xfrm>
              <a:off x="3520" y="1985"/>
              <a:ext cx="334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Rising</a:t>
              </a:r>
              <a:endParaRPr lang="en-US"/>
            </a:p>
          </p:txBody>
        </p:sp>
        <p:sp>
          <p:nvSpPr>
            <p:cNvPr id="445513" name="Rectangle 73"/>
            <p:cNvSpPr>
              <a:spLocks noChangeArrowheads="1"/>
            </p:cNvSpPr>
            <p:nvPr/>
          </p:nvSpPr>
          <p:spPr bwMode="auto">
            <a:xfrm>
              <a:off x="3545" y="2108"/>
              <a:ext cx="282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clock</a:t>
              </a:r>
              <a:endParaRPr lang="en-US"/>
            </a:p>
          </p:txBody>
        </p:sp>
        <p:sp>
          <p:nvSpPr>
            <p:cNvPr id="445514" name="Freeform 74"/>
            <p:cNvSpPr>
              <a:spLocks/>
            </p:cNvSpPr>
            <p:nvPr/>
          </p:nvSpPr>
          <p:spPr bwMode="auto">
            <a:xfrm>
              <a:off x="3470" y="2300"/>
              <a:ext cx="345" cy="231"/>
            </a:xfrm>
            <a:custGeom>
              <a:avLst/>
              <a:gdLst/>
              <a:ahLst/>
              <a:cxnLst>
                <a:cxn ang="0">
                  <a:pos x="0" y="460"/>
                </a:cxn>
                <a:cxn ang="0">
                  <a:pos x="384" y="460"/>
                </a:cxn>
                <a:cxn ang="0">
                  <a:pos x="384" y="0"/>
                </a:cxn>
                <a:cxn ang="0">
                  <a:pos x="691" y="0"/>
                </a:cxn>
              </a:cxnLst>
              <a:rect l="0" t="0" r="r" b="b"/>
              <a:pathLst>
                <a:path w="691" h="460">
                  <a:moveTo>
                    <a:pt x="0" y="460"/>
                  </a:moveTo>
                  <a:lnTo>
                    <a:pt x="384" y="460"/>
                  </a:lnTo>
                  <a:lnTo>
                    <a:pt x="384" y="0"/>
                  </a:lnTo>
                  <a:lnTo>
                    <a:pt x="691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515" name="Rectangle 75"/>
            <p:cNvSpPr>
              <a:spLocks noChangeArrowheads="1"/>
            </p:cNvSpPr>
            <p:nvPr/>
          </p:nvSpPr>
          <p:spPr bwMode="auto">
            <a:xfrm>
              <a:off x="3316" y="1955"/>
              <a:ext cx="692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516" name="Rectangle 76"/>
            <p:cNvSpPr>
              <a:spLocks noChangeArrowheads="1"/>
            </p:cNvSpPr>
            <p:nvPr/>
          </p:nvSpPr>
          <p:spPr bwMode="auto">
            <a:xfrm>
              <a:off x="3520" y="1985"/>
              <a:ext cx="334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Rising</a:t>
              </a:r>
              <a:endParaRPr lang="en-US"/>
            </a:p>
          </p:txBody>
        </p:sp>
        <p:sp>
          <p:nvSpPr>
            <p:cNvPr id="445517" name="Rectangle 77"/>
            <p:cNvSpPr>
              <a:spLocks noChangeArrowheads="1"/>
            </p:cNvSpPr>
            <p:nvPr/>
          </p:nvSpPr>
          <p:spPr bwMode="auto">
            <a:xfrm>
              <a:off x="3545" y="2108"/>
              <a:ext cx="282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clock</a:t>
              </a:r>
              <a:endParaRPr lang="en-US"/>
            </a:p>
          </p:txBody>
        </p:sp>
        <p:sp>
          <p:nvSpPr>
            <p:cNvPr id="445518" name="Rectangle 78"/>
            <p:cNvSpPr>
              <a:spLocks noChangeArrowheads="1"/>
            </p:cNvSpPr>
            <p:nvPr/>
          </p:nvSpPr>
          <p:spPr bwMode="auto">
            <a:xfrm>
              <a:off x="3045" y="2054"/>
              <a:ext cx="310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519" name="Rectangle 79"/>
            <p:cNvSpPr>
              <a:spLocks noChangeArrowheads="1"/>
            </p:cNvSpPr>
            <p:nvPr/>
          </p:nvSpPr>
          <p:spPr bwMode="auto">
            <a:xfrm>
              <a:off x="3092" y="2090"/>
              <a:ext cx="397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900" b="0">
                  <a:solidFill>
                    <a:srgbClr val="000099"/>
                  </a:solidFill>
                  <a:latin typeface="Wingdings 3" pitchFamily="18" charset="2"/>
                </a:rPr>
                <a:t>_</a:t>
              </a:r>
              <a:endParaRPr lang="en-US"/>
            </a:p>
          </p:txBody>
        </p:sp>
        <p:sp>
          <p:nvSpPr>
            <p:cNvPr id="445520" name="Rectangle 80"/>
            <p:cNvSpPr>
              <a:spLocks noChangeArrowheads="1"/>
            </p:cNvSpPr>
            <p:nvPr/>
          </p:nvSpPr>
          <p:spPr bwMode="auto">
            <a:xfrm>
              <a:off x="4005" y="2054"/>
              <a:ext cx="310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521" name="Rectangle 81"/>
            <p:cNvSpPr>
              <a:spLocks noChangeArrowheads="1"/>
            </p:cNvSpPr>
            <p:nvPr/>
          </p:nvSpPr>
          <p:spPr bwMode="auto">
            <a:xfrm>
              <a:off x="4051" y="2090"/>
              <a:ext cx="397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900" b="0">
                  <a:solidFill>
                    <a:srgbClr val="000099"/>
                  </a:solidFill>
                  <a:latin typeface="Wingdings 3" pitchFamily="18" charset="2"/>
                </a:rPr>
                <a:t>_</a:t>
              </a:r>
              <a:endParaRPr lang="en-US"/>
            </a:p>
          </p:txBody>
        </p:sp>
        <p:sp>
          <p:nvSpPr>
            <p:cNvPr id="445528" name="Rectangle 88"/>
            <p:cNvSpPr>
              <a:spLocks noChangeArrowheads="1"/>
            </p:cNvSpPr>
            <p:nvPr/>
          </p:nvSpPr>
          <p:spPr bwMode="auto">
            <a:xfrm>
              <a:off x="4762" y="2044"/>
              <a:ext cx="570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529" name="Rectangle 89"/>
            <p:cNvSpPr>
              <a:spLocks noChangeArrowheads="1"/>
            </p:cNvSpPr>
            <p:nvPr/>
          </p:nvSpPr>
          <p:spPr bwMode="auto">
            <a:xfrm>
              <a:off x="4809" y="2074"/>
              <a:ext cx="527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Output = x</a:t>
              </a:r>
              <a:endParaRPr lang="en-US"/>
            </a:p>
          </p:txBody>
        </p:sp>
        <p:grpSp>
          <p:nvGrpSpPr>
            <p:cNvPr id="445564" name="Group 124"/>
            <p:cNvGrpSpPr>
              <a:grpSpLocks/>
            </p:cNvGrpSpPr>
            <p:nvPr/>
          </p:nvGrpSpPr>
          <p:grpSpPr bwMode="auto">
            <a:xfrm>
              <a:off x="4362" y="2017"/>
              <a:ext cx="576" cy="654"/>
              <a:chOff x="4362" y="2017"/>
              <a:chExt cx="576" cy="654"/>
            </a:xfrm>
          </p:grpSpPr>
          <p:sp>
            <p:nvSpPr>
              <p:cNvPr id="445556" name="Rectangle 116"/>
              <p:cNvSpPr>
                <a:spLocks noChangeArrowheads="1"/>
              </p:cNvSpPr>
              <p:nvPr/>
            </p:nvSpPr>
            <p:spPr bwMode="auto">
              <a:xfrm>
                <a:off x="4593" y="2017"/>
                <a:ext cx="116" cy="654"/>
              </a:xfrm>
              <a:prstGeom prst="rect">
                <a:avLst/>
              </a:prstGeom>
              <a:solidFill>
                <a:srgbClr val="B2B2B2"/>
              </a:solidFill>
              <a:ln w="79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557" name="Rectangle 117"/>
              <p:cNvSpPr>
                <a:spLocks noChangeArrowheads="1"/>
              </p:cNvSpPr>
              <p:nvPr/>
            </p:nvSpPr>
            <p:spPr bwMode="auto">
              <a:xfrm>
                <a:off x="4619" y="2276"/>
                <a:ext cx="120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x</a:t>
                </a:r>
                <a:endParaRPr lang="en-US"/>
              </a:p>
            </p:txBody>
          </p:sp>
          <p:sp>
            <p:nvSpPr>
              <p:cNvPr id="445558" name="Freeform 118"/>
              <p:cNvSpPr>
                <a:spLocks/>
              </p:cNvSpPr>
              <p:nvPr/>
            </p:nvSpPr>
            <p:spPr bwMode="auto">
              <a:xfrm>
                <a:off x="4362" y="2286"/>
                <a:ext cx="231" cy="115"/>
              </a:xfrm>
              <a:custGeom>
                <a:avLst/>
                <a:gdLst/>
                <a:ahLst/>
                <a:cxnLst>
                  <a:cxn ang="0">
                    <a:pos x="307" y="0"/>
                  </a:cxn>
                  <a:cxn ang="0">
                    <a:pos x="307" y="96"/>
                  </a:cxn>
                  <a:cxn ang="0">
                    <a:pos x="0" y="96"/>
                  </a:cxn>
                  <a:cxn ang="0">
                    <a:pos x="0" y="134"/>
                  </a:cxn>
                  <a:cxn ang="0">
                    <a:pos x="307" y="134"/>
                  </a:cxn>
                  <a:cxn ang="0">
                    <a:pos x="307" y="230"/>
                  </a:cxn>
                  <a:cxn ang="0">
                    <a:pos x="460" y="115"/>
                  </a:cxn>
                  <a:cxn ang="0">
                    <a:pos x="307" y="0"/>
                  </a:cxn>
                </a:cxnLst>
                <a:rect l="0" t="0" r="r" b="b"/>
                <a:pathLst>
                  <a:path w="460" h="230">
                    <a:moveTo>
                      <a:pt x="307" y="0"/>
                    </a:moveTo>
                    <a:lnTo>
                      <a:pt x="307" y="96"/>
                    </a:lnTo>
                    <a:lnTo>
                      <a:pt x="0" y="96"/>
                    </a:lnTo>
                    <a:lnTo>
                      <a:pt x="0" y="134"/>
                    </a:lnTo>
                    <a:lnTo>
                      <a:pt x="307" y="134"/>
                    </a:lnTo>
                    <a:lnTo>
                      <a:pt x="307" y="230"/>
                    </a:lnTo>
                    <a:lnTo>
                      <a:pt x="460" y="115"/>
                    </a:lnTo>
                    <a:lnTo>
                      <a:pt x="307" y="0"/>
                    </a:lnTo>
                    <a:close/>
                  </a:path>
                </a:pathLst>
              </a:custGeom>
              <a:solidFill>
                <a:srgbClr val="FFFFFF"/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559" name="Freeform 119"/>
              <p:cNvSpPr>
                <a:spLocks/>
              </p:cNvSpPr>
              <p:nvPr/>
            </p:nvSpPr>
            <p:spPr bwMode="auto">
              <a:xfrm>
                <a:off x="4708" y="2286"/>
                <a:ext cx="230" cy="115"/>
              </a:xfrm>
              <a:custGeom>
                <a:avLst/>
                <a:gdLst/>
                <a:ahLst/>
                <a:cxnLst>
                  <a:cxn ang="0">
                    <a:pos x="307" y="0"/>
                  </a:cxn>
                  <a:cxn ang="0">
                    <a:pos x="307" y="96"/>
                  </a:cxn>
                  <a:cxn ang="0">
                    <a:pos x="0" y="96"/>
                  </a:cxn>
                  <a:cxn ang="0">
                    <a:pos x="0" y="134"/>
                  </a:cxn>
                  <a:cxn ang="0">
                    <a:pos x="307" y="134"/>
                  </a:cxn>
                  <a:cxn ang="0">
                    <a:pos x="307" y="230"/>
                  </a:cxn>
                  <a:cxn ang="0">
                    <a:pos x="460" y="115"/>
                  </a:cxn>
                  <a:cxn ang="0">
                    <a:pos x="307" y="0"/>
                  </a:cxn>
                </a:cxnLst>
                <a:rect l="0" t="0" r="r" b="b"/>
                <a:pathLst>
                  <a:path w="460" h="230">
                    <a:moveTo>
                      <a:pt x="307" y="0"/>
                    </a:moveTo>
                    <a:lnTo>
                      <a:pt x="307" y="96"/>
                    </a:lnTo>
                    <a:lnTo>
                      <a:pt x="0" y="96"/>
                    </a:lnTo>
                    <a:lnTo>
                      <a:pt x="0" y="134"/>
                    </a:lnTo>
                    <a:lnTo>
                      <a:pt x="307" y="134"/>
                    </a:lnTo>
                    <a:lnTo>
                      <a:pt x="307" y="230"/>
                    </a:lnTo>
                    <a:lnTo>
                      <a:pt x="460" y="115"/>
                    </a:lnTo>
                    <a:lnTo>
                      <a:pt x="307" y="0"/>
                    </a:lnTo>
                    <a:close/>
                  </a:path>
                </a:pathLst>
              </a:custGeom>
              <a:solidFill>
                <a:srgbClr val="B2B2B2"/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560" name="Rectangle 120"/>
              <p:cNvSpPr>
                <a:spLocks noChangeArrowheads="1"/>
              </p:cNvSpPr>
              <p:nvPr/>
            </p:nvSpPr>
            <p:spPr bwMode="auto">
              <a:xfrm>
                <a:off x="4593" y="2017"/>
                <a:ext cx="116" cy="654"/>
              </a:xfrm>
              <a:prstGeom prst="rect">
                <a:avLst/>
              </a:prstGeom>
              <a:solidFill>
                <a:srgbClr val="B2B2B2"/>
              </a:solidFill>
              <a:ln w="79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561" name="Rectangle 121"/>
              <p:cNvSpPr>
                <a:spLocks noChangeArrowheads="1"/>
              </p:cNvSpPr>
              <p:nvPr/>
            </p:nvSpPr>
            <p:spPr bwMode="auto">
              <a:xfrm>
                <a:off x="4619" y="2276"/>
                <a:ext cx="120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x</a:t>
                </a:r>
                <a:endParaRPr lang="en-US"/>
              </a:p>
            </p:txBody>
          </p:sp>
          <p:sp>
            <p:nvSpPr>
              <p:cNvPr id="445562" name="Freeform 122"/>
              <p:cNvSpPr>
                <a:spLocks/>
              </p:cNvSpPr>
              <p:nvPr/>
            </p:nvSpPr>
            <p:spPr bwMode="auto">
              <a:xfrm>
                <a:off x="4362" y="2286"/>
                <a:ext cx="231" cy="115"/>
              </a:xfrm>
              <a:custGeom>
                <a:avLst/>
                <a:gdLst/>
                <a:ahLst/>
                <a:cxnLst>
                  <a:cxn ang="0">
                    <a:pos x="307" y="0"/>
                  </a:cxn>
                  <a:cxn ang="0">
                    <a:pos x="307" y="96"/>
                  </a:cxn>
                  <a:cxn ang="0">
                    <a:pos x="0" y="96"/>
                  </a:cxn>
                  <a:cxn ang="0">
                    <a:pos x="0" y="134"/>
                  </a:cxn>
                  <a:cxn ang="0">
                    <a:pos x="307" y="134"/>
                  </a:cxn>
                  <a:cxn ang="0">
                    <a:pos x="307" y="230"/>
                  </a:cxn>
                  <a:cxn ang="0">
                    <a:pos x="460" y="115"/>
                  </a:cxn>
                  <a:cxn ang="0">
                    <a:pos x="307" y="0"/>
                  </a:cxn>
                </a:cxnLst>
                <a:rect l="0" t="0" r="r" b="b"/>
                <a:pathLst>
                  <a:path w="460" h="230">
                    <a:moveTo>
                      <a:pt x="307" y="0"/>
                    </a:moveTo>
                    <a:lnTo>
                      <a:pt x="307" y="96"/>
                    </a:lnTo>
                    <a:lnTo>
                      <a:pt x="0" y="96"/>
                    </a:lnTo>
                    <a:lnTo>
                      <a:pt x="0" y="134"/>
                    </a:lnTo>
                    <a:lnTo>
                      <a:pt x="307" y="134"/>
                    </a:lnTo>
                    <a:lnTo>
                      <a:pt x="307" y="230"/>
                    </a:lnTo>
                    <a:lnTo>
                      <a:pt x="460" y="115"/>
                    </a:lnTo>
                    <a:lnTo>
                      <a:pt x="307" y="0"/>
                    </a:lnTo>
                    <a:close/>
                  </a:path>
                </a:pathLst>
              </a:custGeom>
              <a:solidFill>
                <a:srgbClr val="FFFFFF"/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563" name="Freeform 123"/>
              <p:cNvSpPr>
                <a:spLocks/>
              </p:cNvSpPr>
              <p:nvPr/>
            </p:nvSpPr>
            <p:spPr bwMode="auto">
              <a:xfrm>
                <a:off x="4708" y="2286"/>
                <a:ext cx="230" cy="115"/>
              </a:xfrm>
              <a:custGeom>
                <a:avLst/>
                <a:gdLst/>
                <a:ahLst/>
                <a:cxnLst>
                  <a:cxn ang="0">
                    <a:pos x="307" y="0"/>
                  </a:cxn>
                  <a:cxn ang="0">
                    <a:pos x="307" y="96"/>
                  </a:cxn>
                  <a:cxn ang="0">
                    <a:pos x="0" y="96"/>
                  </a:cxn>
                  <a:cxn ang="0">
                    <a:pos x="0" y="134"/>
                  </a:cxn>
                  <a:cxn ang="0">
                    <a:pos x="307" y="134"/>
                  </a:cxn>
                  <a:cxn ang="0">
                    <a:pos x="307" y="230"/>
                  </a:cxn>
                  <a:cxn ang="0">
                    <a:pos x="460" y="115"/>
                  </a:cxn>
                  <a:cxn ang="0">
                    <a:pos x="307" y="0"/>
                  </a:cxn>
                </a:cxnLst>
                <a:rect l="0" t="0" r="r" b="b"/>
                <a:pathLst>
                  <a:path w="460" h="230">
                    <a:moveTo>
                      <a:pt x="307" y="0"/>
                    </a:moveTo>
                    <a:lnTo>
                      <a:pt x="307" y="96"/>
                    </a:lnTo>
                    <a:lnTo>
                      <a:pt x="0" y="96"/>
                    </a:lnTo>
                    <a:lnTo>
                      <a:pt x="0" y="134"/>
                    </a:lnTo>
                    <a:lnTo>
                      <a:pt x="307" y="134"/>
                    </a:lnTo>
                    <a:lnTo>
                      <a:pt x="307" y="230"/>
                    </a:lnTo>
                    <a:lnTo>
                      <a:pt x="460" y="115"/>
                    </a:lnTo>
                    <a:lnTo>
                      <a:pt x="307" y="0"/>
                    </a:lnTo>
                    <a:close/>
                  </a:path>
                </a:pathLst>
              </a:custGeom>
              <a:solidFill>
                <a:srgbClr val="B2B2B2"/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45595" name="Rectangle 155"/>
          <p:cNvSpPr>
            <a:spLocks noChangeArrowheads="1"/>
          </p:cNvSpPr>
          <p:nvPr/>
        </p:nvSpPr>
        <p:spPr bwMode="auto">
          <a:xfrm>
            <a:off x="3513138" y="4992688"/>
            <a:ext cx="184150" cy="1038225"/>
          </a:xfrm>
          <a:prstGeom prst="rect">
            <a:avLst/>
          </a:prstGeom>
          <a:solidFill>
            <a:srgbClr val="B2B2B2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5596" name="Rectangle 156"/>
          <p:cNvSpPr>
            <a:spLocks noChangeArrowheads="1"/>
          </p:cNvSpPr>
          <p:nvPr/>
        </p:nvSpPr>
        <p:spPr bwMode="auto">
          <a:xfrm>
            <a:off x="3598863" y="5403850"/>
            <a:ext cx="10160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x</a:t>
            </a:r>
            <a:endParaRPr lang="en-US"/>
          </a:p>
        </p:txBody>
      </p:sp>
      <p:grpSp>
        <p:nvGrpSpPr>
          <p:cNvPr id="445599" name="Group 159"/>
          <p:cNvGrpSpPr>
            <a:grpSpLocks/>
          </p:cNvGrpSpPr>
          <p:nvPr/>
        </p:nvGrpSpPr>
        <p:grpSpPr bwMode="auto">
          <a:xfrm>
            <a:off x="3330575" y="6029325"/>
            <a:ext cx="252413" cy="182563"/>
            <a:chOff x="2098" y="3798"/>
            <a:chExt cx="159" cy="115"/>
          </a:xfrm>
        </p:grpSpPr>
        <p:sp>
          <p:nvSpPr>
            <p:cNvPr id="445597" name="Freeform 157"/>
            <p:cNvSpPr>
              <a:spLocks/>
            </p:cNvSpPr>
            <p:nvPr/>
          </p:nvSpPr>
          <p:spPr bwMode="auto">
            <a:xfrm>
              <a:off x="2098" y="3827"/>
              <a:ext cx="143" cy="86"/>
            </a:xfrm>
            <a:custGeom>
              <a:avLst/>
              <a:gdLst/>
              <a:ahLst/>
              <a:cxnLst>
                <a:cxn ang="0">
                  <a:pos x="286" y="0"/>
                </a:cxn>
                <a:cxn ang="0">
                  <a:pos x="230" y="173"/>
                </a:cxn>
                <a:cxn ang="0">
                  <a:pos x="0" y="173"/>
                </a:cxn>
              </a:cxnLst>
              <a:rect l="0" t="0" r="r" b="b"/>
              <a:pathLst>
                <a:path w="286" h="173">
                  <a:moveTo>
                    <a:pt x="286" y="0"/>
                  </a:moveTo>
                  <a:lnTo>
                    <a:pt x="230" y="173"/>
                  </a:lnTo>
                  <a:lnTo>
                    <a:pt x="0" y="173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598" name="Freeform 158"/>
            <p:cNvSpPr>
              <a:spLocks/>
            </p:cNvSpPr>
            <p:nvPr/>
          </p:nvSpPr>
          <p:spPr bwMode="auto">
            <a:xfrm>
              <a:off x="2225" y="3798"/>
              <a:ext cx="32" cy="36"/>
            </a:xfrm>
            <a:custGeom>
              <a:avLst/>
              <a:gdLst/>
              <a:ahLst/>
              <a:cxnLst>
                <a:cxn ang="0">
                  <a:pos x="62" y="74"/>
                </a:cxn>
                <a:cxn ang="0">
                  <a:pos x="51" y="0"/>
                </a:cxn>
                <a:cxn ang="0">
                  <a:pos x="0" y="53"/>
                </a:cxn>
                <a:cxn ang="0">
                  <a:pos x="62" y="74"/>
                </a:cxn>
              </a:cxnLst>
              <a:rect l="0" t="0" r="r" b="b"/>
              <a:pathLst>
                <a:path w="62" h="74">
                  <a:moveTo>
                    <a:pt x="62" y="74"/>
                  </a:moveTo>
                  <a:lnTo>
                    <a:pt x="51" y="0"/>
                  </a:lnTo>
                  <a:lnTo>
                    <a:pt x="0" y="53"/>
                  </a:lnTo>
                  <a:lnTo>
                    <a:pt x="62" y="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45602" name="Group 162"/>
          <p:cNvGrpSpPr>
            <a:grpSpLocks/>
          </p:cNvGrpSpPr>
          <p:nvPr/>
        </p:nvGrpSpPr>
        <p:grpSpPr bwMode="auto">
          <a:xfrm>
            <a:off x="3627438" y="6029325"/>
            <a:ext cx="250825" cy="182563"/>
            <a:chOff x="2285" y="3798"/>
            <a:chExt cx="158" cy="115"/>
          </a:xfrm>
        </p:grpSpPr>
        <p:sp>
          <p:nvSpPr>
            <p:cNvPr id="445600" name="Freeform 160"/>
            <p:cNvSpPr>
              <a:spLocks/>
            </p:cNvSpPr>
            <p:nvPr/>
          </p:nvSpPr>
          <p:spPr bwMode="auto">
            <a:xfrm>
              <a:off x="2300" y="3827"/>
              <a:ext cx="143" cy="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173"/>
                </a:cxn>
                <a:cxn ang="0">
                  <a:pos x="286" y="173"/>
                </a:cxn>
              </a:cxnLst>
              <a:rect l="0" t="0" r="r" b="b"/>
              <a:pathLst>
                <a:path w="286" h="173">
                  <a:moveTo>
                    <a:pt x="0" y="0"/>
                  </a:moveTo>
                  <a:lnTo>
                    <a:pt x="56" y="173"/>
                  </a:lnTo>
                  <a:lnTo>
                    <a:pt x="286" y="173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601" name="Freeform 161"/>
            <p:cNvSpPr>
              <a:spLocks/>
            </p:cNvSpPr>
            <p:nvPr/>
          </p:nvSpPr>
          <p:spPr bwMode="auto">
            <a:xfrm>
              <a:off x="2285" y="3798"/>
              <a:ext cx="31" cy="36"/>
            </a:xfrm>
            <a:custGeom>
              <a:avLst/>
              <a:gdLst/>
              <a:ahLst/>
              <a:cxnLst>
                <a:cxn ang="0">
                  <a:pos x="63" y="53"/>
                </a:cxn>
                <a:cxn ang="0">
                  <a:pos x="10" y="0"/>
                </a:cxn>
                <a:cxn ang="0">
                  <a:pos x="0" y="74"/>
                </a:cxn>
                <a:cxn ang="0">
                  <a:pos x="63" y="53"/>
                </a:cxn>
              </a:cxnLst>
              <a:rect l="0" t="0" r="r" b="b"/>
              <a:pathLst>
                <a:path w="63" h="74">
                  <a:moveTo>
                    <a:pt x="63" y="53"/>
                  </a:moveTo>
                  <a:lnTo>
                    <a:pt x="10" y="0"/>
                  </a:lnTo>
                  <a:lnTo>
                    <a:pt x="0" y="74"/>
                  </a:lnTo>
                  <a:lnTo>
                    <a:pt x="63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45603" name="Freeform 163"/>
          <p:cNvSpPr>
            <a:spLocks/>
          </p:cNvSpPr>
          <p:nvPr/>
        </p:nvSpPr>
        <p:spPr bwMode="auto">
          <a:xfrm>
            <a:off x="3146425" y="5419725"/>
            <a:ext cx="366713" cy="182563"/>
          </a:xfrm>
          <a:custGeom>
            <a:avLst/>
            <a:gdLst/>
            <a:ahLst/>
            <a:cxnLst>
              <a:cxn ang="0">
                <a:pos x="307" y="0"/>
              </a:cxn>
              <a:cxn ang="0">
                <a:pos x="307" y="96"/>
              </a:cxn>
              <a:cxn ang="0">
                <a:pos x="0" y="96"/>
              </a:cxn>
              <a:cxn ang="0">
                <a:pos x="0" y="134"/>
              </a:cxn>
              <a:cxn ang="0">
                <a:pos x="307" y="134"/>
              </a:cxn>
              <a:cxn ang="0">
                <a:pos x="307" y="230"/>
              </a:cxn>
              <a:cxn ang="0">
                <a:pos x="460" y="115"/>
              </a:cxn>
              <a:cxn ang="0">
                <a:pos x="307" y="0"/>
              </a:cxn>
            </a:cxnLst>
            <a:rect l="0" t="0" r="r" b="b"/>
            <a:pathLst>
              <a:path w="460" h="230">
                <a:moveTo>
                  <a:pt x="307" y="0"/>
                </a:moveTo>
                <a:lnTo>
                  <a:pt x="307" y="96"/>
                </a:lnTo>
                <a:lnTo>
                  <a:pt x="0" y="96"/>
                </a:lnTo>
                <a:lnTo>
                  <a:pt x="0" y="134"/>
                </a:lnTo>
                <a:lnTo>
                  <a:pt x="307" y="134"/>
                </a:lnTo>
                <a:lnTo>
                  <a:pt x="307" y="230"/>
                </a:lnTo>
                <a:lnTo>
                  <a:pt x="460" y="115"/>
                </a:lnTo>
                <a:lnTo>
                  <a:pt x="307" y="0"/>
                </a:lnTo>
                <a:close/>
              </a:path>
            </a:pathLst>
          </a:custGeom>
          <a:solidFill>
            <a:srgbClr val="66CCFF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5604" name="Freeform 164"/>
          <p:cNvSpPr>
            <a:spLocks/>
          </p:cNvSpPr>
          <p:nvPr/>
        </p:nvSpPr>
        <p:spPr bwMode="auto">
          <a:xfrm>
            <a:off x="3695700" y="5419725"/>
            <a:ext cx="365125" cy="182563"/>
          </a:xfrm>
          <a:custGeom>
            <a:avLst/>
            <a:gdLst/>
            <a:ahLst/>
            <a:cxnLst>
              <a:cxn ang="0">
                <a:pos x="307" y="0"/>
              </a:cxn>
              <a:cxn ang="0">
                <a:pos x="307" y="96"/>
              </a:cxn>
              <a:cxn ang="0">
                <a:pos x="0" y="96"/>
              </a:cxn>
              <a:cxn ang="0">
                <a:pos x="0" y="134"/>
              </a:cxn>
              <a:cxn ang="0">
                <a:pos x="307" y="134"/>
              </a:cxn>
              <a:cxn ang="0">
                <a:pos x="307" y="230"/>
              </a:cxn>
              <a:cxn ang="0">
                <a:pos x="460" y="115"/>
              </a:cxn>
              <a:cxn ang="0">
                <a:pos x="307" y="0"/>
              </a:cxn>
            </a:cxnLst>
            <a:rect l="0" t="0" r="r" b="b"/>
            <a:pathLst>
              <a:path w="460" h="230">
                <a:moveTo>
                  <a:pt x="307" y="0"/>
                </a:moveTo>
                <a:lnTo>
                  <a:pt x="307" y="96"/>
                </a:lnTo>
                <a:lnTo>
                  <a:pt x="0" y="96"/>
                </a:lnTo>
                <a:lnTo>
                  <a:pt x="0" y="134"/>
                </a:lnTo>
                <a:lnTo>
                  <a:pt x="307" y="134"/>
                </a:lnTo>
                <a:lnTo>
                  <a:pt x="307" y="230"/>
                </a:lnTo>
                <a:lnTo>
                  <a:pt x="460" y="115"/>
                </a:lnTo>
                <a:lnTo>
                  <a:pt x="307" y="0"/>
                </a:lnTo>
                <a:close/>
              </a:path>
            </a:pathLst>
          </a:custGeom>
          <a:solidFill>
            <a:srgbClr val="B2B2B2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5605" name="Rectangle 165"/>
          <p:cNvSpPr>
            <a:spLocks noChangeArrowheads="1"/>
          </p:cNvSpPr>
          <p:nvPr/>
        </p:nvSpPr>
        <p:spPr bwMode="auto">
          <a:xfrm>
            <a:off x="3513138" y="4992688"/>
            <a:ext cx="184150" cy="1038225"/>
          </a:xfrm>
          <a:prstGeom prst="rect">
            <a:avLst/>
          </a:prstGeom>
          <a:solidFill>
            <a:srgbClr val="B2B2B2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5606" name="Rectangle 166"/>
          <p:cNvSpPr>
            <a:spLocks noChangeArrowheads="1"/>
          </p:cNvSpPr>
          <p:nvPr/>
        </p:nvSpPr>
        <p:spPr bwMode="auto">
          <a:xfrm>
            <a:off x="3598863" y="5403850"/>
            <a:ext cx="10160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x</a:t>
            </a:r>
            <a:endParaRPr lang="en-US"/>
          </a:p>
        </p:txBody>
      </p:sp>
      <p:grpSp>
        <p:nvGrpSpPr>
          <p:cNvPr id="445609" name="Group 169"/>
          <p:cNvGrpSpPr>
            <a:grpSpLocks/>
          </p:cNvGrpSpPr>
          <p:nvPr/>
        </p:nvGrpSpPr>
        <p:grpSpPr bwMode="auto">
          <a:xfrm>
            <a:off x="3330575" y="6029325"/>
            <a:ext cx="252413" cy="182563"/>
            <a:chOff x="2098" y="3798"/>
            <a:chExt cx="159" cy="115"/>
          </a:xfrm>
        </p:grpSpPr>
        <p:sp>
          <p:nvSpPr>
            <p:cNvPr id="445607" name="Freeform 167"/>
            <p:cNvSpPr>
              <a:spLocks/>
            </p:cNvSpPr>
            <p:nvPr/>
          </p:nvSpPr>
          <p:spPr bwMode="auto">
            <a:xfrm>
              <a:off x="2098" y="3827"/>
              <a:ext cx="143" cy="86"/>
            </a:xfrm>
            <a:custGeom>
              <a:avLst/>
              <a:gdLst/>
              <a:ahLst/>
              <a:cxnLst>
                <a:cxn ang="0">
                  <a:pos x="286" y="0"/>
                </a:cxn>
                <a:cxn ang="0">
                  <a:pos x="230" y="173"/>
                </a:cxn>
                <a:cxn ang="0">
                  <a:pos x="0" y="173"/>
                </a:cxn>
              </a:cxnLst>
              <a:rect l="0" t="0" r="r" b="b"/>
              <a:pathLst>
                <a:path w="286" h="173">
                  <a:moveTo>
                    <a:pt x="286" y="0"/>
                  </a:moveTo>
                  <a:lnTo>
                    <a:pt x="230" y="173"/>
                  </a:lnTo>
                  <a:lnTo>
                    <a:pt x="0" y="173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608" name="Freeform 168"/>
            <p:cNvSpPr>
              <a:spLocks/>
            </p:cNvSpPr>
            <p:nvPr/>
          </p:nvSpPr>
          <p:spPr bwMode="auto">
            <a:xfrm>
              <a:off x="2225" y="3798"/>
              <a:ext cx="32" cy="36"/>
            </a:xfrm>
            <a:custGeom>
              <a:avLst/>
              <a:gdLst/>
              <a:ahLst/>
              <a:cxnLst>
                <a:cxn ang="0">
                  <a:pos x="62" y="74"/>
                </a:cxn>
                <a:cxn ang="0">
                  <a:pos x="51" y="0"/>
                </a:cxn>
                <a:cxn ang="0">
                  <a:pos x="0" y="53"/>
                </a:cxn>
                <a:cxn ang="0">
                  <a:pos x="62" y="74"/>
                </a:cxn>
              </a:cxnLst>
              <a:rect l="0" t="0" r="r" b="b"/>
              <a:pathLst>
                <a:path w="62" h="74">
                  <a:moveTo>
                    <a:pt x="62" y="74"/>
                  </a:moveTo>
                  <a:lnTo>
                    <a:pt x="51" y="0"/>
                  </a:lnTo>
                  <a:lnTo>
                    <a:pt x="0" y="53"/>
                  </a:lnTo>
                  <a:lnTo>
                    <a:pt x="62" y="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45612" name="Group 172"/>
          <p:cNvGrpSpPr>
            <a:grpSpLocks/>
          </p:cNvGrpSpPr>
          <p:nvPr/>
        </p:nvGrpSpPr>
        <p:grpSpPr bwMode="auto">
          <a:xfrm>
            <a:off x="3627438" y="6029325"/>
            <a:ext cx="250825" cy="182563"/>
            <a:chOff x="2285" y="3798"/>
            <a:chExt cx="158" cy="115"/>
          </a:xfrm>
        </p:grpSpPr>
        <p:sp>
          <p:nvSpPr>
            <p:cNvPr id="445610" name="Freeform 170"/>
            <p:cNvSpPr>
              <a:spLocks/>
            </p:cNvSpPr>
            <p:nvPr/>
          </p:nvSpPr>
          <p:spPr bwMode="auto">
            <a:xfrm>
              <a:off x="2300" y="3827"/>
              <a:ext cx="143" cy="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173"/>
                </a:cxn>
                <a:cxn ang="0">
                  <a:pos x="286" y="173"/>
                </a:cxn>
              </a:cxnLst>
              <a:rect l="0" t="0" r="r" b="b"/>
              <a:pathLst>
                <a:path w="286" h="173">
                  <a:moveTo>
                    <a:pt x="0" y="0"/>
                  </a:moveTo>
                  <a:lnTo>
                    <a:pt x="56" y="173"/>
                  </a:lnTo>
                  <a:lnTo>
                    <a:pt x="286" y="173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611" name="Freeform 171"/>
            <p:cNvSpPr>
              <a:spLocks/>
            </p:cNvSpPr>
            <p:nvPr/>
          </p:nvSpPr>
          <p:spPr bwMode="auto">
            <a:xfrm>
              <a:off x="2285" y="3798"/>
              <a:ext cx="31" cy="36"/>
            </a:xfrm>
            <a:custGeom>
              <a:avLst/>
              <a:gdLst/>
              <a:ahLst/>
              <a:cxnLst>
                <a:cxn ang="0">
                  <a:pos x="63" y="53"/>
                </a:cxn>
                <a:cxn ang="0">
                  <a:pos x="10" y="0"/>
                </a:cxn>
                <a:cxn ang="0">
                  <a:pos x="0" y="74"/>
                </a:cxn>
                <a:cxn ang="0">
                  <a:pos x="63" y="53"/>
                </a:cxn>
              </a:cxnLst>
              <a:rect l="0" t="0" r="r" b="b"/>
              <a:pathLst>
                <a:path w="63" h="74">
                  <a:moveTo>
                    <a:pt x="63" y="53"/>
                  </a:moveTo>
                  <a:lnTo>
                    <a:pt x="10" y="0"/>
                  </a:lnTo>
                  <a:lnTo>
                    <a:pt x="0" y="74"/>
                  </a:lnTo>
                  <a:lnTo>
                    <a:pt x="63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45613" name="Freeform 173"/>
          <p:cNvSpPr>
            <a:spLocks/>
          </p:cNvSpPr>
          <p:nvPr/>
        </p:nvSpPr>
        <p:spPr bwMode="auto">
          <a:xfrm>
            <a:off x="3146425" y="5419725"/>
            <a:ext cx="366713" cy="182563"/>
          </a:xfrm>
          <a:custGeom>
            <a:avLst/>
            <a:gdLst/>
            <a:ahLst/>
            <a:cxnLst>
              <a:cxn ang="0">
                <a:pos x="307" y="0"/>
              </a:cxn>
              <a:cxn ang="0">
                <a:pos x="307" y="96"/>
              </a:cxn>
              <a:cxn ang="0">
                <a:pos x="0" y="96"/>
              </a:cxn>
              <a:cxn ang="0">
                <a:pos x="0" y="134"/>
              </a:cxn>
              <a:cxn ang="0">
                <a:pos x="307" y="134"/>
              </a:cxn>
              <a:cxn ang="0">
                <a:pos x="307" y="230"/>
              </a:cxn>
              <a:cxn ang="0">
                <a:pos x="460" y="115"/>
              </a:cxn>
              <a:cxn ang="0">
                <a:pos x="307" y="0"/>
              </a:cxn>
            </a:cxnLst>
            <a:rect l="0" t="0" r="r" b="b"/>
            <a:pathLst>
              <a:path w="460" h="230">
                <a:moveTo>
                  <a:pt x="307" y="0"/>
                </a:moveTo>
                <a:lnTo>
                  <a:pt x="307" y="96"/>
                </a:lnTo>
                <a:lnTo>
                  <a:pt x="0" y="96"/>
                </a:lnTo>
                <a:lnTo>
                  <a:pt x="0" y="134"/>
                </a:lnTo>
                <a:lnTo>
                  <a:pt x="307" y="134"/>
                </a:lnTo>
                <a:lnTo>
                  <a:pt x="307" y="230"/>
                </a:lnTo>
                <a:lnTo>
                  <a:pt x="460" y="115"/>
                </a:lnTo>
                <a:lnTo>
                  <a:pt x="307" y="0"/>
                </a:lnTo>
                <a:close/>
              </a:path>
            </a:pathLst>
          </a:custGeom>
          <a:solidFill>
            <a:srgbClr val="66CCFF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5614" name="Freeform 174"/>
          <p:cNvSpPr>
            <a:spLocks/>
          </p:cNvSpPr>
          <p:nvPr/>
        </p:nvSpPr>
        <p:spPr bwMode="auto">
          <a:xfrm>
            <a:off x="3695700" y="5419725"/>
            <a:ext cx="365125" cy="182563"/>
          </a:xfrm>
          <a:custGeom>
            <a:avLst/>
            <a:gdLst/>
            <a:ahLst/>
            <a:cxnLst>
              <a:cxn ang="0">
                <a:pos x="307" y="0"/>
              </a:cxn>
              <a:cxn ang="0">
                <a:pos x="307" y="96"/>
              </a:cxn>
              <a:cxn ang="0">
                <a:pos x="0" y="96"/>
              </a:cxn>
              <a:cxn ang="0">
                <a:pos x="0" y="134"/>
              </a:cxn>
              <a:cxn ang="0">
                <a:pos x="307" y="134"/>
              </a:cxn>
              <a:cxn ang="0">
                <a:pos x="307" y="230"/>
              </a:cxn>
              <a:cxn ang="0">
                <a:pos x="460" y="115"/>
              </a:cxn>
              <a:cxn ang="0">
                <a:pos x="307" y="0"/>
              </a:cxn>
            </a:cxnLst>
            <a:rect l="0" t="0" r="r" b="b"/>
            <a:pathLst>
              <a:path w="460" h="230">
                <a:moveTo>
                  <a:pt x="307" y="0"/>
                </a:moveTo>
                <a:lnTo>
                  <a:pt x="307" y="96"/>
                </a:lnTo>
                <a:lnTo>
                  <a:pt x="0" y="96"/>
                </a:lnTo>
                <a:lnTo>
                  <a:pt x="0" y="134"/>
                </a:lnTo>
                <a:lnTo>
                  <a:pt x="307" y="134"/>
                </a:lnTo>
                <a:lnTo>
                  <a:pt x="307" y="230"/>
                </a:lnTo>
                <a:lnTo>
                  <a:pt x="460" y="115"/>
                </a:lnTo>
                <a:lnTo>
                  <a:pt x="307" y="0"/>
                </a:lnTo>
                <a:close/>
              </a:path>
            </a:pathLst>
          </a:custGeom>
          <a:solidFill>
            <a:srgbClr val="B2B2B2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45624" name="Group 184"/>
          <p:cNvGrpSpPr>
            <a:grpSpLocks/>
          </p:cNvGrpSpPr>
          <p:nvPr/>
        </p:nvGrpSpPr>
        <p:grpSpPr bwMode="auto">
          <a:xfrm>
            <a:off x="4833938" y="4864100"/>
            <a:ext cx="3843337" cy="1155700"/>
            <a:chOff x="3045" y="3064"/>
            <a:chExt cx="2421" cy="728"/>
          </a:xfrm>
        </p:grpSpPr>
        <p:grpSp>
          <p:nvGrpSpPr>
            <p:cNvPr id="445623" name="Group 183"/>
            <p:cNvGrpSpPr>
              <a:grpSpLocks/>
            </p:cNvGrpSpPr>
            <p:nvPr/>
          </p:nvGrpSpPr>
          <p:grpSpPr bwMode="auto">
            <a:xfrm>
              <a:off x="3045" y="3064"/>
              <a:ext cx="2421" cy="728"/>
              <a:chOff x="3045" y="3071"/>
              <a:chExt cx="2421" cy="728"/>
            </a:xfrm>
          </p:grpSpPr>
          <p:sp>
            <p:nvSpPr>
              <p:cNvPr id="445578" name="Rectangle 138"/>
              <p:cNvSpPr>
                <a:spLocks noChangeArrowheads="1"/>
              </p:cNvSpPr>
              <p:nvPr/>
            </p:nvSpPr>
            <p:spPr bwMode="auto">
              <a:xfrm>
                <a:off x="3045" y="3170"/>
                <a:ext cx="311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566" name="Rectangle 126"/>
              <p:cNvSpPr>
                <a:spLocks noChangeArrowheads="1"/>
              </p:cNvSpPr>
              <p:nvPr/>
            </p:nvSpPr>
            <p:spPr bwMode="auto">
              <a:xfrm>
                <a:off x="4593" y="3145"/>
                <a:ext cx="116" cy="654"/>
              </a:xfrm>
              <a:prstGeom prst="rect">
                <a:avLst/>
              </a:prstGeom>
              <a:solidFill>
                <a:srgbClr val="FFFFFF"/>
              </a:solidFill>
              <a:ln w="79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567" name="Rectangle 127"/>
              <p:cNvSpPr>
                <a:spLocks noChangeArrowheads="1"/>
              </p:cNvSpPr>
              <p:nvPr/>
            </p:nvSpPr>
            <p:spPr bwMode="auto">
              <a:xfrm>
                <a:off x="4638" y="3273"/>
                <a:ext cx="6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n</a:t>
                </a:r>
                <a:endParaRPr lang="en-US"/>
              </a:p>
            </p:txBody>
          </p:sp>
          <p:sp>
            <p:nvSpPr>
              <p:cNvPr id="445568" name="Rectangle 128"/>
              <p:cNvSpPr>
                <a:spLocks noChangeArrowheads="1"/>
              </p:cNvSpPr>
              <p:nvPr/>
            </p:nvSpPr>
            <p:spPr bwMode="auto">
              <a:xfrm>
                <a:off x="4638" y="3412"/>
                <a:ext cx="6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o</a:t>
                </a:r>
                <a:endParaRPr lang="en-US"/>
              </a:p>
            </p:txBody>
          </p:sp>
          <p:sp>
            <p:nvSpPr>
              <p:cNvPr id="445569" name="Rectangle 129"/>
              <p:cNvSpPr>
                <a:spLocks noChangeArrowheads="1"/>
              </p:cNvSpPr>
              <p:nvPr/>
            </p:nvSpPr>
            <p:spPr bwMode="auto">
              <a:xfrm>
                <a:off x="4638" y="3550"/>
                <a:ext cx="6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p</a:t>
                </a:r>
                <a:endParaRPr lang="en-US"/>
              </a:p>
            </p:txBody>
          </p:sp>
          <p:sp>
            <p:nvSpPr>
              <p:cNvPr id="445570" name="Freeform 130"/>
              <p:cNvSpPr>
                <a:spLocks/>
              </p:cNvSpPr>
              <p:nvPr/>
            </p:nvSpPr>
            <p:spPr bwMode="auto">
              <a:xfrm>
                <a:off x="3470" y="3416"/>
                <a:ext cx="346" cy="231"/>
              </a:xfrm>
              <a:custGeom>
                <a:avLst/>
                <a:gdLst/>
                <a:ahLst/>
                <a:cxnLst>
                  <a:cxn ang="0">
                    <a:pos x="0" y="460"/>
                  </a:cxn>
                  <a:cxn ang="0">
                    <a:pos x="384" y="460"/>
                  </a:cxn>
                  <a:cxn ang="0">
                    <a:pos x="384" y="0"/>
                  </a:cxn>
                  <a:cxn ang="0">
                    <a:pos x="691" y="0"/>
                  </a:cxn>
                </a:cxnLst>
                <a:rect l="0" t="0" r="r" b="b"/>
                <a:pathLst>
                  <a:path w="691" h="460">
                    <a:moveTo>
                      <a:pt x="0" y="460"/>
                    </a:moveTo>
                    <a:lnTo>
                      <a:pt x="384" y="460"/>
                    </a:lnTo>
                    <a:lnTo>
                      <a:pt x="384" y="0"/>
                    </a:lnTo>
                    <a:lnTo>
                      <a:pt x="691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571" name="Rectangle 131"/>
              <p:cNvSpPr>
                <a:spLocks noChangeArrowheads="1"/>
              </p:cNvSpPr>
              <p:nvPr/>
            </p:nvSpPr>
            <p:spPr bwMode="auto">
              <a:xfrm>
                <a:off x="3316" y="3071"/>
                <a:ext cx="692" cy="2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572" name="Rectangle 132"/>
              <p:cNvSpPr>
                <a:spLocks noChangeArrowheads="1"/>
              </p:cNvSpPr>
              <p:nvPr/>
            </p:nvSpPr>
            <p:spPr bwMode="auto">
              <a:xfrm>
                <a:off x="3542" y="3101"/>
                <a:ext cx="289" cy="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 b="0">
                    <a:solidFill>
                      <a:srgbClr val="000000"/>
                    </a:solidFill>
                  </a:rPr>
                  <a:t>Rising</a:t>
                </a:r>
                <a:endParaRPr lang="en-US"/>
              </a:p>
            </p:txBody>
          </p:sp>
          <p:sp>
            <p:nvSpPr>
              <p:cNvPr id="445573" name="Rectangle 133"/>
              <p:cNvSpPr>
                <a:spLocks noChangeArrowheads="1"/>
              </p:cNvSpPr>
              <p:nvPr/>
            </p:nvSpPr>
            <p:spPr bwMode="auto">
              <a:xfrm>
                <a:off x="3567" y="3224"/>
                <a:ext cx="237" cy="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 b="0">
                    <a:solidFill>
                      <a:srgbClr val="000000"/>
                    </a:solidFill>
                  </a:rPr>
                  <a:t>clock</a:t>
                </a:r>
                <a:endParaRPr lang="en-US"/>
              </a:p>
            </p:txBody>
          </p:sp>
          <p:sp>
            <p:nvSpPr>
              <p:cNvPr id="445574" name="Freeform 134"/>
              <p:cNvSpPr>
                <a:spLocks/>
              </p:cNvSpPr>
              <p:nvPr/>
            </p:nvSpPr>
            <p:spPr bwMode="auto">
              <a:xfrm>
                <a:off x="3470" y="3416"/>
                <a:ext cx="346" cy="231"/>
              </a:xfrm>
              <a:custGeom>
                <a:avLst/>
                <a:gdLst/>
                <a:ahLst/>
                <a:cxnLst>
                  <a:cxn ang="0">
                    <a:pos x="0" y="460"/>
                  </a:cxn>
                  <a:cxn ang="0">
                    <a:pos x="384" y="460"/>
                  </a:cxn>
                  <a:cxn ang="0">
                    <a:pos x="384" y="0"/>
                  </a:cxn>
                  <a:cxn ang="0">
                    <a:pos x="691" y="0"/>
                  </a:cxn>
                </a:cxnLst>
                <a:rect l="0" t="0" r="r" b="b"/>
                <a:pathLst>
                  <a:path w="691" h="460">
                    <a:moveTo>
                      <a:pt x="0" y="460"/>
                    </a:moveTo>
                    <a:lnTo>
                      <a:pt x="384" y="460"/>
                    </a:lnTo>
                    <a:lnTo>
                      <a:pt x="384" y="0"/>
                    </a:lnTo>
                    <a:lnTo>
                      <a:pt x="691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575" name="Rectangle 135"/>
              <p:cNvSpPr>
                <a:spLocks noChangeArrowheads="1"/>
              </p:cNvSpPr>
              <p:nvPr/>
            </p:nvSpPr>
            <p:spPr bwMode="auto">
              <a:xfrm>
                <a:off x="3316" y="3071"/>
                <a:ext cx="692" cy="2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576" name="Rectangle 136"/>
              <p:cNvSpPr>
                <a:spLocks noChangeArrowheads="1"/>
              </p:cNvSpPr>
              <p:nvPr/>
            </p:nvSpPr>
            <p:spPr bwMode="auto">
              <a:xfrm>
                <a:off x="3542" y="3101"/>
                <a:ext cx="289" cy="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 b="0">
                    <a:solidFill>
                      <a:srgbClr val="000000"/>
                    </a:solidFill>
                  </a:rPr>
                  <a:t>Rising</a:t>
                </a:r>
                <a:endParaRPr lang="en-US"/>
              </a:p>
            </p:txBody>
          </p:sp>
          <p:sp>
            <p:nvSpPr>
              <p:cNvPr id="445577" name="Rectangle 137"/>
              <p:cNvSpPr>
                <a:spLocks noChangeArrowheads="1"/>
              </p:cNvSpPr>
              <p:nvPr/>
            </p:nvSpPr>
            <p:spPr bwMode="auto">
              <a:xfrm>
                <a:off x="3567" y="3224"/>
                <a:ext cx="237" cy="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 b="0">
                    <a:solidFill>
                      <a:srgbClr val="000000"/>
                    </a:solidFill>
                  </a:rPr>
                  <a:t>clock</a:t>
                </a:r>
                <a:endParaRPr lang="en-US"/>
              </a:p>
            </p:txBody>
          </p:sp>
          <p:sp>
            <p:nvSpPr>
              <p:cNvPr id="445579" name="Rectangle 139"/>
              <p:cNvSpPr>
                <a:spLocks noChangeArrowheads="1"/>
              </p:cNvSpPr>
              <p:nvPr/>
            </p:nvSpPr>
            <p:spPr bwMode="auto">
              <a:xfrm>
                <a:off x="3181" y="3206"/>
                <a:ext cx="218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900" b="0">
                    <a:solidFill>
                      <a:srgbClr val="000099"/>
                    </a:solidFill>
                    <a:latin typeface="Wingdings 3" pitchFamily="18" charset="2"/>
                  </a:rPr>
                  <a:t>_</a:t>
                </a:r>
                <a:endParaRPr lang="en-US"/>
              </a:p>
            </p:txBody>
          </p:sp>
          <p:sp>
            <p:nvSpPr>
              <p:cNvPr id="445580" name="Rectangle 140"/>
              <p:cNvSpPr>
                <a:spLocks noChangeArrowheads="1"/>
              </p:cNvSpPr>
              <p:nvPr/>
            </p:nvSpPr>
            <p:spPr bwMode="auto">
              <a:xfrm>
                <a:off x="4005" y="3170"/>
                <a:ext cx="310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581" name="Rectangle 141"/>
              <p:cNvSpPr>
                <a:spLocks noChangeArrowheads="1"/>
              </p:cNvSpPr>
              <p:nvPr/>
            </p:nvSpPr>
            <p:spPr bwMode="auto">
              <a:xfrm>
                <a:off x="4141" y="3206"/>
                <a:ext cx="218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900" b="0">
                    <a:solidFill>
                      <a:srgbClr val="000099"/>
                    </a:solidFill>
                    <a:latin typeface="Wingdings 3" pitchFamily="18" charset="2"/>
                  </a:rPr>
                  <a:t>_</a:t>
                </a:r>
                <a:endParaRPr lang="en-US"/>
              </a:p>
            </p:txBody>
          </p:sp>
          <p:sp>
            <p:nvSpPr>
              <p:cNvPr id="445586" name="Rectangle 146"/>
              <p:cNvSpPr>
                <a:spLocks noChangeArrowheads="1"/>
              </p:cNvSpPr>
              <p:nvPr/>
            </p:nvSpPr>
            <p:spPr bwMode="auto">
              <a:xfrm>
                <a:off x="4763" y="3166"/>
                <a:ext cx="703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587" name="Rectangle 147"/>
              <p:cNvSpPr>
                <a:spLocks noChangeArrowheads="1"/>
              </p:cNvSpPr>
              <p:nvPr/>
            </p:nvSpPr>
            <p:spPr bwMode="auto">
              <a:xfrm>
                <a:off x="4830" y="3190"/>
                <a:ext cx="432" cy="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 b="0">
                    <a:solidFill>
                      <a:srgbClr val="000000"/>
                    </a:solidFill>
                  </a:rPr>
                  <a:t>Output = </a:t>
                </a:r>
                <a:endParaRPr lang="en-US"/>
              </a:p>
            </p:txBody>
          </p:sp>
          <p:sp>
            <p:nvSpPr>
              <p:cNvPr id="445588" name="Rectangle 148"/>
              <p:cNvSpPr>
                <a:spLocks noChangeArrowheads="1"/>
              </p:cNvSpPr>
              <p:nvPr/>
            </p:nvSpPr>
            <p:spPr bwMode="auto">
              <a:xfrm>
                <a:off x="5266" y="3200"/>
                <a:ext cx="186" cy="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 b="0">
                    <a:solidFill>
                      <a:srgbClr val="000000"/>
                    </a:solidFill>
                    <a:latin typeface="Courier New" pitchFamily="49" charset="0"/>
                  </a:rPr>
                  <a:t>nop</a:t>
                </a:r>
                <a:endParaRPr lang="en-US"/>
              </a:p>
            </p:txBody>
          </p:sp>
        </p:grpSp>
        <p:sp>
          <p:nvSpPr>
            <p:cNvPr id="445615" name="Freeform 175"/>
            <p:cNvSpPr>
              <a:spLocks/>
            </p:cNvSpPr>
            <p:nvPr/>
          </p:nvSpPr>
          <p:spPr bwMode="auto">
            <a:xfrm>
              <a:off x="4363" y="3414"/>
              <a:ext cx="230" cy="115"/>
            </a:xfrm>
            <a:custGeom>
              <a:avLst/>
              <a:gdLst/>
              <a:ahLst/>
              <a:cxnLst>
                <a:cxn ang="0">
                  <a:pos x="307" y="0"/>
                </a:cxn>
                <a:cxn ang="0">
                  <a:pos x="307" y="96"/>
                </a:cxn>
                <a:cxn ang="0">
                  <a:pos x="0" y="96"/>
                </a:cxn>
                <a:cxn ang="0">
                  <a:pos x="0" y="134"/>
                </a:cxn>
                <a:cxn ang="0">
                  <a:pos x="307" y="134"/>
                </a:cxn>
                <a:cxn ang="0">
                  <a:pos x="307" y="230"/>
                </a:cxn>
                <a:cxn ang="0">
                  <a:pos x="461" y="115"/>
                </a:cxn>
                <a:cxn ang="0">
                  <a:pos x="307" y="0"/>
                </a:cxn>
              </a:cxnLst>
              <a:rect l="0" t="0" r="r" b="b"/>
              <a:pathLst>
                <a:path w="461" h="230">
                  <a:moveTo>
                    <a:pt x="307" y="0"/>
                  </a:moveTo>
                  <a:lnTo>
                    <a:pt x="307" y="96"/>
                  </a:lnTo>
                  <a:lnTo>
                    <a:pt x="0" y="96"/>
                  </a:lnTo>
                  <a:lnTo>
                    <a:pt x="0" y="134"/>
                  </a:lnTo>
                  <a:lnTo>
                    <a:pt x="307" y="134"/>
                  </a:lnTo>
                  <a:lnTo>
                    <a:pt x="307" y="230"/>
                  </a:lnTo>
                  <a:lnTo>
                    <a:pt x="461" y="115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FFFFFF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616" name="Freeform 176"/>
            <p:cNvSpPr>
              <a:spLocks/>
            </p:cNvSpPr>
            <p:nvPr/>
          </p:nvSpPr>
          <p:spPr bwMode="auto">
            <a:xfrm>
              <a:off x="4708" y="3414"/>
              <a:ext cx="231" cy="115"/>
            </a:xfrm>
            <a:custGeom>
              <a:avLst/>
              <a:gdLst/>
              <a:ahLst/>
              <a:cxnLst>
                <a:cxn ang="0">
                  <a:pos x="307" y="0"/>
                </a:cxn>
                <a:cxn ang="0">
                  <a:pos x="307" y="96"/>
                </a:cxn>
                <a:cxn ang="0">
                  <a:pos x="0" y="96"/>
                </a:cxn>
                <a:cxn ang="0">
                  <a:pos x="0" y="134"/>
                </a:cxn>
                <a:cxn ang="0">
                  <a:pos x="307" y="134"/>
                </a:cxn>
                <a:cxn ang="0">
                  <a:pos x="307" y="230"/>
                </a:cxn>
                <a:cxn ang="0">
                  <a:pos x="461" y="115"/>
                </a:cxn>
                <a:cxn ang="0">
                  <a:pos x="307" y="0"/>
                </a:cxn>
              </a:cxnLst>
              <a:rect l="0" t="0" r="r" b="b"/>
              <a:pathLst>
                <a:path w="461" h="230">
                  <a:moveTo>
                    <a:pt x="307" y="0"/>
                  </a:moveTo>
                  <a:lnTo>
                    <a:pt x="307" y="96"/>
                  </a:lnTo>
                  <a:lnTo>
                    <a:pt x="0" y="96"/>
                  </a:lnTo>
                  <a:lnTo>
                    <a:pt x="0" y="134"/>
                  </a:lnTo>
                  <a:lnTo>
                    <a:pt x="307" y="134"/>
                  </a:lnTo>
                  <a:lnTo>
                    <a:pt x="307" y="230"/>
                  </a:lnTo>
                  <a:lnTo>
                    <a:pt x="461" y="115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FFFFFF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45619" name="Group 179"/>
          <p:cNvGrpSpPr>
            <a:grpSpLocks/>
          </p:cNvGrpSpPr>
          <p:nvPr/>
        </p:nvGrpSpPr>
        <p:grpSpPr bwMode="auto">
          <a:xfrm>
            <a:off x="609600" y="1296988"/>
            <a:ext cx="4737100" cy="1360487"/>
            <a:chOff x="384" y="817"/>
            <a:chExt cx="2984" cy="857"/>
          </a:xfrm>
        </p:grpSpPr>
        <p:sp>
          <p:nvSpPr>
            <p:cNvPr id="445460" name="Rectangle 20"/>
            <p:cNvSpPr>
              <a:spLocks noChangeArrowheads="1"/>
            </p:cNvSpPr>
            <p:nvPr/>
          </p:nvSpPr>
          <p:spPr bwMode="auto">
            <a:xfrm>
              <a:off x="3057" y="866"/>
              <a:ext cx="311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464" name="Rectangle 24"/>
            <p:cNvSpPr>
              <a:spLocks noChangeArrowheads="1"/>
            </p:cNvSpPr>
            <p:nvPr/>
          </p:nvSpPr>
          <p:spPr bwMode="auto">
            <a:xfrm>
              <a:off x="2356" y="856"/>
              <a:ext cx="570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465" name="Rectangle 25"/>
            <p:cNvSpPr>
              <a:spLocks noChangeArrowheads="1"/>
            </p:cNvSpPr>
            <p:nvPr/>
          </p:nvSpPr>
          <p:spPr bwMode="auto">
            <a:xfrm>
              <a:off x="2402" y="886"/>
              <a:ext cx="527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Output = x</a:t>
              </a:r>
              <a:endParaRPr lang="en-US"/>
            </a:p>
          </p:txBody>
        </p:sp>
        <p:sp>
          <p:nvSpPr>
            <p:cNvPr id="445466" name="Rectangle 26"/>
            <p:cNvSpPr>
              <a:spLocks noChangeArrowheads="1"/>
            </p:cNvSpPr>
            <p:nvPr/>
          </p:nvSpPr>
          <p:spPr bwMode="auto">
            <a:xfrm>
              <a:off x="1728" y="856"/>
              <a:ext cx="488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467" name="Rectangle 27"/>
            <p:cNvSpPr>
              <a:spLocks noChangeArrowheads="1"/>
            </p:cNvSpPr>
            <p:nvPr/>
          </p:nvSpPr>
          <p:spPr bwMode="auto">
            <a:xfrm>
              <a:off x="1774" y="886"/>
              <a:ext cx="445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Input = y</a:t>
              </a:r>
              <a:endParaRPr lang="en-US"/>
            </a:p>
          </p:txBody>
        </p:sp>
        <p:sp>
          <p:nvSpPr>
            <p:cNvPr id="445472" name="Rectangle 32"/>
            <p:cNvSpPr>
              <a:spLocks noChangeArrowheads="1"/>
            </p:cNvSpPr>
            <p:nvPr/>
          </p:nvSpPr>
          <p:spPr bwMode="auto">
            <a:xfrm>
              <a:off x="1831" y="1381"/>
              <a:ext cx="375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473" name="Rectangle 33"/>
            <p:cNvSpPr>
              <a:spLocks noChangeArrowheads="1"/>
            </p:cNvSpPr>
            <p:nvPr/>
          </p:nvSpPr>
          <p:spPr bwMode="auto">
            <a:xfrm>
              <a:off x="1878" y="1411"/>
              <a:ext cx="259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stall </a:t>
              </a:r>
              <a:endParaRPr lang="en-US"/>
            </a:p>
          </p:txBody>
        </p:sp>
        <p:sp>
          <p:nvSpPr>
            <p:cNvPr id="445474" name="Rectangle 34"/>
            <p:cNvSpPr>
              <a:spLocks noChangeArrowheads="1"/>
            </p:cNvSpPr>
            <p:nvPr/>
          </p:nvSpPr>
          <p:spPr bwMode="auto">
            <a:xfrm>
              <a:off x="1878" y="1534"/>
              <a:ext cx="193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= 0</a:t>
              </a:r>
              <a:endParaRPr lang="en-US"/>
            </a:p>
          </p:txBody>
        </p:sp>
        <p:sp>
          <p:nvSpPr>
            <p:cNvPr id="445475" name="Rectangle 35"/>
            <p:cNvSpPr>
              <a:spLocks noChangeArrowheads="1"/>
            </p:cNvSpPr>
            <p:nvPr/>
          </p:nvSpPr>
          <p:spPr bwMode="auto">
            <a:xfrm>
              <a:off x="2330" y="1381"/>
              <a:ext cx="423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476" name="Rectangle 36"/>
            <p:cNvSpPr>
              <a:spLocks noChangeArrowheads="1"/>
            </p:cNvSpPr>
            <p:nvPr/>
          </p:nvSpPr>
          <p:spPr bwMode="auto">
            <a:xfrm>
              <a:off x="2377" y="1411"/>
              <a:ext cx="357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bubble</a:t>
              </a:r>
              <a:endParaRPr lang="en-US"/>
            </a:p>
          </p:txBody>
        </p:sp>
        <p:sp>
          <p:nvSpPr>
            <p:cNvPr id="445477" name="Rectangle 37"/>
            <p:cNvSpPr>
              <a:spLocks noChangeArrowheads="1"/>
            </p:cNvSpPr>
            <p:nvPr/>
          </p:nvSpPr>
          <p:spPr bwMode="auto">
            <a:xfrm>
              <a:off x="2561" y="1534"/>
              <a:ext cx="193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= 0</a:t>
              </a:r>
              <a:endParaRPr lang="en-US"/>
            </a:p>
          </p:txBody>
        </p:sp>
        <p:sp>
          <p:nvSpPr>
            <p:cNvPr id="445478" name="Rectangle 38"/>
            <p:cNvSpPr>
              <a:spLocks noChangeArrowheads="1"/>
            </p:cNvSpPr>
            <p:nvPr/>
          </p:nvSpPr>
          <p:spPr bwMode="auto">
            <a:xfrm>
              <a:off x="2225" y="817"/>
              <a:ext cx="116" cy="654"/>
            </a:xfrm>
            <a:prstGeom prst="rect">
              <a:avLst/>
            </a:prstGeom>
            <a:solidFill>
              <a:srgbClr val="B2B2B2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479" name="Rectangle 39"/>
            <p:cNvSpPr>
              <a:spLocks noChangeArrowheads="1"/>
            </p:cNvSpPr>
            <p:nvPr/>
          </p:nvSpPr>
          <p:spPr bwMode="auto">
            <a:xfrm>
              <a:off x="2251" y="1076"/>
              <a:ext cx="120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x</a:t>
              </a:r>
              <a:endParaRPr lang="en-US"/>
            </a:p>
          </p:txBody>
        </p:sp>
        <p:grpSp>
          <p:nvGrpSpPr>
            <p:cNvPr id="445482" name="Group 42"/>
            <p:cNvGrpSpPr>
              <a:grpSpLocks/>
            </p:cNvGrpSpPr>
            <p:nvPr/>
          </p:nvGrpSpPr>
          <p:grpSpPr bwMode="auto">
            <a:xfrm>
              <a:off x="2110" y="1470"/>
              <a:ext cx="159" cy="115"/>
              <a:chOff x="2110" y="1470"/>
              <a:chExt cx="159" cy="115"/>
            </a:xfrm>
          </p:grpSpPr>
          <p:sp>
            <p:nvSpPr>
              <p:cNvPr id="445480" name="Freeform 40"/>
              <p:cNvSpPr>
                <a:spLocks/>
              </p:cNvSpPr>
              <p:nvPr/>
            </p:nvSpPr>
            <p:spPr bwMode="auto">
              <a:xfrm>
                <a:off x="2110" y="1498"/>
                <a:ext cx="143" cy="87"/>
              </a:xfrm>
              <a:custGeom>
                <a:avLst/>
                <a:gdLst/>
                <a:ahLst/>
                <a:cxnLst>
                  <a:cxn ang="0">
                    <a:pos x="286" y="0"/>
                  </a:cxn>
                  <a:cxn ang="0">
                    <a:pos x="230" y="173"/>
                  </a:cxn>
                  <a:cxn ang="0">
                    <a:pos x="0" y="173"/>
                  </a:cxn>
                </a:cxnLst>
                <a:rect l="0" t="0" r="r" b="b"/>
                <a:pathLst>
                  <a:path w="286" h="173">
                    <a:moveTo>
                      <a:pt x="286" y="0"/>
                    </a:moveTo>
                    <a:lnTo>
                      <a:pt x="230" y="173"/>
                    </a:lnTo>
                    <a:lnTo>
                      <a:pt x="0" y="173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481" name="Freeform 41"/>
              <p:cNvSpPr>
                <a:spLocks/>
              </p:cNvSpPr>
              <p:nvPr/>
            </p:nvSpPr>
            <p:spPr bwMode="auto">
              <a:xfrm>
                <a:off x="2237" y="1470"/>
                <a:ext cx="32" cy="36"/>
              </a:xfrm>
              <a:custGeom>
                <a:avLst/>
                <a:gdLst/>
                <a:ahLst/>
                <a:cxnLst>
                  <a:cxn ang="0">
                    <a:pos x="62" y="74"/>
                  </a:cxn>
                  <a:cxn ang="0">
                    <a:pos x="51" y="0"/>
                  </a:cxn>
                  <a:cxn ang="0">
                    <a:pos x="0" y="53"/>
                  </a:cxn>
                  <a:cxn ang="0">
                    <a:pos x="62" y="74"/>
                  </a:cxn>
                </a:cxnLst>
                <a:rect l="0" t="0" r="r" b="b"/>
                <a:pathLst>
                  <a:path w="62" h="74">
                    <a:moveTo>
                      <a:pt x="62" y="74"/>
                    </a:moveTo>
                    <a:lnTo>
                      <a:pt x="51" y="0"/>
                    </a:lnTo>
                    <a:lnTo>
                      <a:pt x="0" y="53"/>
                    </a:lnTo>
                    <a:lnTo>
                      <a:pt x="62" y="7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45485" name="Group 45"/>
            <p:cNvGrpSpPr>
              <a:grpSpLocks/>
            </p:cNvGrpSpPr>
            <p:nvPr/>
          </p:nvGrpSpPr>
          <p:grpSpPr bwMode="auto">
            <a:xfrm>
              <a:off x="2297" y="1470"/>
              <a:ext cx="158" cy="115"/>
              <a:chOff x="2297" y="1470"/>
              <a:chExt cx="158" cy="115"/>
            </a:xfrm>
          </p:grpSpPr>
          <p:sp>
            <p:nvSpPr>
              <p:cNvPr id="445483" name="Freeform 43"/>
              <p:cNvSpPr>
                <a:spLocks/>
              </p:cNvSpPr>
              <p:nvPr/>
            </p:nvSpPr>
            <p:spPr bwMode="auto">
              <a:xfrm>
                <a:off x="2312" y="1498"/>
                <a:ext cx="143" cy="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6" y="173"/>
                  </a:cxn>
                  <a:cxn ang="0">
                    <a:pos x="286" y="173"/>
                  </a:cxn>
                </a:cxnLst>
                <a:rect l="0" t="0" r="r" b="b"/>
                <a:pathLst>
                  <a:path w="286" h="173">
                    <a:moveTo>
                      <a:pt x="0" y="0"/>
                    </a:moveTo>
                    <a:lnTo>
                      <a:pt x="56" y="173"/>
                    </a:lnTo>
                    <a:lnTo>
                      <a:pt x="286" y="173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484" name="Freeform 44"/>
              <p:cNvSpPr>
                <a:spLocks/>
              </p:cNvSpPr>
              <p:nvPr/>
            </p:nvSpPr>
            <p:spPr bwMode="auto">
              <a:xfrm>
                <a:off x="2297" y="1470"/>
                <a:ext cx="31" cy="36"/>
              </a:xfrm>
              <a:custGeom>
                <a:avLst/>
                <a:gdLst/>
                <a:ahLst/>
                <a:cxnLst>
                  <a:cxn ang="0">
                    <a:pos x="63" y="53"/>
                  </a:cxn>
                  <a:cxn ang="0">
                    <a:pos x="10" y="0"/>
                  </a:cxn>
                  <a:cxn ang="0">
                    <a:pos x="0" y="74"/>
                  </a:cxn>
                  <a:cxn ang="0">
                    <a:pos x="63" y="53"/>
                  </a:cxn>
                </a:cxnLst>
                <a:rect l="0" t="0" r="r" b="b"/>
                <a:pathLst>
                  <a:path w="63" h="74">
                    <a:moveTo>
                      <a:pt x="63" y="53"/>
                    </a:moveTo>
                    <a:lnTo>
                      <a:pt x="10" y="0"/>
                    </a:lnTo>
                    <a:lnTo>
                      <a:pt x="0" y="74"/>
                    </a:lnTo>
                    <a:lnTo>
                      <a:pt x="63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45486" name="Freeform 46"/>
            <p:cNvSpPr>
              <a:spLocks/>
            </p:cNvSpPr>
            <p:nvPr/>
          </p:nvSpPr>
          <p:spPr bwMode="auto">
            <a:xfrm>
              <a:off x="1994" y="1086"/>
              <a:ext cx="231" cy="115"/>
            </a:xfrm>
            <a:custGeom>
              <a:avLst/>
              <a:gdLst/>
              <a:ahLst/>
              <a:cxnLst>
                <a:cxn ang="0">
                  <a:pos x="307" y="0"/>
                </a:cxn>
                <a:cxn ang="0">
                  <a:pos x="307" y="96"/>
                </a:cxn>
                <a:cxn ang="0">
                  <a:pos x="0" y="96"/>
                </a:cxn>
                <a:cxn ang="0">
                  <a:pos x="0" y="134"/>
                </a:cxn>
                <a:cxn ang="0">
                  <a:pos x="307" y="134"/>
                </a:cxn>
                <a:cxn ang="0">
                  <a:pos x="307" y="230"/>
                </a:cxn>
                <a:cxn ang="0">
                  <a:pos x="460" y="115"/>
                </a:cxn>
                <a:cxn ang="0">
                  <a:pos x="307" y="0"/>
                </a:cxn>
              </a:cxnLst>
              <a:rect l="0" t="0" r="r" b="b"/>
              <a:pathLst>
                <a:path w="460" h="230">
                  <a:moveTo>
                    <a:pt x="307" y="0"/>
                  </a:moveTo>
                  <a:lnTo>
                    <a:pt x="307" y="96"/>
                  </a:lnTo>
                  <a:lnTo>
                    <a:pt x="0" y="96"/>
                  </a:lnTo>
                  <a:lnTo>
                    <a:pt x="0" y="134"/>
                  </a:lnTo>
                  <a:lnTo>
                    <a:pt x="307" y="134"/>
                  </a:lnTo>
                  <a:lnTo>
                    <a:pt x="307" y="230"/>
                  </a:lnTo>
                  <a:lnTo>
                    <a:pt x="460" y="115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66CCFF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487" name="Freeform 47"/>
            <p:cNvSpPr>
              <a:spLocks/>
            </p:cNvSpPr>
            <p:nvPr/>
          </p:nvSpPr>
          <p:spPr bwMode="auto">
            <a:xfrm>
              <a:off x="2340" y="1086"/>
              <a:ext cx="230" cy="115"/>
            </a:xfrm>
            <a:custGeom>
              <a:avLst/>
              <a:gdLst/>
              <a:ahLst/>
              <a:cxnLst>
                <a:cxn ang="0">
                  <a:pos x="307" y="0"/>
                </a:cxn>
                <a:cxn ang="0">
                  <a:pos x="307" y="96"/>
                </a:cxn>
                <a:cxn ang="0">
                  <a:pos x="0" y="96"/>
                </a:cxn>
                <a:cxn ang="0">
                  <a:pos x="0" y="134"/>
                </a:cxn>
                <a:cxn ang="0">
                  <a:pos x="307" y="134"/>
                </a:cxn>
                <a:cxn ang="0">
                  <a:pos x="307" y="230"/>
                </a:cxn>
                <a:cxn ang="0">
                  <a:pos x="460" y="115"/>
                </a:cxn>
                <a:cxn ang="0">
                  <a:pos x="307" y="0"/>
                </a:cxn>
              </a:cxnLst>
              <a:rect l="0" t="0" r="r" b="b"/>
              <a:pathLst>
                <a:path w="460" h="230">
                  <a:moveTo>
                    <a:pt x="307" y="0"/>
                  </a:moveTo>
                  <a:lnTo>
                    <a:pt x="307" y="96"/>
                  </a:lnTo>
                  <a:lnTo>
                    <a:pt x="0" y="96"/>
                  </a:lnTo>
                  <a:lnTo>
                    <a:pt x="0" y="134"/>
                  </a:lnTo>
                  <a:lnTo>
                    <a:pt x="307" y="134"/>
                  </a:lnTo>
                  <a:lnTo>
                    <a:pt x="307" y="230"/>
                  </a:lnTo>
                  <a:lnTo>
                    <a:pt x="460" y="115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B2B2B2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488" name="Rectangle 48"/>
            <p:cNvSpPr>
              <a:spLocks noChangeArrowheads="1"/>
            </p:cNvSpPr>
            <p:nvPr/>
          </p:nvSpPr>
          <p:spPr bwMode="auto">
            <a:xfrm>
              <a:off x="2225" y="817"/>
              <a:ext cx="116" cy="654"/>
            </a:xfrm>
            <a:prstGeom prst="rect">
              <a:avLst/>
            </a:prstGeom>
            <a:solidFill>
              <a:srgbClr val="B2B2B2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489" name="Rectangle 49"/>
            <p:cNvSpPr>
              <a:spLocks noChangeArrowheads="1"/>
            </p:cNvSpPr>
            <p:nvPr/>
          </p:nvSpPr>
          <p:spPr bwMode="auto">
            <a:xfrm>
              <a:off x="2251" y="1076"/>
              <a:ext cx="120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x</a:t>
              </a:r>
              <a:endParaRPr lang="en-US"/>
            </a:p>
          </p:txBody>
        </p:sp>
        <p:grpSp>
          <p:nvGrpSpPr>
            <p:cNvPr id="445492" name="Group 52"/>
            <p:cNvGrpSpPr>
              <a:grpSpLocks/>
            </p:cNvGrpSpPr>
            <p:nvPr/>
          </p:nvGrpSpPr>
          <p:grpSpPr bwMode="auto">
            <a:xfrm>
              <a:off x="2110" y="1470"/>
              <a:ext cx="159" cy="115"/>
              <a:chOff x="2110" y="1470"/>
              <a:chExt cx="159" cy="115"/>
            </a:xfrm>
          </p:grpSpPr>
          <p:sp>
            <p:nvSpPr>
              <p:cNvPr id="445490" name="Freeform 50"/>
              <p:cNvSpPr>
                <a:spLocks/>
              </p:cNvSpPr>
              <p:nvPr/>
            </p:nvSpPr>
            <p:spPr bwMode="auto">
              <a:xfrm>
                <a:off x="2110" y="1498"/>
                <a:ext cx="143" cy="87"/>
              </a:xfrm>
              <a:custGeom>
                <a:avLst/>
                <a:gdLst/>
                <a:ahLst/>
                <a:cxnLst>
                  <a:cxn ang="0">
                    <a:pos x="286" y="0"/>
                  </a:cxn>
                  <a:cxn ang="0">
                    <a:pos x="230" y="173"/>
                  </a:cxn>
                  <a:cxn ang="0">
                    <a:pos x="0" y="173"/>
                  </a:cxn>
                </a:cxnLst>
                <a:rect l="0" t="0" r="r" b="b"/>
                <a:pathLst>
                  <a:path w="286" h="173">
                    <a:moveTo>
                      <a:pt x="286" y="0"/>
                    </a:moveTo>
                    <a:lnTo>
                      <a:pt x="230" y="173"/>
                    </a:lnTo>
                    <a:lnTo>
                      <a:pt x="0" y="173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491" name="Freeform 51"/>
              <p:cNvSpPr>
                <a:spLocks/>
              </p:cNvSpPr>
              <p:nvPr/>
            </p:nvSpPr>
            <p:spPr bwMode="auto">
              <a:xfrm>
                <a:off x="2237" y="1470"/>
                <a:ext cx="32" cy="36"/>
              </a:xfrm>
              <a:custGeom>
                <a:avLst/>
                <a:gdLst/>
                <a:ahLst/>
                <a:cxnLst>
                  <a:cxn ang="0">
                    <a:pos x="62" y="74"/>
                  </a:cxn>
                  <a:cxn ang="0">
                    <a:pos x="51" y="0"/>
                  </a:cxn>
                  <a:cxn ang="0">
                    <a:pos x="0" y="53"/>
                  </a:cxn>
                  <a:cxn ang="0">
                    <a:pos x="62" y="74"/>
                  </a:cxn>
                </a:cxnLst>
                <a:rect l="0" t="0" r="r" b="b"/>
                <a:pathLst>
                  <a:path w="62" h="74">
                    <a:moveTo>
                      <a:pt x="62" y="74"/>
                    </a:moveTo>
                    <a:lnTo>
                      <a:pt x="51" y="0"/>
                    </a:lnTo>
                    <a:lnTo>
                      <a:pt x="0" y="53"/>
                    </a:lnTo>
                    <a:lnTo>
                      <a:pt x="62" y="7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45495" name="Group 55"/>
            <p:cNvGrpSpPr>
              <a:grpSpLocks/>
            </p:cNvGrpSpPr>
            <p:nvPr/>
          </p:nvGrpSpPr>
          <p:grpSpPr bwMode="auto">
            <a:xfrm>
              <a:off x="2297" y="1470"/>
              <a:ext cx="158" cy="115"/>
              <a:chOff x="2297" y="1470"/>
              <a:chExt cx="158" cy="115"/>
            </a:xfrm>
          </p:grpSpPr>
          <p:sp>
            <p:nvSpPr>
              <p:cNvPr id="445493" name="Freeform 53"/>
              <p:cNvSpPr>
                <a:spLocks/>
              </p:cNvSpPr>
              <p:nvPr/>
            </p:nvSpPr>
            <p:spPr bwMode="auto">
              <a:xfrm>
                <a:off x="2312" y="1498"/>
                <a:ext cx="143" cy="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6" y="173"/>
                  </a:cxn>
                  <a:cxn ang="0">
                    <a:pos x="286" y="173"/>
                  </a:cxn>
                </a:cxnLst>
                <a:rect l="0" t="0" r="r" b="b"/>
                <a:pathLst>
                  <a:path w="286" h="173">
                    <a:moveTo>
                      <a:pt x="0" y="0"/>
                    </a:moveTo>
                    <a:lnTo>
                      <a:pt x="56" y="173"/>
                    </a:lnTo>
                    <a:lnTo>
                      <a:pt x="286" y="173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494" name="Freeform 54"/>
              <p:cNvSpPr>
                <a:spLocks/>
              </p:cNvSpPr>
              <p:nvPr/>
            </p:nvSpPr>
            <p:spPr bwMode="auto">
              <a:xfrm>
                <a:off x="2297" y="1470"/>
                <a:ext cx="31" cy="36"/>
              </a:xfrm>
              <a:custGeom>
                <a:avLst/>
                <a:gdLst/>
                <a:ahLst/>
                <a:cxnLst>
                  <a:cxn ang="0">
                    <a:pos x="63" y="53"/>
                  </a:cxn>
                  <a:cxn ang="0">
                    <a:pos x="10" y="0"/>
                  </a:cxn>
                  <a:cxn ang="0">
                    <a:pos x="0" y="74"/>
                  </a:cxn>
                  <a:cxn ang="0">
                    <a:pos x="63" y="53"/>
                  </a:cxn>
                </a:cxnLst>
                <a:rect l="0" t="0" r="r" b="b"/>
                <a:pathLst>
                  <a:path w="63" h="74">
                    <a:moveTo>
                      <a:pt x="63" y="53"/>
                    </a:moveTo>
                    <a:lnTo>
                      <a:pt x="10" y="0"/>
                    </a:lnTo>
                    <a:lnTo>
                      <a:pt x="0" y="74"/>
                    </a:lnTo>
                    <a:lnTo>
                      <a:pt x="63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45496" name="Freeform 56"/>
            <p:cNvSpPr>
              <a:spLocks/>
            </p:cNvSpPr>
            <p:nvPr/>
          </p:nvSpPr>
          <p:spPr bwMode="auto">
            <a:xfrm>
              <a:off x="1994" y="1086"/>
              <a:ext cx="231" cy="115"/>
            </a:xfrm>
            <a:custGeom>
              <a:avLst/>
              <a:gdLst/>
              <a:ahLst/>
              <a:cxnLst>
                <a:cxn ang="0">
                  <a:pos x="307" y="0"/>
                </a:cxn>
                <a:cxn ang="0">
                  <a:pos x="307" y="96"/>
                </a:cxn>
                <a:cxn ang="0">
                  <a:pos x="0" y="96"/>
                </a:cxn>
                <a:cxn ang="0">
                  <a:pos x="0" y="134"/>
                </a:cxn>
                <a:cxn ang="0">
                  <a:pos x="307" y="134"/>
                </a:cxn>
                <a:cxn ang="0">
                  <a:pos x="307" y="230"/>
                </a:cxn>
                <a:cxn ang="0">
                  <a:pos x="460" y="115"/>
                </a:cxn>
                <a:cxn ang="0">
                  <a:pos x="307" y="0"/>
                </a:cxn>
              </a:cxnLst>
              <a:rect l="0" t="0" r="r" b="b"/>
              <a:pathLst>
                <a:path w="460" h="230">
                  <a:moveTo>
                    <a:pt x="307" y="0"/>
                  </a:moveTo>
                  <a:lnTo>
                    <a:pt x="307" y="96"/>
                  </a:lnTo>
                  <a:lnTo>
                    <a:pt x="0" y="96"/>
                  </a:lnTo>
                  <a:lnTo>
                    <a:pt x="0" y="134"/>
                  </a:lnTo>
                  <a:lnTo>
                    <a:pt x="307" y="134"/>
                  </a:lnTo>
                  <a:lnTo>
                    <a:pt x="307" y="230"/>
                  </a:lnTo>
                  <a:lnTo>
                    <a:pt x="460" y="115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66CCFF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497" name="Freeform 57"/>
            <p:cNvSpPr>
              <a:spLocks/>
            </p:cNvSpPr>
            <p:nvPr/>
          </p:nvSpPr>
          <p:spPr bwMode="auto">
            <a:xfrm>
              <a:off x="2340" y="1086"/>
              <a:ext cx="230" cy="115"/>
            </a:xfrm>
            <a:custGeom>
              <a:avLst/>
              <a:gdLst/>
              <a:ahLst/>
              <a:cxnLst>
                <a:cxn ang="0">
                  <a:pos x="307" y="0"/>
                </a:cxn>
                <a:cxn ang="0">
                  <a:pos x="307" y="96"/>
                </a:cxn>
                <a:cxn ang="0">
                  <a:pos x="0" y="96"/>
                </a:cxn>
                <a:cxn ang="0">
                  <a:pos x="0" y="134"/>
                </a:cxn>
                <a:cxn ang="0">
                  <a:pos x="307" y="134"/>
                </a:cxn>
                <a:cxn ang="0">
                  <a:pos x="307" y="230"/>
                </a:cxn>
                <a:cxn ang="0">
                  <a:pos x="460" y="115"/>
                </a:cxn>
                <a:cxn ang="0">
                  <a:pos x="307" y="0"/>
                </a:cxn>
              </a:cxnLst>
              <a:rect l="0" t="0" r="r" b="b"/>
              <a:pathLst>
                <a:path w="460" h="230">
                  <a:moveTo>
                    <a:pt x="307" y="0"/>
                  </a:moveTo>
                  <a:lnTo>
                    <a:pt x="307" y="96"/>
                  </a:lnTo>
                  <a:lnTo>
                    <a:pt x="0" y="96"/>
                  </a:lnTo>
                  <a:lnTo>
                    <a:pt x="0" y="134"/>
                  </a:lnTo>
                  <a:lnTo>
                    <a:pt x="307" y="134"/>
                  </a:lnTo>
                  <a:lnTo>
                    <a:pt x="307" y="230"/>
                  </a:lnTo>
                  <a:lnTo>
                    <a:pt x="460" y="115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B2B2B2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447" name="Text Box 7"/>
            <p:cNvSpPr txBox="1">
              <a:spLocks noChangeArrowheads="1"/>
            </p:cNvSpPr>
            <p:nvPr/>
          </p:nvSpPr>
          <p:spPr bwMode="auto">
            <a:xfrm>
              <a:off x="384" y="1046"/>
              <a:ext cx="997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/>
              <a:r>
                <a:rPr lang="en-US"/>
                <a:t>Normal</a:t>
              </a:r>
            </a:p>
          </p:txBody>
        </p:sp>
      </p:grpSp>
      <p:grpSp>
        <p:nvGrpSpPr>
          <p:cNvPr id="445620" name="Group 180"/>
          <p:cNvGrpSpPr>
            <a:grpSpLocks/>
          </p:cNvGrpSpPr>
          <p:nvPr/>
        </p:nvGrpSpPr>
        <p:grpSpPr bwMode="auto">
          <a:xfrm>
            <a:off x="609600" y="3201988"/>
            <a:ext cx="4021138" cy="1341437"/>
            <a:chOff x="384" y="2017"/>
            <a:chExt cx="2533" cy="845"/>
          </a:xfrm>
        </p:grpSpPr>
        <p:sp>
          <p:nvSpPr>
            <p:cNvPr id="445522" name="Rectangle 82"/>
            <p:cNvSpPr>
              <a:spLocks noChangeArrowheads="1"/>
            </p:cNvSpPr>
            <p:nvPr/>
          </p:nvSpPr>
          <p:spPr bwMode="auto">
            <a:xfrm>
              <a:off x="2344" y="2044"/>
              <a:ext cx="570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523" name="Rectangle 83"/>
            <p:cNvSpPr>
              <a:spLocks noChangeArrowheads="1"/>
            </p:cNvSpPr>
            <p:nvPr/>
          </p:nvSpPr>
          <p:spPr bwMode="auto">
            <a:xfrm>
              <a:off x="2390" y="2074"/>
              <a:ext cx="527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Output = x</a:t>
              </a:r>
              <a:endParaRPr lang="en-US"/>
            </a:p>
          </p:txBody>
        </p:sp>
        <p:sp>
          <p:nvSpPr>
            <p:cNvPr id="445524" name="Rectangle 84"/>
            <p:cNvSpPr>
              <a:spLocks noChangeArrowheads="1"/>
            </p:cNvSpPr>
            <p:nvPr/>
          </p:nvSpPr>
          <p:spPr bwMode="auto">
            <a:xfrm>
              <a:off x="1716" y="2044"/>
              <a:ext cx="488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525" name="Rectangle 85"/>
            <p:cNvSpPr>
              <a:spLocks noChangeArrowheads="1"/>
            </p:cNvSpPr>
            <p:nvPr/>
          </p:nvSpPr>
          <p:spPr bwMode="auto">
            <a:xfrm>
              <a:off x="1762" y="2074"/>
              <a:ext cx="445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Input = y</a:t>
              </a:r>
              <a:endParaRPr lang="en-US"/>
            </a:p>
          </p:txBody>
        </p:sp>
        <p:sp>
          <p:nvSpPr>
            <p:cNvPr id="445530" name="Rectangle 90"/>
            <p:cNvSpPr>
              <a:spLocks noChangeArrowheads="1"/>
            </p:cNvSpPr>
            <p:nvPr/>
          </p:nvSpPr>
          <p:spPr bwMode="auto">
            <a:xfrm>
              <a:off x="1819" y="2569"/>
              <a:ext cx="375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531" name="Rectangle 91"/>
            <p:cNvSpPr>
              <a:spLocks noChangeArrowheads="1"/>
            </p:cNvSpPr>
            <p:nvPr/>
          </p:nvSpPr>
          <p:spPr bwMode="auto">
            <a:xfrm>
              <a:off x="1876" y="2599"/>
              <a:ext cx="238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FF3300"/>
                  </a:solidFill>
                </a:rPr>
                <a:t>stall </a:t>
              </a:r>
            </a:p>
          </p:txBody>
        </p:sp>
        <p:sp>
          <p:nvSpPr>
            <p:cNvPr id="445532" name="Rectangle 92"/>
            <p:cNvSpPr>
              <a:spLocks noChangeArrowheads="1"/>
            </p:cNvSpPr>
            <p:nvPr/>
          </p:nvSpPr>
          <p:spPr bwMode="auto">
            <a:xfrm>
              <a:off x="1888" y="2722"/>
              <a:ext cx="148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FF3300"/>
                  </a:solidFill>
                </a:rPr>
                <a:t>= 1</a:t>
              </a:r>
              <a:endParaRPr lang="en-US">
                <a:solidFill>
                  <a:srgbClr val="FF3300"/>
                </a:solidFill>
              </a:endParaRPr>
            </a:p>
          </p:txBody>
        </p:sp>
        <p:sp>
          <p:nvSpPr>
            <p:cNvPr id="445533" name="Rectangle 93"/>
            <p:cNvSpPr>
              <a:spLocks noChangeArrowheads="1"/>
            </p:cNvSpPr>
            <p:nvPr/>
          </p:nvSpPr>
          <p:spPr bwMode="auto">
            <a:xfrm>
              <a:off x="2318" y="2569"/>
              <a:ext cx="423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534" name="Rectangle 94"/>
            <p:cNvSpPr>
              <a:spLocks noChangeArrowheads="1"/>
            </p:cNvSpPr>
            <p:nvPr/>
          </p:nvSpPr>
          <p:spPr bwMode="auto">
            <a:xfrm>
              <a:off x="2365" y="2599"/>
              <a:ext cx="357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bubble</a:t>
              </a:r>
              <a:endParaRPr lang="en-US"/>
            </a:p>
          </p:txBody>
        </p:sp>
        <p:sp>
          <p:nvSpPr>
            <p:cNvPr id="445535" name="Rectangle 95"/>
            <p:cNvSpPr>
              <a:spLocks noChangeArrowheads="1"/>
            </p:cNvSpPr>
            <p:nvPr/>
          </p:nvSpPr>
          <p:spPr bwMode="auto">
            <a:xfrm>
              <a:off x="2549" y="2722"/>
              <a:ext cx="193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= 0</a:t>
              </a:r>
              <a:endParaRPr lang="en-US"/>
            </a:p>
          </p:txBody>
        </p:sp>
        <p:sp>
          <p:nvSpPr>
            <p:cNvPr id="445536" name="Rectangle 96"/>
            <p:cNvSpPr>
              <a:spLocks noChangeArrowheads="1"/>
            </p:cNvSpPr>
            <p:nvPr/>
          </p:nvSpPr>
          <p:spPr bwMode="auto">
            <a:xfrm>
              <a:off x="2213" y="2017"/>
              <a:ext cx="116" cy="654"/>
            </a:xfrm>
            <a:prstGeom prst="rect">
              <a:avLst/>
            </a:prstGeom>
            <a:solidFill>
              <a:srgbClr val="B2B2B2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537" name="Rectangle 97"/>
            <p:cNvSpPr>
              <a:spLocks noChangeArrowheads="1"/>
            </p:cNvSpPr>
            <p:nvPr/>
          </p:nvSpPr>
          <p:spPr bwMode="auto">
            <a:xfrm>
              <a:off x="2239" y="2276"/>
              <a:ext cx="120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x</a:t>
              </a:r>
              <a:endParaRPr lang="en-US"/>
            </a:p>
          </p:txBody>
        </p:sp>
        <p:grpSp>
          <p:nvGrpSpPr>
            <p:cNvPr id="445540" name="Group 100"/>
            <p:cNvGrpSpPr>
              <a:grpSpLocks/>
            </p:cNvGrpSpPr>
            <p:nvPr/>
          </p:nvGrpSpPr>
          <p:grpSpPr bwMode="auto">
            <a:xfrm>
              <a:off x="2097" y="2670"/>
              <a:ext cx="160" cy="115"/>
              <a:chOff x="2097" y="2670"/>
              <a:chExt cx="160" cy="115"/>
            </a:xfrm>
          </p:grpSpPr>
          <p:sp>
            <p:nvSpPr>
              <p:cNvPr id="445538" name="Freeform 98"/>
              <p:cNvSpPr>
                <a:spLocks/>
              </p:cNvSpPr>
              <p:nvPr/>
            </p:nvSpPr>
            <p:spPr bwMode="auto">
              <a:xfrm>
                <a:off x="2097" y="2698"/>
                <a:ext cx="144" cy="87"/>
              </a:xfrm>
              <a:custGeom>
                <a:avLst/>
                <a:gdLst/>
                <a:ahLst/>
                <a:cxnLst>
                  <a:cxn ang="0">
                    <a:pos x="286" y="0"/>
                  </a:cxn>
                  <a:cxn ang="0">
                    <a:pos x="230" y="173"/>
                  </a:cxn>
                  <a:cxn ang="0">
                    <a:pos x="0" y="173"/>
                  </a:cxn>
                </a:cxnLst>
                <a:rect l="0" t="0" r="r" b="b"/>
                <a:pathLst>
                  <a:path w="286" h="173">
                    <a:moveTo>
                      <a:pt x="286" y="0"/>
                    </a:moveTo>
                    <a:lnTo>
                      <a:pt x="230" y="173"/>
                    </a:lnTo>
                    <a:lnTo>
                      <a:pt x="0" y="173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539" name="Freeform 99"/>
              <p:cNvSpPr>
                <a:spLocks/>
              </p:cNvSpPr>
              <p:nvPr/>
            </p:nvSpPr>
            <p:spPr bwMode="auto">
              <a:xfrm>
                <a:off x="2225" y="2670"/>
                <a:ext cx="32" cy="36"/>
              </a:xfrm>
              <a:custGeom>
                <a:avLst/>
                <a:gdLst/>
                <a:ahLst/>
                <a:cxnLst>
                  <a:cxn ang="0">
                    <a:pos x="62" y="74"/>
                  </a:cxn>
                  <a:cxn ang="0">
                    <a:pos x="51" y="0"/>
                  </a:cxn>
                  <a:cxn ang="0">
                    <a:pos x="0" y="53"/>
                  </a:cxn>
                  <a:cxn ang="0">
                    <a:pos x="62" y="74"/>
                  </a:cxn>
                </a:cxnLst>
                <a:rect l="0" t="0" r="r" b="b"/>
                <a:pathLst>
                  <a:path w="62" h="74">
                    <a:moveTo>
                      <a:pt x="62" y="74"/>
                    </a:moveTo>
                    <a:lnTo>
                      <a:pt x="51" y="0"/>
                    </a:lnTo>
                    <a:lnTo>
                      <a:pt x="0" y="53"/>
                    </a:lnTo>
                    <a:lnTo>
                      <a:pt x="62" y="7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45543" name="Group 103"/>
            <p:cNvGrpSpPr>
              <a:grpSpLocks/>
            </p:cNvGrpSpPr>
            <p:nvPr/>
          </p:nvGrpSpPr>
          <p:grpSpPr bwMode="auto">
            <a:xfrm>
              <a:off x="2285" y="2670"/>
              <a:ext cx="158" cy="115"/>
              <a:chOff x="2285" y="2670"/>
              <a:chExt cx="158" cy="115"/>
            </a:xfrm>
          </p:grpSpPr>
          <p:sp>
            <p:nvSpPr>
              <p:cNvPr id="445541" name="Freeform 101"/>
              <p:cNvSpPr>
                <a:spLocks/>
              </p:cNvSpPr>
              <p:nvPr/>
            </p:nvSpPr>
            <p:spPr bwMode="auto">
              <a:xfrm>
                <a:off x="2300" y="2698"/>
                <a:ext cx="143" cy="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6" y="173"/>
                  </a:cxn>
                  <a:cxn ang="0">
                    <a:pos x="286" y="173"/>
                  </a:cxn>
                </a:cxnLst>
                <a:rect l="0" t="0" r="r" b="b"/>
                <a:pathLst>
                  <a:path w="286" h="173">
                    <a:moveTo>
                      <a:pt x="0" y="0"/>
                    </a:moveTo>
                    <a:lnTo>
                      <a:pt x="56" y="173"/>
                    </a:lnTo>
                    <a:lnTo>
                      <a:pt x="286" y="173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542" name="Freeform 102"/>
              <p:cNvSpPr>
                <a:spLocks/>
              </p:cNvSpPr>
              <p:nvPr/>
            </p:nvSpPr>
            <p:spPr bwMode="auto">
              <a:xfrm>
                <a:off x="2285" y="2670"/>
                <a:ext cx="31" cy="36"/>
              </a:xfrm>
              <a:custGeom>
                <a:avLst/>
                <a:gdLst/>
                <a:ahLst/>
                <a:cxnLst>
                  <a:cxn ang="0">
                    <a:pos x="63" y="53"/>
                  </a:cxn>
                  <a:cxn ang="0">
                    <a:pos x="10" y="0"/>
                  </a:cxn>
                  <a:cxn ang="0">
                    <a:pos x="0" y="74"/>
                  </a:cxn>
                  <a:cxn ang="0">
                    <a:pos x="63" y="53"/>
                  </a:cxn>
                </a:cxnLst>
                <a:rect l="0" t="0" r="r" b="b"/>
                <a:pathLst>
                  <a:path w="63" h="74">
                    <a:moveTo>
                      <a:pt x="63" y="53"/>
                    </a:moveTo>
                    <a:lnTo>
                      <a:pt x="10" y="0"/>
                    </a:lnTo>
                    <a:lnTo>
                      <a:pt x="0" y="74"/>
                    </a:lnTo>
                    <a:lnTo>
                      <a:pt x="63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45544" name="Freeform 104"/>
            <p:cNvSpPr>
              <a:spLocks/>
            </p:cNvSpPr>
            <p:nvPr/>
          </p:nvSpPr>
          <p:spPr bwMode="auto">
            <a:xfrm>
              <a:off x="1982" y="2286"/>
              <a:ext cx="231" cy="115"/>
            </a:xfrm>
            <a:custGeom>
              <a:avLst/>
              <a:gdLst/>
              <a:ahLst/>
              <a:cxnLst>
                <a:cxn ang="0">
                  <a:pos x="307" y="0"/>
                </a:cxn>
                <a:cxn ang="0">
                  <a:pos x="307" y="96"/>
                </a:cxn>
                <a:cxn ang="0">
                  <a:pos x="0" y="96"/>
                </a:cxn>
                <a:cxn ang="0">
                  <a:pos x="0" y="134"/>
                </a:cxn>
                <a:cxn ang="0">
                  <a:pos x="307" y="134"/>
                </a:cxn>
                <a:cxn ang="0">
                  <a:pos x="307" y="230"/>
                </a:cxn>
                <a:cxn ang="0">
                  <a:pos x="460" y="115"/>
                </a:cxn>
                <a:cxn ang="0">
                  <a:pos x="307" y="0"/>
                </a:cxn>
              </a:cxnLst>
              <a:rect l="0" t="0" r="r" b="b"/>
              <a:pathLst>
                <a:path w="460" h="230">
                  <a:moveTo>
                    <a:pt x="307" y="0"/>
                  </a:moveTo>
                  <a:lnTo>
                    <a:pt x="307" y="96"/>
                  </a:lnTo>
                  <a:lnTo>
                    <a:pt x="0" y="96"/>
                  </a:lnTo>
                  <a:lnTo>
                    <a:pt x="0" y="134"/>
                  </a:lnTo>
                  <a:lnTo>
                    <a:pt x="307" y="134"/>
                  </a:lnTo>
                  <a:lnTo>
                    <a:pt x="307" y="230"/>
                  </a:lnTo>
                  <a:lnTo>
                    <a:pt x="460" y="115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66CCFF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545" name="Freeform 105"/>
            <p:cNvSpPr>
              <a:spLocks/>
            </p:cNvSpPr>
            <p:nvPr/>
          </p:nvSpPr>
          <p:spPr bwMode="auto">
            <a:xfrm>
              <a:off x="2328" y="2286"/>
              <a:ext cx="230" cy="115"/>
            </a:xfrm>
            <a:custGeom>
              <a:avLst/>
              <a:gdLst/>
              <a:ahLst/>
              <a:cxnLst>
                <a:cxn ang="0">
                  <a:pos x="307" y="0"/>
                </a:cxn>
                <a:cxn ang="0">
                  <a:pos x="307" y="96"/>
                </a:cxn>
                <a:cxn ang="0">
                  <a:pos x="0" y="96"/>
                </a:cxn>
                <a:cxn ang="0">
                  <a:pos x="0" y="134"/>
                </a:cxn>
                <a:cxn ang="0">
                  <a:pos x="307" y="134"/>
                </a:cxn>
                <a:cxn ang="0">
                  <a:pos x="307" y="230"/>
                </a:cxn>
                <a:cxn ang="0">
                  <a:pos x="460" y="115"/>
                </a:cxn>
                <a:cxn ang="0">
                  <a:pos x="307" y="0"/>
                </a:cxn>
              </a:cxnLst>
              <a:rect l="0" t="0" r="r" b="b"/>
              <a:pathLst>
                <a:path w="460" h="230">
                  <a:moveTo>
                    <a:pt x="307" y="0"/>
                  </a:moveTo>
                  <a:lnTo>
                    <a:pt x="307" y="96"/>
                  </a:lnTo>
                  <a:lnTo>
                    <a:pt x="0" y="96"/>
                  </a:lnTo>
                  <a:lnTo>
                    <a:pt x="0" y="134"/>
                  </a:lnTo>
                  <a:lnTo>
                    <a:pt x="307" y="134"/>
                  </a:lnTo>
                  <a:lnTo>
                    <a:pt x="307" y="230"/>
                  </a:lnTo>
                  <a:lnTo>
                    <a:pt x="460" y="115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B2B2B2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546" name="Rectangle 106"/>
            <p:cNvSpPr>
              <a:spLocks noChangeArrowheads="1"/>
            </p:cNvSpPr>
            <p:nvPr/>
          </p:nvSpPr>
          <p:spPr bwMode="auto">
            <a:xfrm>
              <a:off x="2213" y="2017"/>
              <a:ext cx="116" cy="654"/>
            </a:xfrm>
            <a:prstGeom prst="rect">
              <a:avLst/>
            </a:prstGeom>
            <a:solidFill>
              <a:srgbClr val="B2B2B2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547" name="Rectangle 107"/>
            <p:cNvSpPr>
              <a:spLocks noChangeArrowheads="1"/>
            </p:cNvSpPr>
            <p:nvPr/>
          </p:nvSpPr>
          <p:spPr bwMode="auto">
            <a:xfrm>
              <a:off x="2239" y="2276"/>
              <a:ext cx="120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x</a:t>
              </a:r>
              <a:endParaRPr lang="en-US"/>
            </a:p>
          </p:txBody>
        </p:sp>
        <p:grpSp>
          <p:nvGrpSpPr>
            <p:cNvPr id="445550" name="Group 110"/>
            <p:cNvGrpSpPr>
              <a:grpSpLocks/>
            </p:cNvGrpSpPr>
            <p:nvPr/>
          </p:nvGrpSpPr>
          <p:grpSpPr bwMode="auto">
            <a:xfrm>
              <a:off x="2097" y="2670"/>
              <a:ext cx="160" cy="115"/>
              <a:chOff x="2097" y="2670"/>
              <a:chExt cx="160" cy="115"/>
            </a:xfrm>
          </p:grpSpPr>
          <p:sp>
            <p:nvSpPr>
              <p:cNvPr id="445548" name="Freeform 108"/>
              <p:cNvSpPr>
                <a:spLocks/>
              </p:cNvSpPr>
              <p:nvPr/>
            </p:nvSpPr>
            <p:spPr bwMode="auto">
              <a:xfrm>
                <a:off x="2097" y="2698"/>
                <a:ext cx="144" cy="87"/>
              </a:xfrm>
              <a:custGeom>
                <a:avLst/>
                <a:gdLst/>
                <a:ahLst/>
                <a:cxnLst>
                  <a:cxn ang="0">
                    <a:pos x="286" y="0"/>
                  </a:cxn>
                  <a:cxn ang="0">
                    <a:pos x="230" y="173"/>
                  </a:cxn>
                  <a:cxn ang="0">
                    <a:pos x="0" y="173"/>
                  </a:cxn>
                </a:cxnLst>
                <a:rect l="0" t="0" r="r" b="b"/>
                <a:pathLst>
                  <a:path w="286" h="173">
                    <a:moveTo>
                      <a:pt x="286" y="0"/>
                    </a:moveTo>
                    <a:lnTo>
                      <a:pt x="230" y="173"/>
                    </a:lnTo>
                    <a:lnTo>
                      <a:pt x="0" y="173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549" name="Freeform 109"/>
              <p:cNvSpPr>
                <a:spLocks/>
              </p:cNvSpPr>
              <p:nvPr/>
            </p:nvSpPr>
            <p:spPr bwMode="auto">
              <a:xfrm>
                <a:off x="2225" y="2670"/>
                <a:ext cx="32" cy="36"/>
              </a:xfrm>
              <a:custGeom>
                <a:avLst/>
                <a:gdLst/>
                <a:ahLst/>
                <a:cxnLst>
                  <a:cxn ang="0">
                    <a:pos x="62" y="74"/>
                  </a:cxn>
                  <a:cxn ang="0">
                    <a:pos x="51" y="0"/>
                  </a:cxn>
                  <a:cxn ang="0">
                    <a:pos x="0" y="53"/>
                  </a:cxn>
                  <a:cxn ang="0">
                    <a:pos x="62" y="74"/>
                  </a:cxn>
                </a:cxnLst>
                <a:rect l="0" t="0" r="r" b="b"/>
                <a:pathLst>
                  <a:path w="62" h="74">
                    <a:moveTo>
                      <a:pt x="62" y="74"/>
                    </a:moveTo>
                    <a:lnTo>
                      <a:pt x="51" y="0"/>
                    </a:lnTo>
                    <a:lnTo>
                      <a:pt x="0" y="53"/>
                    </a:lnTo>
                    <a:lnTo>
                      <a:pt x="62" y="7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45553" name="Group 113"/>
            <p:cNvGrpSpPr>
              <a:grpSpLocks/>
            </p:cNvGrpSpPr>
            <p:nvPr/>
          </p:nvGrpSpPr>
          <p:grpSpPr bwMode="auto">
            <a:xfrm>
              <a:off x="2285" y="2670"/>
              <a:ext cx="158" cy="115"/>
              <a:chOff x="2285" y="2670"/>
              <a:chExt cx="158" cy="115"/>
            </a:xfrm>
          </p:grpSpPr>
          <p:sp>
            <p:nvSpPr>
              <p:cNvPr id="445551" name="Freeform 111"/>
              <p:cNvSpPr>
                <a:spLocks/>
              </p:cNvSpPr>
              <p:nvPr/>
            </p:nvSpPr>
            <p:spPr bwMode="auto">
              <a:xfrm>
                <a:off x="2300" y="2698"/>
                <a:ext cx="143" cy="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6" y="173"/>
                  </a:cxn>
                  <a:cxn ang="0">
                    <a:pos x="286" y="173"/>
                  </a:cxn>
                </a:cxnLst>
                <a:rect l="0" t="0" r="r" b="b"/>
                <a:pathLst>
                  <a:path w="286" h="173">
                    <a:moveTo>
                      <a:pt x="0" y="0"/>
                    </a:moveTo>
                    <a:lnTo>
                      <a:pt x="56" y="173"/>
                    </a:lnTo>
                    <a:lnTo>
                      <a:pt x="286" y="173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552" name="Freeform 112"/>
              <p:cNvSpPr>
                <a:spLocks/>
              </p:cNvSpPr>
              <p:nvPr/>
            </p:nvSpPr>
            <p:spPr bwMode="auto">
              <a:xfrm>
                <a:off x="2285" y="2670"/>
                <a:ext cx="31" cy="36"/>
              </a:xfrm>
              <a:custGeom>
                <a:avLst/>
                <a:gdLst/>
                <a:ahLst/>
                <a:cxnLst>
                  <a:cxn ang="0">
                    <a:pos x="63" y="53"/>
                  </a:cxn>
                  <a:cxn ang="0">
                    <a:pos x="10" y="0"/>
                  </a:cxn>
                  <a:cxn ang="0">
                    <a:pos x="0" y="74"/>
                  </a:cxn>
                  <a:cxn ang="0">
                    <a:pos x="63" y="53"/>
                  </a:cxn>
                </a:cxnLst>
                <a:rect l="0" t="0" r="r" b="b"/>
                <a:pathLst>
                  <a:path w="63" h="74">
                    <a:moveTo>
                      <a:pt x="63" y="53"/>
                    </a:moveTo>
                    <a:lnTo>
                      <a:pt x="10" y="0"/>
                    </a:lnTo>
                    <a:lnTo>
                      <a:pt x="0" y="74"/>
                    </a:lnTo>
                    <a:lnTo>
                      <a:pt x="63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45554" name="Freeform 114"/>
            <p:cNvSpPr>
              <a:spLocks/>
            </p:cNvSpPr>
            <p:nvPr/>
          </p:nvSpPr>
          <p:spPr bwMode="auto">
            <a:xfrm>
              <a:off x="1982" y="2286"/>
              <a:ext cx="231" cy="115"/>
            </a:xfrm>
            <a:custGeom>
              <a:avLst/>
              <a:gdLst/>
              <a:ahLst/>
              <a:cxnLst>
                <a:cxn ang="0">
                  <a:pos x="307" y="0"/>
                </a:cxn>
                <a:cxn ang="0">
                  <a:pos x="307" y="96"/>
                </a:cxn>
                <a:cxn ang="0">
                  <a:pos x="0" y="96"/>
                </a:cxn>
                <a:cxn ang="0">
                  <a:pos x="0" y="134"/>
                </a:cxn>
                <a:cxn ang="0">
                  <a:pos x="307" y="134"/>
                </a:cxn>
                <a:cxn ang="0">
                  <a:pos x="307" y="230"/>
                </a:cxn>
                <a:cxn ang="0">
                  <a:pos x="460" y="115"/>
                </a:cxn>
                <a:cxn ang="0">
                  <a:pos x="307" y="0"/>
                </a:cxn>
              </a:cxnLst>
              <a:rect l="0" t="0" r="r" b="b"/>
              <a:pathLst>
                <a:path w="460" h="230">
                  <a:moveTo>
                    <a:pt x="307" y="0"/>
                  </a:moveTo>
                  <a:lnTo>
                    <a:pt x="307" y="96"/>
                  </a:lnTo>
                  <a:lnTo>
                    <a:pt x="0" y="96"/>
                  </a:lnTo>
                  <a:lnTo>
                    <a:pt x="0" y="134"/>
                  </a:lnTo>
                  <a:lnTo>
                    <a:pt x="307" y="134"/>
                  </a:lnTo>
                  <a:lnTo>
                    <a:pt x="307" y="230"/>
                  </a:lnTo>
                  <a:lnTo>
                    <a:pt x="460" y="115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66CCFF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555" name="Freeform 115"/>
            <p:cNvSpPr>
              <a:spLocks/>
            </p:cNvSpPr>
            <p:nvPr/>
          </p:nvSpPr>
          <p:spPr bwMode="auto">
            <a:xfrm>
              <a:off x="2328" y="2286"/>
              <a:ext cx="230" cy="115"/>
            </a:xfrm>
            <a:custGeom>
              <a:avLst/>
              <a:gdLst/>
              <a:ahLst/>
              <a:cxnLst>
                <a:cxn ang="0">
                  <a:pos x="307" y="0"/>
                </a:cxn>
                <a:cxn ang="0">
                  <a:pos x="307" y="96"/>
                </a:cxn>
                <a:cxn ang="0">
                  <a:pos x="0" y="96"/>
                </a:cxn>
                <a:cxn ang="0">
                  <a:pos x="0" y="134"/>
                </a:cxn>
                <a:cxn ang="0">
                  <a:pos x="307" y="134"/>
                </a:cxn>
                <a:cxn ang="0">
                  <a:pos x="307" y="230"/>
                </a:cxn>
                <a:cxn ang="0">
                  <a:pos x="460" y="115"/>
                </a:cxn>
                <a:cxn ang="0">
                  <a:pos x="307" y="0"/>
                </a:cxn>
              </a:cxnLst>
              <a:rect l="0" t="0" r="r" b="b"/>
              <a:pathLst>
                <a:path w="460" h="230">
                  <a:moveTo>
                    <a:pt x="307" y="0"/>
                  </a:moveTo>
                  <a:lnTo>
                    <a:pt x="307" y="96"/>
                  </a:lnTo>
                  <a:lnTo>
                    <a:pt x="0" y="96"/>
                  </a:lnTo>
                  <a:lnTo>
                    <a:pt x="0" y="134"/>
                  </a:lnTo>
                  <a:lnTo>
                    <a:pt x="307" y="134"/>
                  </a:lnTo>
                  <a:lnTo>
                    <a:pt x="307" y="230"/>
                  </a:lnTo>
                  <a:lnTo>
                    <a:pt x="460" y="115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B2B2B2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448" name="Text Box 8"/>
            <p:cNvSpPr txBox="1">
              <a:spLocks noChangeArrowheads="1"/>
            </p:cNvSpPr>
            <p:nvPr/>
          </p:nvSpPr>
          <p:spPr bwMode="auto">
            <a:xfrm>
              <a:off x="384" y="2234"/>
              <a:ext cx="997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/>
              <a:r>
                <a:rPr lang="en-US"/>
                <a:t>Stall</a:t>
              </a:r>
            </a:p>
          </p:txBody>
        </p:sp>
      </p:grpSp>
      <p:grpSp>
        <p:nvGrpSpPr>
          <p:cNvPr id="445622" name="Group 182"/>
          <p:cNvGrpSpPr>
            <a:grpSpLocks/>
          </p:cNvGrpSpPr>
          <p:nvPr/>
        </p:nvGrpSpPr>
        <p:grpSpPr bwMode="auto">
          <a:xfrm>
            <a:off x="609600" y="5016500"/>
            <a:ext cx="4021138" cy="1298575"/>
            <a:chOff x="384" y="3160"/>
            <a:chExt cx="2533" cy="818"/>
          </a:xfrm>
        </p:grpSpPr>
        <p:sp>
          <p:nvSpPr>
            <p:cNvPr id="445582" name="Rectangle 142"/>
            <p:cNvSpPr>
              <a:spLocks noChangeArrowheads="1"/>
            </p:cNvSpPr>
            <p:nvPr/>
          </p:nvSpPr>
          <p:spPr bwMode="auto">
            <a:xfrm>
              <a:off x="2344" y="3160"/>
              <a:ext cx="570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583" name="Rectangle 143"/>
            <p:cNvSpPr>
              <a:spLocks noChangeArrowheads="1"/>
            </p:cNvSpPr>
            <p:nvPr/>
          </p:nvSpPr>
          <p:spPr bwMode="auto">
            <a:xfrm>
              <a:off x="2390" y="3190"/>
              <a:ext cx="527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Output = x</a:t>
              </a:r>
              <a:endParaRPr lang="en-US"/>
            </a:p>
          </p:txBody>
        </p:sp>
        <p:sp>
          <p:nvSpPr>
            <p:cNvPr id="445584" name="Rectangle 144"/>
            <p:cNvSpPr>
              <a:spLocks noChangeArrowheads="1"/>
            </p:cNvSpPr>
            <p:nvPr/>
          </p:nvSpPr>
          <p:spPr bwMode="auto">
            <a:xfrm>
              <a:off x="1716" y="3160"/>
              <a:ext cx="488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585" name="Rectangle 145"/>
            <p:cNvSpPr>
              <a:spLocks noChangeArrowheads="1"/>
            </p:cNvSpPr>
            <p:nvPr/>
          </p:nvSpPr>
          <p:spPr bwMode="auto">
            <a:xfrm>
              <a:off x="1762" y="3190"/>
              <a:ext cx="445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Input = y</a:t>
              </a:r>
              <a:endParaRPr lang="en-US"/>
            </a:p>
          </p:txBody>
        </p:sp>
        <p:sp>
          <p:nvSpPr>
            <p:cNvPr id="445589" name="Rectangle 149"/>
            <p:cNvSpPr>
              <a:spLocks noChangeArrowheads="1"/>
            </p:cNvSpPr>
            <p:nvPr/>
          </p:nvSpPr>
          <p:spPr bwMode="auto">
            <a:xfrm>
              <a:off x="1819" y="3685"/>
              <a:ext cx="375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590" name="Rectangle 150"/>
            <p:cNvSpPr>
              <a:spLocks noChangeArrowheads="1"/>
            </p:cNvSpPr>
            <p:nvPr/>
          </p:nvSpPr>
          <p:spPr bwMode="auto">
            <a:xfrm>
              <a:off x="1866" y="3715"/>
              <a:ext cx="259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stall </a:t>
              </a:r>
              <a:endParaRPr lang="en-US"/>
            </a:p>
          </p:txBody>
        </p:sp>
        <p:sp>
          <p:nvSpPr>
            <p:cNvPr id="445591" name="Rectangle 151"/>
            <p:cNvSpPr>
              <a:spLocks noChangeArrowheads="1"/>
            </p:cNvSpPr>
            <p:nvPr/>
          </p:nvSpPr>
          <p:spPr bwMode="auto">
            <a:xfrm>
              <a:off x="1866" y="3838"/>
              <a:ext cx="193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= 0</a:t>
              </a:r>
              <a:endParaRPr lang="en-US"/>
            </a:p>
          </p:txBody>
        </p:sp>
        <p:sp>
          <p:nvSpPr>
            <p:cNvPr id="445592" name="Rectangle 152"/>
            <p:cNvSpPr>
              <a:spLocks noChangeArrowheads="1"/>
            </p:cNvSpPr>
            <p:nvPr/>
          </p:nvSpPr>
          <p:spPr bwMode="auto">
            <a:xfrm>
              <a:off x="2318" y="3685"/>
              <a:ext cx="423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5593" name="Rectangle 153"/>
            <p:cNvSpPr>
              <a:spLocks noChangeArrowheads="1"/>
            </p:cNvSpPr>
            <p:nvPr/>
          </p:nvSpPr>
          <p:spPr bwMode="auto">
            <a:xfrm>
              <a:off x="2372" y="3715"/>
              <a:ext cx="343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FF3300"/>
                  </a:solidFill>
                </a:rPr>
                <a:t>bubble</a:t>
              </a:r>
            </a:p>
          </p:txBody>
        </p:sp>
        <p:sp>
          <p:nvSpPr>
            <p:cNvPr id="445594" name="Rectangle 154"/>
            <p:cNvSpPr>
              <a:spLocks noChangeArrowheads="1"/>
            </p:cNvSpPr>
            <p:nvPr/>
          </p:nvSpPr>
          <p:spPr bwMode="auto">
            <a:xfrm>
              <a:off x="2571" y="3838"/>
              <a:ext cx="148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FF3300"/>
                  </a:solidFill>
                </a:rPr>
                <a:t>= 1</a:t>
              </a:r>
            </a:p>
          </p:txBody>
        </p:sp>
        <p:sp>
          <p:nvSpPr>
            <p:cNvPr id="445449" name="Text Box 9"/>
            <p:cNvSpPr txBox="1">
              <a:spLocks noChangeArrowheads="1"/>
            </p:cNvSpPr>
            <p:nvPr/>
          </p:nvSpPr>
          <p:spPr bwMode="auto">
            <a:xfrm>
              <a:off x="384" y="3360"/>
              <a:ext cx="997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/>
              <a:r>
                <a:rPr lang="en-US"/>
                <a:t>Bubble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5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5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Forwarding</a:t>
            </a:r>
          </a:p>
        </p:txBody>
      </p:sp>
      <p:sp>
        <p:nvSpPr>
          <p:cNvPr id="447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Naïve Pipeline</a:t>
            </a:r>
          </a:p>
          <a:p>
            <a:pPr lvl="1"/>
            <a:r>
              <a:rPr lang="en-US"/>
              <a:t>Register isn’t written until completion of write-back stage</a:t>
            </a:r>
          </a:p>
          <a:p>
            <a:pPr lvl="1"/>
            <a:r>
              <a:rPr lang="en-US"/>
              <a:t>Source operands read from register file in decode stage</a:t>
            </a:r>
          </a:p>
          <a:p>
            <a:pPr lvl="2"/>
            <a:r>
              <a:rPr lang="en-US"/>
              <a:t>Needs to be in register file at start of stage</a:t>
            </a:r>
          </a:p>
          <a:p>
            <a:r>
              <a:rPr lang="en-US"/>
              <a:t>Observation</a:t>
            </a:r>
          </a:p>
          <a:p>
            <a:pPr lvl="1"/>
            <a:r>
              <a:rPr lang="en-US"/>
              <a:t>Value generated in execute or memory stage</a:t>
            </a:r>
          </a:p>
          <a:p>
            <a:r>
              <a:rPr lang="en-US"/>
              <a:t>Trick</a:t>
            </a:r>
          </a:p>
          <a:p>
            <a:pPr lvl="1"/>
            <a:r>
              <a:rPr lang="en-US"/>
              <a:t>Pass value directly from generating instruction to decode stage</a:t>
            </a:r>
          </a:p>
          <a:p>
            <a:pPr lvl="1"/>
            <a:r>
              <a:rPr lang="en-US"/>
              <a:t>Needs to be available at end of decode stage</a:t>
            </a:r>
          </a:p>
          <a:p>
            <a:pPr lvl="1"/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Forwarding Example</a:t>
            </a:r>
          </a:p>
        </p:txBody>
      </p:sp>
      <p:sp>
        <p:nvSpPr>
          <p:cNvPr id="448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3048000"/>
            <a:ext cx="3443287" cy="3384550"/>
          </a:xfrm>
        </p:spPr>
        <p:txBody>
          <a:bodyPr/>
          <a:lstStyle/>
          <a:p>
            <a:pPr lvl="1"/>
            <a:r>
              <a:rPr lang="en-US"/>
              <a:t> </a:t>
            </a:r>
            <a:r>
              <a:rPr lang="en-US">
                <a:latin typeface="Courier New" pitchFamily="49" charset="0"/>
              </a:rPr>
              <a:t>irmovl</a:t>
            </a:r>
            <a:r>
              <a:rPr lang="en-US"/>
              <a:t> in write-back stage</a:t>
            </a:r>
          </a:p>
          <a:p>
            <a:pPr lvl="1"/>
            <a:r>
              <a:rPr lang="en-US"/>
              <a:t>Destination value in W pipeline register</a:t>
            </a:r>
          </a:p>
          <a:p>
            <a:pPr lvl="1"/>
            <a:r>
              <a:rPr lang="en-US"/>
              <a:t>Forward as valB for decode stage</a:t>
            </a:r>
          </a:p>
        </p:txBody>
      </p:sp>
      <p:grpSp>
        <p:nvGrpSpPr>
          <p:cNvPr id="448966" name="Group 454"/>
          <p:cNvGrpSpPr>
            <a:grpSpLocks/>
          </p:cNvGrpSpPr>
          <p:nvPr/>
        </p:nvGrpSpPr>
        <p:grpSpPr bwMode="auto">
          <a:xfrm>
            <a:off x="2514600" y="914400"/>
            <a:ext cx="5973763" cy="4449763"/>
            <a:chOff x="1584" y="576"/>
            <a:chExt cx="3763" cy="2803"/>
          </a:xfrm>
        </p:grpSpPr>
        <p:sp>
          <p:nvSpPr>
            <p:cNvPr id="448742" name="Rectangle 230"/>
            <p:cNvSpPr>
              <a:spLocks noChangeArrowheads="1"/>
            </p:cNvSpPr>
            <p:nvPr/>
          </p:nvSpPr>
          <p:spPr bwMode="auto">
            <a:xfrm>
              <a:off x="1584" y="768"/>
              <a:ext cx="1305" cy="15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743" name="Rectangle 231"/>
            <p:cNvSpPr>
              <a:spLocks noChangeArrowheads="1"/>
            </p:cNvSpPr>
            <p:nvPr/>
          </p:nvSpPr>
          <p:spPr bwMode="auto">
            <a:xfrm>
              <a:off x="1630" y="799"/>
              <a:ext cx="461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Courier New" pitchFamily="49" charset="0"/>
                </a:rPr>
                <a:t>0x000: </a:t>
              </a:r>
              <a:endParaRPr lang="en-US"/>
            </a:p>
          </p:txBody>
        </p:sp>
        <p:sp>
          <p:nvSpPr>
            <p:cNvPr id="448744" name="Rectangle 232"/>
            <p:cNvSpPr>
              <a:spLocks noChangeArrowheads="1"/>
            </p:cNvSpPr>
            <p:nvPr/>
          </p:nvSpPr>
          <p:spPr bwMode="auto">
            <a:xfrm>
              <a:off x="2051" y="799"/>
              <a:ext cx="371" cy="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Courier New" pitchFamily="49" charset="0"/>
                </a:rPr>
                <a:t>irmovl </a:t>
              </a:r>
              <a:endParaRPr lang="en-US"/>
            </a:p>
          </p:txBody>
        </p:sp>
        <p:sp>
          <p:nvSpPr>
            <p:cNvPr id="448745" name="Rectangle 233"/>
            <p:cNvSpPr>
              <a:spLocks noChangeArrowheads="1"/>
            </p:cNvSpPr>
            <p:nvPr/>
          </p:nvSpPr>
          <p:spPr bwMode="auto">
            <a:xfrm>
              <a:off x="2381" y="799"/>
              <a:ext cx="346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Courier New" pitchFamily="49" charset="0"/>
                </a:rPr>
                <a:t>$10,%</a:t>
              </a:r>
              <a:endParaRPr lang="en-US"/>
            </a:p>
          </p:txBody>
        </p:sp>
        <p:sp>
          <p:nvSpPr>
            <p:cNvPr id="448746" name="Rectangle 234"/>
            <p:cNvSpPr>
              <a:spLocks noChangeArrowheads="1"/>
            </p:cNvSpPr>
            <p:nvPr/>
          </p:nvSpPr>
          <p:spPr bwMode="auto">
            <a:xfrm>
              <a:off x="2684" y="799"/>
              <a:ext cx="159" cy="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Courier New" pitchFamily="49" charset="0"/>
                </a:rPr>
                <a:t>edx</a:t>
              </a:r>
              <a:endParaRPr lang="en-US"/>
            </a:p>
          </p:txBody>
        </p:sp>
        <p:sp>
          <p:nvSpPr>
            <p:cNvPr id="448747" name="Rectangle 235"/>
            <p:cNvSpPr>
              <a:spLocks noChangeArrowheads="1"/>
            </p:cNvSpPr>
            <p:nvPr/>
          </p:nvSpPr>
          <p:spPr bwMode="auto">
            <a:xfrm>
              <a:off x="3043" y="576"/>
              <a:ext cx="230" cy="1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748" name="Rectangle 236"/>
            <p:cNvSpPr>
              <a:spLocks noChangeArrowheads="1"/>
            </p:cNvSpPr>
            <p:nvPr/>
          </p:nvSpPr>
          <p:spPr bwMode="auto">
            <a:xfrm>
              <a:off x="3136" y="611"/>
              <a:ext cx="80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3333CC"/>
                  </a:solidFill>
                </a:rPr>
                <a:t>1</a:t>
              </a:r>
              <a:endParaRPr lang="en-US"/>
            </a:p>
          </p:txBody>
        </p:sp>
        <p:sp>
          <p:nvSpPr>
            <p:cNvPr id="448749" name="Rectangle 237"/>
            <p:cNvSpPr>
              <a:spLocks noChangeArrowheads="1"/>
            </p:cNvSpPr>
            <p:nvPr/>
          </p:nvSpPr>
          <p:spPr bwMode="auto">
            <a:xfrm>
              <a:off x="3273" y="576"/>
              <a:ext cx="231" cy="1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750" name="Rectangle 238"/>
            <p:cNvSpPr>
              <a:spLocks noChangeArrowheads="1"/>
            </p:cNvSpPr>
            <p:nvPr/>
          </p:nvSpPr>
          <p:spPr bwMode="auto">
            <a:xfrm>
              <a:off x="3367" y="611"/>
              <a:ext cx="80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3333CC"/>
                  </a:solidFill>
                </a:rPr>
                <a:t>2</a:t>
              </a:r>
              <a:endParaRPr lang="en-US"/>
            </a:p>
          </p:txBody>
        </p:sp>
        <p:sp>
          <p:nvSpPr>
            <p:cNvPr id="448751" name="Rectangle 239"/>
            <p:cNvSpPr>
              <a:spLocks noChangeArrowheads="1"/>
            </p:cNvSpPr>
            <p:nvPr/>
          </p:nvSpPr>
          <p:spPr bwMode="auto">
            <a:xfrm>
              <a:off x="3504" y="576"/>
              <a:ext cx="230" cy="1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752" name="Rectangle 240"/>
            <p:cNvSpPr>
              <a:spLocks noChangeArrowheads="1"/>
            </p:cNvSpPr>
            <p:nvPr/>
          </p:nvSpPr>
          <p:spPr bwMode="auto">
            <a:xfrm>
              <a:off x="3597" y="611"/>
              <a:ext cx="80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3333CC"/>
                  </a:solidFill>
                </a:rPr>
                <a:t>3</a:t>
              </a:r>
              <a:endParaRPr lang="en-US"/>
            </a:p>
          </p:txBody>
        </p:sp>
        <p:sp>
          <p:nvSpPr>
            <p:cNvPr id="448753" name="Rectangle 241"/>
            <p:cNvSpPr>
              <a:spLocks noChangeArrowheads="1"/>
            </p:cNvSpPr>
            <p:nvPr/>
          </p:nvSpPr>
          <p:spPr bwMode="auto">
            <a:xfrm>
              <a:off x="3734" y="576"/>
              <a:ext cx="230" cy="1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754" name="Rectangle 242"/>
            <p:cNvSpPr>
              <a:spLocks noChangeArrowheads="1"/>
            </p:cNvSpPr>
            <p:nvPr/>
          </p:nvSpPr>
          <p:spPr bwMode="auto">
            <a:xfrm>
              <a:off x="3828" y="611"/>
              <a:ext cx="80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3333CC"/>
                  </a:solidFill>
                </a:rPr>
                <a:t>4</a:t>
              </a:r>
              <a:endParaRPr lang="en-US"/>
            </a:p>
          </p:txBody>
        </p:sp>
        <p:sp>
          <p:nvSpPr>
            <p:cNvPr id="448755" name="Rectangle 243"/>
            <p:cNvSpPr>
              <a:spLocks noChangeArrowheads="1"/>
            </p:cNvSpPr>
            <p:nvPr/>
          </p:nvSpPr>
          <p:spPr bwMode="auto">
            <a:xfrm>
              <a:off x="3964" y="576"/>
              <a:ext cx="231" cy="1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756" name="Rectangle 244"/>
            <p:cNvSpPr>
              <a:spLocks noChangeArrowheads="1"/>
            </p:cNvSpPr>
            <p:nvPr/>
          </p:nvSpPr>
          <p:spPr bwMode="auto">
            <a:xfrm>
              <a:off x="4058" y="611"/>
              <a:ext cx="80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3333CC"/>
                  </a:solidFill>
                </a:rPr>
                <a:t>5</a:t>
              </a:r>
              <a:endParaRPr lang="en-US"/>
            </a:p>
          </p:txBody>
        </p:sp>
        <p:sp>
          <p:nvSpPr>
            <p:cNvPr id="448757" name="Rectangle 245"/>
            <p:cNvSpPr>
              <a:spLocks noChangeArrowheads="1"/>
            </p:cNvSpPr>
            <p:nvPr/>
          </p:nvSpPr>
          <p:spPr bwMode="auto">
            <a:xfrm>
              <a:off x="4195" y="576"/>
              <a:ext cx="230" cy="1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758" name="Rectangle 246"/>
            <p:cNvSpPr>
              <a:spLocks noChangeArrowheads="1"/>
            </p:cNvSpPr>
            <p:nvPr/>
          </p:nvSpPr>
          <p:spPr bwMode="auto">
            <a:xfrm>
              <a:off x="4288" y="611"/>
              <a:ext cx="80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3333CC"/>
                  </a:solidFill>
                </a:rPr>
                <a:t>6</a:t>
              </a:r>
              <a:endParaRPr lang="en-US"/>
            </a:p>
          </p:txBody>
        </p:sp>
        <p:sp>
          <p:nvSpPr>
            <p:cNvPr id="448759" name="Rectangle 247"/>
            <p:cNvSpPr>
              <a:spLocks noChangeArrowheads="1"/>
            </p:cNvSpPr>
            <p:nvPr/>
          </p:nvSpPr>
          <p:spPr bwMode="auto">
            <a:xfrm>
              <a:off x="4425" y="576"/>
              <a:ext cx="230" cy="1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760" name="Rectangle 248"/>
            <p:cNvSpPr>
              <a:spLocks noChangeArrowheads="1"/>
            </p:cNvSpPr>
            <p:nvPr/>
          </p:nvSpPr>
          <p:spPr bwMode="auto">
            <a:xfrm>
              <a:off x="4519" y="611"/>
              <a:ext cx="80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3333CC"/>
                  </a:solidFill>
                </a:rPr>
                <a:t>7</a:t>
              </a:r>
              <a:endParaRPr lang="en-US"/>
            </a:p>
          </p:txBody>
        </p:sp>
        <p:sp>
          <p:nvSpPr>
            <p:cNvPr id="448761" name="Rectangle 249"/>
            <p:cNvSpPr>
              <a:spLocks noChangeArrowheads="1"/>
            </p:cNvSpPr>
            <p:nvPr/>
          </p:nvSpPr>
          <p:spPr bwMode="auto">
            <a:xfrm>
              <a:off x="4655" y="576"/>
              <a:ext cx="231" cy="1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762" name="Rectangle 250"/>
            <p:cNvSpPr>
              <a:spLocks noChangeArrowheads="1"/>
            </p:cNvSpPr>
            <p:nvPr/>
          </p:nvSpPr>
          <p:spPr bwMode="auto">
            <a:xfrm>
              <a:off x="4749" y="611"/>
              <a:ext cx="80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3333CC"/>
                  </a:solidFill>
                </a:rPr>
                <a:t>8</a:t>
              </a:r>
              <a:endParaRPr lang="en-US"/>
            </a:p>
          </p:txBody>
        </p:sp>
        <p:sp>
          <p:nvSpPr>
            <p:cNvPr id="448763" name="Rectangle 251"/>
            <p:cNvSpPr>
              <a:spLocks noChangeArrowheads="1"/>
            </p:cNvSpPr>
            <p:nvPr/>
          </p:nvSpPr>
          <p:spPr bwMode="auto">
            <a:xfrm>
              <a:off x="4886" y="576"/>
              <a:ext cx="230" cy="1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764" name="Rectangle 252"/>
            <p:cNvSpPr>
              <a:spLocks noChangeArrowheads="1"/>
            </p:cNvSpPr>
            <p:nvPr/>
          </p:nvSpPr>
          <p:spPr bwMode="auto">
            <a:xfrm>
              <a:off x="4979" y="611"/>
              <a:ext cx="80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3333CC"/>
                  </a:solidFill>
                </a:rPr>
                <a:t>9</a:t>
              </a:r>
              <a:endParaRPr lang="en-US"/>
            </a:p>
          </p:txBody>
        </p:sp>
        <p:sp>
          <p:nvSpPr>
            <p:cNvPr id="448765" name="Rectangle 253"/>
            <p:cNvSpPr>
              <a:spLocks noChangeArrowheads="1"/>
            </p:cNvSpPr>
            <p:nvPr/>
          </p:nvSpPr>
          <p:spPr bwMode="auto">
            <a:xfrm>
              <a:off x="3043" y="768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766" name="Rectangle 254"/>
            <p:cNvSpPr>
              <a:spLocks noChangeArrowheads="1"/>
            </p:cNvSpPr>
            <p:nvPr/>
          </p:nvSpPr>
          <p:spPr bwMode="auto">
            <a:xfrm>
              <a:off x="3127" y="790"/>
              <a:ext cx="109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48767" name="Rectangle 255"/>
            <p:cNvSpPr>
              <a:spLocks noChangeArrowheads="1"/>
            </p:cNvSpPr>
            <p:nvPr/>
          </p:nvSpPr>
          <p:spPr bwMode="auto">
            <a:xfrm>
              <a:off x="3273" y="768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768" name="Rectangle 256"/>
            <p:cNvSpPr>
              <a:spLocks noChangeArrowheads="1"/>
            </p:cNvSpPr>
            <p:nvPr/>
          </p:nvSpPr>
          <p:spPr bwMode="auto">
            <a:xfrm>
              <a:off x="3352" y="790"/>
              <a:ext cx="12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48769" name="Rectangle 257"/>
            <p:cNvSpPr>
              <a:spLocks noChangeArrowheads="1"/>
            </p:cNvSpPr>
            <p:nvPr/>
          </p:nvSpPr>
          <p:spPr bwMode="auto">
            <a:xfrm>
              <a:off x="3504" y="768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770" name="Rectangle 258"/>
            <p:cNvSpPr>
              <a:spLocks noChangeArrowheads="1"/>
            </p:cNvSpPr>
            <p:nvPr/>
          </p:nvSpPr>
          <p:spPr bwMode="auto">
            <a:xfrm>
              <a:off x="3584" y="790"/>
              <a:ext cx="115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48771" name="Rectangle 259"/>
            <p:cNvSpPr>
              <a:spLocks noChangeArrowheads="1"/>
            </p:cNvSpPr>
            <p:nvPr/>
          </p:nvSpPr>
          <p:spPr bwMode="auto">
            <a:xfrm>
              <a:off x="3734" y="768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772" name="Rectangle 260"/>
            <p:cNvSpPr>
              <a:spLocks noChangeArrowheads="1"/>
            </p:cNvSpPr>
            <p:nvPr/>
          </p:nvSpPr>
          <p:spPr bwMode="auto">
            <a:xfrm>
              <a:off x="3806" y="790"/>
              <a:ext cx="132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48773" name="Rectangle 261"/>
            <p:cNvSpPr>
              <a:spLocks noChangeArrowheads="1"/>
            </p:cNvSpPr>
            <p:nvPr/>
          </p:nvSpPr>
          <p:spPr bwMode="auto">
            <a:xfrm>
              <a:off x="3964" y="768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774" name="Rectangle 262"/>
            <p:cNvSpPr>
              <a:spLocks noChangeArrowheads="1"/>
            </p:cNvSpPr>
            <p:nvPr/>
          </p:nvSpPr>
          <p:spPr bwMode="auto">
            <a:xfrm>
              <a:off x="4029" y="790"/>
              <a:ext cx="146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48775" name="Rectangle 263"/>
            <p:cNvSpPr>
              <a:spLocks noChangeArrowheads="1"/>
            </p:cNvSpPr>
            <p:nvPr/>
          </p:nvSpPr>
          <p:spPr bwMode="auto">
            <a:xfrm>
              <a:off x="3043" y="768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776" name="Rectangle 264"/>
            <p:cNvSpPr>
              <a:spLocks noChangeArrowheads="1"/>
            </p:cNvSpPr>
            <p:nvPr/>
          </p:nvSpPr>
          <p:spPr bwMode="auto">
            <a:xfrm>
              <a:off x="3127" y="790"/>
              <a:ext cx="109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48777" name="Rectangle 265"/>
            <p:cNvSpPr>
              <a:spLocks noChangeArrowheads="1"/>
            </p:cNvSpPr>
            <p:nvPr/>
          </p:nvSpPr>
          <p:spPr bwMode="auto">
            <a:xfrm>
              <a:off x="3273" y="768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778" name="Rectangle 266"/>
            <p:cNvSpPr>
              <a:spLocks noChangeArrowheads="1"/>
            </p:cNvSpPr>
            <p:nvPr/>
          </p:nvSpPr>
          <p:spPr bwMode="auto">
            <a:xfrm>
              <a:off x="3352" y="790"/>
              <a:ext cx="12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48779" name="Rectangle 267"/>
            <p:cNvSpPr>
              <a:spLocks noChangeArrowheads="1"/>
            </p:cNvSpPr>
            <p:nvPr/>
          </p:nvSpPr>
          <p:spPr bwMode="auto">
            <a:xfrm>
              <a:off x="3504" y="768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780" name="Rectangle 268"/>
            <p:cNvSpPr>
              <a:spLocks noChangeArrowheads="1"/>
            </p:cNvSpPr>
            <p:nvPr/>
          </p:nvSpPr>
          <p:spPr bwMode="auto">
            <a:xfrm>
              <a:off x="3584" y="790"/>
              <a:ext cx="115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48781" name="Rectangle 269"/>
            <p:cNvSpPr>
              <a:spLocks noChangeArrowheads="1"/>
            </p:cNvSpPr>
            <p:nvPr/>
          </p:nvSpPr>
          <p:spPr bwMode="auto">
            <a:xfrm>
              <a:off x="3734" y="768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782" name="Rectangle 270"/>
            <p:cNvSpPr>
              <a:spLocks noChangeArrowheads="1"/>
            </p:cNvSpPr>
            <p:nvPr/>
          </p:nvSpPr>
          <p:spPr bwMode="auto">
            <a:xfrm>
              <a:off x="3806" y="790"/>
              <a:ext cx="132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48783" name="Rectangle 271"/>
            <p:cNvSpPr>
              <a:spLocks noChangeArrowheads="1"/>
            </p:cNvSpPr>
            <p:nvPr/>
          </p:nvSpPr>
          <p:spPr bwMode="auto">
            <a:xfrm>
              <a:off x="3964" y="768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784" name="Rectangle 272"/>
            <p:cNvSpPr>
              <a:spLocks noChangeArrowheads="1"/>
            </p:cNvSpPr>
            <p:nvPr/>
          </p:nvSpPr>
          <p:spPr bwMode="auto">
            <a:xfrm>
              <a:off x="4029" y="790"/>
              <a:ext cx="146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48785" name="Rectangle 273"/>
            <p:cNvSpPr>
              <a:spLocks noChangeArrowheads="1"/>
            </p:cNvSpPr>
            <p:nvPr/>
          </p:nvSpPr>
          <p:spPr bwMode="auto">
            <a:xfrm>
              <a:off x="1584" y="921"/>
              <a:ext cx="1305" cy="1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786" name="Rectangle 274"/>
            <p:cNvSpPr>
              <a:spLocks noChangeArrowheads="1"/>
            </p:cNvSpPr>
            <p:nvPr/>
          </p:nvSpPr>
          <p:spPr bwMode="auto">
            <a:xfrm>
              <a:off x="1630" y="953"/>
              <a:ext cx="461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Courier New" pitchFamily="49" charset="0"/>
                </a:rPr>
                <a:t>0x006: </a:t>
              </a:r>
              <a:endParaRPr lang="en-US"/>
            </a:p>
          </p:txBody>
        </p:sp>
        <p:sp>
          <p:nvSpPr>
            <p:cNvPr id="448787" name="Rectangle 275"/>
            <p:cNvSpPr>
              <a:spLocks noChangeArrowheads="1"/>
            </p:cNvSpPr>
            <p:nvPr/>
          </p:nvSpPr>
          <p:spPr bwMode="auto">
            <a:xfrm>
              <a:off x="2051" y="953"/>
              <a:ext cx="371" cy="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Courier New" pitchFamily="49" charset="0"/>
                </a:rPr>
                <a:t>irmovl </a:t>
              </a:r>
              <a:endParaRPr lang="en-US"/>
            </a:p>
          </p:txBody>
        </p:sp>
        <p:sp>
          <p:nvSpPr>
            <p:cNvPr id="448788" name="Rectangle 276"/>
            <p:cNvSpPr>
              <a:spLocks noChangeArrowheads="1"/>
            </p:cNvSpPr>
            <p:nvPr/>
          </p:nvSpPr>
          <p:spPr bwMode="auto">
            <a:xfrm>
              <a:off x="2434" y="953"/>
              <a:ext cx="288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Courier New" pitchFamily="49" charset="0"/>
                </a:rPr>
                <a:t>$3,%</a:t>
              </a:r>
              <a:endParaRPr lang="en-US"/>
            </a:p>
          </p:txBody>
        </p:sp>
        <p:sp>
          <p:nvSpPr>
            <p:cNvPr id="448789" name="Rectangle 277"/>
            <p:cNvSpPr>
              <a:spLocks noChangeArrowheads="1"/>
            </p:cNvSpPr>
            <p:nvPr/>
          </p:nvSpPr>
          <p:spPr bwMode="auto">
            <a:xfrm>
              <a:off x="2684" y="953"/>
              <a:ext cx="159" cy="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Courier New" pitchFamily="49" charset="0"/>
                </a:rPr>
                <a:t>eax</a:t>
              </a:r>
              <a:endParaRPr lang="en-US"/>
            </a:p>
          </p:txBody>
        </p:sp>
        <p:sp>
          <p:nvSpPr>
            <p:cNvPr id="448790" name="Rectangle 278"/>
            <p:cNvSpPr>
              <a:spLocks noChangeArrowheads="1"/>
            </p:cNvSpPr>
            <p:nvPr/>
          </p:nvSpPr>
          <p:spPr bwMode="auto">
            <a:xfrm>
              <a:off x="3273" y="921"/>
              <a:ext cx="231" cy="155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791" name="Rectangle 279"/>
            <p:cNvSpPr>
              <a:spLocks noChangeArrowheads="1"/>
            </p:cNvSpPr>
            <p:nvPr/>
          </p:nvSpPr>
          <p:spPr bwMode="auto">
            <a:xfrm>
              <a:off x="3357" y="944"/>
              <a:ext cx="109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48792" name="Rectangle 280"/>
            <p:cNvSpPr>
              <a:spLocks noChangeArrowheads="1"/>
            </p:cNvSpPr>
            <p:nvPr/>
          </p:nvSpPr>
          <p:spPr bwMode="auto">
            <a:xfrm>
              <a:off x="3504" y="921"/>
              <a:ext cx="231" cy="155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793" name="Rectangle 281"/>
            <p:cNvSpPr>
              <a:spLocks noChangeArrowheads="1"/>
            </p:cNvSpPr>
            <p:nvPr/>
          </p:nvSpPr>
          <p:spPr bwMode="auto">
            <a:xfrm>
              <a:off x="3582" y="944"/>
              <a:ext cx="12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48794" name="Rectangle 282"/>
            <p:cNvSpPr>
              <a:spLocks noChangeArrowheads="1"/>
            </p:cNvSpPr>
            <p:nvPr/>
          </p:nvSpPr>
          <p:spPr bwMode="auto">
            <a:xfrm>
              <a:off x="3734" y="921"/>
              <a:ext cx="231" cy="155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795" name="Rectangle 283"/>
            <p:cNvSpPr>
              <a:spLocks noChangeArrowheads="1"/>
            </p:cNvSpPr>
            <p:nvPr/>
          </p:nvSpPr>
          <p:spPr bwMode="auto">
            <a:xfrm>
              <a:off x="3815" y="944"/>
              <a:ext cx="115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48796" name="Rectangle 284"/>
            <p:cNvSpPr>
              <a:spLocks noChangeArrowheads="1"/>
            </p:cNvSpPr>
            <p:nvPr/>
          </p:nvSpPr>
          <p:spPr bwMode="auto">
            <a:xfrm>
              <a:off x="3964" y="921"/>
              <a:ext cx="231" cy="155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797" name="Rectangle 285"/>
            <p:cNvSpPr>
              <a:spLocks noChangeArrowheads="1"/>
            </p:cNvSpPr>
            <p:nvPr/>
          </p:nvSpPr>
          <p:spPr bwMode="auto">
            <a:xfrm>
              <a:off x="4036" y="944"/>
              <a:ext cx="132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48798" name="Rectangle 286"/>
            <p:cNvSpPr>
              <a:spLocks noChangeArrowheads="1"/>
            </p:cNvSpPr>
            <p:nvPr/>
          </p:nvSpPr>
          <p:spPr bwMode="auto">
            <a:xfrm>
              <a:off x="4195" y="921"/>
              <a:ext cx="231" cy="155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799" name="Rectangle 287"/>
            <p:cNvSpPr>
              <a:spLocks noChangeArrowheads="1"/>
            </p:cNvSpPr>
            <p:nvPr/>
          </p:nvSpPr>
          <p:spPr bwMode="auto">
            <a:xfrm>
              <a:off x="4259" y="944"/>
              <a:ext cx="146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48800" name="Rectangle 288"/>
            <p:cNvSpPr>
              <a:spLocks noChangeArrowheads="1"/>
            </p:cNvSpPr>
            <p:nvPr/>
          </p:nvSpPr>
          <p:spPr bwMode="auto">
            <a:xfrm>
              <a:off x="3273" y="921"/>
              <a:ext cx="231" cy="155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01" name="Rectangle 289"/>
            <p:cNvSpPr>
              <a:spLocks noChangeArrowheads="1"/>
            </p:cNvSpPr>
            <p:nvPr/>
          </p:nvSpPr>
          <p:spPr bwMode="auto">
            <a:xfrm>
              <a:off x="3357" y="944"/>
              <a:ext cx="109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48802" name="Rectangle 290"/>
            <p:cNvSpPr>
              <a:spLocks noChangeArrowheads="1"/>
            </p:cNvSpPr>
            <p:nvPr/>
          </p:nvSpPr>
          <p:spPr bwMode="auto">
            <a:xfrm>
              <a:off x="3504" y="921"/>
              <a:ext cx="231" cy="155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03" name="Rectangle 291"/>
            <p:cNvSpPr>
              <a:spLocks noChangeArrowheads="1"/>
            </p:cNvSpPr>
            <p:nvPr/>
          </p:nvSpPr>
          <p:spPr bwMode="auto">
            <a:xfrm>
              <a:off x="3582" y="944"/>
              <a:ext cx="12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48804" name="Rectangle 292"/>
            <p:cNvSpPr>
              <a:spLocks noChangeArrowheads="1"/>
            </p:cNvSpPr>
            <p:nvPr/>
          </p:nvSpPr>
          <p:spPr bwMode="auto">
            <a:xfrm>
              <a:off x="3734" y="921"/>
              <a:ext cx="231" cy="155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05" name="Rectangle 293"/>
            <p:cNvSpPr>
              <a:spLocks noChangeArrowheads="1"/>
            </p:cNvSpPr>
            <p:nvPr/>
          </p:nvSpPr>
          <p:spPr bwMode="auto">
            <a:xfrm>
              <a:off x="3815" y="944"/>
              <a:ext cx="115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48806" name="Rectangle 294"/>
            <p:cNvSpPr>
              <a:spLocks noChangeArrowheads="1"/>
            </p:cNvSpPr>
            <p:nvPr/>
          </p:nvSpPr>
          <p:spPr bwMode="auto">
            <a:xfrm>
              <a:off x="3964" y="921"/>
              <a:ext cx="231" cy="155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07" name="Rectangle 295"/>
            <p:cNvSpPr>
              <a:spLocks noChangeArrowheads="1"/>
            </p:cNvSpPr>
            <p:nvPr/>
          </p:nvSpPr>
          <p:spPr bwMode="auto">
            <a:xfrm>
              <a:off x="4036" y="944"/>
              <a:ext cx="132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48808" name="Rectangle 296"/>
            <p:cNvSpPr>
              <a:spLocks noChangeArrowheads="1"/>
            </p:cNvSpPr>
            <p:nvPr/>
          </p:nvSpPr>
          <p:spPr bwMode="auto">
            <a:xfrm>
              <a:off x="4195" y="921"/>
              <a:ext cx="231" cy="155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09" name="Rectangle 297"/>
            <p:cNvSpPr>
              <a:spLocks noChangeArrowheads="1"/>
            </p:cNvSpPr>
            <p:nvPr/>
          </p:nvSpPr>
          <p:spPr bwMode="auto">
            <a:xfrm>
              <a:off x="4259" y="944"/>
              <a:ext cx="146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48810" name="Rectangle 298"/>
            <p:cNvSpPr>
              <a:spLocks noChangeArrowheads="1"/>
            </p:cNvSpPr>
            <p:nvPr/>
          </p:nvSpPr>
          <p:spPr bwMode="auto">
            <a:xfrm>
              <a:off x="1584" y="1075"/>
              <a:ext cx="1305" cy="1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11" name="Rectangle 299"/>
            <p:cNvSpPr>
              <a:spLocks noChangeArrowheads="1"/>
            </p:cNvSpPr>
            <p:nvPr/>
          </p:nvSpPr>
          <p:spPr bwMode="auto">
            <a:xfrm>
              <a:off x="1630" y="1107"/>
              <a:ext cx="461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Courier New" pitchFamily="49" charset="0"/>
                </a:rPr>
                <a:t>0x00c: </a:t>
              </a:r>
              <a:endParaRPr lang="en-US"/>
            </a:p>
          </p:txBody>
        </p:sp>
        <p:sp>
          <p:nvSpPr>
            <p:cNvPr id="448812" name="Rectangle 300"/>
            <p:cNvSpPr>
              <a:spLocks noChangeArrowheads="1"/>
            </p:cNvSpPr>
            <p:nvPr/>
          </p:nvSpPr>
          <p:spPr bwMode="auto">
            <a:xfrm>
              <a:off x="2041" y="1107"/>
              <a:ext cx="159" cy="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Courier New" pitchFamily="49" charset="0"/>
                </a:rPr>
                <a:t>nop</a:t>
              </a:r>
              <a:endParaRPr lang="en-US"/>
            </a:p>
          </p:txBody>
        </p:sp>
        <p:sp>
          <p:nvSpPr>
            <p:cNvPr id="448813" name="Rectangle 301"/>
            <p:cNvSpPr>
              <a:spLocks noChangeArrowheads="1"/>
            </p:cNvSpPr>
            <p:nvPr/>
          </p:nvSpPr>
          <p:spPr bwMode="auto">
            <a:xfrm>
              <a:off x="3504" y="1075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14" name="Rectangle 302"/>
            <p:cNvSpPr>
              <a:spLocks noChangeArrowheads="1"/>
            </p:cNvSpPr>
            <p:nvPr/>
          </p:nvSpPr>
          <p:spPr bwMode="auto">
            <a:xfrm>
              <a:off x="3588" y="1097"/>
              <a:ext cx="109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48815" name="Rectangle 303"/>
            <p:cNvSpPr>
              <a:spLocks noChangeArrowheads="1"/>
            </p:cNvSpPr>
            <p:nvPr/>
          </p:nvSpPr>
          <p:spPr bwMode="auto">
            <a:xfrm>
              <a:off x="3734" y="1075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16" name="Rectangle 304"/>
            <p:cNvSpPr>
              <a:spLocks noChangeArrowheads="1"/>
            </p:cNvSpPr>
            <p:nvPr/>
          </p:nvSpPr>
          <p:spPr bwMode="auto">
            <a:xfrm>
              <a:off x="3812" y="1097"/>
              <a:ext cx="12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48817" name="Rectangle 305"/>
            <p:cNvSpPr>
              <a:spLocks noChangeArrowheads="1"/>
            </p:cNvSpPr>
            <p:nvPr/>
          </p:nvSpPr>
          <p:spPr bwMode="auto">
            <a:xfrm>
              <a:off x="3964" y="1075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18" name="Rectangle 306"/>
            <p:cNvSpPr>
              <a:spLocks noChangeArrowheads="1"/>
            </p:cNvSpPr>
            <p:nvPr/>
          </p:nvSpPr>
          <p:spPr bwMode="auto">
            <a:xfrm>
              <a:off x="4045" y="1097"/>
              <a:ext cx="115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48819" name="Rectangle 307"/>
            <p:cNvSpPr>
              <a:spLocks noChangeArrowheads="1"/>
            </p:cNvSpPr>
            <p:nvPr/>
          </p:nvSpPr>
          <p:spPr bwMode="auto">
            <a:xfrm>
              <a:off x="4195" y="1075"/>
              <a:ext cx="231" cy="154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20" name="Rectangle 308"/>
            <p:cNvSpPr>
              <a:spLocks noChangeArrowheads="1"/>
            </p:cNvSpPr>
            <p:nvPr/>
          </p:nvSpPr>
          <p:spPr bwMode="auto">
            <a:xfrm>
              <a:off x="4267" y="1097"/>
              <a:ext cx="132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48821" name="Rectangle 309"/>
            <p:cNvSpPr>
              <a:spLocks noChangeArrowheads="1"/>
            </p:cNvSpPr>
            <p:nvPr/>
          </p:nvSpPr>
          <p:spPr bwMode="auto">
            <a:xfrm>
              <a:off x="4425" y="1075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22" name="Rectangle 310"/>
            <p:cNvSpPr>
              <a:spLocks noChangeArrowheads="1"/>
            </p:cNvSpPr>
            <p:nvPr/>
          </p:nvSpPr>
          <p:spPr bwMode="auto">
            <a:xfrm>
              <a:off x="4490" y="1097"/>
              <a:ext cx="146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48823" name="Rectangle 311"/>
            <p:cNvSpPr>
              <a:spLocks noChangeArrowheads="1"/>
            </p:cNvSpPr>
            <p:nvPr/>
          </p:nvSpPr>
          <p:spPr bwMode="auto">
            <a:xfrm>
              <a:off x="3504" y="1075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24" name="Rectangle 312"/>
            <p:cNvSpPr>
              <a:spLocks noChangeArrowheads="1"/>
            </p:cNvSpPr>
            <p:nvPr/>
          </p:nvSpPr>
          <p:spPr bwMode="auto">
            <a:xfrm>
              <a:off x="3588" y="1097"/>
              <a:ext cx="109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48825" name="Rectangle 313"/>
            <p:cNvSpPr>
              <a:spLocks noChangeArrowheads="1"/>
            </p:cNvSpPr>
            <p:nvPr/>
          </p:nvSpPr>
          <p:spPr bwMode="auto">
            <a:xfrm>
              <a:off x="3734" y="1075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26" name="Rectangle 314"/>
            <p:cNvSpPr>
              <a:spLocks noChangeArrowheads="1"/>
            </p:cNvSpPr>
            <p:nvPr/>
          </p:nvSpPr>
          <p:spPr bwMode="auto">
            <a:xfrm>
              <a:off x="3812" y="1097"/>
              <a:ext cx="12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48827" name="Rectangle 315"/>
            <p:cNvSpPr>
              <a:spLocks noChangeArrowheads="1"/>
            </p:cNvSpPr>
            <p:nvPr/>
          </p:nvSpPr>
          <p:spPr bwMode="auto">
            <a:xfrm>
              <a:off x="3964" y="1075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28" name="Rectangle 316"/>
            <p:cNvSpPr>
              <a:spLocks noChangeArrowheads="1"/>
            </p:cNvSpPr>
            <p:nvPr/>
          </p:nvSpPr>
          <p:spPr bwMode="auto">
            <a:xfrm>
              <a:off x="4045" y="1097"/>
              <a:ext cx="115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48829" name="Rectangle 317"/>
            <p:cNvSpPr>
              <a:spLocks noChangeArrowheads="1"/>
            </p:cNvSpPr>
            <p:nvPr/>
          </p:nvSpPr>
          <p:spPr bwMode="auto">
            <a:xfrm>
              <a:off x="4195" y="1075"/>
              <a:ext cx="231" cy="154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30" name="Rectangle 318"/>
            <p:cNvSpPr>
              <a:spLocks noChangeArrowheads="1"/>
            </p:cNvSpPr>
            <p:nvPr/>
          </p:nvSpPr>
          <p:spPr bwMode="auto">
            <a:xfrm>
              <a:off x="4267" y="1097"/>
              <a:ext cx="132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48831" name="Rectangle 319"/>
            <p:cNvSpPr>
              <a:spLocks noChangeArrowheads="1"/>
            </p:cNvSpPr>
            <p:nvPr/>
          </p:nvSpPr>
          <p:spPr bwMode="auto">
            <a:xfrm>
              <a:off x="4425" y="1075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32" name="Rectangle 320"/>
            <p:cNvSpPr>
              <a:spLocks noChangeArrowheads="1"/>
            </p:cNvSpPr>
            <p:nvPr/>
          </p:nvSpPr>
          <p:spPr bwMode="auto">
            <a:xfrm>
              <a:off x="4490" y="1097"/>
              <a:ext cx="146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48833" name="Rectangle 321"/>
            <p:cNvSpPr>
              <a:spLocks noChangeArrowheads="1"/>
            </p:cNvSpPr>
            <p:nvPr/>
          </p:nvSpPr>
          <p:spPr bwMode="auto">
            <a:xfrm>
              <a:off x="1584" y="1229"/>
              <a:ext cx="1305" cy="15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34" name="Rectangle 322"/>
            <p:cNvSpPr>
              <a:spLocks noChangeArrowheads="1"/>
            </p:cNvSpPr>
            <p:nvPr/>
          </p:nvSpPr>
          <p:spPr bwMode="auto">
            <a:xfrm>
              <a:off x="1630" y="1260"/>
              <a:ext cx="461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Courier New" pitchFamily="49" charset="0"/>
                </a:rPr>
                <a:t>0x00d: </a:t>
              </a:r>
              <a:endParaRPr lang="en-US"/>
            </a:p>
          </p:txBody>
        </p:sp>
        <p:sp>
          <p:nvSpPr>
            <p:cNvPr id="448835" name="Rectangle 323"/>
            <p:cNvSpPr>
              <a:spLocks noChangeArrowheads="1"/>
            </p:cNvSpPr>
            <p:nvPr/>
          </p:nvSpPr>
          <p:spPr bwMode="auto">
            <a:xfrm>
              <a:off x="2041" y="1260"/>
              <a:ext cx="159" cy="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Courier New" pitchFamily="49" charset="0"/>
                </a:rPr>
                <a:t>nop</a:t>
              </a:r>
              <a:endParaRPr lang="en-US"/>
            </a:p>
          </p:txBody>
        </p:sp>
        <p:sp>
          <p:nvSpPr>
            <p:cNvPr id="448836" name="Rectangle 324"/>
            <p:cNvSpPr>
              <a:spLocks noChangeArrowheads="1"/>
            </p:cNvSpPr>
            <p:nvPr/>
          </p:nvSpPr>
          <p:spPr bwMode="auto">
            <a:xfrm>
              <a:off x="3734" y="1229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37" name="Rectangle 325"/>
            <p:cNvSpPr>
              <a:spLocks noChangeArrowheads="1"/>
            </p:cNvSpPr>
            <p:nvPr/>
          </p:nvSpPr>
          <p:spPr bwMode="auto">
            <a:xfrm>
              <a:off x="3818" y="1251"/>
              <a:ext cx="109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48838" name="Rectangle 326"/>
            <p:cNvSpPr>
              <a:spLocks noChangeArrowheads="1"/>
            </p:cNvSpPr>
            <p:nvPr/>
          </p:nvSpPr>
          <p:spPr bwMode="auto">
            <a:xfrm>
              <a:off x="3964" y="1229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39" name="Rectangle 327"/>
            <p:cNvSpPr>
              <a:spLocks noChangeArrowheads="1"/>
            </p:cNvSpPr>
            <p:nvPr/>
          </p:nvSpPr>
          <p:spPr bwMode="auto">
            <a:xfrm>
              <a:off x="4043" y="1251"/>
              <a:ext cx="12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48840" name="Rectangle 328"/>
            <p:cNvSpPr>
              <a:spLocks noChangeArrowheads="1"/>
            </p:cNvSpPr>
            <p:nvPr/>
          </p:nvSpPr>
          <p:spPr bwMode="auto">
            <a:xfrm>
              <a:off x="4195" y="1229"/>
              <a:ext cx="231" cy="154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41" name="Rectangle 329"/>
            <p:cNvSpPr>
              <a:spLocks noChangeArrowheads="1"/>
            </p:cNvSpPr>
            <p:nvPr/>
          </p:nvSpPr>
          <p:spPr bwMode="auto">
            <a:xfrm>
              <a:off x="4275" y="1251"/>
              <a:ext cx="115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48842" name="Rectangle 330"/>
            <p:cNvSpPr>
              <a:spLocks noChangeArrowheads="1"/>
            </p:cNvSpPr>
            <p:nvPr/>
          </p:nvSpPr>
          <p:spPr bwMode="auto">
            <a:xfrm>
              <a:off x="4425" y="1229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43" name="Rectangle 331"/>
            <p:cNvSpPr>
              <a:spLocks noChangeArrowheads="1"/>
            </p:cNvSpPr>
            <p:nvPr/>
          </p:nvSpPr>
          <p:spPr bwMode="auto">
            <a:xfrm>
              <a:off x="4497" y="1251"/>
              <a:ext cx="132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48844" name="Rectangle 332"/>
            <p:cNvSpPr>
              <a:spLocks noChangeArrowheads="1"/>
            </p:cNvSpPr>
            <p:nvPr/>
          </p:nvSpPr>
          <p:spPr bwMode="auto">
            <a:xfrm>
              <a:off x="4655" y="1229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45" name="Rectangle 333"/>
            <p:cNvSpPr>
              <a:spLocks noChangeArrowheads="1"/>
            </p:cNvSpPr>
            <p:nvPr/>
          </p:nvSpPr>
          <p:spPr bwMode="auto">
            <a:xfrm>
              <a:off x="4720" y="1251"/>
              <a:ext cx="146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48846" name="Rectangle 334"/>
            <p:cNvSpPr>
              <a:spLocks noChangeArrowheads="1"/>
            </p:cNvSpPr>
            <p:nvPr/>
          </p:nvSpPr>
          <p:spPr bwMode="auto">
            <a:xfrm>
              <a:off x="3734" y="1229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47" name="Rectangle 335"/>
            <p:cNvSpPr>
              <a:spLocks noChangeArrowheads="1"/>
            </p:cNvSpPr>
            <p:nvPr/>
          </p:nvSpPr>
          <p:spPr bwMode="auto">
            <a:xfrm>
              <a:off x="3818" y="1251"/>
              <a:ext cx="109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48848" name="Rectangle 336"/>
            <p:cNvSpPr>
              <a:spLocks noChangeArrowheads="1"/>
            </p:cNvSpPr>
            <p:nvPr/>
          </p:nvSpPr>
          <p:spPr bwMode="auto">
            <a:xfrm>
              <a:off x="3964" y="1229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49" name="Rectangle 337"/>
            <p:cNvSpPr>
              <a:spLocks noChangeArrowheads="1"/>
            </p:cNvSpPr>
            <p:nvPr/>
          </p:nvSpPr>
          <p:spPr bwMode="auto">
            <a:xfrm>
              <a:off x="4043" y="1251"/>
              <a:ext cx="12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48850" name="Rectangle 338"/>
            <p:cNvSpPr>
              <a:spLocks noChangeArrowheads="1"/>
            </p:cNvSpPr>
            <p:nvPr/>
          </p:nvSpPr>
          <p:spPr bwMode="auto">
            <a:xfrm>
              <a:off x="4195" y="1229"/>
              <a:ext cx="231" cy="154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51" name="Rectangle 339"/>
            <p:cNvSpPr>
              <a:spLocks noChangeArrowheads="1"/>
            </p:cNvSpPr>
            <p:nvPr/>
          </p:nvSpPr>
          <p:spPr bwMode="auto">
            <a:xfrm>
              <a:off x="4275" y="1251"/>
              <a:ext cx="115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48852" name="Rectangle 340"/>
            <p:cNvSpPr>
              <a:spLocks noChangeArrowheads="1"/>
            </p:cNvSpPr>
            <p:nvPr/>
          </p:nvSpPr>
          <p:spPr bwMode="auto">
            <a:xfrm>
              <a:off x="4425" y="1229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53" name="Rectangle 341"/>
            <p:cNvSpPr>
              <a:spLocks noChangeArrowheads="1"/>
            </p:cNvSpPr>
            <p:nvPr/>
          </p:nvSpPr>
          <p:spPr bwMode="auto">
            <a:xfrm>
              <a:off x="4497" y="1251"/>
              <a:ext cx="132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48854" name="Rectangle 342"/>
            <p:cNvSpPr>
              <a:spLocks noChangeArrowheads="1"/>
            </p:cNvSpPr>
            <p:nvPr/>
          </p:nvSpPr>
          <p:spPr bwMode="auto">
            <a:xfrm>
              <a:off x="4655" y="1229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55" name="Rectangle 343"/>
            <p:cNvSpPr>
              <a:spLocks noChangeArrowheads="1"/>
            </p:cNvSpPr>
            <p:nvPr/>
          </p:nvSpPr>
          <p:spPr bwMode="auto">
            <a:xfrm>
              <a:off x="4720" y="1251"/>
              <a:ext cx="146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48856" name="Rectangle 344"/>
            <p:cNvSpPr>
              <a:spLocks noChangeArrowheads="1"/>
            </p:cNvSpPr>
            <p:nvPr/>
          </p:nvSpPr>
          <p:spPr bwMode="auto">
            <a:xfrm>
              <a:off x="1584" y="1382"/>
              <a:ext cx="1305" cy="1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57" name="Rectangle 345"/>
            <p:cNvSpPr>
              <a:spLocks noChangeArrowheads="1"/>
            </p:cNvSpPr>
            <p:nvPr/>
          </p:nvSpPr>
          <p:spPr bwMode="auto">
            <a:xfrm>
              <a:off x="1630" y="1414"/>
              <a:ext cx="461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Courier New" pitchFamily="49" charset="0"/>
                </a:rPr>
                <a:t>0x00e: </a:t>
              </a:r>
              <a:endParaRPr lang="en-US"/>
            </a:p>
          </p:txBody>
        </p:sp>
        <p:sp>
          <p:nvSpPr>
            <p:cNvPr id="448858" name="Rectangle 346"/>
            <p:cNvSpPr>
              <a:spLocks noChangeArrowheads="1"/>
            </p:cNvSpPr>
            <p:nvPr/>
          </p:nvSpPr>
          <p:spPr bwMode="auto">
            <a:xfrm>
              <a:off x="2044" y="1414"/>
              <a:ext cx="212" cy="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Courier New" pitchFamily="49" charset="0"/>
                </a:rPr>
                <a:t>addl</a:t>
              </a:r>
              <a:endParaRPr lang="en-US"/>
            </a:p>
          </p:txBody>
        </p:sp>
        <p:sp>
          <p:nvSpPr>
            <p:cNvPr id="448859" name="Rectangle 347"/>
            <p:cNvSpPr>
              <a:spLocks noChangeArrowheads="1"/>
            </p:cNvSpPr>
            <p:nvPr/>
          </p:nvSpPr>
          <p:spPr bwMode="auto">
            <a:xfrm>
              <a:off x="2273" y="1414"/>
              <a:ext cx="115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Courier New" pitchFamily="49" charset="0"/>
                </a:rPr>
                <a:t>%</a:t>
              </a:r>
              <a:endParaRPr lang="en-US"/>
            </a:p>
          </p:txBody>
        </p:sp>
        <p:sp>
          <p:nvSpPr>
            <p:cNvPr id="448860" name="Rectangle 348"/>
            <p:cNvSpPr>
              <a:spLocks noChangeArrowheads="1"/>
            </p:cNvSpPr>
            <p:nvPr/>
          </p:nvSpPr>
          <p:spPr bwMode="auto">
            <a:xfrm>
              <a:off x="2362" y="1414"/>
              <a:ext cx="159" cy="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Courier New" pitchFamily="49" charset="0"/>
                </a:rPr>
                <a:t>edx</a:t>
              </a:r>
              <a:endParaRPr lang="en-US"/>
            </a:p>
          </p:txBody>
        </p:sp>
        <p:sp>
          <p:nvSpPr>
            <p:cNvPr id="448861" name="Rectangle 349"/>
            <p:cNvSpPr>
              <a:spLocks noChangeArrowheads="1"/>
            </p:cNvSpPr>
            <p:nvPr/>
          </p:nvSpPr>
          <p:spPr bwMode="auto">
            <a:xfrm>
              <a:off x="2488" y="1414"/>
              <a:ext cx="173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Courier New" pitchFamily="49" charset="0"/>
                </a:rPr>
                <a:t>,%</a:t>
              </a:r>
              <a:endParaRPr lang="en-US"/>
            </a:p>
          </p:txBody>
        </p:sp>
        <p:sp>
          <p:nvSpPr>
            <p:cNvPr id="448862" name="Rectangle 350"/>
            <p:cNvSpPr>
              <a:spLocks noChangeArrowheads="1"/>
            </p:cNvSpPr>
            <p:nvPr/>
          </p:nvSpPr>
          <p:spPr bwMode="auto">
            <a:xfrm>
              <a:off x="2630" y="1414"/>
              <a:ext cx="159" cy="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Courier New" pitchFamily="49" charset="0"/>
                </a:rPr>
                <a:t>eax</a:t>
              </a:r>
              <a:endParaRPr lang="en-US"/>
            </a:p>
          </p:txBody>
        </p:sp>
        <p:sp>
          <p:nvSpPr>
            <p:cNvPr id="448863" name="Rectangle 351"/>
            <p:cNvSpPr>
              <a:spLocks noChangeArrowheads="1"/>
            </p:cNvSpPr>
            <p:nvPr/>
          </p:nvSpPr>
          <p:spPr bwMode="auto">
            <a:xfrm>
              <a:off x="3964" y="1382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64" name="Rectangle 352"/>
            <p:cNvSpPr>
              <a:spLocks noChangeArrowheads="1"/>
            </p:cNvSpPr>
            <p:nvPr/>
          </p:nvSpPr>
          <p:spPr bwMode="auto">
            <a:xfrm>
              <a:off x="4048" y="1404"/>
              <a:ext cx="109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48865" name="Rectangle 353"/>
            <p:cNvSpPr>
              <a:spLocks noChangeArrowheads="1"/>
            </p:cNvSpPr>
            <p:nvPr/>
          </p:nvSpPr>
          <p:spPr bwMode="auto">
            <a:xfrm>
              <a:off x="4195" y="1382"/>
              <a:ext cx="231" cy="154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66" name="Rectangle 354"/>
            <p:cNvSpPr>
              <a:spLocks noChangeArrowheads="1"/>
            </p:cNvSpPr>
            <p:nvPr/>
          </p:nvSpPr>
          <p:spPr bwMode="auto">
            <a:xfrm>
              <a:off x="4273" y="1404"/>
              <a:ext cx="12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48867" name="Rectangle 355"/>
            <p:cNvSpPr>
              <a:spLocks noChangeArrowheads="1"/>
            </p:cNvSpPr>
            <p:nvPr/>
          </p:nvSpPr>
          <p:spPr bwMode="auto">
            <a:xfrm>
              <a:off x="4425" y="1382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68" name="Rectangle 356"/>
            <p:cNvSpPr>
              <a:spLocks noChangeArrowheads="1"/>
            </p:cNvSpPr>
            <p:nvPr/>
          </p:nvSpPr>
          <p:spPr bwMode="auto">
            <a:xfrm>
              <a:off x="4506" y="1404"/>
              <a:ext cx="115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48869" name="Rectangle 357"/>
            <p:cNvSpPr>
              <a:spLocks noChangeArrowheads="1"/>
            </p:cNvSpPr>
            <p:nvPr/>
          </p:nvSpPr>
          <p:spPr bwMode="auto">
            <a:xfrm>
              <a:off x="4655" y="1382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70" name="Rectangle 358"/>
            <p:cNvSpPr>
              <a:spLocks noChangeArrowheads="1"/>
            </p:cNvSpPr>
            <p:nvPr/>
          </p:nvSpPr>
          <p:spPr bwMode="auto">
            <a:xfrm>
              <a:off x="4727" y="1404"/>
              <a:ext cx="132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48871" name="Rectangle 359"/>
            <p:cNvSpPr>
              <a:spLocks noChangeArrowheads="1"/>
            </p:cNvSpPr>
            <p:nvPr/>
          </p:nvSpPr>
          <p:spPr bwMode="auto">
            <a:xfrm>
              <a:off x="4886" y="1382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72" name="Rectangle 360"/>
            <p:cNvSpPr>
              <a:spLocks noChangeArrowheads="1"/>
            </p:cNvSpPr>
            <p:nvPr/>
          </p:nvSpPr>
          <p:spPr bwMode="auto">
            <a:xfrm>
              <a:off x="4950" y="1404"/>
              <a:ext cx="146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48873" name="Rectangle 361"/>
            <p:cNvSpPr>
              <a:spLocks noChangeArrowheads="1"/>
            </p:cNvSpPr>
            <p:nvPr/>
          </p:nvSpPr>
          <p:spPr bwMode="auto">
            <a:xfrm>
              <a:off x="3964" y="1382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74" name="Rectangle 362"/>
            <p:cNvSpPr>
              <a:spLocks noChangeArrowheads="1"/>
            </p:cNvSpPr>
            <p:nvPr/>
          </p:nvSpPr>
          <p:spPr bwMode="auto">
            <a:xfrm>
              <a:off x="4048" y="1404"/>
              <a:ext cx="109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48875" name="Rectangle 363"/>
            <p:cNvSpPr>
              <a:spLocks noChangeArrowheads="1"/>
            </p:cNvSpPr>
            <p:nvPr/>
          </p:nvSpPr>
          <p:spPr bwMode="auto">
            <a:xfrm>
              <a:off x="4195" y="1382"/>
              <a:ext cx="231" cy="154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76" name="Rectangle 364"/>
            <p:cNvSpPr>
              <a:spLocks noChangeArrowheads="1"/>
            </p:cNvSpPr>
            <p:nvPr/>
          </p:nvSpPr>
          <p:spPr bwMode="auto">
            <a:xfrm>
              <a:off x="4273" y="1404"/>
              <a:ext cx="12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48877" name="Rectangle 365"/>
            <p:cNvSpPr>
              <a:spLocks noChangeArrowheads="1"/>
            </p:cNvSpPr>
            <p:nvPr/>
          </p:nvSpPr>
          <p:spPr bwMode="auto">
            <a:xfrm>
              <a:off x="4425" y="1382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78" name="Rectangle 366"/>
            <p:cNvSpPr>
              <a:spLocks noChangeArrowheads="1"/>
            </p:cNvSpPr>
            <p:nvPr/>
          </p:nvSpPr>
          <p:spPr bwMode="auto">
            <a:xfrm>
              <a:off x="4506" y="1404"/>
              <a:ext cx="115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48879" name="Rectangle 367"/>
            <p:cNvSpPr>
              <a:spLocks noChangeArrowheads="1"/>
            </p:cNvSpPr>
            <p:nvPr/>
          </p:nvSpPr>
          <p:spPr bwMode="auto">
            <a:xfrm>
              <a:off x="4655" y="1382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80" name="Rectangle 368"/>
            <p:cNvSpPr>
              <a:spLocks noChangeArrowheads="1"/>
            </p:cNvSpPr>
            <p:nvPr/>
          </p:nvSpPr>
          <p:spPr bwMode="auto">
            <a:xfrm>
              <a:off x="4727" y="1404"/>
              <a:ext cx="132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48881" name="Rectangle 369"/>
            <p:cNvSpPr>
              <a:spLocks noChangeArrowheads="1"/>
            </p:cNvSpPr>
            <p:nvPr/>
          </p:nvSpPr>
          <p:spPr bwMode="auto">
            <a:xfrm>
              <a:off x="4886" y="1382"/>
              <a:ext cx="231" cy="15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82" name="Rectangle 370"/>
            <p:cNvSpPr>
              <a:spLocks noChangeArrowheads="1"/>
            </p:cNvSpPr>
            <p:nvPr/>
          </p:nvSpPr>
          <p:spPr bwMode="auto">
            <a:xfrm>
              <a:off x="4950" y="1404"/>
              <a:ext cx="146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48883" name="Rectangle 371"/>
            <p:cNvSpPr>
              <a:spLocks noChangeArrowheads="1"/>
            </p:cNvSpPr>
            <p:nvPr/>
          </p:nvSpPr>
          <p:spPr bwMode="auto">
            <a:xfrm>
              <a:off x="1584" y="1536"/>
              <a:ext cx="1305" cy="15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8884" name="Rectangle 372"/>
            <p:cNvSpPr>
              <a:spLocks noChangeArrowheads="1"/>
            </p:cNvSpPr>
            <p:nvPr/>
          </p:nvSpPr>
          <p:spPr bwMode="auto">
            <a:xfrm>
              <a:off x="1630" y="1567"/>
              <a:ext cx="691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Courier New" pitchFamily="49" charset="0"/>
                </a:rPr>
                <a:t>0x010: halt</a:t>
              </a:r>
              <a:endParaRPr lang="en-US"/>
            </a:p>
          </p:txBody>
        </p:sp>
        <p:grpSp>
          <p:nvGrpSpPr>
            <p:cNvPr id="448965" name="Group 453"/>
            <p:cNvGrpSpPr>
              <a:grpSpLocks/>
            </p:cNvGrpSpPr>
            <p:nvPr/>
          </p:nvGrpSpPr>
          <p:grpSpPr bwMode="auto">
            <a:xfrm>
              <a:off x="1584" y="576"/>
              <a:ext cx="3763" cy="2803"/>
              <a:chOff x="1584" y="576"/>
              <a:chExt cx="3763" cy="2803"/>
            </a:xfrm>
          </p:grpSpPr>
          <p:sp>
            <p:nvSpPr>
              <p:cNvPr id="448885" name="Rectangle 373"/>
              <p:cNvSpPr>
                <a:spLocks noChangeArrowheads="1"/>
              </p:cNvSpPr>
              <p:nvPr/>
            </p:nvSpPr>
            <p:spPr bwMode="auto">
              <a:xfrm>
                <a:off x="4195" y="1536"/>
                <a:ext cx="231" cy="154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8886" name="Rectangle 374"/>
              <p:cNvSpPr>
                <a:spLocks noChangeArrowheads="1"/>
              </p:cNvSpPr>
              <p:nvPr/>
            </p:nvSpPr>
            <p:spPr bwMode="auto">
              <a:xfrm>
                <a:off x="4301" y="1558"/>
                <a:ext cx="64" cy="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 b="0">
                    <a:solidFill>
                      <a:srgbClr val="000000"/>
                    </a:solidFill>
                  </a:rPr>
                  <a:t>F</a:t>
                </a:r>
                <a:endParaRPr lang="en-US"/>
              </a:p>
            </p:txBody>
          </p:sp>
          <p:sp>
            <p:nvSpPr>
              <p:cNvPr id="448887" name="Rectangle 375"/>
              <p:cNvSpPr>
                <a:spLocks noChangeArrowheads="1"/>
              </p:cNvSpPr>
              <p:nvPr/>
            </p:nvSpPr>
            <p:spPr bwMode="auto">
              <a:xfrm>
                <a:off x="4425" y="1536"/>
                <a:ext cx="231" cy="154"/>
              </a:xfrm>
              <a:prstGeom prst="rect">
                <a:avLst/>
              </a:prstGeom>
              <a:solidFill>
                <a:srgbClr val="CC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8888" name="Rectangle 376"/>
              <p:cNvSpPr>
                <a:spLocks noChangeArrowheads="1"/>
              </p:cNvSpPr>
              <p:nvPr/>
            </p:nvSpPr>
            <p:spPr bwMode="auto">
              <a:xfrm>
                <a:off x="4526" y="1558"/>
                <a:ext cx="75" cy="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 b="0">
                    <a:solidFill>
                      <a:srgbClr val="000000"/>
                    </a:solidFill>
                  </a:rPr>
                  <a:t>D</a:t>
                </a:r>
                <a:endParaRPr lang="en-US"/>
              </a:p>
            </p:txBody>
          </p:sp>
          <p:sp>
            <p:nvSpPr>
              <p:cNvPr id="448889" name="Rectangle 377"/>
              <p:cNvSpPr>
                <a:spLocks noChangeArrowheads="1"/>
              </p:cNvSpPr>
              <p:nvPr/>
            </p:nvSpPr>
            <p:spPr bwMode="auto">
              <a:xfrm>
                <a:off x="4655" y="1536"/>
                <a:ext cx="231" cy="154"/>
              </a:xfrm>
              <a:prstGeom prst="rect">
                <a:avLst/>
              </a:prstGeom>
              <a:solidFill>
                <a:srgbClr val="CC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8890" name="Rectangle 378"/>
              <p:cNvSpPr>
                <a:spLocks noChangeArrowheads="1"/>
              </p:cNvSpPr>
              <p:nvPr/>
            </p:nvSpPr>
            <p:spPr bwMode="auto">
              <a:xfrm>
                <a:off x="4759" y="1558"/>
                <a:ext cx="69" cy="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 b="0">
                    <a:solidFill>
                      <a:srgbClr val="000000"/>
                    </a:solidFill>
                  </a:rPr>
                  <a:t>E</a:t>
                </a:r>
                <a:endParaRPr lang="en-US"/>
              </a:p>
            </p:txBody>
          </p:sp>
          <p:sp>
            <p:nvSpPr>
              <p:cNvPr id="448891" name="Rectangle 379"/>
              <p:cNvSpPr>
                <a:spLocks noChangeArrowheads="1"/>
              </p:cNvSpPr>
              <p:nvPr/>
            </p:nvSpPr>
            <p:spPr bwMode="auto">
              <a:xfrm>
                <a:off x="4886" y="1536"/>
                <a:ext cx="231" cy="154"/>
              </a:xfrm>
              <a:prstGeom prst="rect">
                <a:avLst/>
              </a:prstGeom>
              <a:solidFill>
                <a:srgbClr val="CC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8892" name="Rectangle 380"/>
              <p:cNvSpPr>
                <a:spLocks noChangeArrowheads="1"/>
              </p:cNvSpPr>
              <p:nvPr/>
            </p:nvSpPr>
            <p:spPr bwMode="auto">
              <a:xfrm>
                <a:off x="4981" y="1558"/>
                <a:ext cx="85" cy="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 b="0">
                    <a:solidFill>
                      <a:srgbClr val="000000"/>
                    </a:solidFill>
                  </a:rPr>
                  <a:t>M</a:t>
                </a:r>
                <a:endParaRPr lang="en-US"/>
              </a:p>
            </p:txBody>
          </p:sp>
          <p:sp>
            <p:nvSpPr>
              <p:cNvPr id="448893" name="Rectangle 381"/>
              <p:cNvSpPr>
                <a:spLocks noChangeArrowheads="1"/>
              </p:cNvSpPr>
              <p:nvPr/>
            </p:nvSpPr>
            <p:spPr bwMode="auto">
              <a:xfrm>
                <a:off x="5116" y="1536"/>
                <a:ext cx="231" cy="154"/>
              </a:xfrm>
              <a:prstGeom prst="rect">
                <a:avLst/>
              </a:prstGeom>
              <a:solidFill>
                <a:srgbClr val="CC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8894" name="Rectangle 382"/>
              <p:cNvSpPr>
                <a:spLocks noChangeArrowheads="1"/>
              </p:cNvSpPr>
              <p:nvPr/>
            </p:nvSpPr>
            <p:spPr bwMode="auto">
              <a:xfrm>
                <a:off x="5202" y="1558"/>
                <a:ext cx="103" cy="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 b="0">
                    <a:solidFill>
                      <a:srgbClr val="000000"/>
                    </a:solidFill>
                  </a:rPr>
                  <a:t>W</a:t>
                </a:r>
                <a:endParaRPr lang="en-US"/>
              </a:p>
            </p:txBody>
          </p:sp>
          <p:sp>
            <p:nvSpPr>
              <p:cNvPr id="448895" name="Rectangle 383"/>
              <p:cNvSpPr>
                <a:spLocks noChangeArrowheads="1"/>
              </p:cNvSpPr>
              <p:nvPr/>
            </p:nvSpPr>
            <p:spPr bwMode="auto">
              <a:xfrm>
                <a:off x="4195" y="1536"/>
                <a:ext cx="231" cy="154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8896" name="Rectangle 384"/>
              <p:cNvSpPr>
                <a:spLocks noChangeArrowheads="1"/>
              </p:cNvSpPr>
              <p:nvPr/>
            </p:nvSpPr>
            <p:spPr bwMode="auto">
              <a:xfrm>
                <a:off x="4301" y="1558"/>
                <a:ext cx="64" cy="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 b="0">
                    <a:solidFill>
                      <a:srgbClr val="000000"/>
                    </a:solidFill>
                  </a:rPr>
                  <a:t>F</a:t>
                </a:r>
                <a:endParaRPr lang="en-US"/>
              </a:p>
            </p:txBody>
          </p:sp>
          <p:sp>
            <p:nvSpPr>
              <p:cNvPr id="448897" name="Rectangle 385"/>
              <p:cNvSpPr>
                <a:spLocks noChangeArrowheads="1"/>
              </p:cNvSpPr>
              <p:nvPr/>
            </p:nvSpPr>
            <p:spPr bwMode="auto">
              <a:xfrm>
                <a:off x="4425" y="1536"/>
                <a:ext cx="231" cy="154"/>
              </a:xfrm>
              <a:prstGeom prst="rect">
                <a:avLst/>
              </a:prstGeom>
              <a:solidFill>
                <a:srgbClr val="CC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8898" name="Rectangle 386"/>
              <p:cNvSpPr>
                <a:spLocks noChangeArrowheads="1"/>
              </p:cNvSpPr>
              <p:nvPr/>
            </p:nvSpPr>
            <p:spPr bwMode="auto">
              <a:xfrm>
                <a:off x="4526" y="1558"/>
                <a:ext cx="75" cy="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 b="0">
                    <a:solidFill>
                      <a:srgbClr val="000000"/>
                    </a:solidFill>
                  </a:rPr>
                  <a:t>D</a:t>
                </a:r>
                <a:endParaRPr lang="en-US"/>
              </a:p>
            </p:txBody>
          </p:sp>
          <p:sp>
            <p:nvSpPr>
              <p:cNvPr id="448899" name="Rectangle 387"/>
              <p:cNvSpPr>
                <a:spLocks noChangeArrowheads="1"/>
              </p:cNvSpPr>
              <p:nvPr/>
            </p:nvSpPr>
            <p:spPr bwMode="auto">
              <a:xfrm>
                <a:off x="4655" y="1536"/>
                <a:ext cx="231" cy="154"/>
              </a:xfrm>
              <a:prstGeom prst="rect">
                <a:avLst/>
              </a:prstGeom>
              <a:solidFill>
                <a:srgbClr val="CC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8900" name="Rectangle 388"/>
              <p:cNvSpPr>
                <a:spLocks noChangeArrowheads="1"/>
              </p:cNvSpPr>
              <p:nvPr/>
            </p:nvSpPr>
            <p:spPr bwMode="auto">
              <a:xfrm>
                <a:off x="4759" y="1558"/>
                <a:ext cx="69" cy="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 b="0">
                    <a:solidFill>
                      <a:srgbClr val="000000"/>
                    </a:solidFill>
                  </a:rPr>
                  <a:t>E</a:t>
                </a:r>
                <a:endParaRPr lang="en-US"/>
              </a:p>
            </p:txBody>
          </p:sp>
          <p:sp>
            <p:nvSpPr>
              <p:cNvPr id="448901" name="Rectangle 389"/>
              <p:cNvSpPr>
                <a:spLocks noChangeArrowheads="1"/>
              </p:cNvSpPr>
              <p:nvPr/>
            </p:nvSpPr>
            <p:spPr bwMode="auto">
              <a:xfrm>
                <a:off x="4886" y="1536"/>
                <a:ext cx="231" cy="154"/>
              </a:xfrm>
              <a:prstGeom prst="rect">
                <a:avLst/>
              </a:prstGeom>
              <a:solidFill>
                <a:srgbClr val="CC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8902" name="Rectangle 390"/>
              <p:cNvSpPr>
                <a:spLocks noChangeArrowheads="1"/>
              </p:cNvSpPr>
              <p:nvPr/>
            </p:nvSpPr>
            <p:spPr bwMode="auto">
              <a:xfrm>
                <a:off x="4981" y="1558"/>
                <a:ext cx="85" cy="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 b="0">
                    <a:solidFill>
                      <a:srgbClr val="000000"/>
                    </a:solidFill>
                  </a:rPr>
                  <a:t>M</a:t>
                </a:r>
                <a:endParaRPr lang="en-US"/>
              </a:p>
            </p:txBody>
          </p:sp>
          <p:sp>
            <p:nvSpPr>
              <p:cNvPr id="448903" name="Rectangle 391"/>
              <p:cNvSpPr>
                <a:spLocks noChangeArrowheads="1"/>
              </p:cNvSpPr>
              <p:nvPr/>
            </p:nvSpPr>
            <p:spPr bwMode="auto">
              <a:xfrm>
                <a:off x="5116" y="1536"/>
                <a:ext cx="231" cy="154"/>
              </a:xfrm>
              <a:prstGeom prst="rect">
                <a:avLst/>
              </a:prstGeom>
              <a:solidFill>
                <a:srgbClr val="CC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8904" name="Rectangle 392"/>
              <p:cNvSpPr>
                <a:spLocks noChangeArrowheads="1"/>
              </p:cNvSpPr>
              <p:nvPr/>
            </p:nvSpPr>
            <p:spPr bwMode="auto">
              <a:xfrm>
                <a:off x="5202" y="1558"/>
                <a:ext cx="103" cy="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 b="0">
                    <a:solidFill>
                      <a:srgbClr val="000000"/>
                    </a:solidFill>
                  </a:rPr>
                  <a:t>W</a:t>
                </a:r>
                <a:endParaRPr lang="en-US"/>
              </a:p>
            </p:txBody>
          </p:sp>
          <p:sp>
            <p:nvSpPr>
              <p:cNvPr id="448905" name="Line 393"/>
              <p:cNvSpPr>
                <a:spLocks noChangeShapeType="1"/>
              </p:cNvSpPr>
              <p:nvPr/>
            </p:nvSpPr>
            <p:spPr bwMode="auto">
              <a:xfrm flipH="1">
                <a:off x="3542" y="1689"/>
                <a:ext cx="653" cy="384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8906" name="Line 394"/>
              <p:cNvSpPr>
                <a:spLocks noChangeShapeType="1"/>
              </p:cNvSpPr>
              <p:nvPr/>
            </p:nvSpPr>
            <p:spPr bwMode="auto">
              <a:xfrm>
                <a:off x="4425" y="1689"/>
                <a:ext cx="653" cy="384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8907" name="Rectangle 395"/>
              <p:cNvSpPr>
                <a:spLocks noChangeArrowheads="1"/>
              </p:cNvSpPr>
              <p:nvPr/>
            </p:nvSpPr>
            <p:spPr bwMode="auto">
              <a:xfrm>
                <a:off x="5116" y="576"/>
                <a:ext cx="230" cy="1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8908" name="Rectangle 396"/>
              <p:cNvSpPr>
                <a:spLocks noChangeArrowheads="1"/>
              </p:cNvSpPr>
              <p:nvPr/>
            </p:nvSpPr>
            <p:spPr bwMode="auto">
              <a:xfrm>
                <a:off x="5207" y="611"/>
                <a:ext cx="88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 b="0">
                    <a:solidFill>
                      <a:srgbClr val="3333CC"/>
                    </a:solidFill>
                  </a:rPr>
                  <a:t>10</a:t>
                </a:r>
                <a:endParaRPr lang="en-US"/>
              </a:p>
            </p:txBody>
          </p:sp>
          <p:sp>
            <p:nvSpPr>
              <p:cNvPr id="448909" name="Rectangle 397"/>
              <p:cNvSpPr>
                <a:spLocks noChangeArrowheads="1"/>
              </p:cNvSpPr>
              <p:nvPr/>
            </p:nvSpPr>
            <p:spPr bwMode="auto">
              <a:xfrm>
                <a:off x="1584" y="614"/>
                <a:ext cx="1305" cy="1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8910" name="Rectangle 398"/>
              <p:cNvSpPr>
                <a:spLocks noChangeArrowheads="1"/>
              </p:cNvSpPr>
              <p:nvPr/>
            </p:nvSpPr>
            <p:spPr bwMode="auto">
              <a:xfrm>
                <a:off x="1675" y="642"/>
                <a:ext cx="636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en-US" sz="1100">
                    <a:solidFill>
                      <a:srgbClr val="000000"/>
                    </a:solidFill>
                    <a:latin typeface="Courier New" pitchFamily="49" charset="0"/>
                  </a:rPr>
                  <a:t># demo-h2.ys</a:t>
                </a:r>
                <a:endParaRPr lang="en-US"/>
              </a:p>
            </p:txBody>
          </p:sp>
          <p:sp>
            <p:nvSpPr>
              <p:cNvPr id="448911" name="Rectangle 399"/>
              <p:cNvSpPr>
                <a:spLocks noChangeArrowheads="1"/>
              </p:cNvSpPr>
              <p:nvPr/>
            </p:nvSpPr>
            <p:spPr bwMode="auto">
              <a:xfrm>
                <a:off x="3811" y="1881"/>
                <a:ext cx="960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8912" name="Rectangle 400"/>
              <p:cNvSpPr>
                <a:spLocks noChangeArrowheads="1"/>
              </p:cNvSpPr>
              <p:nvPr/>
            </p:nvSpPr>
            <p:spPr bwMode="auto">
              <a:xfrm>
                <a:off x="4143" y="1911"/>
                <a:ext cx="346" cy="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 b="0">
                    <a:solidFill>
                      <a:srgbClr val="000000"/>
                    </a:solidFill>
                  </a:rPr>
                  <a:t>Cycle 6</a:t>
                </a:r>
                <a:endParaRPr lang="en-US"/>
              </a:p>
            </p:txBody>
          </p:sp>
          <p:sp>
            <p:nvSpPr>
              <p:cNvPr id="448913" name="Rectangle 401"/>
              <p:cNvSpPr>
                <a:spLocks noChangeArrowheads="1"/>
              </p:cNvSpPr>
              <p:nvPr/>
            </p:nvSpPr>
            <p:spPr bwMode="auto">
              <a:xfrm>
                <a:off x="3542" y="2073"/>
                <a:ext cx="1536" cy="500"/>
              </a:xfrm>
              <a:prstGeom prst="rect">
                <a:avLst/>
              </a:prstGeom>
              <a:solidFill>
                <a:srgbClr val="66CCFF"/>
              </a:solidFill>
              <a:ln w="79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8914" name="Rectangle 402"/>
              <p:cNvSpPr>
                <a:spLocks noChangeArrowheads="1"/>
              </p:cNvSpPr>
              <p:nvPr/>
            </p:nvSpPr>
            <p:spPr bwMode="auto">
              <a:xfrm>
                <a:off x="4280" y="2106"/>
                <a:ext cx="103" cy="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 b="0">
                    <a:solidFill>
                      <a:srgbClr val="000000"/>
                    </a:solidFill>
                  </a:rPr>
                  <a:t>W</a:t>
                </a:r>
                <a:endParaRPr lang="en-US"/>
              </a:p>
            </p:txBody>
          </p:sp>
          <p:sp>
            <p:nvSpPr>
              <p:cNvPr id="448915" name="Rectangle 403"/>
              <p:cNvSpPr>
                <a:spLocks noChangeArrowheads="1"/>
              </p:cNvSpPr>
              <p:nvPr/>
            </p:nvSpPr>
            <p:spPr bwMode="auto">
              <a:xfrm>
                <a:off x="4463" y="2265"/>
                <a:ext cx="615" cy="15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8916" name="Rectangle 404"/>
              <p:cNvSpPr>
                <a:spLocks noChangeArrowheads="1"/>
              </p:cNvSpPr>
              <p:nvPr/>
            </p:nvSpPr>
            <p:spPr bwMode="auto">
              <a:xfrm>
                <a:off x="4538" y="2289"/>
                <a:ext cx="88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48917" name="Rectangle 405"/>
              <p:cNvSpPr>
                <a:spLocks noChangeArrowheads="1"/>
              </p:cNvSpPr>
              <p:nvPr/>
            </p:nvSpPr>
            <p:spPr bwMode="auto">
              <a:xfrm>
                <a:off x="4634" y="2299"/>
                <a:ext cx="53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48918" name="Rectangle 406"/>
              <p:cNvSpPr>
                <a:spLocks noChangeArrowheads="1"/>
              </p:cNvSpPr>
              <p:nvPr/>
            </p:nvSpPr>
            <p:spPr bwMode="auto">
              <a:xfrm>
                <a:off x="4691" y="2299"/>
                <a:ext cx="159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0">
                    <a:solidFill>
                      <a:srgbClr val="000000"/>
                    </a:solidFill>
                    <a:latin typeface="Courier New" pitchFamily="49" charset="0"/>
                  </a:rPr>
                  <a:t>eax</a:t>
                </a:r>
                <a:endParaRPr lang="en-US"/>
              </a:p>
            </p:txBody>
          </p:sp>
          <p:sp>
            <p:nvSpPr>
              <p:cNvPr id="448919" name="Rectangle 407"/>
              <p:cNvSpPr>
                <a:spLocks noChangeArrowheads="1"/>
              </p:cNvSpPr>
              <p:nvPr/>
            </p:nvSpPr>
            <p:spPr bwMode="auto">
              <a:xfrm>
                <a:off x="4840" y="2289"/>
                <a:ext cx="48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448920" name="Rectangle 408"/>
              <p:cNvSpPr>
                <a:spLocks noChangeArrowheads="1"/>
              </p:cNvSpPr>
              <p:nvPr/>
            </p:nvSpPr>
            <p:spPr bwMode="auto">
              <a:xfrm>
                <a:off x="4908" y="2286"/>
                <a:ext cx="78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48921" name="Rectangle 409"/>
              <p:cNvSpPr>
                <a:spLocks noChangeArrowheads="1"/>
              </p:cNvSpPr>
              <p:nvPr/>
            </p:nvSpPr>
            <p:spPr bwMode="auto">
              <a:xfrm>
                <a:off x="4994" y="2289"/>
                <a:ext cx="49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0">
                    <a:solidFill>
                      <a:srgbClr val="000000"/>
                    </a:solidFill>
                  </a:rPr>
                  <a:t>3</a:t>
                </a:r>
                <a:endParaRPr lang="en-US"/>
              </a:p>
            </p:txBody>
          </p:sp>
          <p:sp>
            <p:nvSpPr>
              <p:cNvPr id="448922" name="Rectangle 410"/>
              <p:cNvSpPr>
                <a:spLocks noChangeArrowheads="1"/>
              </p:cNvSpPr>
              <p:nvPr/>
            </p:nvSpPr>
            <p:spPr bwMode="auto">
              <a:xfrm>
                <a:off x="3542" y="2879"/>
                <a:ext cx="1536" cy="500"/>
              </a:xfrm>
              <a:prstGeom prst="rect">
                <a:avLst/>
              </a:prstGeom>
              <a:solidFill>
                <a:srgbClr val="66CCFF"/>
              </a:solidFill>
              <a:ln w="79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8923" name="Rectangle 411"/>
              <p:cNvSpPr>
                <a:spLocks noChangeArrowheads="1"/>
              </p:cNvSpPr>
              <p:nvPr/>
            </p:nvSpPr>
            <p:spPr bwMode="auto">
              <a:xfrm>
                <a:off x="4296" y="2912"/>
                <a:ext cx="75" cy="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 b="0">
                    <a:solidFill>
                      <a:srgbClr val="000000"/>
                    </a:solidFill>
                  </a:rPr>
                  <a:t>D</a:t>
                </a:r>
                <a:endParaRPr lang="en-US"/>
              </a:p>
            </p:txBody>
          </p:sp>
          <p:sp>
            <p:nvSpPr>
              <p:cNvPr id="448924" name="Rectangle 412"/>
              <p:cNvSpPr>
                <a:spLocks noChangeArrowheads="1"/>
              </p:cNvSpPr>
              <p:nvPr/>
            </p:nvSpPr>
            <p:spPr bwMode="auto">
              <a:xfrm>
                <a:off x="4156" y="3071"/>
                <a:ext cx="922" cy="27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8925" name="Rectangle 413"/>
              <p:cNvSpPr>
                <a:spLocks noChangeArrowheads="1"/>
              </p:cNvSpPr>
              <p:nvPr/>
            </p:nvSpPr>
            <p:spPr bwMode="auto">
              <a:xfrm>
                <a:off x="4235" y="3097"/>
                <a:ext cx="171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0">
                    <a:solidFill>
                      <a:srgbClr val="000000"/>
                    </a:solidFill>
                  </a:rPr>
                  <a:t>valA</a:t>
                </a:r>
                <a:endParaRPr lang="en-US"/>
              </a:p>
            </p:txBody>
          </p:sp>
          <p:sp>
            <p:nvSpPr>
              <p:cNvPr id="448926" name="Rectangle 414"/>
              <p:cNvSpPr>
                <a:spLocks noChangeArrowheads="1"/>
              </p:cNvSpPr>
              <p:nvPr/>
            </p:nvSpPr>
            <p:spPr bwMode="auto">
              <a:xfrm>
                <a:off x="4445" y="3094"/>
                <a:ext cx="78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48927" name="Rectangle 415"/>
              <p:cNvSpPr>
                <a:spLocks noChangeArrowheads="1"/>
              </p:cNvSpPr>
              <p:nvPr/>
            </p:nvSpPr>
            <p:spPr bwMode="auto">
              <a:xfrm>
                <a:off x="4534" y="3097"/>
                <a:ext cx="88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48928" name="Rectangle 416"/>
              <p:cNvSpPr>
                <a:spLocks noChangeArrowheads="1"/>
              </p:cNvSpPr>
              <p:nvPr/>
            </p:nvSpPr>
            <p:spPr bwMode="auto">
              <a:xfrm>
                <a:off x="4630" y="3107"/>
                <a:ext cx="53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48929" name="Rectangle 417"/>
              <p:cNvSpPr>
                <a:spLocks noChangeArrowheads="1"/>
              </p:cNvSpPr>
              <p:nvPr/>
            </p:nvSpPr>
            <p:spPr bwMode="auto">
              <a:xfrm>
                <a:off x="4687" y="3107"/>
                <a:ext cx="159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0">
                    <a:solidFill>
                      <a:srgbClr val="000000"/>
                    </a:solidFill>
                    <a:latin typeface="Courier New" pitchFamily="49" charset="0"/>
                  </a:rPr>
                  <a:t>edx</a:t>
                </a:r>
                <a:endParaRPr lang="en-US"/>
              </a:p>
            </p:txBody>
          </p:sp>
          <p:sp>
            <p:nvSpPr>
              <p:cNvPr id="448930" name="Rectangle 418"/>
              <p:cNvSpPr>
                <a:spLocks noChangeArrowheads="1"/>
              </p:cNvSpPr>
              <p:nvPr/>
            </p:nvSpPr>
            <p:spPr bwMode="auto">
              <a:xfrm>
                <a:off x="4836" y="3097"/>
                <a:ext cx="48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448931" name="Rectangle 419"/>
              <p:cNvSpPr>
                <a:spLocks noChangeArrowheads="1"/>
              </p:cNvSpPr>
              <p:nvPr/>
            </p:nvSpPr>
            <p:spPr bwMode="auto">
              <a:xfrm>
                <a:off x="4888" y="3097"/>
                <a:ext cx="75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48932" name="Rectangle 420"/>
              <p:cNvSpPr>
                <a:spLocks noChangeArrowheads="1"/>
              </p:cNvSpPr>
              <p:nvPr/>
            </p:nvSpPr>
            <p:spPr bwMode="auto">
              <a:xfrm>
                <a:off x="4965" y="3097"/>
                <a:ext cx="98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0">
                    <a:solidFill>
                      <a:srgbClr val="000000"/>
                    </a:solidFill>
                  </a:rPr>
                  <a:t>10</a:t>
                </a:r>
                <a:endParaRPr lang="en-US"/>
              </a:p>
            </p:txBody>
          </p:sp>
          <p:sp>
            <p:nvSpPr>
              <p:cNvPr id="448933" name="Rectangle 421"/>
              <p:cNvSpPr>
                <a:spLocks noChangeArrowheads="1"/>
              </p:cNvSpPr>
              <p:nvPr/>
            </p:nvSpPr>
            <p:spPr bwMode="auto">
              <a:xfrm>
                <a:off x="4235" y="3221"/>
                <a:ext cx="171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0">
                    <a:solidFill>
                      <a:srgbClr val="000000"/>
                    </a:solidFill>
                  </a:rPr>
                  <a:t>valB</a:t>
                </a:r>
                <a:endParaRPr lang="en-US"/>
              </a:p>
            </p:txBody>
          </p:sp>
          <p:sp>
            <p:nvSpPr>
              <p:cNvPr id="448934" name="Rectangle 422"/>
              <p:cNvSpPr>
                <a:spLocks noChangeArrowheads="1"/>
              </p:cNvSpPr>
              <p:nvPr/>
            </p:nvSpPr>
            <p:spPr bwMode="auto">
              <a:xfrm>
                <a:off x="4445" y="3218"/>
                <a:ext cx="78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48935" name="Rectangle 423"/>
              <p:cNvSpPr>
                <a:spLocks noChangeArrowheads="1"/>
              </p:cNvSpPr>
              <p:nvPr/>
            </p:nvSpPr>
            <p:spPr bwMode="auto">
              <a:xfrm>
                <a:off x="4535" y="3221"/>
                <a:ext cx="136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0">
                    <a:solidFill>
                      <a:srgbClr val="000000"/>
                    </a:solidFill>
                  </a:rPr>
                  <a:t>W_</a:t>
                </a:r>
                <a:endParaRPr lang="en-US"/>
              </a:p>
            </p:txBody>
          </p:sp>
          <p:sp>
            <p:nvSpPr>
              <p:cNvPr id="448936" name="Rectangle 424"/>
              <p:cNvSpPr>
                <a:spLocks noChangeArrowheads="1"/>
              </p:cNvSpPr>
              <p:nvPr/>
            </p:nvSpPr>
            <p:spPr bwMode="auto">
              <a:xfrm>
                <a:off x="4674" y="3221"/>
                <a:ext cx="171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0">
                    <a:solidFill>
                      <a:srgbClr val="000000"/>
                    </a:solidFill>
                  </a:rPr>
                  <a:t>valE</a:t>
                </a:r>
                <a:endParaRPr lang="en-US"/>
              </a:p>
            </p:txBody>
          </p:sp>
          <p:sp>
            <p:nvSpPr>
              <p:cNvPr id="448937" name="Rectangle 425"/>
              <p:cNvSpPr>
                <a:spLocks noChangeArrowheads="1"/>
              </p:cNvSpPr>
              <p:nvPr/>
            </p:nvSpPr>
            <p:spPr bwMode="auto">
              <a:xfrm>
                <a:off x="4868" y="3221"/>
                <a:ext cx="75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48938" name="Rectangle 426"/>
              <p:cNvSpPr>
                <a:spLocks noChangeArrowheads="1"/>
              </p:cNvSpPr>
              <p:nvPr/>
            </p:nvSpPr>
            <p:spPr bwMode="auto">
              <a:xfrm>
                <a:off x="4943" y="3221"/>
                <a:ext cx="49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0">
                    <a:solidFill>
                      <a:srgbClr val="000000"/>
                    </a:solidFill>
                  </a:rPr>
                  <a:t>3</a:t>
                </a:r>
                <a:endParaRPr lang="en-US"/>
              </a:p>
            </p:txBody>
          </p:sp>
          <p:sp>
            <p:nvSpPr>
              <p:cNvPr id="448939" name="Rectangle 427"/>
              <p:cNvSpPr>
                <a:spLocks noChangeArrowheads="1"/>
              </p:cNvSpPr>
              <p:nvPr/>
            </p:nvSpPr>
            <p:spPr bwMode="auto">
              <a:xfrm>
                <a:off x="4233" y="2572"/>
                <a:ext cx="130" cy="3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8940" name="Rectangle 428"/>
              <p:cNvSpPr>
                <a:spLocks noChangeArrowheads="1"/>
              </p:cNvSpPr>
              <p:nvPr/>
            </p:nvSpPr>
            <p:spPr bwMode="auto">
              <a:xfrm>
                <a:off x="4302" y="2573"/>
                <a:ext cx="36" cy="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 b="0">
                    <a:solidFill>
                      <a:srgbClr val="000000"/>
                    </a:solidFill>
                  </a:rPr>
                  <a:t>•</a:t>
                </a:r>
                <a:endParaRPr lang="en-US"/>
              </a:p>
            </p:txBody>
          </p:sp>
          <p:sp>
            <p:nvSpPr>
              <p:cNvPr id="448941" name="Rectangle 429"/>
              <p:cNvSpPr>
                <a:spLocks noChangeArrowheads="1"/>
              </p:cNvSpPr>
              <p:nvPr/>
            </p:nvSpPr>
            <p:spPr bwMode="auto">
              <a:xfrm>
                <a:off x="4302" y="2659"/>
                <a:ext cx="36" cy="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 b="0">
                    <a:solidFill>
                      <a:srgbClr val="000000"/>
                    </a:solidFill>
                  </a:rPr>
                  <a:t>•</a:t>
                </a:r>
                <a:endParaRPr lang="en-US"/>
              </a:p>
            </p:txBody>
          </p:sp>
          <p:sp>
            <p:nvSpPr>
              <p:cNvPr id="448942" name="Rectangle 430"/>
              <p:cNvSpPr>
                <a:spLocks noChangeArrowheads="1"/>
              </p:cNvSpPr>
              <p:nvPr/>
            </p:nvSpPr>
            <p:spPr bwMode="auto">
              <a:xfrm>
                <a:off x="4302" y="2746"/>
                <a:ext cx="36" cy="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 b="0">
                    <a:solidFill>
                      <a:srgbClr val="000000"/>
                    </a:solidFill>
                  </a:rPr>
                  <a:t>•</a:t>
                </a:r>
                <a:endParaRPr lang="en-US"/>
              </a:p>
            </p:txBody>
          </p:sp>
          <p:sp>
            <p:nvSpPr>
              <p:cNvPr id="448943" name="Rectangle 431"/>
              <p:cNvSpPr>
                <a:spLocks noChangeArrowheads="1"/>
              </p:cNvSpPr>
              <p:nvPr/>
            </p:nvSpPr>
            <p:spPr bwMode="auto">
              <a:xfrm>
                <a:off x="3542" y="2265"/>
                <a:ext cx="922" cy="27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8944" name="Rectangle 432"/>
              <p:cNvSpPr>
                <a:spLocks noChangeArrowheads="1"/>
              </p:cNvSpPr>
              <p:nvPr/>
            </p:nvSpPr>
            <p:spPr bwMode="auto">
              <a:xfrm>
                <a:off x="3618" y="2292"/>
                <a:ext cx="136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0">
                    <a:solidFill>
                      <a:srgbClr val="000000"/>
                    </a:solidFill>
                  </a:rPr>
                  <a:t>W_</a:t>
                </a:r>
                <a:endParaRPr lang="en-US"/>
              </a:p>
            </p:txBody>
          </p:sp>
          <p:sp>
            <p:nvSpPr>
              <p:cNvPr id="448945" name="Rectangle 433"/>
              <p:cNvSpPr>
                <a:spLocks noChangeArrowheads="1"/>
              </p:cNvSpPr>
              <p:nvPr/>
            </p:nvSpPr>
            <p:spPr bwMode="auto">
              <a:xfrm>
                <a:off x="3757" y="2292"/>
                <a:ext cx="176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0">
                    <a:solidFill>
                      <a:srgbClr val="000000"/>
                    </a:solidFill>
                  </a:rPr>
                  <a:t>dstE</a:t>
                </a:r>
                <a:endParaRPr lang="en-US"/>
              </a:p>
            </p:txBody>
          </p:sp>
          <p:sp>
            <p:nvSpPr>
              <p:cNvPr id="448946" name="Rectangle 434"/>
              <p:cNvSpPr>
                <a:spLocks noChangeArrowheads="1"/>
              </p:cNvSpPr>
              <p:nvPr/>
            </p:nvSpPr>
            <p:spPr bwMode="auto">
              <a:xfrm>
                <a:off x="3957" y="2292"/>
                <a:ext cx="75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48947" name="Rectangle 435"/>
              <p:cNvSpPr>
                <a:spLocks noChangeArrowheads="1"/>
              </p:cNvSpPr>
              <p:nvPr/>
            </p:nvSpPr>
            <p:spPr bwMode="auto">
              <a:xfrm>
                <a:off x="4039" y="2298"/>
                <a:ext cx="53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48948" name="Rectangle 436"/>
              <p:cNvSpPr>
                <a:spLocks noChangeArrowheads="1"/>
              </p:cNvSpPr>
              <p:nvPr/>
            </p:nvSpPr>
            <p:spPr bwMode="auto">
              <a:xfrm>
                <a:off x="4097" y="2298"/>
                <a:ext cx="159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>
                    <a:solidFill>
                      <a:srgbClr val="000000"/>
                    </a:solidFill>
                    <a:latin typeface="Courier New" pitchFamily="49" charset="0"/>
                  </a:rPr>
                  <a:t>eax</a:t>
                </a:r>
                <a:endParaRPr lang="en-US"/>
              </a:p>
            </p:txBody>
          </p:sp>
          <p:sp>
            <p:nvSpPr>
              <p:cNvPr id="448949" name="Rectangle 437"/>
              <p:cNvSpPr>
                <a:spLocks noChangeArrowheads="1"/>
              </p:cNvSpPr>
              <p:nvPr/>
            </p:nvSpPr>
            <p:spPr bwMode="auto">
              <a:xfrm>
                <a:off x="3618" y="2405"/>
                <a:ext cx="136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0">
                    <a:solidFill>
                      <a:srgbClr val="000000"/>
                    </a:solidFill>
                  </a:rPr>
                  <a:t>W_</a:t>
                </a:r>
                <a:endParaRPr lang="en-US"/>
              </a:p>
            </p:txBody>
          </p:sp>
          <p:sp>
            <p:nvSpPr>
              <p:cNvPr id="448950" name="Rectangle 438"/>
              <p:cNvSpPr>
                <a:spLocks noChangeArrowheads="1"/>
              </p:cNvSpPr>
              <p:nvPr/>
            </p:nvSpPr>
            <p:spPr bwMode="auto">
              <a:xfrm>
                <a:off x="3758" y="2405"/>
                <a:ext cx="195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0">
                    <a:solidFill>
                      <a:srgbClr val="000000"/>
                    </a:solidFill>
                  </a:rPr>
                  <a:t>valE </a:t>
                </a:r>
                <a:endParaRPr lang="en-US"/>
              </a:p>
            </p:txBody>
          </p:sp>
          <p:sp>
            <p:nvSpPr>
              <p:cNvPr id="448951" name="Rectangle 439"/>
              <p:cNvSpPr>
                <a:spLocks noChangeArrowheads="1"/>
              </p:cNvSpPr>
              <p:nvPr/>
            </p:nvSpPr>
            <p:spPr bwMode="auto">
              <a:xfrm>
                <a:off x="3953" y="2405"/>
                <a:ext cx="124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0">
                    <a:solidFill>
                      <a:srgbClr val="000000"/>
                    </a:solidFill>
                  </a:rPr>
                  <a:t>= 3</a:t>
                </a:r>
                <a:endParaRPr lang="en-US"/>
              </a:p>
            </p:txBody>
          </p:sp>
          <p:sp>
            <p:nvSpPr>
              <p:cNvPr id="448952" name="Rectangle 440"/>
              <p:cNvSpPr>
                <a:spLocks noChangeArrowheads="1"/>
              </p:cNvSpPr>
              <p:nvPr/>
            </p:nvSpPr>
            <p:spPr bwMode="auto">
              <a:xfrm>
                <a:off x="3542" y="3071"/>
                <a:ext cx="615" cy="27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8953" name="Rectangle 441"/>
              <p:cNvSpPr>
                <a:spLocks noChangeArrowheads="1"/>
              </p:cNvSpPr>
              <p:nvPr/>
            </p:nvSpPr>
            <p:spPr bwMode="auto">
              <a:xfrm>
                <a:off x="3621" y="3098"/>
                <a:ext cx="176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0">
                    <a:solidFill>
                      <a:srgbClr val="000000"/>
                    </a:solidFill>
                  </a:rPr>
                  <a:t>srcA</a:t>
                </a:r>
                <a:endParaRPr lang="en-US"/>
              </a:p>
            </p:txBody>
          </p:sp>
          <p:sp>
            <p:nvSpPr>
              <p:cNvPr id="448954" name="Rectangle 442"/>
              <p:cNvSpPr>
                <a:spLocks noChangeArrowheads="1"/>
              </p:cNvSpPr>
              <p:nvPr/>
            </p:nvSpPr>
            <p:spPr bwMode="auto">
              <a:xfrm>
                <a:off x="3821" y="3098"/>
                <a:ext cx="75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48955" name="Rectangle 443"/>
              <p:cNvSpPr>
                <a:spLocks noChangeArrowheads="1"/>
              </p:cNvSpPr>
              <p:nvPr/>
            </p:nvSpPr>
            <p:spPr bwMode="auto">
              <a:xfrm>
                <a:off x="3903" y="3108"/>
                <a:ext cx="53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48956" name="Rectangle 444"/>
              <p:cNvSpPr>
                <a:spLocks noChangeArrowheads="1"/>
              </p:cNvSpPr>
              <p:nvPr/>
            </p:nvSpPr>
            <p:spPr bwMode="auto">
              <a:xfrm>
                <a:off x="3961" y="3108"/>
                <a:ext cx="159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0">
                    <a:solidFill>
                      <a:srgbClr val="000000"/>
                    </a:solidFill>
                    <a:latin typeface="Courier New" pitchFamily="49" charset="0"/>
                  </a:rPr>
                  <a:t>edx</a:t>
                </a:r>
                <a:endParaRPr lang="en-US"/>
              </a:p>
            </p:txBody>
          </p:sp>
          <p:sp>
            <p:nvSpPr>
              <p:cNvPr id="448957" name="Rectangle 445"/>
              <p:cNvSpPr>
                <a:spLocks noChangeArrowheads="1"/>
              </p:cNvSpPr>
              <p:nvPr/>
            </p:nvSpPr>
            <p:spPr bwMode="auto">
              <a:xfrm>
                <a:off x="3621" y="3205"/>
                <a:ext cx="176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0">
                    <a:solidFill>
                      <a:srgbClr val="000000"/>
                    </a:solidFill>
                  </a:rPr>
                  <a:t>srcB</a:t>
                </a:r>
                <a:endParaRPr lang="en-US"/>
              </a:p>
            </p:txBody>
          </p:sp>
          <p:sp>
            <p:nvSpPr>
              <p:cNvPr id="448958" name="Rectangle 446"/>
              <p:cNvSpPr>
                <a:spLocks noChangeArrowheads="1"/>
              </p:cNvSpPr>
              <p:nvPr/>
            </p:nvSpPr>
            <p:spPr bwMode="auto">
              <a:xfrm>
                <a:off x="3821" y="3205"/>
                <a:ext cx="75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48959" name="Rectangle 447"/>
              <p:cNvSpPr>
                <a:spLocks noChangeArrowheads="1"/>
              </p:cNvSpPr>
              <p:nvPr/>
            </p:nvSpPr>
            <p:spPr bwMode="auto">
              <a:xfrm>
                <a:off x="3903" y="3211"/>
                <a:ext cx="53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48960" name="Rectangle 448"/>
              <p:cNvSpPr>
                <a:spLocks noChangeArrowheads="1"/>
              </p:cNvSpPr>
              <p:nvPr/>
            </p:nvSpPr>
            <p:spPr bwMode="auto">
              <a:xfrm>
                <a:off x="3961" y="3211"/>
                <a:ext cx="159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>
                    <a:solidFill>
                      <a:srgbClr val="000000"/>
                    </a:solidFill>
                    <a:latin typeface="Courier New" pitchFamily="49" charset="0"/>
                  </a:rPr>
                  <a:t>eax</a:t>
                </a:r>
                <a:endParaRPr lang="en-US"/>
              </a:p>
            </p:txBody>
          </p:sp>
          <p:grpSp>
            <p:nvGrpSpPr>
              <p:cNvPr id="448963" name="Group 451"/>
              <p:cNvGrpSpPr>
                <a:grpSpLocks/>
              </p:cNvGrpSpPr>
              <p:nvPr/>
            </p:nvGrpSpPr>
            <p:grpSpPr bwMode="auto">
              <a:xfrm>
                <a:off x="4463" y="2488"/>
                <a:ext cx="537" cy="583"/>
                <a:chOff x="4463" y="2488"/>
                <a:chExt cx="537" cy="583"/>
              </a:xfrm>
            </p:grpSpPr>
            <p:sp>
              <p:nvSpPr>
                <p:cNvPr id="448961" name="Freeform 449"/>
                <p:cNvSpPr>
                  <a:spLocks/>
                </p:cNvSpPr>
                <p:nvPr/>
              </p:nvSpPr>
              <p:spPr bwMode="auto">
                <a:xfrm>
                  <a:off x="4463" y="2488"/>
                  <a:ext cx="507" cy="51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9"/>
                    </a:cxn>
                    <a:cxn ang="0">
                      <a:pos x="998" y="29"/>
                    </a:cxn>
                    <a:cxn ang="0">
                      <a:pos x="998" y="15"/>
                    </a:cxn>
                    <a:cxn ang="0">
                      <a:pos x="984" y="15"/>
                    </a:cxn>
                    <a:cxn ang="0">
                      <a:pos x="985" y="19"/>
                    </a:cxn>
                    <a:cxn ang="0">
                      <a:pos x="988" y="24"/>
                    </a:cxn>
                    <a:cxn ang="0">
                      <a:pos x="993" y="27"/>
                    </a:cxn>
                    <a:cxn ang="0">
                      <a:pos x="984" y="15"/>
                    </a:cxn>
                    <a:cxn ang="0">
                      <a:pos x="984" y="1022"/>
                    </a:cxn>
                    <a:cxn ang="0">
                      <a:pos x="1012" y="1022"/>
                    </a:cxn>
                    <a:cxn ang="0">
                      <a:pos x="1012" y="15"/>
                    </a:cxn>
                    <a:cxn ang="0">
                      <a:pos x="1012" y="15"/>
                    </a:cxn>
                    <a:cxn ang="0">
                      <a:pos x="1011" y="10"/>
                    </a:cxn>
                    <a:cxn ang="0">
                      <a:pos x="1008" y="5"/>
                    </a:cxn>
                    <a:cxn ang="0">
                      <a:pos x="1003" y="2"/>
                    </a:cxn>
                    <a:cxn ang="0">
                      <a:pos x="998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012" h="1022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998" y="29"/>
                      </a:lnTo>
                      <a:lnTo>
                        <a:pt x="998" y="15"/>
                      </a:lnTo>
                      <a:lnTo>
                        <a:pt x="984" y="15"/>
                      </a:lnTo>
                      <a:lnTo>
                        <a:pt x="985" y="19"/>
                      </a:lnTo>
                      <a:lnTo>
                        <a:pt x="988" y="24"/>
                      </a:lnTo>
                      <a:lnTo>
                        <a:pt x="993" y="27"/>
                      </a:lnTo>
                      <a:lnTo>
                        <a:pt x="984" y="15"/>
                      </a:lnTo>
                      <a:lnTo>
                        <a:pt x="984" y="1022"/>
                      </a:lnTo>
                      <a:lnTo>
                        <a:pt x="1012" y="1022"/>
                      </a:lnTo>
                      <a:lnTo>
                        <a:pt x="1012" y="15"/>
                      </a:lnTo>
                      <a:lnTo>
                        <a:pt x="1012" y="15"/>
                      </a:lnTo>
                      <a:lnTo>
                        <a:pt x="1011" y="10"/>
                      </a:lnTo>
                      <a:lnTo>
                        <a:pt x="1008" y="5"/>
                      </a:lnTo>
                      <a:lnTo>
                        <a:pt x="1003" y="2"/>
                      </a:lnTo>
                      <a:lnTo>
                        <a:pt x="998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8962" name="Freeform 450"/>
                <p:cNvSpPr>
                  <a:spLocks/>
                </p:cNvSpPr>
                <p:nvPr/>
              </p:nvSpPr>
              <p:spPr bwMode="auto">
                <a:xfrm>
                  <a:off x="4926" y="2998"/>
                  <a:ext cx="74" cy="7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4" y="147"/>
                    </a:cxn>
                    <a:cxn ang="0">
                      <a:pos x="149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49" h="147">
                      <a:moveTo>
                        <a:pt x="0" y="0"/>
                      </a:moveTo>
                      <a:lnTo>
                        <a:pt x="74" y="147"/>
                      </a:lnTo>
                      <a:lnTo>
                        <a:pt x="149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Bypass Paths</a:t>
            </a:r>
          </a:p>
        </p:txBody>
      </p:sp>
      <p:sp>
        <p:nvSpPr>
          <p:cNvPr id="449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066800"/>
            <a:ext cx="3900487" cy="5365750"/>
          </a:xfrm>
        </p:spPr>
        <p:txBody>
          <a:bodyPr/>
          <a:lstStyle/>
          <a:p>
            <a:r>
              <a:rPr lang="en-US"/>
              <a:t>Decode Stage</a:t>
            </a:r>
          </a:p>
          <a:p>
            <a:pPr lvl="1"/>
            <a:r>
              <a:rPr lang="en-US"/>
              <a:t>Forwarding logic selects valA and valB</a:t>
            </a:r>
          </a:p>
          <a:p>
            <a:pPr lvl="1"/>
            <a:r>
              <a:rPr lang="en-US"/>
              <a:t>Normally from register file</a:t>
            </a:r>
          </a:p>
          <a:p>
            <a:pPr lvl="1"/>
            <a:r>
              <a:rPr lang="en-US"/>
              <a:t>Forwarding: get valA or valB from later pipeline stage</a:t>
            </a:r>
          </a:p>
          <a:p>
            <a:r>
              <a:rPr lang="en-US"/>
              <a:t>Forwarding Sources</a:t>
            </a:r>
          </a:p>
          <a:p>
            <a:pPr lvl="1"/>
            <a:r>
              <a:rPr lang="en-US"/>
              <a:t>Execute: valE</a:t>
            </a:r>
          </a:p>
          <a:p>
            <a:pPr lvl="1"/>
            <a:r>
              <a:rPr lang="en-US"/>
              <a:t>Memory: valE, valM</a:t>
            </a:r>
          </a:p>
          <a:p>
            <a:pPr lvl="1"/>
            <a:r>
              <a:rPr lang="en-US"/>
              <a:t>Write back: valE, valM</a:t>
            </a:r>
          </a:p>
        </p:txBody>
      </p:sp>
      <p:pic>
        <p:nvPicPr>
          <p:cNvPr id="44954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3076" y="0"/>
            <a:ext cx="4525010" cy="684530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 type="none" w="med" len="med"/>
            <a:tailEnd type="none" w="sm" len="sm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Forwarding Example #2</a:t>
            </a:r>
          </a:p>
        </p:txBody>
      </p:sp>
      <p:sp>
        <p:nvSpPr>
          <p:cNvPr id="450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819400"/>
            <a:ext cx="3443288" cy="3384550"/>
          </a:xfrm>
        </p:spPr>
        <p:txBody>
          <a:bodyPr/>
          <a:lstStyle/>
          <a:p>
            <a:r>
              <a:rPr lang="en-US" sz="2000"/>
              <a:t>Register </a:t>
            </a:r>
            <a:r>
              <a:rPr lang="en-US" sz="2000">
                <a:latin typeface="Courier New" pitchFamily="49" charset="0"/>
              </a:rPr>
              <a:t>%edx</a:t>
            </a:r>
          </a:p>
          <a:p>
            <a:pPr lvl="1"/>
            <a:r>
              <a:rPr lang="en-US" sz="1800"/>
              <a:t>Generated by ALU during previous cycle</a:t>
            </a:r>
          </a:p>
          <a:p>
            <a:pPr lvl="1"/>
            <a:r>
              <a:rPr lang="en-US" sz="1800"/>
              <a:t>Forward from memory as valA</a:t>
            </a:r>
          </a:p>
          <a:p>
            <a:r>
              <a:rPr lang="en-US" sz="2000"/>
              <a:t>Register </a:t>
            </a:r>
            <a:r>
              <a:rPr lang="en-US" sz="2000">
                <a:latin typeface="Courier New" pitchFamily="49" charset="0"/>
              </a:rPr>
              <a:t>%eax</a:t>
            </a:r>
          </a:p>
          <a:p>
            <a:pPr lvl="1"/>
            <a:r>
              <a:rPr lang="en-US" sz="1800"/>
              <a:t>Value just generated by ALU</a:t>
            </a:r>
          </a:p>
          <a:p>
            <a:pPr lvl="1"/>
            <a:r>
              <a:rPr lang="en-US" sz="1800"/>
              <a:t>Forward from execute as valB</a:t>
            </a:r>
          </a:p>
        </p:txBody>
      </p:sp>
      <p:pic>
        <p:nvPicPr>
          <p:cNvPr id="450788" name="Picture 2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990600"/>
            <a:ext cx="6572250" cy="535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Content Placeholder 322"/>
          <p:cNvSpPr>
            <a:spLocks noGrp="1"/>
          </p:cNvSpPr>
          <p:nvPr>
            <p:ph idx="1"/>
          </p:nvPr>
        </p:nvSpPr>
        <p:spPr>
          <a:xfrm>
            <a:off x="290513" y="3041650"/>
            <a:ext cx="3665537" cy="3390900"/>
          </a:xfrm>
        </p:spPr>
        <p:txBody>
          <a:bodyPr/>
          <a:lstStyle/>
          <a:p>
            <a:r>
              <a:rPr lang="en-US" dirty="0" smtClean="0"/>
              <a:t>Multiple Forwarding Choices</a:t>
            </a:r>
          </a:p>
          <a:p>
            <a:pPr lvl="1"/>
            <a:r>
              <a:rPr lang="en-US" dirty="0" smtClean="0"/>
              <a:t>Which one should have priority</a:t>
            </a:r>
          </a:p>
          <a:p>
            <a:pPr lvl="1"/>
            <a:r>
              <a:rPr lang="en-US" dirty="0" smtClean="0"/>
              <a:t>Match serial semantics</a:t>
            </a:r>
          </a:p>
          <a:p>
            <a:pPr lvl="1"/>
            <a:r>
              <a:rPr lang="en-US" dirty="0" smtClean="0"/>
              <a:t>Use matching value from earliest pipeline stage</a:t>
            </a:r>
            <a:endParaRPr lang="en-US" dirty="0"/>
          </a:p>
        </p:txBody>
      </p:sp>
      <p:grpSp>
        <p:nvGrpSpPr>
          <p:cNvPr id="249" name="Group 248"/>
          <p:cNvGrpSpPr/>
          <p:nvPr/>
        </p:nvGrpSpPr>
        <p:grpSpPr>
          <a:xfrm>
            <a:off x="603250" y="830262"/>
            <a:ext cx="7626316" cy="1906588"/>
            <a:chOff x="603250" y="762000"/>
            <a:chExt cx="7626316" cy="1906588"/>
          </a:xfrm>
        </p:grpSpPr>
        <p:sp>
          <p:nvSpPr>
            <p:cNvPr id="425221" name="Rectangle 261"/>
            <p:cNvSpPr>
              <a:spLocks noChangeArrowheads="1"/>
            </p:cNvSpPr>
            <p:nvPr/>
          </p:nvSpPr>
          <p:spPr bwMode="auto">
            <a:xfrm>
              <a:off x="603250" y="1143000"/>
              <a:ext cx="2645865" cy="3048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22" name="Rectangle 262"/>
            <p:cNvSpPr>
              <a:spLocks noChangeArrowheads="1"/>
            </p:cNvSpPr>
            <p:nvPr/>
          </p:nvSpPr>
          <p:spPr bwMode="auto">
            <a:xfrm>
              <a:off x="750783" y="1204913"/>
              <a:ext cx="2470228" cy="193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 dirty="0">
                  <a:solidFill>
                    <a:srgbClr val="000000"/>
                  </a:solidFill>
                  <a:latin typeface="Courier New" pitchFamily="49" charset="0"/>
                </a:rPr>
                <a:t>0x000</a:t>
              </a:r>
              <a:r>
                <a:rPr lang="en-US" sz="1400" b="0" dirty="0" smtClean="0">
                  <a:solidFill>
                    <a:srgbClr val="000000"/>
                  </a:solidFill>
                  <a:latin typeface="Courier New" pitchFamily="49" charset="0"/>
                </a:rPr>
                <a:t>: </a:t>
              </a:r>
              <a:r>
                <a:rPr lang="en-US" sz="1400" b="0" dirty="0" err="1" smtClean="0">
                  <a:solidFill>
                    <a:srgbClr val="000000"/>
                  </a:solidFill>
                  <a:latin typeface="Courier New" pitchFamily="49" charset="0"/>
                </a:rPr>
                <a:t>irmovl</a:t>
              </a:r>
              <a:r>
                <a:rPr lang="en-US" sz="1400" b="0" dirty="0" smtClean="0">
                  <a:solidFill>
                    <a:srgbClr val="000000"/>
                  </a:solidFill>
                  <a:latin typeface="Courier New" pitchFamily="49" charset="0"/>
                </a:rPr>
                <a:t> $1, %</a:t>
              </a:r>
              <a:r>
                <a:rPr lang="en-US" sz="1400" b="0" dirty="0" err="1" smtClean="0">
                  <a:solidFill>
                    <a:srgbClr val="000000"/>
                  </a:solidFill>
                  <a:latin typeface="Courier New" pitchFamily="49" charset="0"/>
                </a:rPr>
                <a:t>eax</a:t>
              </a:r>
              <a:r>
                <a:rPr lang="en-US" sz="1400" b="0" dirty="0" smtClean="0">
                  <a:solidFill>
                    <a:srgbClr val="000000"/>
                  </a:solidFill>
                  <a:latin typeface="Courier New" pitchFamily="49" charset="0"/>
                </a:rPr>
                <a:t> </a:t>
              </a:r>
              <a:endParaRPr lang="en-US" dirty="0"/>
            </a:p>
          </p:txBody>
        </p:sp>
        <p:sp>
          <p:nvSpPr>
            <p:cNvPr id="425226" name="Rectangle 266"/>
            <p:cNvSpPr>
              <a:spLocks noChangeArrowheads="1"/>
            </p:cNvSpPr>
            <p:nvPr/>
          </p:nvSpPr>
          <p:spPr bwMode="auto">
            <a:xfrm>
              <a:off x="3560393" y="762000"/>
              <a:ext cx="466917" cy="3048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27" name="Rectangle 267"/>
            <p:cNvSpPr>
              <a:spLocks noChangeArrowheads="1"/>
            </p:cNvSpPr>
            <p:nvPr/>
          </p:nvSpPr>
          <p:spPr bwMode="auto">
            <a:xfrm>
              <a:off x="3784124" y="831850"/>
              <a:ext cx="85926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1</a:t>
              </a:r>
              <a:endParaRPr lang="en-US"/>
            </a:p>
          </p:txBody>
        </p:sp>
        <p:sp>
          <p:nvSpPr>
            <p:cNvPr id="425228" name="Rectangle 268"/>
            <p:cNvSpPr>
              <a:spLocks noChangeArrowheads="1"/>
            </p:cNvSpPr>
            <p:nvPr/>
          </p:nvSpPr>
          <p:spPr bwMode="auto">
            <a:xfrm>
              <a:off x="4027311" y="762000"/>
              <a:ext cx="466917" cy="3048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29" name="Rectangle 269"/>
            <p:cNvSpPr>
              <a:spLocks noChangeArrowheads="1"/>
            </p:cNvSpPr>
            <p:nvPr/>
          </p:nvSpPr>
          <p:spPr bwMode="auto">
            <a:xfrm>
              <a:off x="4251042" y="831850"/>
              <a:ext cx="85926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2</a:t>
              </a:r>
              <a:endParaRPr lang="en-US"/>
            </a:p>
          </p:txBody>
        </p:sp>
        <p:sp>
          <p:nvSpPr>
            <p:cNvPr id="425230" name="Rectangle 270"/>
            <p:cNvSpPr>
              <a:spLocks noChangeArrowheads="1"/>
            </p:cNvSpPr>
            <p:nvPr/>
          </p:nvSpPr>
          <p:spPr bwMode="auto">
            <a:xfrm>
              <a:off x="4494228" y="762000"/>
              <a:ext cx="466917" cy="3048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31" name="Rectangle 271"/>
            <p:cNvSpPr>
              <a:spLocks noChangeArrowheads="1"/>
            </p:cNvSpPr>
            <p:nvPr/>
          </p:nvSpPr>
          <p:spPr bwMode="auto">
            <a:xfrm>
              <a:off x="4717959" y="831850"/>
              <a:ext cx="85926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3</a:t>
              </a:r>
              <a:endParaRPr lang="en-US"/>
            </a:p>
          </p:txBody>
        </p:sp>
        <p:sp>
          <p:nvSpPr>
            <p:cNvPr id="425232" name="Rectangle 272"/>
            <p:cNvSpPr>
              <a:spLocks noChangeArrowheads="1"/>
            </p:cNvSpPr>
            <p:nvPr/>
          </p:nvSpPr>
          <p:spPr bwMode="auto">
            <a:xfrm>
              <a:off x="4961145" y="762000"/>
              <a:ext cx="466917" cy="3048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33" name="Rectangle 273"/>
            <p:cNvSpPr>
              <a:spLocks noChangeArrowheads="1"/>
            </p:cNvSpPr>
            <p:nvPr/>
          </p:nvSpPr>
          <p:spPr bwMode="auto">
            <a:xfrm>
              <a:off x="5184877" y="831850"/>
              <a:ext cx="85926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4</a:t>
              </a:r>
              <a:endParaRPr lang="en-US"/>
            </a:p>
          </p:txBody>
        </p:sp>
        <p:sp>
          <p:nvSpPr>
            <p:cNvPr id="425234" name="Rectangle 274"/>
            <p:cNvSpPr>
              <a:spLocks noChangeArrowheads="1"/>
            </p:cNvSpPr>
            <p:nvPr/>
          </p:nvSpPr>
          <p:spPr bwMode="auto">
            <a:xfrm>
              <a:off x="5428063" y="762000"/>
              <a:ext cx="466917" cy="3048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35" name="Rectangle 275"/>
            <p:cNvSpPr>
              <a:spLocks noChangeArrowheads="1"/>
            </p:cNvSpPr>
            <p:nvPr/>
          </p:nvSpPr>
          <p:spPr bwMode="auto">
            <a:xfrm>
              <a:off x="5651794" y="831850"/>
              <a:ext cx="85926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5</a:t>
              </a:r>
              <a:endParaRPr lang="en-US"/>
            </a:p>
          </p:txBody>
        </p:sp>
        <p:sp>
          <p:nvSpPr>
            <p:cNvPr id="425236" name="Rectangle 276"/>
            <p:cNvSpPr>
              <a:spLocks noChangeArrowheads="1"/>
            </p:cNvSpPr>
            <p:nvPr/>
          </p:nvSpPr>
          <p:spPr bwMode="auto">
            <a:xfrm>
              <a:off x="5894980" y="762000"/>
              <a:ext cx="466917" cy="3048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37" name="Rectangle 277"/>
            <p:cNvSpPr>
              <a:spLocks noChangeArrowheads="1"/>
            </p:cNvSpPr>
            <p:nvPr/>
          </p:nvSpPr>
          <p:spPr bwMode="auto">
            <a:xfrm>
              <a:off x="6118711" y="831850"/>
              <a:ext cx="85926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6</a:t>
              </a:r>
              <a:endParaRPr lang="en-US"/>
            </a:p>
          </p:txBody>
        </p:sp>
        <p:sp>
          <p:nvSpPr>
            <p:cNvPr id="425238" name="Rectangle 278"/>
            <p:cNvSpPr>
              <a:spLocks noChangeArrowheads="1"/>
            </p:cNvSpPr>
            <p:nvPr/>
          </p:nvSpPr>
          <p:spPr bwMode="auto">
            <a:xfrm>
              <a:off x="6361897" y="762000"/>
              <a:ext cx="466917" cy="3048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39" name="Rectangle 279"/>
            <p:cNvSpPr>
              <a:spLocks noChangeArrowheads="1"/>
            </p:cNvSpPr>
            <p:nvPr/>
          </p:nvSpPr>
          <p:spPr bwMode="auto">
            <a:xfrm>
              <a:off x="6585629" y="831850"/>
              <a:ext cx="85926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7</a:t>
              </a:r>
              <a:endParaRPr lang="en-US"/>
            </a:p>
          </p:txBody>
        </p:sp>
        <p:sp>
          <p:nvSpPr>
            <p:cNvPr id="425240" name="Rectangle 280"/>
            <p:cNvSpPr>
              <a:spLocks noChangeArrowheads="1"/>
            </p:cNvSpPr>
            <p:nvPr/>
          </p:nvSpPr>
          <p:spPr bwMode="auto">
            <a:xfrm>
              <a:off x="6828815" y="762000"/>
              <a:ext cx="466917" cy="3048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41" name="Rectangle 281"/>
            <p:cNvSpPr>
              <a:spLocks noChangeArrowheads="1"/>
            </p:cNvSpPr>
            <p:nvPr/>
          </p:nvSpPr>
          <p:spPr bwMode="auto">
            <a:xfrm>
              <a:off x="7052546" y="831850"/>
              <a:ext cx="85926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8</a:t>
              </a:r>
              <a:endParaRPr lang="en-US"/>
            </a:p>
          </p:txBody>
        </p:sp>
        <p:sp>
          <p:nvSpPr>
            <p:cNvPr id="425242" name="Rectangle 282"/>
            <p:cNvSpPr>
              <a:spLocks noChangeArrowheads="1"/>
            </p:cNvSpPr>
            <p:nvPr/>
          </p:nvSpPr>
          <p:spPr bwMode="auto">
            <a:xfrm>
              <a:off x="7295732" y="762000"/>
              <a:ext cx="466917" cy="3048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43" name="Rectangle 283"/>
            <p:cNvSpPr>
              <a:spLocks noChangeArrowheads="1"/>
            </p:cNvSpPr>
            <p:nvPr/>
          </p:nvSpPr>
          <p:spPr bwMode="auto">
            <a:xfrm>
              <a:off x="7519463" y="831850"/>
              <a:ext cx="85926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9</a:t>
              </a:r>
              <a:endParaRPr lang="en-US"/>
            </a:p>
          </p:txBody>
        </p:sp>
        <p:sp>
          <p:nvSpPr>
            <p:cNvPr id="425244" name="Rectangle 284"/>
            <p:cNvSpPr>
              <a:spLocks noChangeArrowheads="1"/>
            </p:cNvSpPr>
            <p:nvPr/>
          </p:nvSpPr>
          <p:spPr bwMode="auto">
            <a:xfrm>
              <a:off x="3560393" y="11430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45" name="Rectangle 285"/>
            <p:cNvSpPr>
              <a:spLocks noChangeArrowheads="1"/>
            </p:cNvSpPr>
            <p:nvPr/>
          </p:nvSpPr>
          <p:spPr bwMode="auto">
            <a:xfrm>
              <a:off x="3776018" y="1187450"/>
              <a:ext cx="126457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246" name="Rectangle 286"/>
            <p:cNvSpPr>
              <a:spLocks noChangeArrowheads="1"/>
            </p:cNvSpPr>
            <p:nvPr/>
          </p:nvSpPr>
          <p:spPr bwMode="auto">
            <a:xfrm>
              <a:off x="4027311" y="11430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47" name="Rectangle 287"/>
            <p:cNvSpPr>
              <a:spLocks noChangeArrowheads="1"/>
            </p:cNvSpPr>
            <p:nvPr/>
          </p:nvSpPr>
          <p:spPr bwMode="auto">
            <a:xfrm>
              <a:off x="4231587" y="1187450"/>
              <a:ext cx="149154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248" name="Rectangle 288"/>
            <p:cNvSpPr>
              <a:spLocks noChangeArrowheads="1"/>
            </p:cNvSpPr>
            <p:nvPr/>
          </p:nvSpPr>
          <p:spPr bwMode="auto">
            <a:xfrm>
              <a:off x="4494228" y="11430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49" name="Rectangle 289"/>
            <p:cNvSpPr>
              <a:spLocks noChangeArrowheads="1"/>
            </p:cNvSpPr>
            <p:nvPr/>
          </p:nvSpPr>
          <p:spPr bwMode="auto">
            <a:xfrm>
              <a:off x="4703368" y="1187450"/>
              <a:ext cx="137805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250" name="Rectangle 290"/>
            <p:cNvSpPr>
              <a:spLocks noChangeArrowheads="1"/>
            </p:cNvSpPr>
            <p:nvPr/>
          </p:nvSpPr>
          <p:spPr bwMode="auto">
            <a:xfrm>
              <a:off x="4961145" y="11430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51" name="Rectangle 291"/>
            <p:cNvSpPr>
              <a:spLocks noChangeArrowheads="1"/>
            </p:cNvSpPr>
            <p:nvPr/>
          </p:nvSpPr>
          <p:spPr bwMode="auto">
            <a:xfrm>
              <a:off x="5152452" y="1187450"/>
              <a:ext cx="173473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252" name="Rectangle 292"/>
            <p:cNvSpPr>
              <a:spLocks noChangeArrowheads="1"/>
            </p:cNvSpPr>
            <p:nvPr/>
          </p:nvSpPr>
          <p:spPr bwMode="auto">
            <a:xfrm>
              <a:off x="5428063" y="11430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53" name="Rectangle 293"/>
            <p:cNvSpPr>
              <a:spLocks noChangeArrowheads="1"/>
            </p:cNvSpPr>
            <p:nvPr/>
          </p:nvSpPr>
          <p:spPr bwMode="auto">
            <a:xfrm>
              <a:off x="5604778" y="1187450"/>
              <a:ext cx="202655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254" name="Rectangle 294"/>
            <p:cNvSpPr>
              <a:spLocks noChangeArrowheads="1"/>
            </p:cNvSpPr>
            <p:nvPr/>
          </p:nvSpPr>
          <p:spPr bwMode="auto">
            <a:xfrm>
              <a:off x="3560393" y="11430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55" name="Rectangle 295"/>
            <p:cNvSpPr>
              <a:spLocks noChangeArrowheads="1"/>
            </p:cNvSpPr>
            <p:nvPr/>
          </p:nvSpPr>
          <p:spPr bwMode="auto">
            <a:xfrm>
              <a:off x="3776018" y="1187450"/>
              <a:ext cx="126457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256" name="Rectangle 296"/>
            <p:cNvSpPr>
              <a:spLocks noChangeArrowheads="1"/>
            </p:cNvSpPr>
            <p:nvPr/>
          </p:nvSpPr>
          <p:spPr bwMode="auto">
            <a:xfrm>
              <a:off x="4027311" y="11430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57" name="Rectangle 297"/>
            <p:cNvSpPr>
              <a:spLocks noChangeArrowheads="1"/>
            </p:cNvSpPr>
            <p:nvPr/>
          </p:nvSpPr>
          <p:spPr bwMode="auto">
            <a:xfrm>
              <a:off x="4231587" y="1187450"/>
              <a:ext cx="149154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258" name="Rectangle 298"/>
            <p:cNvSpPr>
              <a:spLocks noChangeArrowheads="1"/>
            </p:cNvSpPr>
            <p:nvPr/>
          </p:nvSpPr>
          <p:spPr bwMode="auto">
            <a:xfrm>
              <a:off x="4494228" y="11430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59" name="Rectangle 299"/>
            <p:cNvSpPr>
              <a:spLocks noChangeArrowheads="1"/>
            </p:cNvSpPr>
            <p:nvPr/>
          </p:nvSpPr>
          <p:spPr bwMode="auto">
            <a:xfrm>
              <a:off x="4703368" y="1187450"/>
              <a:ext cx="137805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260" name="Rectangle 300"/>
            <p:cNvSpPr>
              <a:spLocks noChangeArrowheads="1"/>
            </p:cNvSpPr>
            <p:nvPr/>
          </p:nvSpPr>
          <p:spPr bwMode="auto">
            <a:xfrm>
              <a:off x="4961145" y="11430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61" name="Rectangle 301"/>
            <p:cNvSpPr>
              <a:spLocks noChangeArrowheads="1"/>
            </p:cNvSpPr>
            <p:nvPr/>
          </p:nvSpPr>
          <p:spPr bwMode="auto">
            <a:xfrm>
              <a:off x="5152452" y="1187450"/>
              <a:ext cx="173473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262" name="Rectangle 302"/>
            <p:cNvSpPr>
              <a:spLocks noChangeArrowheads="1"/>
            </p:cNvSpPr>
            <p:nvPr/>
          </p:nvSpPr>
          <p:spPr bwMode="auto">
            <a:xfrm>
              <a:off x="5428063" y="11430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63" name="Rectangle 303"/>
            <p:cNvSpPr>
              <a:spLocks noChangeArrowheads="1"/>
            </p:cNvSpPr>
            <p:nvPr/>
          </p:nvSpPr>
          <p:spPr bwMode="auto">
            <a:xfrm>
              <a:off x="5604778" y="1187450"/>
              <a:ext cx="202655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264" name="Rectangle 304"/>
            <p:cNvSpPr>
              <a:spLocks noChangeArrowheads="1"/>
            </p:cNvSpPr>
            <p:nvPr/>
          </p:nvSpPr>
          <p:spPr bwMode="auto">
            <a:xfrm>
              <a:off x="603250" y="1447800"/>
              <a:ext cx="2645865" cy="3048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65" name="Rectangle 305"/>
            <p:cNvSpPr>
              <a:spLocks noChangeArrowheads="1"/>
            </p:cNvSpPr>
            <p:nvPr/>
          </p:nvSpPr>
          <p:spPr bwMode="auto">
            <a:xfrm>
              <a:off x="750783" y="1509713"/>
              <a:ext cx="2470228" cy="193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 dirty="0" smtClean="0">
                  <a:solidFill>
                    <a:srgbClr val="000000"/>
                  </a:solidFill>
                  <a:latin typeface="Courier New" pitchFamily="49" charset="0"/>
                </a:rPr>
                <a:t>0x006: </a:t>
              </a:r>
              <a:r>
                <a:rPr lang="en-US" sz="1400" b="0" dirty="0" err="1" smtClean="0">
                  <a:solidFill>
                    <a:srgbClr val="000000"/>
                  </a:solidFill>
                  <a:latin typeface="Courier New" pitchFamily="49" charset="0"/>
                </a:rPr>
                <a:t>irmovl</a:t>
              </a:r>
              <a:r>
                <a:rPr lang="en-US" sz="1400" b="0" dirty="0" smtClean="0">
                  <a:solidFill>
                    <a:srgbClr val="000000"/>
                  </a:solidFill>
                  <a:latin typeface="Courier New" pitchFamily="49" charset="0"/>
                </a:rPr>
                <a:t> $2, %</a:t>
              </a:r>
              <a:r>
                <a:rPr lang="en-US" sz="1400" b="0" dirty="0" err="1" smtClean="0">
                  <a:solidFill>
                    <a:srgbClr val="000000"/>
                  </a:solidFill>
                  <a:latin typeface="Courier New" pitchFamily="49" charset="0"/>
                </a:rPr>
                <a:t>eax</a:t>
              </a:r>
              <a:r>
                <a:rPr lang="en-US" sz="1400" b="0" dirty="0" smtClean="0">
                  <a:solidFill>
                    <a:srgbClr val="000000"/>
                  </a:solidFill>
                  <a:latin typeface="Courier New" pitchFamily="49" charset="0"/>
                </a:rPr>
                <a:t> </a:t>
              </a:r>
              <a:endParaRPr lang="en-US" dirty="0"/>
            </a:p>
          </p:txBody>
        </p:sp>
        <p:sp>
          <p:nvSpPr>
            <p:cNvPr id="425269" name="Rectangle 309"/>
            <p:cNvSpPr>
              <a:spLocks noChangeArrowheads="1"/>
            </p:cNvSpPr>
            <p:nvPr/>
          </p:nvSpPr>
          <p:spPr bwMode="auto">
            <a:xfrm>
              <a:off x="4027311" y="14478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70" name="Rectangle 310"/>
            <p:cNvSpPr>
              <a:spLocks noChangeArrowheads="1"/>
            </p:cNvSpPr>
            <p:nvPr/>
          </p:nvSpPr>
          <p:spPr bwMode="auto">
            <a:xfrm>
              <a:off x="4242936" y="1492250"/>
              <a:ext cx="126457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271" name="Rectangle 311"/>
            <p:cNvSpPr>
              <a:spLocks noChangeArrowheads="1"/>
            </p:cNvSpPr>
            <p:nvPr/>
          </p:nvSpPr>
          <p:spPr bwMode="auto">
            <a:xfrm>
              <a:off x="4494228" y="14478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72" name="Rectangle 312"/>
            <p:cNvSpPr>
              <a:spLocks noChangeArrowheads="1"/>
            </p:cNvSpPr>
            <p:nvPr/>
          </p:nvSpPr>
          <p:spPr bwMode="auto">
            <a:xfrm>
              <a:off x="4698504" y="1492250"/>
              <a:ext cx="149154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273" name="Rectangle 313"/>
            <p:cNvSpPr>
              <a:spLocks noChangeArrowheads="1"/>
            </p:cNvSpPr>
            <p:nvPr/>
          </p:nvSpPr>
          <p:spPr bwMode="auto">
            <a:xfrm>
              <a:off x="4961145" y="14478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74" name="Rectangle 314"/>
            <p:cNvSpPr>
              <a:spLocks noChangeArrowheads="1"/>
            </p:cNvSpPr>
            <p:nvPr/>
          </p:nvSpPr>
          <p:spPr bwMode="auto">
            <a:xfrm>
              <a:off x="5170285" y="1492250"/>
              <a:ext cx="137805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275" name="Rectangle 315"/>
            <p:cNvSpPr>
              <a:spLocks noChangeArrowheads="1"/>
            </p:cNvSpPr>
            <p:nvPr/>
          </p:nvSpPr>
          <p:spPr bwMode="auto">
            <a:xfrm>
              <a:off x="5428063" y="14478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76" name="Rectangle 316"/>
            <p:cNvSpPr>
              <a:spLocks noChangeArrowheads="1"/>
            </p:cNvSpPr>
            <p:nvPr/>
          </p:nvSpPr>
          <p:spPr bwMode="auto">
            <a:xfrm>
              <a:off x="5619369" y="1492250"/>
              <a:ext cx="173473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277" name="Rectangle 317"/>
            <p:cNvSpPr>
              <a:spLocks noChangeArrowheads="1"/>
            </p:cNvSpPr>
            <p:nvPr/>
          </p:nvSpPr>
          <p:spPr bwMode="auto">
            <a:xfrm>
              <a:off x="5894980" y="1447800"/>
              <a:ext cx="468539" cy="306388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78" name="Rectangle 318"/>
            <p:cNvSpPr>
              <a:spLocks noChangeArrowheads="1"/>
            </p:cNvSpPr>
            <p:nvPr/>
          </p:nvSpPr>
          <p:spPr bwMode="auto">
            <a:xfrm>
              <a:off x="6071695" y="1492250"/>
              <a:ext cx="202655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279" name="Rectangle 319"/>
            <p:cNvSpPr>
              <a:spLocks noChangeArrowheads="1"/>
            </p:cNvSpPr>
            <p:nvPr/>
          </p:nvSpPr>
          <p:spPr bwMode="auto">
            <a:xfrm>
              <a:off x="4027311" y="14478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80" name="Rectangle 320"/>
            <p:cNvSpPr>
              <a:spLocks noChangeArrowheads="1"/>
            </p:cNvSpPr>
            <p:nvPr/>
          </p:nvSpPr>
          <p:spPr bwMode="auto">
            <a:xfrm>
              <a:off x="4242936" y="1492250"/>
              <a:ext cx="126457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281" name="Rectangle 321"/>
            <p:cNvSpPr>
              <a:spLocks noChangeArrowheads="1"/>
            </p:cNvSpPr>
            <p:nvPr/>
          </p:nvSpPr>
          <p:spPr bwMode="auto">
            <a:xfrm>
              <a:off x="4494228" y="14478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82" name="Rectangle 322"/>
            <p:cNvSpPr>
              <a:spLocks noChangeArrowheads="1"/>
            </p:cNvSpPr>
            <p:nvPr/>
          </p:nvSpPr>
          <p:spPr bwMode="auto">
            <a:xfrm>
              <a:off x="4698504" y="1492250"/>
              <a:ext cx="149154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283" name="Rectangle 323"/>
            <p:cNvSpPr>
              <a:spLocks noChangeArrowheads="1"/>
            </p:cNvSpPr>
            <p:nvPr/>
          </p:nvSpPr>
          <p:spPr bwMode="auto">
            <a:xfrm>
              <a:off x="4961145" y="14478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84" name="Rectangle 324"/>
            <p:cNvSpPr>
              <a:spLocks noChangeArrowheads="1"/>
            </p:cNvSpPr>
            <p:nvPr/>
          </p:nvSpPr>
          <p:spPr bwMode="auto">
            <a:xfrm>
              <a:off x="5170285" y="1492250"/>
              <a:ext cx="137805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285" name="Rectangle 325"/>
            <p:cNvSpPr>
              <a:spLocks noChangeArrowheads="1"/>
            </p:cNvSpPr>
            <p:nvPr/>
          </p:nvSpPr>
          <p:spPr bwMode="auto">
            <a:xfrm>
              <a:off x="5428063" y="14478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86" name="Rectangle 326"/>
            <p:cNvSpPr>
              <a:spLocks noChangeArrowheads="1"/>
            </p:cNvSpPr>
            <p:nvPr/>
          </p:nvSpPr>
          <p:spPr bwMode="auto">
            <a:xfrm>
              <a:off x="5619369" y="1492250"/>
              <a:ext cx="173473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287" name="Rectangle 327"/>
            <p:cNvSpPr>
              <a:spLocks noChangeArrowheads="1"/>
            </p:cNvSpPr>
            <p:nvPr/>
          </p:nvSpPr>
          <p:spPr bwMode="auto">
            <a:xfrm>
              <a:off x="5894980" y="1447800"/>
              <a:ext cx="468539" cy="306388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88" name="Rectangle 328"/>
            <p:cNvSpPr>
              <a:spLocks noChangeArrowheads="1"/>
            </p:cNvSpPr>
            <p:nvPr/>
          </p:nvSpPr>
          <p:spPr bwMode="auto">
            <a:xfrm>
              <a:off x="6071695" y="1492250"/>
              <a:ext cx="202655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 dirty="0">
                  <a:solidFill>
                    <a:srgbClr val="000000"/>
                  </a:solidFill>
                </a:rPr>
                <a:t>W</a:t>
              </a:r>
              <a:endParaRPr lang="en-US" dirty="0"/>
            </a:p>
          </p:txBody>
        </p:sp>
        <p:sp>
          <p:nvSpPr>
            <p:cNvPr id="425289" name="Rectangle 329"/>
            <p:cNvSpPr>
              <a:spLocks noChangeArrowheads="1"/>
            </p:cNvSpPr>
            <p:nvPr/>
          </p:nvSpPr>
          <p:spPr bwMode="auto">
            <a:xfrm>
              <a:off x="603250" y="1752600"/>
              <a:ext cx="2645865" cy="3048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90" name="Rectangle 330"/>
            <p:cNvSpPr>
              <a:spLocks noChangeArrowheads="1"/>
            </p:cNvSpPr>
            <p:nvPr/>
          </p:nvSpPr>
          <p:spPr bwMode="auto">
            <a:xfrm>
              <a:off x="750783" y="1814513"/>
              <a:ext cx="2470228" cy="198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 dirty="0">
                  <a:solidFill>
                    <a:srgbClr val="000000"/>
                  </a:solidFill>
                  <a:latin typeface="Courier New" pitchFamily="49" charset="0"/>
                </a:rPr>
                <a:t>0x00c</a:t>
              </a:r>
              <a:r>
                <a:rPr lang="en-US" sz="1400" b="0" dirty="0" smtClean="0">
                  <a:solidFill>
                    <a:srgbClr val="000000"/>
                  </a:solidFill>
                  <a:latin typeface="Courier New" pitchFamily="49" charset="0"/>
                </a:rPr>
                <a:t>: </a:t>
              </a:r>
              <a:r>
                <a:rPr lang="en-US" sz="1400" b="0" dirty="0" err="1" smtClean="0">
                  <a:solidFill>
                    <a:srgbClr val="000000"/>
                  </a:solidFill>
                  <a:latin typeface="Courier New" pitchFamily="49" charset="0"/>
                </a:rPr>
                <a:t>irmovl</a:t>
              </a:r>
              <a:r>
                <a:rPr lang="en-US" sz="1400" b="0" dirty="0" smtClean="0">
                  <a:solidFill>
                    <a:srgbClr val="000000"/>
                  </a:solidFill>
                  <a:latin typeface="Courier New" pitchFamily="49" charset="0"/>
                </a:rPr>
                <a:t> $3, %</a:t>
              </a:r>
              <a:r>
                <a:rPr lang="en-US" sz="1400" b="0" dirty="0" err="1" smtClean="0">
                  <a:solidFill>
                    <a:srgbClr val="000000"/>
                  </a:solidFill>
                  <a:latin typeface="Courier New" pitchFamily="49" charset="0"/>
                </a:rPr>
                <a:t>eax</a:t>
              </a:r>
              <a:r>
                <a:rPr lang="en-US" sz="1400" b="0" dirty="0" smtClean="0">
                  <a:solidFill>
                    <a:srgbClr val="000000"/>
                  </a:solidFill>
                  <a:latin typeface="Courier New" pitchFamily="49" charset="0"/>
                </a:rPr>
                <a:t> </a:t>
              </a:r>
              <a:endParaRPr lang="en-US" dirty="0"/>
            </a:p>
          </p:txBody>
        </p:sp>
        <p:sp>
          <p:nvSpPr>
            <p:cNvPr id="425292" name="Rectangle 332"/>
            <p:cNvSpPr>
              <a:spLocks noChangeArrowheads="1"/>
            </p:cNvSpPr>
            <p:nvPr/>
          </p:nvSpPr>
          <p:spPr bwMode="auto">
            <a:xfrm>
              <a:off x="4494228" y="17526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93" name="Rectangle 333"/>
            <p:cNvSpPr>
              <a:spLocks noChangeArrowheads="1"/>
            </p:cNvSpPr>
            <p:nvPr/>
          </p:nvSpPr>
          <p:spPr bwMode="auto">
            <a:xfrm>
              <a:off x="4709853" y="1797050"/>
              <a:ext cx="126457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294" name="Rectangle 334"/>
            <p:cNvSpPr>
              <a:spLocks noChangeArrowheads="1"/>
            </p:cNvSpPr>
            <p:nvPr/>
          </p:nvSpPr>
          <p:spPr bwMode="auto">
            <a:xfrm>
              <a:off x="4961145" y="17526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95" name="Rectangle 335"/>
            <p:cNvSpPr>
              <a:spLocks noChangeArrowheads="1"/>
            </p:cNvSpPr>
            <p:nvPr/>
          </p:nvSpPr>
          <p:spPr bwMode="auto">
            <a:xfrm>
              <a:off x="5165422" y="1797050"/>
              <a:ext cx="149154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296" name="Rectangle 336"/>
            <p:cNvSpPr>
              <a:spLocks noChangeArrowheads="1"/>
            </p:cNvSpPr>
            <p:nvPr/>
          </p:nvSpPr>
          <p:spPr bwMode="auto">
            <a:xfrm>
              <a:off x="5428063" y="17526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97" name="Rectangle 337"/>
            <p:cNvSpPr>
              <a:spLocks noChangeArrowheads="1"/>
            </p:cNvSpPr>
            <p:nvPr/>
          </p:nvSpPr>
          <p:spPr bwMode="auto">
            <a:xfrm>
              <a:off x="5637203" y="1797050"/>
              <a:ext cx="137805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298" name="Rectangle 338"/>
            <p:cNvSpPr>
              <a:spLocks noChangeArrowheads="1"/>
            </p:cNvSpPr>
            <p:nvPr/>
          </p:nvSpPr>
          <p:spPr bwMode="auto">
            <a:xfrm>
              <a:off x="5894980" y="1752600"/>
              <a:ext cx="468539" cy="306388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99" name="Rectangle 339"/>
            <p:cNvSpPr>
              <a:spLocks noChangeArrowheads="1"/>
            </p:cNvSpPr>
            <p:nvPr/>
          </p:nvSpPr>
          <p:spPr bwMode="auto">
            <a:xfrm>
              <a:off x="6086286" y="1797050"/>
              <a:ext cx="173473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300" name="Rectangle 340"/>
            <p:cNvSpPr>
              <a:spLocks noChangeArrowheads="1"/>
            </p:cNvSpPr>
            <p:nvPr/>
          </p:nvSpPr>
          <p:spPr bwMode="auto">
            <a:xfrm>
              <a:off x="6361897" y="17526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01" name="Rectangle 341"/>
            <p:cNvSpPr>
              <a:spLocks noChangeArrowheads="1"/>
            </p:cNvSpPr>
            <p:nvPr/>
          </p:nvSpPr>
          <p:spPr bwMode="auto">
            <a:xfrm>
              <a:off x="6538613" y="1797050"/>
              <a:ext cx="202655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302" name="Rectangle 342"/>
            <p:cNvSpPr>
              <a:spLocks noChangeArrowheads="1"/>
            </p:cNvSpPr>
            <p:nvPr/>
          </p:nvSpPr>
          <p:spPr bwMode="auto">
            <a:xfrm>
              <a:off x="4494228" y="17526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03" name="Rectangle 343"/>
            <p:cNvSpPr>
              <a:spLocks noChangeArrowheads="1"/>
            </p:cNvSpPr>
            <p:nvPr/>
          </p:nvSpPr>
          <p:spPr bwMode="auto">
            <a:xfrm>
              <a:off x="4709853" y="1797050"/>
              <a:ext cx="126457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304" name="Rectangle 344"/>
            <p:cNvSpPr>
              <a:spLocks noChangeArrowheads="1"/>
            </p:cNvSpPr>
            <p:nvPr/>
          </p:nvSpPr>
          <p:spPr bwMode="auto">
            <a:xfrm>
              <a:off x="4961145" y="17526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05" name="Rectangle 345"/>
            <p:cNvSpPr>
              <a:spLocks noChangeArrowheads="1"/>
            </p:cNvSpPr>
            <p:nvPr/>
          </p:nvSpPr>
          <p:spPr bwMode="auto">
            <a:xfrm>
              <a:off x="5165422" y="1797050"/>
              <a:ext cx="149154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306" name="Rectangle 346"/>
            <p:cNvSpPr>
              <a:spLocks noChangeArrowheads="1"/>
            </p:cNvSpPr>
            <p:nvPr/>
          </p:nvSpPr>
          <p:spPr bwMode="auto">
            <a:xfrm>
              <a:off x="5428063" y="17526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07" name="Rectangle 347"/>
            <p:cNvSpPr>
              <a:spLocks noChangeArrowheads="1"/>
            </p:cNvSpPr>
            <p:nvPr/>
          </p:nvSpPr>
          <p:spPr bwMode="auto">
            <a:xfrm>
              <a:off x="5637203" y="1797050"/>
              <a:ext cx="137805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308" name="Rectangle 348"/>
            <p:cNvSpPr>
              <a:spLocks noChangeArrowheads="1"/>
            </p:cNvSpPr>
            <p:nvPr/>
          </p:nvSpPr>
          <p:spPr bwMode="auto">
            <a:xfrm>
              <a:off x="5894980" y="1752600"/>
              <a:ext cx="468539" cy="306388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09" name="Rectangle 349"/>
            <p:cNvSpPr>
              <a:spLocks noChangeArrowheads="1"/>
            </p:cNvSpPr>
            <p:nvPr/>
          </p:nvSpPr>
          <p:spPr bwMode="auto">
            <a:xfrm>
              <a:off x="6086286" y="1797050"/>
              <a:ext cx="173473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310" name="Rectangle 350"/>
            <p:cNvSpPr>
              <a:spLocks noChangeArrowheads="1"/>
            </p:cNvSpPr>
            <p:nvPr/>
          </p:nvSpPr>
          <p:spPr bwMode="auto">
            <a:xfrm>
              <a:off x="6361897" y="17526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11" name="Rectangle 351"/>
            <p:cNvSpPr>
              <a:spLocks noChangeArrowheads="1"/>
            </p:cNvSpPr>
            <p:nvPr/>
          </p:nvSpPr>
          <p:spPr bwMode="auto">
            <a:xfrm>
              <a:off x="6538613" y="1797050"/>
              <a:ext cx="202655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312" name="Rectangle 352"/>
            <p:cNvSpPr>
              <a:spLocks noChangeArrowheads="1"/>
            </p:cNvSpPr>
            <p:nvPr/>
          </p:nvSpPr>
          <p:spPr bwMode="auto">
            <a:xfrm>
              <a:off x="603250" y="2057400"/>
              <a:ext cx="2645865" cy="3048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13" name="Rectangle 353"/>
            <p:cNvSpPr>
              <a:spLocks noChangeArrowheads="1"/>
            </p:cNvSpPr>
            <p:nvPr/>
          </p:nvSpPr>
          <p:spPr bwMode="auto">
            <a:xfrm>
              <a:off x="750783" y="2119313"/>
              <a:ext cx="2792432" cy="193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 dirty="0" smtClean="0">
                  <a:solidFill>
                    <a:srgbClr val="000000"/>
                  </a:solidFill>
                  <a:latin typeface="Courier New" pitchFamily="49" charset="0"/>
                </a:rPr>
                <a:t>0x012: </a:t>
              </a:r>
              <a:r>
                <a:rPr lang="en-US" sz="1400" b="0" dirty="0" err="1" smtClean="0">
                  <a:solidFill>
                    <a:srgbClr val="000000"/>
                  </a:solidFill>
                  <a:latin typeface="Courier New" pitchFamily="49" charset="0"/>
                </a:rPr>
                <a:t>rrmovl</a:t>
              </a:r>
              <a:r>
                <a:rPr lang="en-US" sz="1400" b="0" dirty="0" smtClean="0">
                  <a:solidFill>
                    <a:srgbClr val="000000"/>
                  </a:solidFill>
                  <a:latin typeface="Courier New" pitchFamily="49" charset="0"/>
                </a:rPr>
                <a:t> %</a:t>
              </a:r>
              <a:r>
                <a:rPr lang="en-US" sz="1400" b="0" dirty="0" err="1" smtClean="0">
                  <a:solidFill>
                    <a:srgbClr val="000000"/>
                  </a:solidFill>
                  <a:latin typeface="Courier New" pitchFamily="49" charset="0"/>
                </a:rPr>
                <a:t>eax</a:t>
              </a:r>
              <a:r>
                <a:rPr lang="en-US" sz="1400" b="0" dirty="0" smtClean="0">
                  <a:solidFill>
                    <a:srgbClr val="000000"/>
                  </a:solidFill>
                  <a:latin typeface="Courier New" pitchFamily="49" charset="0"/>
                </a:rPr>
                <a:t>, %</a:t>
              </a:r>
              <a:r>
                <a:rPr lang="en-US" sz="1400" b="0" dirty="0" err="1" smtClean="0">
                  <a:solidFill>
                    <a:srgbClr val="000000"/>
                  </a:solidFill>
                  <a:latin typeface="Courier New" pitchFamily="49" charset="0"/>
                </a:rPr>
                <a:t>edx</a:t>
              </a:r>
              <a:r>
                <a:rPr lang="en-US" sz="1400" b="0" dirty="0" smtClean="0">
                  <a:solidFill>
                    <a:srgbClr val="000000"/>
                  </a:solidFill>
                  <a:latin typeface="Courier New" pitchFamily="49" charset="0"/>
                </a:rPr>
                <a:t>  </a:t>
              </a:r>
              <a:endParaRPr lang="en-US" dirty="0"/>
            </a:p>
          </p:txBody>
        </p:sp>
        <p:sp>
          <p:nvSpPr>
            <p:cNvPr id="425315" name="Rectangle 355"/>
            <p:cNvSpPr>
              <a:spLocks noChangeArrowheads="1"/>
            </p:cNvSpPr>
            <p:nvPr/>
          </p:nvSpPr>
          <p:spPr bwMode="auto">
            <a:xfrm>
              <a:off x="4961145" y="20574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16" name="Rectangle 356"/>
            <p:cNvSpPr>
              <a:spLocks noChangeArrowheads="1"/>
            </p:cNvSpPr>
            <p:nvPr/>
          </p:nvSpPr>
          <p:spPr bwMode="auto">
            <a:xfrm>
              <a:off x="5176770" y="2101850"/>
              <a:ext cx="126457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317" name="Rectangle 357"/>
            <p:cNvSpPr>
              <a:spLocks noChangeArrowheads="1"/>
            </p:cNvSpPr>
            <p:nvPr/>
          </p:nvSpPr>
          <p:spPr bwMode="auto">
            <a:xfrm>
              <a:off x="5428063" y="20574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18" name="Rectangle 358"/>
            <p:cNvSpPr>
              <a:spLocks noChangeArrowheads="1"/>
            </p:cNvSpPr>
            <p:nvPr/>
          </p:nvSpPr>
          <p:spPr bwMode="auto">
            <a:xfrm>
              <a:off x="5632339" y="2101850"/>
              <a:ext cx="149154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319" name="Rectangle 359"/>
            <p:cNvSpPr>
              <a:spLocks noChangeArrowheads="1"/>
            </p:cNvSpPr>
            <p:nvPr/>
          </p:nvSpPr>
          <p:spPr bwMode="auto">
            <a:xfrm>
              <a:off x="5894980" y="2057400"/>
              <a:ext cx="468539" cy="306388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20" name="Rectangle 360"/>
            <p:cNvSpPr>
              <a:spLocks noChangeArrowheads="1"/>
            </p:cNvSpPr>
            <p:nvPr/>
          </p:nvSpPr>
          <p:spPr bwMode="auto">
            <a:xfrm>
              <a:off x="6104120" y="2101850"/>
              <a:ext cx="137805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321" name="Rectangle 361"/>
            <p:cNvSpPr>
              <a:spLocks noChangeArrowheads="1"/>
            </p:cNvSpPr>
            <p:nvPr/>
          </p:nvSpPr>
          <p:spPr bwMode="auto">
            <a:xfrm>
              <a:off x="6361897" y="20574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22" name="Rectangle 362"/>
            <p:cNvSpPr>
              <a:spLocks noChangeArrowheads="1"/>
            </p:cNvSpPr>
            <p:nvPr/>
          </p:nvSpPr>
          <p:spPr bwMode="auto">
            <a:xfrm>
              <a:off x="6553204" y="2101850"/>
              <a:ext cx="173473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323" name="Rectangle 363"/>
            <p:cNvSpPr>
              <a:spLocks noChangeArrowheads="1"/>
            </p:cNvSpPr>
            <p:nvPr/>
          </p:nvSpPr>
          <p:spPr bwMode="auto">
            <a:xfrm>
              <a:off x="6828815" y="20574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24" name="Rectangle 364"/>
            <p:cNvSpPr>
              <a:spLocks noChangeArrowheads="1"/>
            </p:cNvSpPr>
            <p:nvPr/>
          </p:nvSpPr>
          <p:spPr bwMode="auto">
            <a:xfrm>
              <a:off x="7005530" y="2101850"/>
              <a:ext cx="202655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325" name="Rectangle 365"/>
            <p:cNvSpPr>
              <a:spLocks noChangeArrowheads="1"/>
            </p:cNvSpPr>
            <p:nvPr/>
          </p:nvSpPr>
          <p:spPr bwMode="auto">
            <a:xfrm>
              <a:off x="4961145" y="20574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26" name="Rectangle 366"/>
            <p:cNvSpPr>
              <a:spLocks noChangeArrowheads="1"/>
            </p:cNvSpPr>
            <p:nvPr/>
          </p:nvSpPr>
          <p:spPr bwMode="auto">
            <a:xfrm>
              <a:off x="5176770" y="2101850"/>
              <a:ext cx="126457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327" name="Rectangle 367"/>
            <p:cNvSpPr>
              <a:spLocks noChangeArrowheads="1"/>
            </p:cNvSpPr>
            <p:nvPr/>
          </p:nvSpPr>
          <p:spPr bwMode="auto">
            <a:xfrm>
              <a:off x="5428063" y="20574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28" name="Rectangle 368"/>
            <p:cNvSpPr>
              <a:spLocks noChangeArrowheads="1"/>
            </p:cNvSpPr>
            <p:nvPr/>
          </p:nvSpPr>
          <p:spPr bwMode="auto">
            <a:xfrm>
              <a:off x="5632339" y="2101850"/>
              <a:ext cx="149154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329" name="Rectangle 369"/>
            <p:cNvSpPr>
              <a:spLocks noChangeArrowheads="1"/>
            </p:cNvSpPr>
            <p:nvPr/>
          </p:nvSpPr>
          <p:spPr bwMode="auto">
            <a:xfrm>
              <a:off x="5894980" y="2057400"/>
              <a:ext cx="468539" cy="306388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30" name="Rectangle 370"/>
            <p:cNvSpPr>
              <a:spLocks noChangeArrowheads="1"/>
            </p:cNvSpPr>
            <p:nvPr/>
          </p:nvSpPr>
          <p:spPr bwMode="auto">
            <a:xfrm>
              <a:off x="6104120" y="2101850"/>
              <a:ext cx="137805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331" name="Rectangle 371"/>
            <p:cNvSpPr>
              <a:spLocks noChangeArrowheads="1"/>
            </p:cNvSpPr>
            <p:nvPr/>
          </p:nvSpPr>
          <p:spPr bwMode="auto">
            <a:xfrm>
              <a:off x="6361897" y="20574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32" name="Rectangle 372"/>
            <p:cNvSpPr>
              <a:spLocks noChangeArrowheads="1"/>
            </p:cNvSpPr>
            <p:nvPr/>
          </p:nvSpPr>
          <p:spPr bwMode="auto">
            <a:xfrm>
              <a:off x="6553204" y="2101850"/>
              <a:ext cx="173473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333" name="Rectangle 373"/>
            <p:cNvSpPr>
              <a:spLocks noChangeArrowheads="1"/>
            </p:cNvSpPr>
            <p:nvPr/>
          </p:nvSpPr>
          <p:spPr bwMode="auto">
            <a:xfrm>
              <a:off x="6828815" y="20574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34" name="Rectangle 374"/>
            <p:cNvSpPr>
              <a:spLocks noChangeArrowheads="1"/>
            </p:cNvSpPr>
            <p:nvPr/>
          </p:nvSpPr>
          <p:spPr bwMode="auto">
            <a:xfrm>
              <a:off x="7005530" y="2101850"/>
              <a:ext cx="202655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335" name="Rectangle 375"/>
            <p:cNvSpPr>
              <a:spLocks noChangeArrowheads="1"/>
            </p:cNvSpPr>
            <p:nvPr/>
          </p:nvSpPr>
          <p:spPr bwMode="auto">
            <a:xfrm>
              <a:off x="603250" y="2362200"/>
              <a:ext cx="2645865" cy="3048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36" name="Rectangle 376"/>
            <p:cNvSpPr>
              <a:spLocks noChangeArrowheads="1"/>
            </p:cNvSpPr>
            <p:nvPr/>
          </p:nvSpPr>
          <p:spPr bwMode="auto">
            <a:xfrm>
              <a:off x="750783" y="2424113"/>
              <a:ext cx="1288814" cy="193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 dirty="0" smtClean="0">
                  <a:solidFill>
                    <a:srgbClr val="000000"/>
                  </a:solidFill>
                  <a:latin typeface="Courier New" pitchFamily="49" charset="0"/>
                </a:rPr>
                <a:t>0x014: halt </a:t>
              </a:r>
              <a:endParaRPr lang="en-US" dirty="0"/>
            </a:p>
          </p:txBody>
        </p:sp>
        <p:sp>
          <p:nvSpPr>
            <p:cNvPr id="425342" name="Rectangle 382"/>
            <p:cNvSpPr>
              <a:spLocks noChangeArrowheads="1"/>
            </p:cNvSpPr>
            <p:nvPr/>
          </p:nvSpPr>
          <p:spPr bwMode="auto">
            <a:xfrm>
              <a:off x="5428063" y="23622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43" name="Rectangle 383"/>
            <p:cNvSpPr>
              <a:spLocks noChangeArrowheads="1"/>
            </p:cNvSpPr>
            <p:nvPr/>
          </p:nvSpPr>
          <p:spPr bwMode="auto">
            <a:xfrm>
              <a:off x="5643688" y="2406650"/>
              <a:ext cx="126457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344" name="Rectangle 384"/>
            <p:cNvSpPr>
              <a:spLocks noChangeArrowheads="1"/>
            </p:cNvSpPr>
            <p:nvPr/>
          </p:nvSpPr>
          <p:spPr bwMode="auto">
            <a:xfrm>
              <a:off x="5894980" y="2362200"/>
              <a:ext cx="468539" cy="306388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45" name="Rectangle 385"/>
            <p:cNvSpPr>
              <a:spLocks noChangeArrowheads="1"/>
            </p:cNvSpPr>
            <p:nvPr/>
          </p:nvSpPr>
          <p:spPr bwMode="auto">
            <a:xfrm>
              <a:off x="6099256" y="2406650"/>
              <a:ext cx="149154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346" name="Rectangle 386"/>
            <p:cNvSpPr>
              <a:spLocks noChangeArrowheads="1"/>
            </p:cNvSpPr>
            <p:nvPr/>
          </p:nvSpPr>
          <p:spPr bwMode="auto">
            <a:xfrm>
              <a:off x="6361897" y="23622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47" name="Rectangle 387"/>
            <p:cNvSpPr>
              <a:spLocks noChangeArrowheads="1"/>
            </p:cNvSpPr>
            <p:nvPr/>
          </p:nvSpPr>
          <p:spPr bwMode="auto">
            <a:xfrm>
              <a:off x="6571037" y="2406650"/>
              <a:ext cx="137805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348" name="Rectangle 388"/>
            <p:cNvSpPr>
              <a:spLocks noChangeArrowheads="1"/>
            </p:cNvSpPr>
            <p:nvPr/>
          </p:nvSpPr>
          <p:spPr bwMode="auto">
            <a:xfrm>
              <a:off x="6828815" y="23622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49" name="Rectangle 389"/>
            <p:cNvSpPr>
              <a:spLocks noChangeArrowheads="1"/>
            </p:cNvSpPr>
            <p:nvPr/>
          </p:nvSpPr>
          <p:spPr bwMode="auto">
            <a:xfrm>
              <a:off x="7020121" y="2406650"/>
              <a:ext cx="173473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350" name="Rectangle 390"/>
            <p:cNvSpPr>
              <a:spLocks noChangeArrowheads="1"/>
            </p:cNvSpPr>
            <p:nvPr/>
          </p:nvSpPr>
          <p:spPr bwMode="auto">
            <a:xfrm>
              <a:off x="7295732" y="23622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51" name="Rectangle 391"/>
            <p:cNvSpPr>
              <a:spLocks noChangeArrowheads="1"/>
            </p:cNvSpPr>
            <p:nvPr/>
          </p:nvSpPr>
          <p:spPr bwMode="auto">
            <a:xfrm>
              <a:off x="7472447" y="2406650"/>
              <a:ext cx="202655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352" name="Rectangle 392"/>
            <p:cNvSpPr>
              <a:spLocks noChangeArrowheads="1"/>
            </p:cNvSpPr>
            <p:nvPr/>
          </p:nvSpPr>
          <p:spPr bwMode="auto">
            <a:xfrm>
              <a:off x="5428063" y="23622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53" name="Rectangle 393"/>
            <p:cNvSpPr>
              <a:spLocks noChangeArrowheads="1"/>
            </p:cNvSpPr>
            <p:nvPr/>
          </p:nvSpPr>
          <p:spPr bwMode="auto">
            <a:xfrm>
              <a:off x="5643688" y="2406650"/>
              <a:ext cx="126457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354" name="Rectangle 394"/>
            <p:cNvSpPr>
              <a:spLocks noChangeArrowheads="1"/>
            </p:cNvSpPr>
            <p:nvPr/>
          </p:nvSpPr>
          <p:spPr bwMode="auto">
            <a:xfrm>
              <a:off x="5894980" y="2362200"/>
              <a:ext cx="468539" cy="306388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55" name="Rectangle 395"/>
            <p:cNvSpPr>
              <a:spLocks noChangeArrowheads="1"/>
            </p:cNvSpPr>
            <p:nvPr/>
          </p:nvSpPr>
          <p:spPr bwMode="auto">
            <a:xfrm>
              <a:off x="6099256" y="2406650"/>
              <a:ext cx="149154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356" name="Rectangle 396"/>
            <p:cNvSpPr>
              <a:spLocks noChangeArrowheads="1"/>
            </p:cNvSpPr>
            <p:nvPr/>
          </p:nvSpPr>
          <p:spPr bwMode="auto">
            <a:xfrm>
              <a:off x="6361897" y="23622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57" name="Rectangle 397"/>
            <p:cNvSpPr>
              <a:spLocks noChangeArrowheads="1"/>
            </p:cNvSpPr>
            <p:nvPr/>
          </p:nvSpPr>
          <p:spPr bwMode="auto">
            <a:xfrm>
              <a:off x="6571037" y="2406650"/>
              <a:ext cx="137805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358" name="Rectangle 398"/>
            <p:cNvSpPr>
              <a:spLocks noChangeArrowheads="1"/>
            </p:cNvSpPr>
            <p:nvPr/>
          </p:nvSpPr>
          <p:spPr bwMode="auto">
            <a:xfrm>
              <a:off x="6828815" y="23622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59" name="Rectangle 399"/>
            <p:cNvSpPr>
              <a:spLocks noChangeArrowheads="1"/>
            </p:cNvSpPr>
            <p:nvPr/>
          </p:nvSpPr>
          <p:spPr bwMode="auto">
            <a:xfrm>
              <a:off x="7020121" y="2406650"/>
              <a:ext cx="173473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360" name="Rectangle 400"/>
            <p:cNvSpPr>
              <a:spLocks noChangeArrowheads="1"/>
            </p:cNvSpPr>
            <p:nvPr/>
          </p:nvSpPr>
          <p:spPr bwMode="auto">
            <a:xfrm>
              <a:off x="7295732" y="2362200"/>
              <a:ext cx="468539" cy="30638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61" name="Rectangle 401"/>
            <p:cNvSpPr>
              <a:spLocks noChangeArrowheads="1"/>
            </p:cNvSpPr>
            <p:nvPr/>
          </p:nvSpPr>
          <p:spPr bwMode="auto">
            <a:xfrm>
              <a:off x="7472447" y="2406650"/>
              <a:ext cx="202655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 dirty="0">
                  <a:solidFill>
                    <a:srgbClr val="000000"/>
                  </a:solidFill>
                </a:rPr>
                <a:t>W</a:t>
              </a:r>
              <a:endParaRPr lang="en-US" dirty="0"/>
            </a:p>
          </p:txBody>
        </p:sp>
        <p:sp>
          <p:nvSpPr>
            <p:cNvPr id="425386" name="Rectangle 426"/>
            <p:cNvSpPr>
              <a:spLocks noChangeArrowheads="1"/>
            </p:cNvSpPr>
            <p:nvPr/>
          </p:nvSpPr>
          <p:spPr bwMode="auto">
            <a:xfrm>
              <a:off x="7762649" y="762000"/>
              <a:ext cx="466917" cy="3048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87" name="Rectangle 427"/>
            <p:cNvSpPr>
              <a:spLocks noChangeArrowheads="1"/>
            </p:cNvSpPr>
            <p:nvPr/>
          </p:nvSpPr>
          <p:spPr bwMode="auto">
            <a:xfrm>
              <a:off x="7944228" y="831850"/>
              <a:ext cx="171852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10</a:t>
              </a:r>
              <a:endParaRPr lang="en-US"/>
            </a:p>
          </p:txBody>
        </p:sp>
        <p:sp>
          <p:nvSpPr>
            <p:cNvPr id="425388" name="Rectangle 428"/>
            <p:cNvSpPr>
              <a:spLocks noChangeArrowheads="1"/>
            </p:cNvSpPr>
            <p:nvPr/>
          </p:nvSpPr>
          <p:spPr bwMode="auto">
            <a:xfrm>
              <a:off x="603250" y="838200"/>
              <a:ext cx="2645865" cy="3048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89" name="Rectangle 429"/>
            <p:cNvSpPr>
              <a:spLocks noChangeArrowheads="1"/>
            </p:cNvSpPr>
            <p:nvPr/>
          </p:nvSpPr>
          <p:spPr bwMode="auto">
            <a:xfrm>
              <a:off x="750783" y="892175"/>
              <a:ext cx="1974671" cy="198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400" dirty="0">
                  <a:solidFill>
                    <a:srgbClr val="000000"/>
                  </a:solidFill>
                  <a:latin typeface="Courier New" pitchFamily="49" charset="0"/>
                </a:rPr>
                <a:t># </a:t>
              </a:r>
              <a:r>
                <a:rPr lang="en-US" sz="1400" dirty="0" smtClean="0">
                  <a:solidFill>
                    <a:srgbClr val="000000"/>
                  </a:solidFill>
                  <a:latin typeface="Courier New" pitchFamily="49" charset="0"/>
                </a:rPr>
                <a:t>demo-</a:t>
              </a:r>
              <a:r>
                <a:rPr lang="en-US" sz="1400" dirty="0" err="1" smtClean="0">
                  <a:solidFill>
                    <a:srgbClr val="000000"/>
                  </a:solidFill>
                  <a:latin typeface="Courier New" pitchFamily="49" charset="0"/>
                </a:rPr>
                <a:t>priority.ys</a:t>
              </a:r>
              <a:endParaRPr lang="en-US" dirty="0"/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4641850" y="2735262"/>
            <a:ext cx="3616723" cy="3811588"/>
            <a:chOff x="4675939" y="2660650"/>
            <a:chExt cx="3616723" cy="3811588"/>
          </a:xfrm>
        </p:grpSpPr>
        <p:sp>
          <p:nvSpPr>
            <p:cNvPr id="425384" name="Line 424"/>
            <p:cNvSpPr>
              <a:spLocks noChangeShapeType="1"/>
            </p:cNvSpPr>
            <p:nvPr/>
          </p:nvSpPr>
          <p:spPr bwMode="auto">
            <a:xfrm flipH="1">
              <a:off x="4690549" y="2660650"/>
              <a:ext cx="778196" cy="7620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85" name="Line 425"/>
            <p:cNvSpPr>
              <a:spLocks noChangeShapeType="1"/>
            </p:cNvSpPr>
            <p:nvPr/>
          </p:nvSpPr>
          <p:spPr bwMode="auto">
            <a:xfrm>
              <a:off x="5935662" y="2660650"/>
              <a:ext cx="700376" cy="7620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75" name="Group 274"/>
            <p:cNvGrpSpPr/>
            <p:nvPr/>
          </p:nvGrpSpPr>
          <p:grpSpPr>
            <a:xfrm>
              <a:off x="4675939" y="3422650"/>
              <a:ext cx="1947111" cy="687388"/>
              <a:chOff x="4690549" y="3422650"/>
              <a:chExt cx="1947111" cy="687388"/>
            </a:xfrm>
          </p:grpSpPr>
          <p:sp>
            <p:nvSpPr>
              <p:cNvPr id="425424" name="Rectangle 464"/>
              <p:cNvSpPr>
                <a:spLocks noChangeArrowheads="1"/>
              </p:cNvSpPr>
              <p:nvPr/>
            </p:nvSpPr>
            <p:spPr bwMode="auto">
              <a:xfrm>
                <a:off x="4690549" y="3422650"/>
                <a:ext cx="1947110" cy="6858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425" name="Rectangle 465"/>
              <p:cNvSpPr>
                <a:spLocks noChangeArrowheads="1"/>
              </p:cNvSpPr>
              <p:nvPr/>
            </p:nvSpPr>
            <p:spPr bwMode="auto">
              <a:xfrm>
                <a:off x="5606550" y="3487738"/>
                <a:ext cx="202655" cy="2206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W</a:t>
                </a:r>
                <a:endParaRPr lang="en-US"/>
              </a:p>
            </p:txBody>
          </p:sp>
          <p:sp>
            <p:nvSpPr>
              <p:cNvPr id="425426" name="Rectangle 466"/>
              <p:cNvSpPr>
                <a:spLocks noChangeArrowheads="1"/>
              </p:cNvSpPr>
              <p:nvPr/>
            </p:nvSpPr>
            <p:spPr bwMode="auto">
              <a:xfrm>
                <a:off x="4690549" y="3803650"/>
                <a:ext cx="1947110" cy="306388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427" name="Rectangle 467"/>
              <p:cNvSpPr>
                <a:spLocks noChangeArrowheads="1"/>
              </p:cNvSpPr>
              <p:nvPr/>
            </p:nvSpPr>
            <p:spPr bwMode="auto">
              <a:xfrm>
                <a:off x="5528731" y="3851275"/>
                <a:ext cx="181579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25428" name="Rectangle 468"/>
              <p:cNvSpPr>
                <a:spLocks noChangeArrowheads="1"/>
              </p:cNvSpPr>
              <p:nvPr/>
            </p:nvSpPr>
            <p:spPr bwMode="auto">
              <a:xfrm>
                <a:off x="5724901" y="3870325"/>
                <a:ext cx="108623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5429" name="Rectangle 469"/>
              <p:cNvSpPr>
                <a:spLocks noChangeArrowheads="1"/>
              </p:cNvSpPr>
              <p:nvPr/>
            </p:nvSpPr>
            <p:spPr bwMode="auto">
              <a:xfrm>
                <a:off x="5833524" y="3870325"/>
                <a:ext cx="325869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eax</a:t>
                </a:r>
                <a:endParaRPr lang="en-US"/>
              </a:p>
            </p:txBody>
          </p:sp>
          <p:sp>
            <p:nvSpPr>
              <p:cNvPr id="425430" name="Rectangle 470"/>
              <p:cNvSpPr>
                <a:spLocks noChangeArrowheads="1"/>
              </p:cNvSpPr>
              <p:nvPr/>
            </p:nvSpPr>
            <p:spPr bwMode="auto">
              <a:xfrm>
                <a:off x="6144802" y="3851275"/>
                <a:ext cx="100517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425431" name="Rectangle 471"/>
              <p:cNvSpPr>
                <a:spLocks noChangeArrowheads="1"/>
              </p:cNvSpPr>
              <p:nvPr/>
            </p:nvSpPr>
            <p:spPr bwMode="auto">
              <a:xfrm>
                <a:off x="6276123" y="3844925"/>
                <a:ext cx="162124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5432" name="Rectangle 472"/>
              <p:cNvSpPr>
                <a:spLocks noChangeArrowheads="1"/>
              </p:cNvSpPr>
              <p:nvPr/>
            </p:nvSpPr>
            <p:spPr bwMode="auto">
              <a:xfrm>
                <a:off x="6457702" y="3851275"/>
                <a:ext cx="100517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3</a:t>
                </a:r>
                <a:endParaRPr lang="en-US"/>
              </a:p>
            </p:txBody>
          </p:sp>
          <p:sp>
            <p:nvSpPr>
              <p:cNvPr id="425433" name="Rectangle 473"/>
              <p:cNvSpPr>
                <a:spLocks noChangeArrowheads="1"/>
              </p:cNvSpPr>
              <p:nvPr/>
            </p:nvSpPr>
            <p:spPr bwMode="auto">
              <a:xfrm>
                <a:off x="4690549" y="3422650"/>
                <a:ext cx="1947110" cy="6858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434" name="Rectangle 474"/>
              <p:cNvSpPr>
                <a:spLocks noChangeArrowheads="1"/>
              </p:cNvSpPr>
              <p:nvPr/>
            </p:nvSpPr>
            <p:spPr bwMode="auto">
              <a:xfrm>
                <a:off x="5606550" y="3487738"/>
                <a:ext cx="202655" cy="2206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W</a:t>
                </a:r>
                <a:endParaRPr lang="en-US"/>
              </a:p>
            </p:txBody>
          </p:sp>
          <p:sp>
            <p:nvSpPr>
              <p:cNvPr id="425435" name="Rectangle 475"/>
              <p:cNvSpPr>
                <a:spLocks noChangeArrowheads="1"/>
              </p:cNvSpPr>
              <p:nvPr/>
            </p:nvSpPr>
            <p:spPr bwMode="auto">
              <a:xfrm>
                <a:off x="5468745" y="3803650"/>
                <a:ext cx="1168915" cy="306388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436" name="Rectangle 476"/>
              <p:cNvSpPr>
                <a:spLocks noChangeArrowheads="1"/>
              </p:cNvSpPr>
              <p:nvPr/>
            </p:nvSpPr>
            <p:spPr bwMode="auto">
              <a:xfrm>
                <a:off x="5528731" y="3851275"/>
                <a:ext cx="181579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25437" name="Rectangle 477"/>
              <p:cNvSpPr>
                <a:spLocks noChangeArrowheads="1"/>
              </p:cNvSpPr>
              <p:nvPr/>
            </p:nvSpPr>
            <p:spPr bwMode="auto">
              <a:xfrm>
                <a:off x="5724901" y="3870325"/>
                <a:ext cx="108623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5438" name="Rectangle 478"/>
              <p:cNvSpPr>
                <a:spLocks noChangeArrowheads="1"/>
              </p:cNvSpPr>
              <p:nvPr/>
            </p:nvSpPr>
            <p:spPr bwMode="auto">
              <a:xfrm>
                <a:off x="5833524" y="3870325"/>
                <a:ext cx="325869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eax</a:t>
                </a:r>
                <a:endParaRPr lang="en-US"/>
              </a:p>
            </p:txBody>
          </p:sp>
          <p:sp>
            <p:nvSpPr>
              <p:cNvPr id="425439" name="Rectangle 479"/>
              <p:cNvSpPr>
                <a:spLocks noChangeArrowheads="1"/>
              </p:cNvSpPr>
              <p:nvPr/>
            </p:nvSpPr>
            <p:spPr bwMode="auto">
              <a:xfrm>
                <a:off x="6144802" y="3851275"/>
                <a:ext cx="100517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425440" name="Rectangle 480"/>
              <p:cNvSpPr>
                <a:spLocks noChangeArrowheads="1"/>
              </p:cNvSpPr>
              <p:nvPr/>
            </p:nvSpPr>
            <p:spPr bwMode="auto">
              <a:xfrm>
                <a:off x="6276123" y="3844925"/>
                <a:ext cx="162124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5441" name="Rectangle 481"/>
              <p:cNvSpPr>
                <a:spLocks noChangeArrowheads="1"/>
              </p:cNvSpPr>
              <p:nvPr/>
            </p:nvSpPr>
            <p:spPr bwMode="auto">
              <a:xfrm>
                <a:off x="6457702" y="3851275"/>
                <a:ext cx="99387" cy="1938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 dirty="0" smtClean="0">
                    <a:solidFill>
                      <a:srgbClr val="000000"/>
                    </a:solidFill>
                  </a:rPr>
                  <a:t>1</a:t>
                </a:r>
                <a:endParaRPr lang="en-US" dirty="0"/>
              </a:p>
            </p:txBody>
          </p:sp>
        </p:grpSp>
        <p:grpSp>
          <p:nvGrpSpPr>
            <p:cNvPr id="314" name="Group 313"/>
            <p:cNvGrpSpPr/>
            <p:nvPr/>
          </p:nvGrpSpPr>
          <p:grpSpPr>
            <a:xfrm>
              <a:off x="4675939" y="5480050"/>
              <a:ext cx="1947111" cy="992188"/>
              <a:chOff x="4690549" y="5480050"/>
              <a:chExt cx="1947111" cy="992188"/>
            </a:xfrm>
          </p:grpSpPr>
          <p:grpSp>
            <p:nvGrpSpPr>
              <p:cNvPr id="4" name="Group 459"/>
              <p:cNvGrpSpPr>
                <a:grpSpLocks/>
              </p:cNvGrpSpPr>
              <p:nvPr/>
            </p:nvGrpSpPr>
            <p:grpSpPr bwMode="auto">
              <a:xfrm>
                <a:off x="4690549" y="5480050"/>
                <a:ext cx="1947110" cy="992188"/>
                <a:chOff x="3303" y="3279"/>
                <a:chExt cx="1201" cy="625"/>
              </a:xfrm>
            </p:grpSpPr>
            <p:sp>
              <p:nvSpPr>
                <p:cNvPr id="425400" name="Rectangle 440"/>
                <p:cNvSpPr>
                  <a:spLocks noChangeArrowheads="1"/>
                </p:cNvSpPr>
                <p:nvPr/>
              </p:nvSpPr>
              <p:spPr bwMode="auto">
                <a:xfrm>
                  <a:off x="3303" y="3279"/>
                  <a:ext cx="1201" cy="625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5401" name="Rectangle 441"/>
                <p:cNvSpPr>
                  <a:spLocks noChangeArrowheads="1"/>
                </p:cNvSpPr>
                <p:nvPr/>
              </p:nvSpPr>
              <p:spPr bwMode="auto">
                <a:xfrm>
                  <a:off x="3885" y="3320"/>
                  <a:ext cx="92" cy="1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600" b="0">
                      <a:solidFill>
                        <a:srgbClr val="000000"/>
                      </a:solidFill>
                    </a:rPr>
                    <a:t>D</a:t>
                  </a:r>
                  <a:endParaRPr lang="en-US"/>
                </a:p>
              </p:txBody>
            </p:sp>
            <p:sp>
              <p:nvSpPr>
                <p:cNvPr id="425402" name="Rectangle 442"/>
                <p:cNvSpPr>
                  <a:spLocks noChangeArrowheads="1"/>
                </p:cNvSpPr>
                <p:nvPr/>
              </p:nvSpPr>
              <p:spPr bwMode="auto">
                <a:xfrm>
                  <a:off x="3303" y="3519"/>
                  <a:ext cx="1201" cy="337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5403" name="Rectangle 443"/>
                <p:cNvSpPr>
                  <a:spLocks noChangeArrowheads="1"/>
                </p:cNvSpPr>
                <p:nvPr/>
              </p:nvSpPr>
              <p:spPr bwMode="auto">
                <a:xfrm>
                  <a:off x="3389" y="3551"/>
                  <a:ext cx="217" cy="1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400" b="0">
                      <a:solidFill>
                        <a:srgbClr val="000000"/>
                      </a:solidFill>
                    </a:rPr>
                    <a:t>valA</a:t>
                  </a:r>
                  <a:endParaRPr lang="en-US"/>
                </a:p>
              </p:txBody>
            </p:sp>
            <p:sp>
              <p:nvSpPr>
                <p:cNvPr id="425404" name="Rectangle 444"/>
                <p:cNvSpPr>
                  <a:spLocks noChangeArrowheads="1"/>
                </p:cNvSpPr>
                <p:nvPr/>
              </p:nvSpPr>
              <p:spPr bwMode="auto">
                <a:xfrm>
                  <a:off x="3656" y="3547"/>
                  <a:ext cx="100" cy="1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400" b="0">
                      <a:solidFill>
                        <a:srgbClr val="000000"/>
                      </a:solidFill>
                      <a:latin typeface="Wingdings 3" pitchFamily="18" charset="2"/>
                    </a:rPr>
                    <a:t>f</a:t>
                  </a:r>
                  <a:endParaRPr lang="en-US"/>
                </a:p>
              </p:txBody>
            </p:sp>
            <p:sp>
              <p:nvSpPr>
                <p:cNvPr id="425405" name="Rectangle 445"/>
                <p:cNvSpPr>
                  <a:spLocks noChangeArrowheads="1"/>
                </p:cNvSpPr>
                <p:nvPr/>
              </p:nvSpPr>
              <p:spPr bwMode="auto">
                <a:xfrm>
                  <a:off x="3768" y="3551"/>
                  <a:ext cx="112" cy="1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400" b="0">
                      <a:solidFill>
                        <a:srgbClr val="000000"/>
                      </a:solidFill>
                    </a:rPr>
                    <a:t>R[</a:t>
                  </a:r>
                  <a:endParaRPr lang="en-US"/>
                </a:p>
              </p:txBody>
            </p:sp>
            <p:sp>
              <p:nvSpPr>
                <p:cNvPr id="425406" name="Rectangle 446"/>
                <p:cNvSpPr>
                  <a:spLocks noChangeArrowheads="1"/>
                </p:cNvSpPr>
                <p:nvPr/>
              </p:nvSpPr>
              <p:spPr bwMode="auto">
                <a:xfrm>
                  <a:off x="3889" y="3563"/>
                  <a:ext cx="67" cy="1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400" b="0">
                      <a:solidFill>
                        <a:srgbClr val="000000"/>
                      </a:solidFill>
                      <a:latin typeface="Courier New" pitchFamily="49" charset="0"/>
                    </a:rPr>
                    <a:t>%</a:t>
                  </a:r>
                  <a:endParaRPr lang="en-US"/>
                </a:p>
              </p:txBody>
            </p:sp>
            <p:sp>
              <p:nvSpPr>
                <p:cNvPr id="425407" name="Rectangle 447"/>
                <p:cNvSpPr>
                  <a:spLocks noChangeArrowheads="1"/>
                </p:cNvSpPr>
                <p:nvPr/>
              </p:nvSpPr>
              <p:spPr bwMode="auto">
                <a:xfrm>
                  <a:off x="3956" y="3563"/>
                  <a:ext cx="201" cy="1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400" b="0">
                      <a:solidFill>
                        <a:srgbClr val="000000"/>
                      </a:solidFill>
                      <a:latin typeface="Courier New" pitchFamily="49" charset="0"/>
                    </a:rPr>
                    <a:t>edx</a:t>
                  </a:r>
                  <a:endParaRPr lang="en-US"/>
                </a:p>
              </p:txBody>
            </p:sp>
            <p:sp>
              <p:nvSpPr>
                <p:cNvPr id="425408" name="Rectangle 448"/>
                <p:cNvSpPr>
                  <a:spLocks noChangeArrowheads="1"/>
                </p:cNvSpPr>
                <p:nvPr/>
              </p:nvSpPr>
              <p:spPr bwMode="auto">
                <a:xfrm>
                  <a:off x="4148" y="3551"/>
                  <a:ext cx="62" cy="1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400" b="0">
                      <a:solidFill>
                        <a:srgbClr val="000000"/>
                      </a:solidFill>
                    </a:rPr>
                    <a:t>] </a:t>
                  </a:r>
                  <a:endParaRPr lang="en-US"/>
                </a:p>
              </p:txBody>
            </p:sp>
            <p:sp>
              <p:nvSpPr>
                <p:cNvPr id="425409" name="Rectangle 449"/>
                <p:cNvSpPr>
                  <a:spLocks noChangeArrowheads="1"/>
                </p:cNvSpPr>
                <p:nvPr/>
              </p:nvSpPr>
              <p:spPr bwMode="auto">
                <a:xfrm>
                  <a:off x="4210" y="3551"/>
                  <a:ext cx="96" cy="1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400" b="0">
                      <a:solidFill>
                        <a:srgbClr val="000000"/>
                      </a:solidFill>
                    </a:rPr>
                    <a:t>= </a:t>
                  </a:r>
                  <a:endParaRPr lang="en-US"/>
                </a:p>
              </p:txBody>
            </p:sp>
            <p:sp>
              <p:nvSpPr>
                <p:cNvPr id="425410" name="Rectangle 450"/>
                <p:cNvSpPr>
                  <a:spLocks noChangeArrowheads="1"/>
                </p:cNvSpPr>
                <p:nvPr/>
              </p:nvSpPr>
              <p:spPr bwMode="auto">
                <a:xfrm>
                  <a:off x="4306" y="3551"/>
                  <a:ext cx="124" cy="1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400" b="0">
                      <a:solidFill>
                        <a:srgbClr val="000000"/>
                      </a:solidFill>
                    </a:rPr>
                    <a:t>10</a:t>
                  </a:r>
                  <a:endParaRPr lang="en-US"/>
                </a:p>
              </p:txBody>
            </p:sp>
            <p:sp>
              <p:nvSpPr>
                <p:cNvPr id="425411" name="Rectangle 451"/>
                <p:cNvSpPr>
                  <a:spLocks noChangeArrowheads="1"/>
                </p:cNvSpPr>
                <p:nvPr/>
              </p:nvSpPr>
              <p:spPr bwMode="auto">
                <a:xfrm>
                  <a:off x="3389" y="3698"/>
                  <a:ext cx="217" cy="1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400" b="0">
                      <a:solidFill>
                        <a:srgbClr val="000000"/>
                      </a:solidFill>
                    </a:rPr>
                    <a:t>valB</a:t>
                  </a:r>
                  <a:endParaRPr lang="en-US"/>
                </a:p>
              </p:txBody>
            </p:sp>
            <p:sp>
              <p:nvSpPr>
                <p:cNvPr id="425412" name="Rectangle 452"/>
                <p:cNvSpPr>
                  <a:spLocks noChangeArrowheads="1"/>
                </p:cNvSpPr>
                <p:nvPr/>
              </p:nvSpPr>
              <p:spPr bwMode="auto">
                <a:xfrm>
                  <a:off x="3656" y="3694"/>
                  <a:ext cx="100" cy="1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400" b="0">
                      <a:solidFill>
                        <a:srgbClr val="000000"/>
                      </a:solidFill>
                      <a:latin typeface="Wingdings 3" pitchFamily="18" charset="2"/>
                    </a:rPr>
                    <a:t>f</a:t>
                  </a:r>
                  <a:endParaRPr lang="en-US"/>
                </a:p>
              </p:txBody>
            </p:sp>
            <p:sp>
              <p:nvSpPr>
                <p:cNvPr id="425413" name="Rectangle 453"/>
                <p:cNvSpPr>
                  <a:spLocks noChangeArrowheads="1"/>
                </p:cNvSpPr>
                <p:nvPr/>
              </p:nvSpPr>
              <p:spPr bwMode="auto">
                <a:xfrm>
                  <a:off x="3768" y="3698"/>
                  <a:ext cx="112" cy="1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400" b="0">
                      <a:solidFill>
                        <a:srgbClr val="000000"/>
                      </a:solidFill>
                    </a:rPr>
                    <a:t>R[</a:t>
                  </a:r>
                  <a:endParaRPr lang="en-US"/>
                </a:p>
              </p:txBody>
            </p:sp>
            <p:sp>
              <p:nvSpPr>
                <p:cNvPr id="425414" name="Rectangle 454"/>
                <p:cNvSpPr>
                  <a:spLocks noChangeArrowheads="1"/>
                </p:cNvSpPr>
                <p:nvPr/>
              </p:nvSpPr>
              <p:spPr bwMode="auto">
                <a:xfrm>
                  <a:off x="3889" y="3710"/>
                  <a:ext cx="67" cy="1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400" b="0">
                      <a:solidFill>
                        <a:srgbClr val="000000"/>
                      </a:solidFill>
                      <a:latin typeface="Courier New" pitchFamily="49" charset="0"/>
                    </a:rPr>
                    <a:t>%</a:t>
                  </a:r>
                  <a:endParaRPr lang="en-US"/>
                </a:p>
              </p:txBody>
            </p:sp>
            <p:sp>
              <p:nvSpPr>
                <p:cNvPr id="425415" name="Rectangle 455"/>
                <p:cNvSpPr>
                  <a:spLocks noChangeArrowheads="1"/>
                </p:cNvSpPr>
                <p:nvPr/>
              </p:nvSpPr>
              <p:spPr bwMode="auto">
                <a:xfrm>
                  <a:off x="3956" y="3710"/>
                  <a:ext cx="201" cy="1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400" b="0">
                      <a:solidFill>
                        <a:srgbClr val="000000"/>
                      </a:solidFill>
                      <a:latin typeface="Courier New" pitchFamily="49" charset="0"/>
                    </a:rPr>
                    <a:t>eax</a:t>
                  </a:r>
                  <a:endParaRPr lang="en-US"/>
                </a:p>
              </p:txBody>
            </p:sp>
            <p:sp>
              <p:nvSpPr>
                <p:cNvPr id="425416" name="Rectangle 456"/>
                <p:cNvSpPr>
                  <a:spLocks noChangeArrowheads="1"/>
                </p:cNvSpPr>
                <p:nvPr/>
              </p:nvSpPr>
              <p:spPr bwMode="auto">
                <a:xfrm>
                  <a:off x="4148" y="3698"/>
                  <a:ext cx="62" cy="1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400" b="0">
                      <a:solidFill>
                        <a:srgbClr val="000000"/>
                      </a:solidFill>
                    </a:rPr>
                    <a:t>] </a:t>
                  </a:r>
                  <a:endParaRPr lang="en-US"/>
                </a:p>
              </p:txBody>
            </p:sp>
            <p:sp>
              <p:nvSpPr>
                <p:cNvPr id="425417" name="Rectangle 457"/>
                <p:cNvSpPr>
                  <a:spLocks noChangeArrowheads="1"/>
                </p:cNvSpPr>
                <p:nvPr/>
              </p:nvSpPr>
              <p:spPr bwMode="auto">
                <a:xfrm>
                  <a:off x="4210" y="3698"/>
                  <a:ext cx="96" cy="1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400" b="0">
                      <a:solidFill>
                        <a:srgbClr val="000000"/>
                      </a:solidFill>
                    </a:rPr>
                    <a:t>= </a:t>
                  </a:r>
                  <a:endParaRPr lang="en-US"/>
                </a:p>
              </p:txBody>
            </p:sp>
            <p:sp>
              <p:nvSpPr>
                <p:cNvPr id="425418" name="Rectangle 458"/>
                <p:cNvSpPr>
                  <a:spLocks noChangeArrowheads="1"/>
                </p:cNvSpPr>
                <p:nvPr/>
              </p:nvSpPr>
              <p:spPr bwMode="auto">
                <a:xfrm>
                  <a:off x="4306" y="3698"/>
                  <a:ext cx="62" cy="1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400" b="0">
                      <a:solidFill>
                        <a:srgbClr val="000000"/>
                      </a:solidFill>
                    </a:rPr>
                    <a:t>0</a:t>
                  </a:r>
                  <a:endParaRPr lang="en-US"/>
                </a:p>
              </p:txBody>
            </p:sp>
          </p:grpSp>
          <p:sp>
            <p:nvSpPr>
              <p:cNvPr id="425442" name="Rectangle 482"/>
              <p:cNvSpPr>
                <a:spLocks noChangeArrowheads="1"/>
              </p:cNvSpPr>
              <p:nvPr/>
            </p:nvSpPr>
            <p:spPr bwMode="auto">
              <a:xfrm>
                <a:off x="4690549" y="5480050"/>
                <a:ext cx="1947111" cy="992188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443" name="Rectangle 483"/>
              <p:cNvSpPr>
                <a:spLocks noChangeArrowheads="1"/>
              </p:cNvSpPr>
              <p:nvPr/>
            </p:nvSpPr>
            <p:spPr bwMode="auto">
              <a:xfrm>
                <a:off x="5634111" y="5545138"/>
                <a:ext cx="149154" cy="2206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D</a:t>
                </a:r>
                <a:endParaRPr lang="en-US"/>
              </a:p>
            </p:txBody>
          </p:sp>
          <p:sp>
            <p:nvSpPr>
              <p:cNvPr id="425444" name="Rectangle 484"/>
              <p:cNvSpPr>
                <a:spLocks noChangeArrowheads="1"/>
              </p:cNvSpPr>
              <p:nvPr/>
            </p:nvSpPr>
            <p:spPr bwMode="auto">
              <a:xfrm>
                <a:off x="4690549" y="5861050"/>
                <a:ext cx="1947111" cy="534988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445" name="Rectangle 485"/>
              <p:cNvSpPr>
                <a:spLocks noChangeArrowheads="1"/>
              </p:cNvSpPr>
              <p:nvPr/>
            </p:nvSpPr>
            <p:spPr bwMode="auto">
              <a:xfrm>
                <a:off x="4829976" y="5911850"/>
                <a:ext cx="351809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valA</a:t>
                </a:r>
                <a:endParaRPr lang="en-US"/>
              </a:p>
            </p:txBody>
          </p:sp>
          <p:sp>
            <p:nvSpPr>
              <p:cNvPr id="425446" name="Rectangle 486"/>
              <p:cNvSpPr>
                <a:spLocks noChangeArrowheads="1"/>
              </p:cNvSpPr>
              <p:nvPr/>
            </p:nvSpPr>
            <p:spPr bwMode="auto">
              <a:xfrm>
                <a:off x="5262847" y="5905500"/>
                <a:ext cx="162124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5447" name="Rectangle 487"/>
              <p:cNvSpPr>
                <a:spLocks noChangeArrowheads="1"/>
              </p:cNvSpPr>
              <p:nvPr/>
            </p:nvSpPr>
            <p:spPr bwMode="auto">
              <a:xfrm>
                <a:off x="5444426" y="5911850"/>
                <a:ext cx="181579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25448" name="Rectangle 488"/>
              <p:cNvSpPr>
                <a:spLocks noChangeArrowheads="1"/>
              </p:cNvSpPr>
              <p:nvPr/>
            </p:nvSpPr>
            <p:spPr bwMode="auto">
              <a:xfrm>
                <a:off x="5640596" y="5930900"/>
                <a:ext cx="108623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5449" name="Rectangle 489"/>
              <p:cNvSpPr>
                <a:spLocks noChangeArrowheads="1"/>
              </p:cNvSpPr>
              <p:nvPr/>
            </p:nvSpPr>
            <p:spPr bwMode="auto">
              <a:xfrm>
                <a:off x="5749219" y="5930900"/>
                <a:ext cx="325869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edx</a:t>
                </a:r>
                <a:endParaRPr lang="en-US"/>
              </a:p>
            </p:txBody>
          </p:sp>
          <p:sp>
            <p:nvSpPr>
              <p:cNvPr id="425450" name="Rectangle 490"/>
              <p:cNvSpPr>
                <a:spLocks noChangeArrowheads="1"/>
              </p:cNvSpPr>
              <p:nvPr/>
            </p:nvSpPr>
            <p:spPr bwMode="auto">
              <a:xfrm>
                <a:off x="6060498" y="5911850"/>
                <a:ext cx="100517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425451" name="Rectangle 491"/>
              <p:cNvSpPr>
                <a:spLocks noChangeArrowheads="1"/>
              </p:cNvSpPr>
              <p:nvPr/>
            </p:nvSpPr>
            <p:spPr bwMode="auto">
              <a:xfrm>
                <a:off x="6161015" y="5911850"/>
                <a:ext cx="155639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25452" name="Rectangle 492"/>
              <p:cNvSpPr>
                <a:spLocks noChangeArrowheads="1"/>
              </p:cNvSpPr>
              <p:nvPr/>
            </p:nvSpPr>
            <p:spPr bwMode="auto">
              <a:xfrm>
                <a:off x="6316654" y="5911850"/>
                <a:ext cx="201034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10</a:t>
                </a:r>
                <a:endParaRPr lang="en-US"/>
              </a:p>
            </p:txBody>
          </p:sp>
          <p:sp>
            <p:nvSpPr>
              <p:cNvPr id="425453" name="Rectangle 493"/>
              <p:cNvSpPr>
                <a:spLocks noChangeArrowheads="1"/>
              </p:cNvSpPr>
              <p:nvPr/>
            </p:nvSpPr>
            <p:spPr bwMode="auto">
              <a:xfrm>
                <a:off x="4829976" y="6145213"/>
                <a:ext cx="351809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valB</a:t>
                </a:r>
                <a:endParaRPr lang="en-US"/>
              </a:p>
            </p:txBody>
          </p:sp>
          <p:sp>
            <p:nvSpPr>
              <p:cNvPr id="425454" name="Rectangle 494"/>
              <p:cNvSpPr>
                <a:spLocks noChangeArrowheads="1"/>
              </p:cNvSpPr>
              <p:nvPr/>
            </p:nvSpPr>
            <p:spPr bwMode="auto">
              <a:xfrm>
                <a:off x="5262847" y="6138863"/>
                <a:ext cx="162124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5455" name="Rectangle 495"/>
              <p:cNvSpPr>
                <a:spLocks noChangeArrowheads="1"/>
              </p:cNvSpPr>
              <p:nvPr/>
            </p:nvSpPr>
            <p:spPr bwMode="auto">
              <a:xfrm>
                <a:off x="5444426" y="6145213"/>
                <a:ext cx="181579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25461" name="Rectangle 501"/>
              <p:cNvSpPr>
                <a:spLocks noChangeArrowheads="1"/>
              </p:cNvSpPr>
              <p:nvPr/>
            </p:nvSpPr>
            <p:spPr bwMode="auto">
              <a:xfrm>
                <a:off x="4690549" y="5480050"/>
                <a:ext cx="1947111" cy="992188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462" name="Rectangle 502"/>
              <p:cNvSpPr>
                <a:spLocks noChangeArrowheads="1"/>
              </p:cNvSpPr>
              <p:nvPr/>
            </p:nvSpPr>
            <p:spPr bwMode="auto">
              <a:xfrm>
                <a:off x="5634111" y="5545138"/>
                <a:ext cx="149154" cy="2206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D</a:t>
                </a:r>
                <a:endParaRPr lang="en-US"/>
              </a:p>
            </p:txBody>
          </p:sp>
          <p:sp>
            <p:nvSpPr>
              <p:cNvPr id="425463" name="Rectangle 503"/>
              <p:cNvSpPr>
                <a:spLocks noChangeArrowheads="1"/>
              </p:cNvSpPr>
              <p:nvPr/>
            </p:nvSpPr>
            <p:spPr bwMode="auto">
              <a:xfrm>
                <a:off x="4690549" y="5861050"/>
                <a:ext cx="1947111" cy="534988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464" name="Rectangle 504"/>
              <p:cNvSpPr>
                <a:spLocks noChangeArrowheads="1"/>
              </p:cNvSpPr>
              <p:nvPr/>
            </p:nvSpPr>
            <p:spPr bwMode="auto">
              <a:xfrm>
                <a:off x="4829976" y="5911850"/>
                <a:ext cx="351809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valA</a:t>
                </a:r>
                <a:endParaRPr lang="en-US"/>
              </a:p>
            </p:txBody>
          </p:sp>
          <p:sp>
            <p:nvSpPr>
              <p:cNvPr id="425465" name="Rectangle 505"/>
              <p:cNvSpPr>
                <a:spLocks noChangeArrowheads="1"/>
              </p:cNvSpPr>
              <p:nvPr/>
            </p:nvSpPr>
            <p:spPr bwMode="auto">
              <a:xfrm>
                <a:off x="5262847" y="5905500"/>
                <a:ext cx="162124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5466" name="Rectangle 506"/>
              <p:cNvSpPr>
                <a:spLocks noChangeArrowheads="1"/>
              </p:cNvSpPr>
              <p:nvPr/>
            </p:nvSpPr>
            <p:spPr bwMode="auto">
              <a:xfrm>
                <a:off x="5444426" y="5911850"/>
                <a:ext cx="181579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25467" name="Rectangle 507"/>
              <p:cNvSpPr>
                <a:spLocks noChangeArrowheads="1"/>
              </p:cNvSpPr>
              <p:nvPr/>
            </p:nvSpPr>
            <p:spPr bwMode="auto">
              <a:xfrm>
                <a:off x="5640596" y="5930900"/>
                <a:ext cx="108623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5468" name="Rectangle 508"/>
              <p:cNvSpPr>
                <a:spLocks noChangeArrowheads="1"/>
              </p:cNvSpPr>
              <p:nvPr/>
            </p:nvSpPr>
            <p:spPr bwMode="auto">
              <a:xfrm>
                <a:off x="5749219" y="5930900"/>
                <a:ext cx="322204" cy="1938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 dirty="0" err="1" smtClean="0">
                    <a:solidFill>
                      <a:srgbClr val="000000"/>
                    </a:solidFill>
                    <a:latin typeface="Courier New" pitchFamily="49" charset="0"/>
                  </a:rPr>
                  <a:t>eax</a:t>
                </a:r>
                <a:endParaRPr lang="en-US" dirty="0"/>
              </a:p>
            </p:txBody>
          </p:sp>
          <p:sp>
            <p:nvSpPr>
              <p:cNvPr id="425469" name="Rectangle 509"/>
              <p:cNvSpPr>
                <a:spLocks noChangeArrowheads="1"/>
              </p:cNvSpPr>
              <p:nvPr/>
            </p:nvSpPr>
            <p:spPr bwMode="auto">
              <a:xfrm>
                <a:off x="6060498" y="5911850"/>
                <a:ext cx="100517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425470" name="Rectangle 510"/>
              <p:cNvSpPr>
                <a:spLocks noChangeArrowheads="1"/>
              </p:cNvSpPr>
              <p:nvPr/>
            </p:nvSpPr>
            <p:spPr bwMode="auto">
              <a:xfrm>
                <a:off x="6161015" y="5911850"/>
                <a:ext cx="155639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25471" name="Rectangle 511"/>
              <p:cNvSpPr>
                <a:spLocks noChangeArrowheads="1"/>
              </p:cNvSpPr>
              <p:nvPr/>
            </p:nvSpPr>
            <p:spPr bwMode="auto">
              <a:xfrm>
                <a:off x="6316654" y="5911850"/>
                <a:ext cx="99387" cy="1938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 dirty="0">
                    <a:solidFill>
                      <a:srgbClr val="000000"/>
                    </a:solidFill>
                  </a:rPr>
                  <a:t>?</a:t>
                </a:r>
                <a:endParaRPr lang="en-US" dirty="0"/>
              </a:p>
            </p:txBody>
          </p:sp>
          <p:sp>
            <p:nvSpPr>
              <p:cNvPr id="425472" name="Rectangle 512"/>
              <p:cNvSpPr>
                <a:spLocks noChangeArrowheads="1"/>
              </p:cNvSpPr>
              <p:nvPr/>
            </p:nvSpPr>
            <p:spPr bwMode="auto">
              <a:xfrm>
                <a:off x="4829976" y="6145213"/>
                <a:ext cx="351809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valB</a:t>
                </a:r>
                <a:endParaRPr lang="en-US"/>
              </a:p>
            </p:txBody>
          </p:sp>
          <p:sp>
            <p:nvSpPr>
              <p:cNvPr id="425473" name="Rectangle 513"/>
              <p:cNvSpPr>
                <a:spLocks noChangeArrowheads="1"/>
              </p:cNvSpPr>
              <p:nvPr/>
            </p:nvSpPr>
            <p:spPr bwMode="auto">
              <a:xfrm>
                <a:off x="5262847" y="6138863"/>
                <a:ext cx="162124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5474" name="Rectangle 514"/>
              <p:cNvSpPr>
                <a:spLocks noChangeArrowheads="1"/>
              </p:cNvSpPr>
              <p:nvPr/>
            </p:nvSpPr>
            <p:spPr bwMode="auto">
              <a:xfrm>
                <a:off x="5444426" y="6145213"/>
                <a:ext cx="99386" cy="1938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 dirty="0" smtClean="0">
                    <a:solidFill>
                      <a:srgbClr val="000000"/>
                    </a:solidFill>
                  </a:rPr>
                  <a:t>0</a:t>
                </a:r>
                <a:endParaRPr lang="en-US" dirty="0"/>
              </a:p>
            </p:txBody>
          </p:sp>
        </p:grpSp>
        <p:sp>
          <p:nvSpPr>
            <p:cNvPr id="425484" name="Rectangle 524"/>
            <p:cNvSpPr>
              <a:spLocks noChangeArrowheads="1"/>
            </p:cNvSpPr>
            <p:nvPr/>
          </p:nvSpPr>
          <p:spPr bwMode="auto">
            <a:xfrm>
              <a:off x="4690549" y="3041650"/>
              <a:ext cx="1947111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485" name="Rectangle 525"/>
            <p:cNvSpPr>
              <a:spLocks noChangeArrowheads="1"/>
            </p:cNvSpPr>
            <p:nvPr/>
          </p:nvSpPr>
          <p:spPr bwMode="auto">
            <a:xfrm>
              <a:off x="5364985" y="3101975"/>
              <a:ext cx="682879" cy="22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 dirty="0">
                  <a:solidFill>
                    <a:srgbClr val="000000"/>
                  </a:solidFill>
                </a:rPr>
                <a:t>Cycle </a:t>
              </a:r>
              <a:r>
                <a:rPr lang="en-US" sz="1600" b="0" dirty="0" smtClean="0">
                  <a:solidFill>
                    <a:srgbClr val="000000"/>
                  </a:solidFill>
                </a:rPr>
                <a:t>5</a:t>
              </a:r>
              <a:endParaRPr lang="en-US" dirty="0"/>
            </a:p>
          </p:txBody>
        </p:sp>
        <p:grpSp>
          <p:nvGrpSpPr>
            <p:cNvPr id="276" name="Group 275"/>
            <p:cNvGrpSpPr/>
            <p:nvPr/>
          </p:nvGrpSpPr>
          <p:grpSpPr>
            <a:xfrm>
              <a:off x="4675939" y="4106862"/>
              <a:ext cx="1947111" cy="687388"/>
              <a:chOff x="4690549" y="3422650"/>
              <a:chExt cx="1947111" cy="687388"/>
            </a:xfrm>
          </p:grpSpPr>
          <p:sp>
            <p:nvSpPr>
              <p:cNvPr id="277" name="Rectangle 464"/>
              <p:cNvSpPr>
                <a:spLocks noChangeArrowheads="1"/>
              </p:cNvSpPr>
              <p:nvPr/>
            </p:nvSpPr>
            <p:spPr bwMode="auto">
              <a:xfrm>
                <a:off x="4690549" y="3422650"/>
                <a:ext cx="1947110" cy="6858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" name="Rectangle 465"/>
              <p:cNvSpPr>
                <a:spLocks noChangeArrowheads="1"/>
              </p:cNvSpPr>
              <p:nvPr/>
            </p:nvSpPr>
            <p:spPr bwMode="auto">
              <a:xfrm>
                <a:off x="5606550" y="3487738"/>
                <a:ext cx="202655" cy="2206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W</a:t>
                </a:r>
                <a:endParaRPr lang="en-US"/>
              </a:p>
            </p:txBody>
          </p:sp>
          <p:sp>
            <p:nvSpPr>
              <p:cNvPr id="279" name="Rectangle 466"/>
              <p:cNvSpPr>
                <a:spLocks noChangeArrowheads="1"/>
              </p:cNvSpPr>
              <p:nvPr/>
            </p:nvSpPr>
            <p:spPr bwMode="auto">
              <a:xfrm>
                <a:off x="4690549" y="3803650"/>
                <a:ext cx="1947110" cy="306388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0" name="Rectangle 467"/>
              <p:cNvSpPr>
                <a:spLocks noChangeArrowheads="1"/>
              </p:cNvSpPr>
              <p:nvPr/>
            </p:nvSpPr>
            <p:spPr bwMode="auto">
              <a:xfrm>
                <a:off x="5528731" y="3851275"/>
                <a:ext cx="181579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281" name="Rectangle 468"/>
              <p:cNvSpPr>
                <a:spLocks noChangeArrowheads="1"/>
              </p:cNvSpPr>
              <p:nvPr/>
            </p:nvSpPr>
            <p:spPr bwMode="auto">
              <a:xfrm>
                <a:off x="5724901" y="3870325"/>
                <a:ext cx="108623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282" name="Rectangle 469"/>
              <p:cNvSpPr>
                <a:spLocks noChangeArrowheads="1"/>
              </p:cNvSpPr>
              <p:nvPr/>
            </p:nvSpPr>
            <p:spPr bwMode="auto">
              <a:xfrm>
                <a:off x="5833524" y="3870325"/>
                <a:ext cx="325869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eax</a:t>
                </a:r>
                <a:endParaRPr lang="en-US"/>
              </a:p>
            </p:txBody>
          </p:sp>
          <p:sp>
            <p:nvSpPr>
              <p:cNvPr id="283" name="Rectangle 470"/>
              <p:cNvSpPr>
                <a:spLocks noChangeArrowheads="1"/>
              </p:cNvSpPr>
              <p:nvPr/>
            </p:nvSpPr>
            <p:spPr bwMode="auto">
              <a:xfrm>
                <a:off x="6144802" y="3851275"/>
                <a:ext cx="100517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284" name="Rectangle 471"/>
              <p:cNvSpPr>
                <a:spLocks noChangeArrowheads="1"/>
              </p:cNvSpPr>
              <p:nvPr/>
            </p:nvSpPr>
            <p:spPr bwMode="auto">
              <a:xfrm>
                <a:off x="6276123" y="3844925"/>
                <a:ext cx="162124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285" name="Rectangle 472"/>
              <p:cNvSpPr>
                <a:spLocks noChangeArrowheads="1"/>
              </p:cNvSpPr>
              <p:nvPr/>
            </p:nvSpPr>
            <p:spPr bwMode="auto">
              <a:xfrm>
                <a:off x="6457702" y="3851275"/>
                <a:ext cx="100517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3</a:t>
                </a:r>
                <a:endParaRPr lang="en-US"/>
              </a:p>
            </p:txBody>
          </p:sp>
          <p:sp>
            <p:nvSpPr>
              <p:cNvPr id="286" name="Rectangle 473"/>
              <p:cNvSpPr>
                <a:spLocks noChangeArrowheads="1"/>
              </p:cNvSpPr>
              <p:nvPr/>
            </p:nvSpPr>
            <p:spPr bwMode="auto">
              <a:xfrm>
                <a:off x="4690549" y="3422650"/>
                <a:ext cx="1947110" cy="6858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" name="Rectangle 474"/>
              <p:cNvSpPr>
                <a:spLocks noChangeArrowheads="1"/>
              </p:cNvSpPr>
              <p:nvPr/>
            </p:nvSpPr>
            <p:spPr bwMode="auto">
              <a:xfrm>
                <a:off x="5606550" y="3487738"/>
                <a:ext cx="171522" cy="2215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 dirty="0" smtClean="0">
                    <a:solidFill>
                      <a:srgbClr val="000000"/>
                    </a:solidFill>
                  </a:rPr>
                  <a:t>M</a:t>
                </a:r>
                <a:endParaRPr lang="en-US" dirty="0"/>
              </a:p>
            </p:txBody>
          </p:sp>
          <p:sp>
            <p:nvSpPr>
              <p:cNvPr id="288" name="Rectangle 475"/>
              <p:cNvSpPr>
                <a:spLocks noChangeArrowheads="1"/>
              </p:cNvSpPr>
              <p:nvPr/>
            </p:nvSpPr>
            <p:spPr bwMode="auto">
              <a:xfrm>
                <a:off x="5468745" y="3803650"/>
                <a:ext cx="1168915" cy="306388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9" name="Rectangle 476"/>
              <p:cNvSpPr>
                <a:spLocks noChangeArrowheads="1"/>
              </p:cNvSpPr>
              <p:nvPr/>
            </p:nvSpPr>
            <p:spPr bwMode="auto">
              <a:xfrm>
                <a:off x="5528731" y="3851275"/>
                <a:ext cx="181579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290" name="Rectangle 477"/>
              <p:cNvSpPr>
                <a:spLocks noChangeArrowheads="1"/>
              </p:cNvSpPr>
              <p:nvPr/>
            </p:nvSpPr>
            <p:spPr bwMode="auto">
              <a:xfrm>
                <a:off x="5724901" y="3870325"/>
                <a:ext cx="108623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291" name="Rectangle 478"/>
              <p:cNvSpPr>
                <a:spLocks noChangeArrowheads="1"/>
              </p:cNvSpPr>
              <p:nvPr/>
            </p:nvSpPr>
            <p:spPr bwMode="auto">
              <a:xfrm>
                <a:off x="5833524" y="3870325"/>
                <a:ext cx="325869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eax</a:t>
                </a:r>
                <a:endParaRPr lang="en-US"/>
              </a:p>
            </p:txBody>
          </p:sp>
          <p:sp>
            <p:nvSpPr>
              <p:cNvPr id="292" name="Rectangle 479"/>
              <p:cNvSpPr>
                <a:spLocks noChangeArrowheads="1"/>
              </p:cNvSpPr>
              <p:nvPr/>
            </p:nvSpPr>
            <p:spPr bwMode="auto">
              <a:xfrm>
                <a:off x="6144802" y="3851275"/>
                <a:ext cx="100517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293" name="Rectangle 480"/>
              <p:cNvSpPr>
                <a:spLocks noChangeArrowheads="1"/>
              </p:cNvSpPr>
              <p:nvPr/>
            </p:nvSpPr>
            <p:spPr bwMode="auto">
              <a:xfrm>
                <a:off x="6276123" y="3844925"/>
                <a:ext cx="162124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294" name="Rectangle 481"/>
              <p:cNvSpPr>
                <a:spLocks noChangeArrowheads="1"/>
              </p:cNvSpPr>
              <p:nvPr/>
            </p:nvSpPr>
            <p:spPr bwMode="auto">
              <a:xfrm>
                <a:off x="6457702" y="3851275"/>
                <a:ext cx="99387" cy="1938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 dirty="0">
                    <a:solidFill>
                      <a:srgbClr val="000000"/>
                    </a:solidFill>
                  </a:rPr>
                  <a:t>2</a:t>
                </a:r>
                <a:endParaRPr lang="en-US" dirty="0"/>
              </a:p>
            </p:txBody>
          </p:sp>
        </p:grpSp>
        <p:grpSp>
          <p:nvGrpSpPr>
            <p:cNvPr id="295" name="Group 294"/>
            <p:cNvGrpSpPr/>
            <p:nvPr/>
          </p:nvGrpSpPr>
          <p:grpSpPr>
            <a:xfrm>
              <a:off x="4675939" y="4791074"/>
              <a:ext cx="1947111" cy="687388"/>
              <a:chOff x="4690549" y="3422650"/>
              <a:chExt cx="1947111" cy="687388"/>
            </a:xfrm>
          </p:grpSpPr>
          <p:sp>
            <p:nvSpPr>
              <p:cNvPr id="296" name="Rectangle 464"/>
              <p:cNvSpPr>
                <a:spLocks noChangeArrowheads="1"/>
              </p:cNvSpPr>
              <p:nvPr/>
            </p:nvSpPr>
            <p:spPr bwMode="auto">
              <a:xfrm>
                <a:off x="4690549" y="3422650"/>
                <a:ext cx="1947110" cy="6858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" name="Rectangle 465"/>
              <p:cNvSpPr>
                <a:spLocks noChangeArrowheads="1"/>
              </p:cNvSpPr>
              <p:nvPr/>
            </p:nvSpPr>
            <p:spPr bwMode="auto">
              <a:xfrm>
                <a:off x="5606550" y="3487738"/>
                <a:ext cx="202655" cy="2206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W</a:t>
                </a:r>
                <a:endParaRPr lang="en-US"/>
              </a:p>
            </p:txBody>
          </p:sp>
          <p:sp>
            <p:nvSpPr>
              <p:cNvPr id="298" name="Rectangle 466"/>
              <p:cNvSpPr>
                <a:spLocks noChangeArrowheads="1"/>
              </p:cNvSpPr>
              <p:nvPr/>
            </p:nvSpPr>
            <p:spPr bwMode="auto">
              <a:xfrm>
                <a:off x="4690549" y="3803650"/>
                <a:ext cx="1947110" cy="306388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9" name="Rectangle 467"/>
              <p:cNvSpPr>
                <a:spLocks noChangeArrowheads="1"/>
              </p:cNvSpPr>
              <p:nvPr/>
            </p:nvSpPr>
            <p:spPr bwMode="auto">
              <a:xfrm>
                <a:off x="5528731" y="3851275"/>
                <a:ext cx="181579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300" name="Rectangle 468"/>
              <p:cNvSpPr>
                <a:spLocks noChangeArrowheads="1"/>
              </p:cNvSpPr>
              <p:nvPr/>
            </p:nvSpPr>
            <p:spPr bwMode="auto">
              <a:xfrm>
                <a:off x="5724901" y="3870325"/>
                <a:ext cx="108623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301" name="Rectangle 469"/>
              <p:cNvSpPr>
                <a:spLocks noChangeArrowheads="1"/>
              </p:cNvSpPr>
              <p:nvPr/>
            </p:nvSpPr>
            <p:spPr bwMode="auto">
              <a:xfrm>
                <a:off x="5833524" y="3870325"/>
                <a:ext cx="325869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eax</a:t>
                </a:r>
                <a:endParaRPr lang="en-US"/>
              </a:p>
            </p:txBody>
          </p:sp>
          <p:sp>
            <p:nvSpPr>
              <p:cNvPr id="302" name="Rectangle 470"/>
              <p:cNvSpPr>
                <a:spLocks noChangeArrowheads="1"/>
              </p:cNvSpPr>
              <p:nvPr/>
            </p:nvSpPr>
            <p:spPr bwMode="auto">
              <a:xfrm>
                <a:off x="6144802" y="3851275"/>
                <a:ext cx="100517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303" name="Rectangle 471"/>
              <p:cNvSpPr>
                <a:spLocks noChangeArrowheads="1"/>
              </p:cNvSpPr>
              <p:nvPr/>
            </p:nvSpPr>
            <p:spPr bwMode="auto">
              <a:xfrm>
                <a:off x="6276123" y="3844925"/>
                <a:ext cx="162124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304" name="Rectangle 472"/>
              <p:cNvSpPr>
                <a:spLocks noChangeArrowheads="1"/>
              </p:cNvSpPr>
              <p:nvPr/>
            </p:nvSpPr>
            <p:spPr bwMode="auto">
              <a:xfrm>
                <a:off x="6457702" y="3851275"/>
                <a:ext cx="100517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3</a:t>
                </a:r>
                <a:endParaRPr lang="en-US"/>
              </a:p>
            </p:txBody>
          </p:sp>
          <p:sp>
            <p:nvSpPr>
              <p:cNvPr id="305" name="Rectangle 473"/>
              <p:cNvSpPr>
                <a:spLocks noChangeArrowheads="1"/>
              </p:cNvSpPr>
              <p:nvPr/>
            </p:nvSpPr>
            <p:spPr bwMode="auto">
              <a:xfrm>
                <a:off x="4690549" y="3422650"/>
                <a:ext cx="1947110" cy="6858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6" name="Rectangle 474"/>
              <p:cNvSpPr>
                <a:spLocks noChangeArrowheads="1"/>
              </p:cNvSpPr>
              <p:nvPr/>
            </p:nvSpPr>
            <p:spPr bwMode="auto">
              <a:xfrm>
                <a:off x="5606550" y="3487738"/>
                <a:ext cx="136256" cy="2215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 dirty="0" smtClean="0">
                    <a:solidFill>
                      <a:srgbClr val="000000"/>
                    </a:solidFill>
                  </a:rPr>
                  <a:t>E</a:t>
                </a:r>
                <a:endParaRPr lang="en-US" dirty="0"/>
              </a:p>
            </p:txBody>
          </p:sp>
          <p:sp>
            <p:nvSpPr>
              <p:cNvPr id="307" name="Rectangle 475"/>
              <p:cNvSpPr>
                <a:spLocks noChangeArrowheads="1"/>
              </p:cNvSpPr>
              <p:nvPr/>
            </p:nvSpPr>
            <p:spPr bwMode="auto">
              <a:xfrm>
                <a:off x="5468745" y="3803650"/>
                <a:ext cx="1168915" cy="306388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" name="Rectangle 476"/>
              <p:cNvSpPr>
                <a:spLocks noChangeArrowheads="1"/>
              </p:cNvSpPr>
              <p:nvPr/>
            </p:nvSpPr>
            <p:spPr bwMode="auto">
              <a:xfrm>
                <a:off x="5528731" y="3851275"/>
                <a:ext cx="181579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309" name="Rectangle 477"/>
              <p:cNvSpPr>
                <a:spLocks noChangeArrowheads="1"/>
              </p:cNvSpPr>
              <p:nvPr/>
            </p:nvSpPr>
            <p:spPr bwMode="auto">
              <a:xfrm>
                <a:off x="5724901" y="3870325"/>
                <a:ext cx="108623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310" name="Rectangle 478"/>
              <p:cNvSpPr>
                <a:spLocks noChangeArrowheads="1"/>
              </p:cNvSpPr>
              <p:nvPr/>
            </p:nvSpPr>
            <p:spPr bwMode="auto">
              <a:xfrm>
                <a:off x="5833524" y="3870325"/>
                <a:ext cx="325869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eax</a:t>
                </a:r>
                <a:endParaRPr lang="en-US"/>
              </a:p>
            </p:txBody>
          </p:sp>
          <p:sp>
            <p:nvSpPr>
              <p:cNvPr id="311" name="Rectangle 479"/>
              <p:cNvSpPr>
                <a:spLocks noChangeArrowheads="1"/>
              </p:cNvSpPr>
              <p:nvPr/>
            </p:nvSpPr>
            <p:spPr bwMode="auto">
              <a:xfrm>
                <a:off x="6144802" y="3851275"/>
                <a:ext cx="100517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312" name="Rectangle 480"/>
              <p:cNvSpPr>
                <a:spLocks noChangeArrowheads="1"/>
              </p:cNvSpPr>
              <p:nvPr/>
            </p:nvSpPr>
            <p:spPr bwMode="auto">
              <a:xfrm>
                <a:off x="6276123" y="3844925"/>
                <a:ext cx="162124" cy="1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313" name="Rectangle 481"/>
              <p:cNvSpPr>
                <a:spLocks noChangeArrowheads="1"/>
              </p:cNvSpPr>
              <p:nvPr/>
            </p:nvSpPr>
            <p:spPr bwMode="auto">
              <a:xfrm>
                <a:off x="6457702" y="3851275"/>
                <a:ext cx="99387" cy="1938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 dirty="0">
                    <a:solidFill>
                      <a:srgbClr val="000000"/>
                    </a:solidFill>
                  </a:rPr>
                  <a:t>3</a:t>
                </a:r>
                <a:endParaRPr lang="en-US" dirty="0"/>
              </a:p>
            </p:txBody>
          </p:sp>
        </p:grpSp>
        <p:sp>
          <p:nvSpPr>
            <p:cNvPr id="320" name="Freeform 319"/>
            <p:cNvSpPr/>
            <p:nvPr/>
          </p:nvSpPr>
          <p:spPr bwMode="auto">
            <a:xfrm>
              <a:off x="6621517" y="3957144"/>
              <a:ext cx="1671145" cy="2361106"/>
            </a:xfrm>
            <a:custGeom>
              <a:avLst/>
              <a:gdLst>
                <a:gd name="connsiteX0" fmla="*/ 0 w 1671145"/>
                <a:gd name="connsiteY0" fmla="*/ 0 h 2286000"/>
                <a:gd name="connsiteX1" fmla="*/ 1324304 w 1671145"/>
                <a:gd name="connsiteY1" fmla="*/ 441434 h 2286000"/>
                <a:gd name="connsiteX2" fmla="*/ 1450428 w 1671145"/>
                <a:gd name="connsiteY2" fmla="*/ 1655379 h 2286000"/>
                <a:gd name="connsiteX3" fmla="*/ 0 w 1671145"/>
                <a:gd name="connsiteY3" fmla="*/ 228600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1145" h="2286000">
                  <a:moveTo>
                    <a:pt x="0" y="0"/>
                  </a:moveTo>
                  <a:cubicBezTo>
                    <a:pt x="541283" y="82769"/>
                    <a:pt x="1082566" y="165538"/>
                    <a:pt x="1324304" y="441434"/>
                  </a:cubicBezTo>
                  <a:cubicBezTo>
                    <a:pt x="1566042" y="717331"/>
                    <a:pt x="1671145" y="1347951"/>
                    <a:pt x="1450428" y="1655379"/>
                  </a:cubicBezTo>
                  <a:cubicBezTo>
                    <a:pt x="1229711" y="1962807"/>
                    <a:pt x="0" y="2286000"/>
                    <a:pt x="0" y="2286000"/>
                  </a:cubicBezTo>
                </a:path>
              </a:pathLst>
            </a:custGeom>
            <a:noFill/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square" lIns="45720" tIns="45720" rIns="4572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endParaRPr>
            </a:p>
          </p:txBody>
        </p:sp>
        <p:sp>
          <p:nvSpPr>
            <p:cNvPr id="321" name="Freeform 320"/>
            <p:cNvSpPr/>
            <p:nvPr/>
          </p:nvSpPr>
          <p:spPr bwMode="auto">
            <a:xfrm>
              <a:off x="6623051" y="4559300"/>
              <a:ext cx="1371600" cy="1606550"/>
            </a:xfrm>
            <a:custGeom>
              <a:avLst/>
              <a:gdLst>
                <a:gd name="connsiteX0" fmla="*/ 0 w 1671145"/>
                <a:gd name="connsiteY0" fmla="*/ 0 h 2286000"/>
                <a:gd name="connsiteX1" fmla="*/ 1324304 w 1671145"/>
                <a:gd name="connsiteY1" fmla="*/ 441434 h 2286000"/>
                <a:gd name="connsiteX2" fmla="*/ 1450428 w 1671145"/>
                <a:gd name="connsiteY2" fmla="*/ 1655379 h 2286000"/>
                <a:gd name="connsiteX3" fmla="*/ 0 w 1671145"/>
                <a:gd name="connsiteY3" fmla="*/ 228600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1145" h="2286000">
                  <a:moveTo>
                    <a:pt x="0" y="0"/>
                  </a:moveTo>
                  <a:cubicBezTo>
                    <a:pt x="541283" y="82769"/>
                    <a:pt x="1082566" y="165538"/>
                    <a:pt x="1324304" y="441434"/>
                  </a:cubicBezTo>
                  <a:cubicBezTo>
                    <a:pt x="1566042" y="717331"/>
                    <a:pt x="1671145" y="1347951"/>
                    <a:pt x="1450428" y="1655379"/>
                  </a:cubicBezTo>
                  <a:cubicBezTo>
                    <a:pt x="1229711" y="1962807"/>
                    <a:pt x="0" y="2286000"/>
                    <a:pt x="0" y="2286000"/>
                  </a:cubicBezTo>
                </a:path>
              </a:pathLst>
            </a:cu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square" lIns="45720" tIns="45720" rIns="4572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endParaRPr>
            </a:p>
          </p:txBody>
        </p:sp>
        <p:sp>
          <p:nvSpPr>
            <p:cNvPr id="322" name="Freeform 321"/>
            <p:cNvSpPr/>
            <p:nvPr/>
          </p:nvSpPr>
          <p:spPr bwMode="auto">
            <a:xfrm>
              <a:off x="6623050" y="5321300"/>
              <a:ext cx="685799" cy="692150"/>
            </a:xfrm>
            <a:custGeom>
              <a:avLst/>
              <a:gdLst>
                <a:gd name="connsiteX0" fmla="*/ 0 w 1671145"/>
                <a:gd name="connsiteY0" fmla="*/ 0 h 2286000"/>
                <a:gd name="connsiteX1" fmla="*/ 1324304 w 1671145"/>
                <a:gd name="connsiteY1" fmla="*/ 441434 h 2286000"/>
                <a:gd name="connsiteX2" fmla="*/ 1450428 w 1671145"/>
                <a:gd name="connsiteY2" fmla="*/ 1655379 h 2286000"/>
                <a:gd name="connsiteX3" fmla="*/ 0 w 1671145"/>
                <a:gd name="connsiteY3" fmla="*/ 228600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1145" h="2286000">
                  <a:moveTo>
                    <a:pt x="0" y="0"/>
                  </a:moveTo>
                  <a:cubicBezTo>
                    <a:pt x="541283" y="82769"/>
                    <a:pt x="1082566" y="165538"/>
                    <a:pt x="1324304" y="441434"/>
                  </a:cubicBezTo>
                  <a:cubicBezTo>
                    <a:pt x="1566042" y="717331"/>
                    <a:pt x="1671145" y="1347951"/>
                    <a:pt x="1450428" y="1655379"/>
                  </a:cubicBezTo>
                  <a:cubicBezTo>
                    <a:pt x="1229711" y="1962807"/>
                    <a:pt x="0" y="2286000"/>
                    <a:pt x="0" y="2286000"/>
                  </a:cubicBezTo>
                </a:path>
              </a:pathLst>
            </a:custGeom>
            <a:noFill/>
            <a:ln w="31750" cap="flat" cmpd="sng" algn="ctr">
              <a:solidFill>
                <a:schemeClr val="accent4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square" lIns="45720" tIns="45720" rIns="4572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endParaRPr>
            </a:p>
          </p:txBody>
        </p:sp>
      </p:grpSp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Forwarding Priority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6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0" y="76200"/>
            <a:ext cx="3622675" cy="1123950"/>
          </a:xfrm>
        </p:spPr>
        <p:txBody>
          <a:bodyPr/>
          <a:lstStyle/>
          <a:p>
            <a:pPr algn="r"/>
            <a:r>
              <a:rPr lang="en-US"/>
              <a:t>Implementing Forwarding</a:t>
            </a:r>
          </a:p>
        </p:txBody>
      </p:sp>
      <p:sp>
        <p:nvSpPr>
          <p:cNvPr id="453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29200" y="1295400"/>
            <a:ext cx="4102100" cy="5137150"/>
          </a:xfrm>
        </p:spPr>
        <p:txBody>
          <a:bodyPr/>
          <a:lstStyle/>
          <a:p>
            <a:pPr lvl="1"/>
            <a:r>
              <a:rPr lang="en-US"/>
              <a:t>Add additional feedback paths from E, M, and W pipeline registers into decode stage</a:t>
            </a:r>
          </a:p>
          <a:p>
            <a:pPr lvl="1"/>
            <a:r>
              <a:rPr lang="en-US"/>
              <a:t>Create logic blocks to select from multiple sources for valA and valB in decode stage</a:t>
            </a:r>
          </a:p>
        </p:txBody>
      </p:sp>
      <p:pic>
        <p:nvPicPr>
          <p:cNvPr id="45363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374650"/>
            <a:ext cx="5545138" cy="5985756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 type="none" w="med" len="med"/>
            <a:tailEnd type="none" w="sm" len="sm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</a:t>
            </a:r>
          </a:p>
        </p:txBody>
      </p:sp>
      <p:sp>
        <p:nvSpPr>
          <p:cNvPr id="398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algn="ctr">
              <a:buFont typeface="Wingdings" pitchFamily="2" charset="2"/>
              <a:buNone/>
            </a:pPr>
            <a:r>
              <a:rPr lang="en-US" sz="2400" i="1">
                <a:solidFill>
                  <a:srgbClr val="FF3300"/>
                </a:solidFill>
              </a:rPr>
              <a:t>Make the pipelined processor work!</a:t>
            </a:r>
          </a:p>
          <a:p>
            <a:r>
              <a:rPr lang="en-US"/>
              <a:t>Data Hazards</a:t>
            </a:r>
          </a:p>
          <a:p>
            <a:pPr lvl="1"/>
            <a:r>
              <a:rPr lang="en-US"/>
              <a:t>Instruction having register R as source follows shortly after instruction having register R as destination</a:t>
            </a:r>
          </a:p>
          <a:p>
            <a:pPr lvl="1"/>
            <a:r>
              <a:rPr lang="en-US"/>
              <a:t>Common condition, don’t want to slow down pipeline</a:t>
            </a:r>
          </a:p>
          <a:p>
            <a:r>
              <a:rPr lang="en-US"/>
              <a:t>Control Hazards</a:t>
            </a:r>
          </a:p>
          <a:p>
            <a:pPr lvl="1"/>
            <a:r>
              <a:rPr lang="en-US"/>
              <a:t>Mispredict conditional branch</a:t>
            </a:r>
          </a:p>
          <a:p>
            <a:pPr lvl="2"/>
            <a:r>
              <a:rPr lang="en-US"/>
              <a:t>Our design predicts all branches as being taken</a:t>
            </a:r>
          </a:p>
          <a:p>
            <a:pPr lvl="2"/>
            <a:r>
              <a:rPr lang="en-US"/>
              <a:t>Naïve pipeline executes two extra instructions</a:t>
            </a:r>
          </a:p>
          <a:p>
            <a:pPr lvl="1"/>
            <a:r>
              <a:rPr lang="en-US"/>
              <a:t>Getting return address for </a:t>
            </a:r>
            <a:r>
              <a:rPr lang="en-US">
                <a:latin typeface="Courier New" pitchFamily="49" charset="0"/>
              </a:rPr>
              <a:t>ret</a:t>
            </a:r>
            <a:r>
              <a:rPr lang="en-US"/>
              <a:t> instruction</a:t>
            </a:r>
          </a:p>
          <a:p>
            <a:pPr lvl="2"/>
            <a:r>
              <a:rPr lang="en-US"/>
              <a:t>Naïve pipeline executes three extra instructions</a:t>
            </a:r>
          </a:p>
          <a:p>
            <a:r>
              <a:rPr lang="en-US"/>
              <a:t>Making Sure It Really Works</a:t>
            </a:r>
          </a:p>
          <a:p>
            <a:pPr lvl="1"/>
            <a:r>
              <a:rPr lang="en-US"/>
              <a:t>What if multiple special cases happen simultaneously?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950" name="Rectangle 6"/>
          <p:cNvSpPr>
            <a:spLocks noGrp="1" noChangeArrowheads="1"/>
          </p:cNvSpPr>
          <p:nvPr>
            <p:ph type="title"/>
          </p:nvPr>
        </p:nvSpPr>
        <p:spPr>
          <a:xfrm>
            <a:off x="404813" y="76200"/>
            <a:ext cx="8704262" cy="779463"/>
          </a:xfrm>
        </p:spPr>
        <p:txBody>
          <a:bodyPr/>
          <a:lstStyle/>
          <a:p>
            <a:r>
              <a:rPr lang="en-US"/>
              <a:t>Implementing Forwarding</a:t>
            </a:r>
          </a:p>
        </p:txBody>
      </p:sp>
      <p:sp>
        <p:nvSpPr>
          <p:cNvPr id="466949" name="Text Box 5"/>
          <p:cNvSpPr txBox="1">
            <a:spLocks noChangeArrowheads="1"/>
          </p:cNvSpPr>
          <p:nvPr/>
        </p:nvSpPr>
        <p:spPr bwMode="auto">
          <a:xfrm>
            <a:off x="3886200" y="1066800"/>
            <a:ext cx="5245100" cy="424815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## What should be the A value?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new_E_valA</a:t>
            </a:r>
            <a:r>
              <a:rPr lang="en-US" sz="1600" dirty="0">
                <a:latin typeface="Courier New" pitchFamily="49" charset="0"/>
              </a:rPr>
              <a:t> = [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  # Use incremented PC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 err="1">
                <a:latin typeface="Courier New" pitchFamily="49" charset="0"/>
              </a:rPr>
              <a:t>D_icode</a:t>
            </a:r>
            <a:r>
              <a:rPr lang="en-US" sz="1600" dirty="0">
                <a:latin typeface="Courier New" pitchFamily="49" charset="0"/>
              </a:rPr>
              <a:t> in { ICALL, IJXX } : </a:t>
            </a:r>
            <a:r>
              <a:rPr lang="en-US" sz="1600" dirty="0" err="1">
                <a:latin typeface="Courier New" pitchFamily="49" charset="0"/>
              </a:rPr>
              <a:t>D_valP</a:t>
            </a:r>
            <a:r>
              <a:rPr lang="en-US" sz="1600" dirty="0">
                <a:latin typeface="Courier New" pitchFamily="49" charset="0"/>
              </a:rPr>
              <a:t>; 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  # Forward </a:t>
            </a:r>
            <a:r>
              <a:rPr lang="en-US" sz="1600" dirty="0" err="1">
                <a:latin typeface="Courier New" pitchFamily="49" charset="0"/>
              </a:rPr>
              <a:t>valE</a:t>
            </a:r>
            <a:r>
              <a:rPr lang="en-US" sz="1600" dirty="0">
                <a:latin typeface="Courier New" pitchFamily="49" charset="0"/>
              </a:rPr>
              <a:t> from execute 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 err="1">
                <a:latin typeface="Courier New" pitchFamily="49" charset="0"/>
              </a:rPr>
              <a:t>d_srcA</a:t>
            </a:r>
            <a:r>
              <a:rPr lang="en-US" sz="1600" dirty="0">
                <a:latin typeface="Courier New" pitchFamily="49" charset="0"/>
              </a:rPr>
              <a:t> == </a:t>
            </a:r>
            <a:r>
              <a:rPr lang="en-US" sz="1600" dirty="0" err="1" smtClean="0">
                <a:latin typeface="Courier New" pitchFamily="49" charset="0"/>
              </a:rPr>
              <a:t>e_dstE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</a:rPr>
              <a:t>: </a:t>
            </a:r>
            <a:r>
              <a:rPr lang="en-US" sz="1600" dirty="0" err="1">
                <a:latin typeface="Courier New" pitchFamily="49" charset="0"/>
              </a:rPr>
              <a:t>e_valE</a:t>
            </a:r>
            <a:r>
              <a:rPr lang="en-US" sz="1600" dirty="0">
                <a:latin typeface="Courier New" pitchFamily="49" charset="0"/>
              </a:rPr>
              <a:t>;    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  # Forward </a:t>
            </a:r>
            <a:r>
              <a:rPr lang="en-US" sz="1600" dirty="0" err="1">
                <a:latin typeface="Courier New" pitchFamily="49" charset="0"/>
              </a:rPr>
              <a:t>valM</a:t>
            </a:r>
            <a:r>
              <a:rPr lang="en-US" sz="1600" dirty="0">
                <a:latin typeface="Courier New" pitchFamily="49" charset="0"/>
              </a:rPr>
              <a:t> from memory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 err="1">
                <a:latin typeface="Courier New" pitchFamily="49" charset="0"/>
              </a:rPr>
              <a:t>d_srcA</a:t>
            </a:r>
            <a:r>
              <a:rPr lang="en-US" sz="1600" dirty="0">
                <a:latin typeface="Courier New" pitchFamily="49" charset="0"/>
              </a:rPr>
              <a:t> == </a:t>
            </a:r>
            <a:r>
              <a:rPr lang="en-US" sz="1600" dirty="0" err="1">
                <a:latin typeface="Courier New" pitchFamily="49" charset="0"/>
              </a:rPr>
              <a:t>M_dstM</a:t>
            </a:r>
            <a:r>
              <a:rPr lang="en-US" sz="1600" dirty="0">
                <a:latin typeface="Courier New" pitchFamily="49" charset="0"/>
              </a:rPr>
              <a:t> : </a:t>
            </a:r>
            <a:r>
              <a:rPr lang="en-US" sz="1600" dirty="0" err="1">
                <a:latin typeface="Courier New" pitchFamily="49" charset="0"/>
              </a:rPr>
              <a:t>m_valM</a:t>
            </a:r>
            <a:r>
              <a:rPr lang="en-US" sz="1600" dirty="0">
                <a:latin typeface="Courier New" pitchFamily="49" charset="0"/>
              </a:rPr>
              <a:t>; 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  # Forward </a:t>
            </a:r>
            <a:r>
              <a:rPr lang="en-US" sz="1600" dirty="0" err="1">
                <a:latin typeface="Courier New" pitchFamily="49" charset="0"/>
              </a:rPr>
              <a:t>valE</a:t>
            </a:r>
            <a:r>
              <a:rPr lang="en-US" sz="1600" dirty="0">
                <a:latin typeface="Courier New" pitchFamily="49" charset="0"/>
              </a:rPr>
              <a:t> from memory 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 err="1">
                <a:latin typeface="Courier New" pitchFamily="49" charset="0"/>
              </a:rPr>
              <a:t>d_srcA</a:t>
            </a:r>
            <a:r>
              <a:rPr lang="en-US" sz="1600" dirty="0">
                <a:latin typeface="Courier New" pitchFamily="49" charset="0"/>
              </a:rPr>
              <a:t> == </a:t>
            </a:r>
            <a:r>
              <a:rPr lang="en-US" sz="1600" dirty="0" err="1">
                <a:latin typeface="Courier New" pitchFamily="49" charset="0"/>
              </a:rPr>
              <a:t>M_dstE</a:t>
            </a:r>
            <a:r>
              <a:rPr lang="en-US" sz="1600" dirty="0">
                <a:latin typeface="Courier New" pitchFamily="49" charset="0"/>
              </a:rPr>
              <a:t> : </a:t>
            </a:r>
            <a:r>
              <a:rPr lang="en-US" sz="1600" dirty="0" err="1">
                <a:latin typeface="Courier New" pitchFamily="49" charset="0"/>
              </a:rPr>
              <a:t>M_valE</a:t>
            </a:r>
            <a:r>
              <a:rPr lang="en-US" sz="1600" dirty="0">
                <a:latin typeface="Courier New" pitchFamily="49" charset="0"/>
              </a:rPr>
              <a:t>;    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  # Forward </a:t>
            </a:r>
            <a:r>
              <a:rPr lang="en-US" sz="1600" dirty="0" err="1">
                <a:latin typeface="Courier New" pitchFamily="49" charset="0"/>
              </a:rPr>
              <a:t>valM</a:t>
            </a:r>
            <a:r>
              <a:rPr lang="en-US" sz="1600" dirty="0">
                <a:latin typeface="Courier New" pitchFamily="49" charset="0"/>
              </a:rPr>
              <a:t> from write back 	</a:t>
            </a:r>
            <a:r>
              <a:rPr lang="en-US" sz="1600" dirty="0" err="1">
                <a:latin typeface="Courier New" pitchFamily="49" charset="0"/>
              </a:rPr>
              <a:t>d_srcA</a:t>
            </a:r>
            <a:r>
              <a:rPr lang="en-US" sz="1600" dirty="0">
                <a:latin typeface="Courier New" pitchFamily="49" charset="0"/>
              </a:rPr>
              <a:t> == </a:t>
            </a:r>
            <a:r>
              <a:rPr lang="en-US" sz="1600" dirty="0" err="1">
                <a:latin typeface="Courier New" pitchFamily="49" charset="0"/>
              </a:rPr>
              <a:t>W_dstM</a:t>
            </a:r>
            <a:r>
              <a:rPr lang="en-US" sz="1600" dirty="0">
                <a:latin typeface="Courier New" pitchFamily="49" charset="0"/>
              </a:rPr>
              <a:t> : </a:t>
            </a:r>
            <a:r>
              <a:rPr lang="en-US" sz="1600" dirty="0" err="1">
                <a:latin typeface="Courier New" pitchFamily="49" charset="0"/>
              </a:rPr>
              <a:t>W_valM</a:t>
            </a:r>
            <a:r>
              <a:rPr lang="en-US" sz="1600" dirty="0">
                <a:latin typeface="Courier New" pitchFamily="49" charset="0"/>
              </a:rPr>
              <a:t>;    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  # Forward </a:t>
            </a:r>
            <a:r>
              <a:rPr lang="en-US" sz="1600" dirty="0" err="1">
                <a:latin typeface="Courier New" pitchFamily="49" charset="0"/>
              </a:rPr>
              <a:t>valE</a:t>
            </a:r>
            <a:r>
              <a:rPr lang="en-US" sz="1600" dirty="0">
                <a:latin typeface="Courier New" pitchFamily="49" charset="0"/>
              </a:rPr>
              <a:t> from write back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 err="1">
                <a:latin typeface="Courier New" pitchFamily="49" charset="0"/>
              </a:rPr>
              <a:t>d_srcA</a:t>
            </a:r>
            <a:r>
              <a:rPr lang="en-US" sz="1600" dirty="0">
                <a:latin typeface="Courier New" pitchFamily="49" charset="0"/>
              </a:rPr>
              <a:t> == </a:t>
            </a:r>
            <a:r>
              <a:rPr lang="en-US" sz="1600" dirty="0" err="1">
                <a:latin typeface="Courier New" pitchFamily="49" charset="0"/>
              </a:rPr>
              <a:t>W_dstE</a:t>
            </a:r>
            <a:r>
              <a:rPr lang="en-US" sz="1600" dirty="0">
                <a:latin typeface="Courier New" pitchFamily="49" charset="0"/>
              </a:rPr>
              <a:t> : </a:t>
            </a:r>
            <a:r>
              <a:rPr lang="en-US" sz="1600" dirty="0" err="1">
                <a:latin typeface="Courier New" pitchFamily="49" charset="0"/>
              </a:rPr>
              <a:t>W_valE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  # Use value read from register file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 	1 : </a:t>
            </a:r>
            <a:r>
              <a:rPr lang="en-US" sz="1600" dirty="0" err="1">
                <a:latin typeface="Courier New" pitchFamily="49" charset="0"/>
              </a:rPr>
              <a:t>d_rvalA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];</a:t>
            </a:r>
          </a:p>
        </p:txBody>
      </p:sp>
      <p:pic>
        <p:nvPicPr>
          <p:cNvPr id="46695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450" y="755650"/>
            <a:ext cx="3511366" cy="5872163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 type="none" w="med" len="med"/>
            <a:tailEnd type="none" w="sm" len="sm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27038" y="76200"/>
            <a:ext cx="8704262" cy="779463"/>
          </a:xfrm>
        </p:spPr>
        <p:txBody>
          <a:bodyPr/>
          <a:lstStyle/>
          <a:p>
            <a:r>
              <a:rPr lang="en-US"/>
              <a:t>Limitation of Forwarding</a:t>
            </a:r>
          </a:p>
        </p:txBody>
      </p:sp>
      <p:sp>
        <p:nvSpPr>
          <p:cNvPr id="451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3200400"/>
            <a:ext cx="4357687" cy="3232150"/>
          </a:xfrm>
        </p:spPr>
        <p:txBody>
          <a:bodyPr/>
          <a:lstStyle/>
          <a:p>
            <a:r>
              <a:rPr lang="en-US"/>
              <a:t>Load-use dependency</a:t>
            </a:r>
          </a:p>
          <a:p>
            <a:pPr lvl="1"/>
            <a:r>
              <a:rPr lang="en-US"/>
              <a:t>Value needed by end of decode stage in cycle 7</a:t>
            </a:r>
          </a:p>
          <a:p>
            <a:pPr lvl="1"/>
            <a:r>
              <a:rPr lang="en-US"/>
              <a:t>Value read from memory in memory stage of cycle 8</a:t>
            </a:r>
          </a:p>
          <a:p>
            <a:pPr lvl="1"/>
            <a:endParaRPr lang="en-US"/>
          </a:p>
        </p:txBody>
      </p:sp>
      <p:pic>
        <p:nvPicPr>
          <p:cNvPr id="451819" name="Picture 2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838200"/>
            <a:ext cx="7350125" cy="556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27038" y="0"/>
            <a:ext cx="8704262" cy="779463"/>
          </a:xfrm>
        </p:spPr>
        <p:txBody>
          <a:bodyPr/>
          <a:lstStyle/>
          <a:p>
            <a:r>
              <a:rPr lang="en-US"/>
              <a:t>Avoiding Load/Use Hazard</a:t>
            </a:r>
          </a:p>
        </p:txBody>
      </p:sp>
      <p:sp>
        <p:nvSpPr>
          <p:cNvPr id="452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3200400"/>
            <a:ext cx="4357687" cy="3232150"/>
          </a:xfrm>
        </p:spPr>
        <p:txBody>
          <a:bodyPr/>
          <a:lstStyle/>
          <a:p>
            <a:pPr lvl="1"/>
            <a:r>
              <a:rPr lang="en-US"/>
              <a:t>Stall using instruction for one cycle</a:t>
            </a:r>
          </a:p>
          <a:p>
            <a:pPr lvl="1"/>
            <a:r>
              <a:rPr lang="en-US"/>
              <a:t>Can then pick up loaded value by forwarding from memory stage</a:t>
            </a:r>
          </a:p>
        </p:txBody>
      </p:sp>
      <p:pic>
        <p:nvPicPr>
          <p:cNvPr id="45261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85800"/>
            <a:ext cx="7340600" cy="610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468" name="Rectangle 788"/>
          <p:cNvSpPr>
            <a:spLocks noGrp="1" noChangeArrowheads="1"/>
          </p:cNvSpPr>
          <p:nvPr>
            <p:ph type="title"/>
          </p:nvPr>
        </p:nvSpPr>
        <p:spPr>
          <a:xfrm>
            <a:off x="427038" y="152400"/>
            <a:ext cx="8704262" cy="779463"/>
          </a:xfrm>
        </p:spPr>
        <p:txBody>
          <a:bodyPr/>
          <a:lstStyle/>
          <a:p>
            <a:r>
              <a:rPr lang="en-US"/>
              <a:t>Detecting Load/Use Hazard</a:t>
            </a:r>
          </a:p>
        </p:txBody>
      </p:sp>
      <p:graphicFrame>
        <p:nvGraphicFramePr>
          <p:cNvPr id="456488" name="Group 808"/>
          <p:cNvGraphicFramePr>
            <a:graphicFrameLocks noGrp="1"/>
          </p:cNvGraphicFramePr>
          <p:nvPr/>
        </p:nvGraphicFramePr>
        <p:xfrm>
          <a:off x="914400" y="5105400"/>
          <a:ext cx="6630988" cy="1325880"/>
        </p:xfrm>
        <a:graphic>
          <a:graphicData uri="http://schemas.openxmlformats.org/drawingml/2006/table">
            <a:tbl>
              <a:tblPr/>
              <a:tblGrid>
                <a:gridCol w="2363788"/>
                <a:gridCol w="4267200"/>
              </a:tblGrid>
              <a:tr h="47148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5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Condition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5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Trigger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5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Load/Use Hazard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5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E_icode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 in { IMRMOVL, IPOPL }  &amp;&amp;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E_dstM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 in {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d_srcA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,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d_srcB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 }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56529" name="Picture 8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886655"/>
            <a:ext cx="5357813" cy="3713089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 type="none" w="med" len="med"/>
            <a:tailEnd type="none" w="sm" len="sm"/>
          </a:ln>
        </p:spPr>
      </p:pic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850" name="Rectangle 2"/>
          <p:cNvSpPr>
            <a:spLocks noGrp="1" noChangeArrowheads="1"/>
          </p:cNvSpPr>
          <p:nvPr>
            <p:ph type="title"/>
          </p:nvPr>
        </p:nvSpPr>
        <p:spPr>
          <a:xfrm>
            <a:off x="427038" y="0"/>
            <a:ext cx="8704262" cy="779463"/>
          </a:xfrm>
        </p:spPr>
        <p:txBody>
          <a:bodyPr/>
          <a:lstStyle/>
          <a:p>
            <a:r>
              <a:rPr lang="en-US"/>
              <a:t>Control for Load/Use Hazard</a:t>
            </a:r>
          </a:p>
        </p:txBody>
      </p:sp>
      <p:sp>
        <p:nvSpPr>
          <p:cNvPr id="462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3352800"/>
            <a:ext cx="4357687" cy="3079750"/>
          </a:xfrm>
        </p:spPr>
        <p:txBody>
          <a:bodyPr/>
          <a:lstStyle/>
          <a:p>
            <a:pPr lvl="1"/>
            <a:r>
              <a:rPr lang="en-US"/>
              <a:t>Stall instructions in fetch and decode stages</a:t>
            </a:r>
          </a:p>
          <a:p>
            <a:pPr lvl="1"/>
            <a:r>
              <a:rPr lang="en-US"/>
              <a:t>Inject bubble into execute stage</a:t>
            </a:r>
          </a:p>
          <a:p>
            <a:pPr lvl="1"/>
            <a:endParaRPr lang="en-US"/>
          </a:p>
        </p:txBody>
      </p:sp>
      <p:grpSp>
        <p:nvGrpSpPr>
          <p:cNvPr id="463192" name="Group 344"/>
          <p:cNvGrpSpPr>
            <a:grpSpLocks/>
          </p:cNvGrpSpPr>
          <p:nvPr/>
        </p:nvGrpSpPr>
        <p:grpSpPr bwMode="auto">
          <a:xfrm>
            <a:off x="914400" y="762000"/>
            <a:ext cx="7326313" cy="2400300"/>
            <a:chOff x="576" y="432"/>
            <a:chExt cx="4615" cy="1512"/>
          </a:xfrm>
        </p:grpSpPr>
        <p:sp>
          <p:nvSpPr>
            <p:cNvPr id="462876" name="Rectangle 28"/>
            <p:cNvSpPr>
              <a:spLocks noChangeArrowheads="1"/>
            </p:cNvSpPr>
            <p:nvPr/>
          </p:nvSpPr>
          <p:spPr bwMode="auto">
            <a:xfrm>
              <a:off x="576" y="636"/>
              <a:ext cx="1388" cy="16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877" name="Rectangle 29"/>
            <p:cNvSpPr>
              <a:spLocks noChangeArrowheads="1"/>
            </p:cNvSpPr>
            <p:nvPr/>
          </p:nvSpPr>
          <p:spPr bwMode="auto">
            <a:xfrm>
              <a:off x="659" y="661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0x000: </a:t>
              </a:r>
              <a:endParaRPr lang="en-US"/>
            </a:p>
          </p:txBody>
        </p:sp>
        <p:sp>
          <p:nvSpPr>
            <p:cNvPr id="462878" name="Rectangle 30"/>
            <p:cNvSpPr>
              <a:spLocks noChangeArrowheads="1"/>
            </p:cNvSpPr>
            <p:nvPr/>
          </p:nvSpPr>
          <p:spPr bwMode="auto">
            <a:xfrm>
              <a:off x="1118" y="661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irmovl </a:t>
              </a:r>
              <a:endParaRPr lang="en-US"/>
            </a:p>
          </p:txBody>
        </p:sp>
        <p:sp>
          <p:nvSpPr>
            <p:cNvPr id="462879" name="Rectangle 31"/>
            <p:cNvSpPr>
              <a:spLocks noChangeArrowheads="1"/>
            </p:cNvSpPr>
            <p:nvPr/>
          </p:nvSpPr>
          <p:spPr bwMode="auto">
            <a:xfrm>
              <a:off x="1576" y="661"/>
              <a:ext cx="402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$128,%</a:t>
              </a:r>
              <a:endParaRPr lang="en-US"/>
            </a:p>
          </p:txBody>
        </p:sp>
        <p:sp>
          <p:nvSpPr>
            <p:cNvPr id="462880" name="Rectangle 32"/>
            <p:cNvSpPr>
              <a:spLocks noChangeArrowheads="1"/>
            </p:cNvSpPr>
            <p:nvPr/>
          </p:nvSpPr>
          <p:spPr bwMode="auto">
            <a:xfrm>
              <a:off x="1969" y="661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edx</a:t>
              </a:r>
              <a:endParaRPr lang="en-US"/>
            </a:p>
          </p:txBody>
        </p:sp>
        <p:sp>
          <p:nvSpPr>
            <p:cNvPr id="462881" name="Rectangle 33"/>
            <p:cNvSpPr>
              <a:spLocks noChangeArrowheads="1"/>
            </p:cNvSpPr>
            <p:nvPr/>
          </p:nvSpPr>
          <p:spPr bwMode="auto">
            <a:xfrm>
              <a:off x="2250" y="432"/>
              <a:ext cx="245" cy="1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882" name="Rectangle 34"/>
            <p:cNvSpPr>
              <a:spLocks noChangeArrowheads="1"/>
            </p:cNvSpPr>
            <p:nvPr/>
          </p:nvSpPr>
          <p:spPr bwMode="auto">
            <a:xfrm>
              <a:off x="2371" y="470"/>
              <a:ext cx="44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3333CC"/>
                  </a:solidFill>
                </a:rPr>
                <a:t>1</a:t>
              </a:r>
              <a:endParaRPr lang="en-US"/>
            </a:p>
          </p:txBody>
        </p:sp>
        <p:sp>
          <p:nvSpPr>
            <p:cNvPr id="462883" name="Rectangle 35"/>
            <p:cNvSpPr>
              <a:spLocks noChangeArrowheads="1"/>
            </p:cNvSpPr>
            <p:nvPr/>
          </p:nvSpPr>
          <p:spPr bwMode="auto">
            <a:xfrm>
              <a:off x="2495" y="432"/>
              <a:ext cx="245" cy="1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884" name="Rectangle 36"/>
            <p:cNvSpPr>
              <a:spLocks noChangeArrowheads="1"/>
            </p:cNvSpPr>
            <p:nvPr/>
          </p:nvSpPr>
          <p:spPr bwMode="auto">
            <a:xfrm>
              <a:off x="2616" y="470"/>
              <a:ext cx="44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3333CC"/>
                  </a:solidFill>
                </a:rPr>
                <a:t>2</a:t>
              </a:r>
              <a:endParaRPr lang="en-US"/>
            </a:p>
          </p:txBody>
        </p:sp>
        <p:sp>
          <p:nvSpPr>
            <p:cNvPr id="462885" name="Rectangle 37"/>
            <p:cNvSpPr>
              <a:spLocks noChangeArrowheads="1"/>
            </p:cNvSpPr>
            <p:nvPr/>
          </p:nvSpPr>
          <p:spPr bwMode="auto">
            <a:xfrm>
              <a:off x="2740" y="432"/>
              <a:ext cx="245" cy="1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886" name="Rectangle 38"/>
            <p:cNvSpPr>
              <a:spLocks noChangeArrowheads="1"/>
            </p:cNvSpPr>
            <p:nvPr/>
          </p:nvSpPr>
          <p:spPr bwMode="auto">
            <a:xfrm>
              <a:off x="2861" y="470"/>
              <a:ext cx="44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3333CC"/>
                  </a:solidFill>
                </a:rPr>
                <a:t>3</a:t>
              </a:r>
              <a:endParaRPr lang="en-US"/>
            </a:p>
          </p:txBody>
        </p:sp>
        <p:sp>
          <p:nvSpPr>
            <p:cNvPr id="462887" name="Rectangle 39"/>
            <p:cNvSpPr>
              <a:spLocks noChangeArrowheads="1"/>
            </p:cNvSpPr>
            <p:nvPr/>
          </p:nvSpPr>
          <p:spPr bwMode="auto">
            <a:xfrm>
              <a:off x="2985" y="432"/>
              <a:ext cx="245" cy="1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888" name="Rectangle 40"/>
            <p:cNvSpPr>
              <a:spLocks noChangeArrowheads="1"/>
            </p:cNvSpPr>
            <p:nvPr/>
          </p:nvSpPr>
          <p:spPr bwMode="auto">
            <a:xfrm>
              <a:off x="3105" y="470"/>
              <a:ext cx="44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3333CC"/>
                  </a:solidFill>
                </a:rPr>
                <a:t>4</a:t>
              </a:r>
              <a:endParaRPr lang="en-US"/>
            </a:p>
          </p:txBody>
        </p:sp>
        <p:sp>
          <p:nvSpPr>
            <p:cNvPr id="462889" name="Rectangle 41"/>
            <p:cNvSpPr>
              <a:spLocks noChangeArrowheads="1"/>
            </p:cNvSpPr>
            <p:nvPr/>
          </p:nvSpPr>
          <p:spPr bwMode="auto">
            <a:xfrm>
              <a:off x="3230" y="432"/>
              <a:ext cx="245" cy="1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890" name="Rectangle 42"/>
            <p:cNvSpPr>
              <a:spLocks noChangeArrowheads="1"/>
            </p:cNvSpPr>
            <p:nvPr/>
          </p:nvSpPr>
          <p:spPr bwMode="auto">
            <a:xfrm>
              <a:off x="3350" y="470"/>
              <a:ext cx="44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3333CC"/>
                  </a:solidFill>
                </a:rPr>
                <a:t>5</a:t>
              </a:r>
              <a:endParaRPr lang="en-US"/>
            </a:p>
          </p:txBody>
        </p:sp>
        <p:sp>
          <p:nvSpPr>
            <p:cNvPr id="462891" name="Rectangle 43"/>
            <p:cNvSpPr>
              <a:spLocks noChangeArrowheads="1"/>
            </p:cNvSpPr>
            <p:nvPr/>
          </p:nvSpPr>
          <p:spPr bwMode="auto">
            <a:xfrm>
              <a:off x="3475" y="432"/>
              <a:ext cx="245" cy="1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892" name="Rectangle 44"/>
            <p:cNvSpPr>
              <a:spLocks noChangeArrowheads="1"/>
            </p:cNvSpPr>
            <p:nvPr/>
          </p:nvSpPr>
          <p:spPr bwMode="auto">
            <a:xfrm>
              <a:off x="3595" y="470"/>
              <a:ext cx="44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3333CC"/>
                  </a:solidFill>
                </a:rPr>
                <a:t>6</a:t>
              </a:r>
              <a:endParaRPr lang="en-US"/>
            </a:p>
          </p:txBody>
        </p:sp>
        <p:sp>
          <p:nvSpPr>
            <p:cNvPr id="462893" name="Rectangle 45"/>
            <p:cNvSpPr>
              <a:spLocks noChangeArrowheads="1"/>
            </p:cNvSpPr>
            <p:nvPr/>
          </p:nvSpPr>
          <p:spPr bwMode="auto">
            <a:xfrm>
              <a:off x="3720" y="432"/>
              <a:ext cx="245" cy="1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894" name="Rectangle 46"/>
            <p:cNvSpPr>
              <a:spLocks noChangeArrowheads="1"/>
            </p:cNvSpPr>
            <p:nvPr/>
          </p:nvSpPr>
          <p:spPr bwMode="auto">
            <a:xfrm>
              <a:off x="3840" y="470"/>
              <a:ext cx="44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3333CC"/>
                  </a:solidFill>
                </a:rPr>
                <a:t>7</a:t>
              </a:r>
              <a:endParaRPr lang="en-US"/>
            </a:p>
          </p:txBody>
        </p:sp>
        <p:sp>
          <p:nvSpPr>
            <p:cNvPr id="462895" name="Rectangle 47"/>
            <p:cNvSpPr>
              <a:spLocks noChangeArrowheads="1"/>
            </p:cNvSpPr>
            <p:nvPr/>
          </p:nvSpPr>
          <p:spPr bwMode="auto">
            <a:xfrm>
              <a:off x="3965" y="432"/>
              <a:ext cx="245" cy="1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896" name="Rectangle 48"/>
            <p:cNvSpPr>
              <a:spLocks noChangeArrowheads="1"/>
            </p:cNvSpPr>
            <p:nvPr/>
          </p:nvSpPr>
          <p:spPr bwMode="auto">
            <a:xfrm>
              <a:off x="4085" y="470"/>
              <a:ext cx="44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3333CC"/>
                  </a:solidFill>
                </a:rPr>
                <a:t>8</a:t>
              </a:r>
              <a:endParaRPr lang="en-US"/>
            </a:p>
          </p:txBody>
        </p:sp>
        <p:sp>
          <p:nvSpPr>
            <p:cNvPr id="462897" name="Rectangle 49"/>
            <p:cNvSpPr>
              <a:spLocks noChangeArrowheads="1"/>
            </p:cNvSpPr>
            <p:nvPr/>
          </p:nvSpPr>
          <p:spPr bwMode="auto">
            <a:xfrm>
              <a:off x="4210" y="432"/>
              <a:ext cx="245" cy="1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898" name="Rectangle 50"/>
            <p:cNvSpPr>
              <a:spLocks noChangeArrowheads="1"/>
            </p:cNvSpPr>
            <p:nvPr/>
          </p:nvSpPr>
          <p:spPr bwMode="auto">
            <a:xfrm>
              <a:off x="4330" y="470"/>
              <a:ext cx="44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3333CC"/>
                  </a:solidFill>
                </a:rPr>
                <a:t>9</a:t>
              </a:r>
              <a:endParaRPr lang="en-US"/>
            </a:p>
          </p:txBody>
        </p:sp>
        <p:sp>
          <p:nvSpPr>
            <p:cNvPr id="462899" name="Rectangle 51"/>
            <p:cNvSpPr>
              <a:spLocks noChangeArrowheads="1"/>
            </p:cNvSpPr>
            <p:nvPr/>
          </p:nvSpPr>
          <p:spPr bwMode="auto">
            <a:xfrm>
              <a:off x="2250" y="636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00" name="Rectangle 52"/>
            <p:cNvSpPr>
              <a:spLocks noChangeArrowheads="1"/>
            </p:cNvSpPr>
            <p:nvPr/>
          </p:nvSpPr>
          <p:spPr bwMode="auto">
            <a:xfrm>
              <a:off x="2364" y="660"/>
              <a:ext cx="6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62901" name="Rectangle 53"/>
            <p:cNvSpPr>
              <a:spLocks noChangeArrowheads="1"/>
            </p:cNvSpPr>
            <p:nvPr/>
          </p:nvSpPr>
          <p:spPr bwMode="auto">
            <a:xfrm>
              <a:off x="2495" y="636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02" name="Rectangle 54"/>
            <p:cNvSpPr>
              <a:spLocks noChangeArrowheads="1"/>
            </p:cNvSpPr>
            <p:nvPr/>
          </p:nvSpPr>
          <p:spPr bwMode="auto">
            <a:xfrm>
              <a:off x="2602" y="660"/>
              <a:ext cx="8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62903" name="Rectangle 55"/>
            <p:cNvSpPr>
              <a:spLocks noChangeArrowheads="1"/>
            </p:cNvSpPr>
            <p:nvPr/>
          </p:nvSpPr>
          <p:spPr bwMode="auto">
            <a:xfrm>
              <a:off x="2740" y="636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04" name="Rectangle 56"/>
            <p:cNvSpPr>
              <a:spLocks noChangeArrowheads="1"/>
            </p:cNvSpPr>
            <p:nvPr/>
          </p:nvSpPr>
          <p:spPr bwMode="auto">
            <a:xfrm>
              <a:off x="2850" y="660"/>
              <a:ext cx="75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62905" name="Rectangle 57"/>
            <p:cNvSpPr>
              <a:spLocks noChangeArrowheads="1"/>
            </p:cNvSpPr>
            <p:nvPr/>
          </p:nvSpPr>
          <p:spPr bwMode="auto">
            <a:xfrm>
              <a:off x="2985" y="636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06" name="Rectangle 58"/>
            <p:cNvSpPr>
              <a:spLocks noChangeArrowheads="1"/>
            </p:cNvSpPr>
            <p:nvPr/>
          </p:nvSpPr>
          <p:spPr bwMode="auto">
            <a:xfrm>
              <a:off x="3087" y="660"/>
              <a:ext cx="93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62907" name="Rectangle 59"/>
            <p:cNvSpPr>
              <a:spLocks noChangeArrowheads="1"/>
            </p:cNvSpPr>
            <p:nvPr/>
          </p:nvSpPr>
          <p:spPr bwMode="auto">
            <a:xfrm>
              <a:off x="3475" y="800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08" name="Rectangle 60"/>
            <p:cNvSpPr>
              <a:spLocks noChangeArrowheads="1"/>
            </p:cNvSpPr>
            <p:nvPr/>
          </p:nvSpPr>
          <p:spPr bwMode="auto">
            <a:xfrm>
              <a:off x="3569" y="823"/>
              <a:ext cx="10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62909" name="Rectangle 61"/>
            <p:cNvSpPr>
              <a:spLocks noChangeArrowheads="1"/>
            </p:cNvSpPr>
            <p:nvPr/>
          </p:nvSpPr>
          <p:spPr bwMode="auto">
            <a:xfrm>
              <a:off x="2250" y="636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10" name="Rectangle 62"/>
            <p:cNvSpPr>
              <a:spLocks noChangeArrowheads="1"/>
            </p:cNvSpPr>
            <p:nvPr/>
          </p:nvSpPr>
          <p:spPr bwMode="auto">
            <a:xfrm>
              <a:off x="2364" y="660"/>
              <a:ext cx="6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62911" name="Rectangle 63"/>
            <p:cNvSpPr>
              <a:spLocks noChangeArrowheads="1"/>
            </p:cNvSpPr>
            <p:nvPr/>
          </p:nvSpPr>
          <p:spPr bwMode="auto">
            <a:xfrm>
              <a:off x="2495" y="636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12" name="Rectangle 64"/>
            <p:cNvSpPr>
              <a:spLocks noChangeArrowheads="1"/>
            </p:cNvSpPr>
            <p:nvPr/>
          </p:nvSpPr>
          <p:spPr bwMode="auto">
            <a:xfrm>
              <a:off x="2602" y="660"/>
              <a:ext cx="8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62913" name="Rectangle 65"/>
            <p:cNvSpPr>
              <a:spLocks noChangeArrowheads="1"/>
            </p:cNvSpPr>
            <p:nvPr/>
          </p:nvSpPr>
          <p:spPr bwMode="auto">
            <a:xfrm>
              <a:off x="2740" y="636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14" name="Rectangle 66"/>
            <p:cNvSpPr>
              <a:spLocks noChangeArrowheads="1"/>
            </p:cNvSpPr>
            <p:nvPr/>
          </p:nvSpPr>
          <p:spPr bwMode="auto">
            <a:xfrm>
              <a:off x="2850" y="660"/>
              <a:ext cx="75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62915" name="Rectangle 67"/>
            <p:cNvSpPr>
              <a:spLocks noChangeArrowheads="1"/>
            </p:cNvSpPr>
            <p:nvPr/>
          </p:nvSpPr>
          <p:spPr bwMode="auto">
            <a:xfrm>
              <a:off x="2985" y="636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16" name="Rectangle 68"/>
            <p:cNvSpPr>
              <a:spLocks noChangeArrowheads="1"/>
            </p:cNvSpPr>
            <p:nvPr/>
          </p:nvSpPr>
          <p:spPr bwMode="auto">
            <a:xfrm>
              <a:off x="3087" y="660"/>
              <a:ext cx="93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62917" name="Rectangle 69"/>
            <p:cNvSpPr>
              <a:spLocks noChangeArrowheads="1"/>
            </p:cNvSpPr>
            <p:nvPr/>
          </p:nvSpPr>
          <p:spPr bwMode="auto">
            <a:xfrm>
              <a:off x="3475" y="800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18" name="Rectangle 70"/>
            <p:cNvSpPr>
              <a:spLocks noChangeArrowheads="1"/>
            </p:cNvSpPr>
            <p:nvPr/>
          </p:nvSpPr>
          <p:spPr bwMode="auto">
            <a:xfrm>
              <a:off x="3569" y="823"/>
              <a:ext cx="10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62919" name="Rectangle 71"/>
            <p:cNvSpPr>
              <a:spLocks noChangeArrowheads="1"/>
            </p:cNvSpPr>
            <p:nvPr/>
          </p:nvSpPr>
          <p:spPr bwMode="auto">
            <a:xfrm>
              <a:off x="576" y="800"/>
              <a:ext cx="1388" cy="1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20" name="Rectangle 72"/>
            <p:cNvSpPr>
              <a:spLocks noChangeArrowheads="1"/>
            </p:cNvSpPr>
            <p:nvPr/>
          </p:nvSpPr>
          <p:spPr bwMode="auto">
            <a:xfrm>
              <a:off x="659" y="825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0x006: </a:t>
              </a:r>
              <a:endParaRPr lang="en-US"/>
            </a:p>
          </p:txBody>
        </p:sp>
        <p:sp>
          <p:nvSpPr>
            <p:cNvPr id="462921" name="Rectangle 73"/>
            <p:cNvSpPr>
              <a:spLocks noChangeArrowheads="1"/>
            </p:cNvSpPr>
            <p:nvPr/>
          </p:nvSpPr>
          <p:spPr bwMode="auto">
            <a:xfrm>
              <a:off x="1118" y="825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irmovl </a:t>
              </a:r>
              <a:endParaRPr lang="en-US"/>
            </a:p>
          </p:txBody>
        </p:sp>
        <p:sp>
          <p:nvSpPr>
            <p:cNvPr id="462922" name="Rectangle 74"/>
            <p:cNvSpPr>
              <a:spLocks noChangeArrowheads="1"/>
            </p:cNvSpPr>
            <p:nvPr/>
          </p:nvSpPr>
          <p:spPr bwMode="auto">
            <a:xfrm>
              <a:off x="1642" y="825"/>
              <a:ext cx="26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$3,%</a:t>
              </a:r>
              <a:endParaRPr lang="en-US"/>
            </a:p>
          </p:txBody>
        </p:sp>
        <p:sp>
          <p:nvSpPr>
            <p:cNvPr id="462923" name="Rectangle 75"/>
            <p:cNvSpPr>
              <a:spLocks noChangeArrowheads="1"/>
            </p:cNvSpPr>
            <p:nvPr/>
          </p:nvSpPr>
          <p:spPr bwMode="auto">
            <a:xfrm>
              <a:off x="1904" y="825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ecx</a:t>
              </a:r>
              <a:endParaRPr lang="en-US"/>
            </a:p>
          </p:txBody>
        </p:sp>
        <p:sp>
          <p:nvSpPr>
            <p:cNvPr id="462924" name="Rectangle 76"/>
            <p:cNvSpPr>
              <a:spLocks noChangeArrowheads="1"/>
            </p:cNvSpPr>
            <p:nvPr/>
          </p:nvSpPr>
          <p:spPr bwMode="auto">
            <a:xfrm>
              <a:off x="2495" y="800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25" name="Rectangle 77"/>
            <p:cNvSpPr>
              <a:spLocks noChangeArrowheads="1"/>
            </p:cNvSpPr>
            <p:nvPr/>
          </p:nvSpPr>
          <p:spPr bwMode="auto">
            <a:xfrm>
              <a:off x="2609" y="823"/>
              <a:ext cx="6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62926" name="Rectangle 78"/>
            <p:cNvSpPr>
              <a:spLocks noChangeArrowheads="1"/>
            </p:cNvSpPr>
            <p:nvPr/>
          </p:nvSpPr>
          <p:spPr bwMode="auto">
            <a:xfrm>
              <a:off x="2740" y="800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27" name="Rectangle 79"/>
            <p:cNvSpPr>
              <a:spLocks noChangeArrowheads="1"/>
            </p:cNvSpPr>
            <p:nvPr/>
          </p:nvSpPr>
          <p:spPr bwMode="auto">
            <a:xfrm>
              <a:off x="2847" y="823"/>
              <a:ext cx="8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62928" name="Rectangle 80"/>
            <p:cNvSpPr>
              <a:spLocks noChangeArrowheads="1"/>
            </p:cNvSpPr>
            <p:nvPr/>
          </p:nvSpPr>
          <p:spPr bwMode="auto">
            <a:xfrm>
              <a:off x="2985" y="800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29" name="Rectangle 81"/>
            <p:cNvSpPr>
              <a:spLocks noChangeArrowheads="1"/>
            </p:cNvSpPr>
            <p:nvPr/>
          </p:nvSpPr>
          <p:spPr bwMode="auto">
            <a:xfrm>
              <a:off x="3095" y="823"/>
              <a:ext cx="75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62930" name="Rectangle 82"/>
            <p:cNvSpPr>
              <a:spLocks noChangeArrowheads="1"/>
            </p:cNvSpPr>
            <p:nvPr/>
          </p:nvSpPr>
          <p:spPr bwMode="auto">
            <a:xfrm>
              <a:off x="3230" y="800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31" name="Rectangle 83"/>
            <p:cNvSpPr>
              <a:spLocks noChangeArrowheads="1"/>
            </p:cNvSpPr>
            <p:nvPr/>
          </p:nvSpPr>
          <p:spPr bwMode="auto">
            <a:xfrm>
              <a:off x="3332" y="823"/>
              <a:ext cx="93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62932" name="Rectangle 84"/>
            <p:cNvSpPr>
              <a:spLocks noChangeArrowheads="1"/>
            </p:cNvSpPr>
            <p:nvPr/>
          </p:nvSpPr>
          <p:spPr bwMode="auto">
            <a:xfrm>
              <a:off x="3230" y="636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33" name="Rectangle 85"/>
            <p:cNvSpPr>
              <a:spLocks noChangeArrowheads="1"/>
            </p:cNvSpPr>
            <p:nvPr/>
          </p:nvSpPr>
          <p:spPr bwMode="auto">
            <a:xfrm>
              <a:off x="3324" y="660"/>
              <a:ext cx="10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62934" name="Rectangle 86"/>
            <p:cNvSpPr>
              <a:spLocks noChangeArrowheads="1"/>
            </p:cNvSpPr>
            <p:nvPr/>
          </p:nvSpPr>
          <p:spPr bwMode="auto">
            <a:xfrm>
              <a:off x="2495" y="800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35" name="Rectangle 87"/>
            <p:cNvSpPr>
              <a:spLocks noChangeArrowheads="1"/>
            </p:cNvSpPr>
            <p:nvPr/>
          </p:nvSpPr>
          <p:spPr bwMode="auto">
            <a:xfrm>
              <a:off x="2609" y="823"/>
              <a:ext cx="6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62936" name="Rectangle 88"/>
            <p:cNvSpPr>
              <a:spLocks noChangeArrowheads="1"/>
            </p:cNvSpPr>
            <p:nvPr/>
          </p:nvSpPr>
          <p:spPr bwMode="auto">
            <a:xfrm>
              <a:off x="2740" y="800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37" name="Rectangle 89"/>
            <p:cNvSpPr>
              <a:spLocks noChangeArrowheads="1"/>
            </p:cNvSpPr>
            <p:nvPr/>
          </p:nvSpPr>
          <p:spPr bwMode="auto">
            <a:xfrm>
              <a:off x="2847" y="823"/>
              <a:ext cx="8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62938" name="Rectangle 90"/>
            <p:cNvSpPr>
              <a:spLocks noChangeArrowheads="1"/>
            </p:cNvSpPr>
            <p:nvPr/>
          </p:nvSpPr>
          <p:spPr bwMode="auto">
            <a:xfrm>
              <a:off x="2985" y="800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39" name="Rectangle 91"/>
            <p:cNvSpPr>
              <a:spLocks noChangeArrowheads="1"/>
            </p:cNvSpPr>
            <p:nvPr/>
          </p:nvSpPr>
          <p:spPr bwMode="auto">
            <a:xfrm>
              <a:off x="3095" y="823"/>
              <a:ext cx="75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62940" name="Rectangle 92"/>
            <p:cNvSpPr>
              <a:spLocks noChangeArrowheads="1"/>
            </p:cNvSpPr>
            <p:nvPr/>
          </p:nvSpPr>
          <p:spPr bwMode="auto">
            <a:xfrm>
              <a:off x="3230" y="800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41" name="Rectangle 93"/>
            <p:cNvSpPr>
              <a:spLocks noChangeArrowheads="1"/>
            </p:cNvSpPr>
            <p:nvPr/>
          </p:nvSpPr>
          <p:spPr bwMode="auto">
            <a:xfrm>
              <a:off x="3332" y="823"/>
              <a:ext cx="93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62942" name="Rectangle 94"/>
            <p:cNvSpPr>
              <a:spLocks noChangeArrowheads="1"/>
            </p:cNvSpPr>
            <p:nvPr/>
          </p:nvSpPr>
          <p:spPr bwMode="auto">
            <a:xfrm>
              <a:off x="3230" y="636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43" name="Rectangle 95"/>
            <p:cNvSpPr>
              <a:spLocks noChangeArrowheads="1"/>
            </p:cNvSpPr>
            <p:nvPr/>
          </p:nvSpPr>
          <p:spPr bwMode="auto">
            <a:xfrm>
              <a:off x="3324" y="660"/>
              <a:ext cx="10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62944" name="Rectangle 96"/>
            <p:cNvSpPr>
              <a:spLocks noChangeArrowheads="1"/>
            </p:cNvSpPr>
            <p:nvPr/>
          </p:nvSpPr>
          <p:spPr bwMode="auto">
            <a:xfrm>
              <a:off x="576" y="963"/>
              <a:ext cx="1388" cy="1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45" name="Rectangle 97"/>
            <p:cNvSpPr>
              <a:spLocks noChangeArrowheads="1"/>
            </p:cNvSpPr>
            <p:nvPr/>
          </p:nvSpPr>
          <p:spPr bwMode="auto">
            <a:xfrm>
              <a:off x="659" y="988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0x00c: </a:t>
              </a:r>
              <a:endParaRPr lang="en-US"/>
            </a:p>
          </p:txBody>
        </p:sp>
        <p:sp>
          <p:nvSpPr>
            <p:cNvPr id="462946" name="Rectangle 98"/>
            <p:cNvSpPr>
              <a:spLocks noChangeArrowheads="1"/>
            </p:cNvSpPr>
            <p:nvPr/>
          </p:nvSpPr>
          <p:spPr bwMode="auto">
            <a:xfrm>
              <a:off x="1118" y="988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rmmovl </a:t>
              </a:r>
              <a:endParaRPr lang="en-US"/>
            </a:p>
          </p:txBody>
        </p:sp>
        <p:sp>
          <p:nvSpPr>
            <p:cNvPr id="462947" name="Rectangle 99"/>
            <p:cNvSpPr>
              <a:spLocks noChangeArrowheads="1"/>
            </p:cNvSpPr>
            <p:nvPr/>
          </p:nvSpPr>
          <p:spPr bwMode="auto">
            <a:xfrm>
              <a:off x="1575" y="988"/>
              <a:ext cx="67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%</a:t>
              </a:r>
              <a:endParaRPr lang="en-US"/>
            </a:p>
          </p:txBody>
        </p:sp>
        <p:sp>
          <p:nvSpPr>
            <p:cNvPr id="462948" name="Rectangle 100"/>
            <p:cNvSpPr>
              <a:spLocks noChangeArrowheads="1"/>
            </p:cNvSpPr>
            <p:nvPr/>
          </p:nvSpPr>
          <p:spPr bwMode="auto">
            <a:xfrm>
              <a:off x="1642" y="988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ecx</a:t>
              </a:r>
              <a:endParaRPr lang="en-US"/>
            </a:p>
          </p:txBody>
        </p:sp>
        <p:sp>
          <p:nvSpPr>
            <p:cNvPr id="462949" name="Rectangle 101"/>
            <p:cNvSpPr>
              <a:spLocks noChangeArrowheads="1"/>
            </p:cNvSpPr>
            <p:nvPr/>
          </p:nvSpPr>
          <p:spPr bwMode="auto">
            <a:xfrm>
              <a:off x="1838" y="988"/>
              <a:ext cx="335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, 0(%</a:t>
              </a:r>
              <a:endParaRPr lang="en-US"/>
            </a:p>
          </p:txBody>
        </p:sp>
        <p:sp>
          <p:nvSpPr>
            <p:cNvPr id="462950" name="Rectangle 102"/>
            <p:cNvSpPr>
              <a:spLocks noChangeArrowheads="1"/>
            </p:cNvSpPr>
            <p:nvPr/>
          </p:nvSpPr>
          <p:spPr bwMode="auto">
            <a:xfrm>
              <a:off x="2166" y="988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edx</a:t>
              </a:r>
              <a:endParaRPr lang="en-US"/>
            </a:p>
          </p:txBody>
        </p:sp>
        <p:sp>
          <p:nvSpPr>
            <p:cNvPr id="462951" name="Rectangle 103"/>
            <p:cNvSpPr>
              <a:spLocks noChangeArrowheads="1"/>
            </p:cNvSpPr>
            <p:nvPr/>
          </p:nvSpPr>
          <p:spPr bwMode="auto">
            <a:xfrm>
              <a:off x="2361" y="988"/>
              <a:ext cx="67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)</a:t>
              </a:r>
              <a:endParaRPr lang="en-US"/>
            </a:p>
          </p:txBody>
        </p:sp>
        <p:sp>
          <p:nvSpPr>
            <p:cNvPr id="462952" name="Rectangle 104"/>
            <p:cNvSpPr>
              <a:spLocks noChangeArrowheads="1"/>
            </p:cNvSpPr>
            <p:nvPr/>
          </p:nvSpPr>
          <p:spPr bwMode="auto">
            <a:xfrm>
              <a:off x="2740" y="963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53" name="Rectangle 105"/>
            <p:cNvSpPr>
              <a:spLocks noChangeArrowheads="1"/>
            </p:cNvSpPr>
            <p:nvPr/>
          </p:nvSpPr>
          <p:spPr bwMode="auto">
            <a:xfrm>
              <a:off x="2854" y="987"/>
              <a:ext cx="6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62954" name="Rectangle 106"/>
            <p:cNvSpPr>
              <a:spLocks noChangeArrowheads="1"/>
            </p:cNvSpPr>
            <p:nvPr/>
          </p:nvSpPr>
          <p:spPr bwMode="auto">
            <a:xfrm>
              <a:off x="2985" y="963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55" name="Rectangle 107"/>
            <p:cNvSpPr>
              <a:spLocks noChangeArrowheads="1"/>
            </p:cNvSpPr>
            <p:nvPr/>
          </p:nvSpPr>
          <p:spPr bwMode="auto">
            <a:xfrm>
              <a:off x="3092" y="987"/>
              <a:ext cx="8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62956" name="Rectangle 108"/>
            <p:cNvSpPr>
              <a:spLocks noChangeArrowheads="1"/>
            </p:cNvSpPr>
            <p:nvPr/>
          </p:nvSpPr>
          <p:spPr bwMode="auto">
            <a:xfrm>
              <a:off x="3230" y="963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57" name="Rectangle 109"/>
            <p:cNvSpPr>
              <a:spLocks noChangeArrowheads="1"/>
            </p:cNvSpPr>
            <p:nvPr/>
          </p:nvSpPr>
          <p:spPr bwMode="auto">
            <a:xfrm>
              <a:off x="3340" y="987"/>
              <a:ext cx="75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62958" name="Rectangle 110"/>
            <p:cNvSpPr>
              <a:spLocks noChangeArrowheads="1"/>
            </p:cNvSpPr>
            <p:nvPr/>
          </p:nvSpPr>
          <p:spPr bwMode="auto">
            <a:xfrm>
              <a:off x="3475" y="963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59" name="Rectangle 111"/>
            <p:cNvSpPr>
              <a:spLocks noChangeArrowheads="1"/>
            </p:cNvSpPr>
            <p:nvPr/>
          </p:nvSpPr>
          <p:spPr bwMode="auto">
            <a:xfrm>
              <a:off x="3576" y="987"/>
              <a:ext cx="93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62960" name="Rectangle 112"/>
            <p:cNvSpPr>
              <a:spLocks noChangeArrowheads="1"/>
            </p:cNvSpPr>
            <p:nvPr/>
          </p:nvSpPr>
          <p:spPr bwMode="auto">
            <a:xfrm>
              <a:off x="3720" y="963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61" name="Rectangle 113"/>
            <p:cNvSpPr>
              <a:spLocks noChangeArrowheads="1"/>
            </p:cNvSpPr>
            <p:nvPr/>
          </p:nvSpPr>
          <p:spPr bwMode="auto">
            <a:xfrm>
              <a:off x="3814" y="987"/>
              <a:ext cx="10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62962" name="Rectangle 114"/>
            <p:cNvSpPr>
              <a:spLocks noChangeArrowheads="1"/>
            </p:cNvSpPr>
            <p:nvPr/>
          </p:nvSpPr>
          <p:spPr bwMode="auto">
            <a:xfrm>
              <a:off x="2740" y="963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63" name="Rectangle 115"/>
            <p:cNvSpPr>
              <a:spLocks noChangeArrowheads="1"/>
            </p:cNvSpPr>
            <p:nvPr/>
          </p:nvSpPr>
          <p:spPr bwMode="auto">
            <a:xfrm>
              <a:off x="2854" y="987"/>
              <a:ext cx="6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62964" name="Rectangle 116"/>
            <p:cNvSpPr>
              <a:spLocks noChangeArrowheads="1"/>
            </p:cNvSpPr>
            <p:nvPr/>
          </p:nvSpPr>
          <p:spPr bwMode="auto">
            <a:xfrm>
              <a:off x="2985" y="963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65" name="Rectangle 117"/>
            <p:cNvSpPr>
              <a:spLocks noChangeArrowheads="1"/>
            </p:cNvSpPr>
            <p:nvPr/>
          </p:nvSpPr>
          <p:spPr bwMode="auto">
            <a:xfrm>
              <a:off x="3092" y="987"/>
              <a:ext cx="8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62966" name="Rectangle 118"/>
            <p:cNvSpPr>
              <a:spLocks noChangeArrowheads="1"/>
            </p:cNvSpPr>
            <p:nvPr/>
          </p:nvSpPr>
          <p:spPr bwMode="auto">
            <a:xfrm>
              <a:off x="3230" y="963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67" name="Rectangle 119"/>
            <p:cNvSpPr>
              <a:spLocks noChangeArrowheads="1"/>
            </p:cNvSpPr>
            <p:nvPr/>
          </p:nvSpPr>
          <p:spPr bwMode="auto">
            <a:xfrm>
              <a:off x="3340" y="987"/>
              <a:ext cx="75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62968" name="Rectangle 120"/>
            <p:cNvSpPr>
              <a:spLocks noChangeArrowheads="1"/>
            </p:cNvSpPr>
            <p:nvPr/>
          </p:nvSpPr>
          <p:spPr bwMode="auto">
            <a:xfrm>
              <a:off x="3475" y="963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69" name="Rectangle 121"/>
            <p:cNvSpPr>
              <a:spLocks noChangeArrowheads="1"/>
            </p:cNvSpPr>
            <p:nvPr/>
          </p:nvSpPr>
          <p:spPr bwMode="auto">
            <a:xfrm>
              <a:off x="3576" y="987"/>
              <a:ext cx="93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62970" name="Rectangle 122"/>
            <p:cNvSpPr>
              <a:spLocks noChangeArrowheads="1"/>
            </p:cNvSpPr>
            <p:nvPr/>
          </p:nvSpPr>
          <p:spPr bwMode="auto">
            <a:xfrm>
              <a:off x="3720" y="963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71" name="Rectangle 123"/>
            <p:cNvSpPr>
              <a:spLocks noChangeArrowheads="1"/>
            </p:cNvSpPr>
            <p:nvPr/>
          </p:nvSpPr>
          <p:spPr bwMode="auto">
            <a:xfrm>
              <a:off x="3814" y="987"/>
              <a:ext cx="10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62972" name="Rectangle 124"/>
            <p:cNvSpPr>
              <a:spLocks noChangeArrowheads="1"/>
            </p:cNvSpPr>
            <p:nvPr/>
          </p:nvSpPr>
          <p:spPr bwMode="auto">
            <a:xfrm>
              <a:off x="576" y="1126"/>
              <a:ext cx="1388" cy="16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73" name="Rectangle 125"/>
            <p:cNvSpPr>
              <a:spLocks noChangeArrowheads="1"/>
            </p:cNvSpPr>
            <p:nvPr/>
          </p:nvSpPr>
          <p:spPr bwMode="auto">
            <a:xfrm>
              <a:off x="659" y="1151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0x012: </a:t>
              </a:r>
              <a:endParaRPr lang="en-US"/>
            </a:p>
          </p:txBody>
        </p:sp>
        <p:sp>
          <p:nvSpPr>
            <p:cNvPr id="462974" name="Rectangle 126"/>
            <p:cNvSpPr>
              <a:spLocks noChangeArrowheads="1"/>
            </p:cNvSpPr>
            <p:nvPr/>
          </p:nvSpPr>
          <p:spPr bwMode="auto">
            <a:xfrm>
              <a:off x="1118" y="1151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irmovl </a:t>
              </a:r>
              <a:endParaRPr lang="en-US"/>
            </a:p>
          </p:txBody>
        </p:sp>
        <p:sp>
          <p:nvSpPr>
            <p:cNvPr id="462975" name="Rectangle 127"/>
            <p:cNvSpPr>
              <a:spLocks noChangeArrowheads="1"/>
            </p:cNvSpPr>
            <p:nvPr/>
          </p:nvSpPr>
          <p:spPr bwMode="auto">
            <a:xfrm>
              <a:off x="1576" y="1151"/>
              <a:ext cx="335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$10,%</a:t>
              </a:r>
              <a:endParaRPr lang="en-US"/>
            </a:p>
          </p:txBody>
        </p:sp>
        <p:sp>
          <p:nvSpPr>
            <p:cNvPr id="462976" name="Rectangle 128"/>
            <p:cNvSpPr>
              <a:spLocks noChangeArrowheads="1"/>
            </p:cNvSpPr>
            <p:nvPr/>
          </p:nvSpPr>
          <p:spPr bwMode="auto">
            <a:xfrm>
              <a:off x="1904" y="1151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ebx</a:t>
              </a:r>
              <a:endParaRPr lang="en-US"/>
            </a:p>
          </p:txBody>
        </p:sp>
        <p:sp>
          <p:nvSpPr>
            <p:cNvPr id="462977" name="Rectangle 129"/>
            <p:cNvSpPr>
              <a:spLocks noChangeArrowheads="1"/>
            </p:cNvSpPr>
            <p:nvPr/>
          </p:nvSpPr>
          <p:spPr bwMode="auto">
            <a:xfrm>
              <a:off x="2985" y="1126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78" name="Rectangle 130"/>
            <p:cNvSpPr>
              <a:spLocks noChangeArrowheads="1"/>
            </p:cNvSpPr>
            <p:nvPr/>
          </p:nvSpPr>
          <p:spPr bwMode="auto">
            <a:xfrm>
              <a:off x="3099" y="1150"/>
              <a:ext cx="6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62979" name="Rectangle 131"/>
            <p:cNvSpPr>
              <a:spLocks noChangeArrowheads="1"/>
            </p:cNvSpPr>
            <p:nvPr/>
          </p:nvSpPr>
          <p:spPr bwMode="auto">
            <a:xfrm>
              <a:off x="3230" y="1126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80" name="Rectangle 132"/>
            <p:cNvSpPr>
              <a:spLocks noChangeArrowheads="1"/>
            </p:cNvSpPr>
            <p:nvPr/>
          </p:nvSpPr>
          <p:spPr bwMode="auto">
            <a:xfrm>
              <a:off x="3337" y="1150"/>
              <a:ext cx="8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62981" name="Rectangle 133"/>
            <p:cNvSpPr>
              <a:spLocks noChangeArrowheads="1"/>
            </p:cNvSpPr>
            <p:nvPr/>
          </p:nvSpPr>
          <p:spPr bwMode="auto">
            <a:xfrm>
              <a:off x="3475" y="1126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82" name="Rectangle 134"/>
            <p:cNvSpPr>
              <a:spLocks noChangeArrowheads="1"/>
            </p:cNvSpPr>
            <p:nvPr/>
          </p:nvSpPr>
          <p:spPr bwMode="auto">
            <a:xfrm>
              <a:off x="3585" y="1150"/>
              <a:ext cx="75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62983" name="Rectangle 135"/>
            <p:cNvSpPr>
              <a:spLocks noChangeArrowheads="1"/>
            </p:cNvSpPr>
            <p:nvPr/>
          </p:nvSpPr>
          <p:spPr bwMode="auto">
            <a:xfrm>
              <a:off x="3720" y="1126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84" name="Rectangle 136"/>
            <p:cNvSpPr>
              <a:spLocks noChangeArrowheads="1"/>
            </p:cNvSpPr>
            <p:nvPr/>
          </p:nvSpPr>
          <p:spPr bwMode="auto">
            <a:xfrm>
              <a:off x="3821" y="1150"/>
              <a:ext cx="93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62985" name="Rectangle 137"/>
            <p:cNvSpPr>
              <a:spLocks noChangeArrowheads="1"/>
            </p:cNvSpPr>
            <p:nvPr/>
          </p:nvSpPr>
          <p:spPr bwMode="auto">
            <a:xfrm>
              <a:off x="3965" y="1126"/>
              <a:ext cx="246" cy="164"/>
            </a:xfrm>
            <a:prstGeom prst="rect">
              <a:avLst/>
            </a:prstGeom>
            <a:solidFill>
              <a:srgbClr val="66CC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86" name="Rectangle 138"/>
            <p:cNvSpPr>
              <a:spLocks noChangeArrowheads="1"/>
            </p:cNvSpPr>
            <p:nvPr/>
          </p:nvSpPr>
          <p:spPr bwMode="auto">
            <a:xfrm>
              <a:off x="4059" y="1150"/>
              <a:ext cx="10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62987" name="Rectangle 139"/>
            <p:cNvSpPr>
              <a:spLocks noChangeArrowheads="1"/>
            </p:cNvSpPr>
            <p:nvPr/>
          </p:nvSpPr>
          <p:spPr bwMode="auto">
            <a:xfrm>
              <a:off x="2985" y="1126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88" name="Rectangle 140"/>
            <p:cNvSpPr>
              <a:spLocks noChangeArrowheads="1"/>
            </p:cNvSpPr>
            <p:nvPr/>
          </p:nvSpPr>
          <p:spPr bwMode="auto">
            <a:xfrm>
              <a:off x="3099" y="1150"/>
              <a:ext cx="6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62989" name="Rectangle 141"/>
            <p:cNvSpPr>
              <a:spLocks noChangeArrowheads="1"/>
            </p:cNvSpPr>
            <p:nvPr/>
          </p:nvSpPr>
          <p:spPr bwMode="auto">
            <a:xfrm>
              <a:off x="3230" y="1126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90" name="Rectangle 142"/>
            <p:cNvSpPr>
              <a:spLocks noChangeArrowheads="1"/>
            </p:cNvSpPr>
            <p:nvPr/>
          </p:nvSpPr>
          <p:spPr bwMode="auto">
            <a:xfrm>
              <a:off x="3337" y="1150"/>
              <a:ext cx="8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62991" name="Rectangle 143"/>
            <p:cNvSpPr>
              <a:spLocks noChangeArrowheads="1"/>
            </p:cNvSpPr>
            <p:nvPr/>
          </p:nvSpPr>
          <p:spPr bwMode="auto">
            <a:xfrm>
              <a:off x="3475" y="1126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92" name="Rectangle 144"/>
            <p:cNvSpPr>
              <a:spLocks noChangeArrowheads="1"/>
            </p:cNvSpPr>
            <p:nvPr/>
          </p:nvSpPr>
          <p:spPr bwMode="auto">
            <a:xfrm>
              <a:off x="3585" y="1150"/>
              <a:ext cx="75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62993" name="Rectangle 145"/>
            <p:cNvSpPr>
              <a:spLocks noChangeArrowheads="1"/>
            </p:cNvSpPr>
            <p:nvPr/>
          </p:nvSpPr>
          <p:spPr bwMode="auto">
            <a:xfrm>
              <a:off x="3720" y="1126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94" name="Rectangle 146"/>
            <p:cNvSpPr>
              <a:spLocks noChangeArrowheads="1"/>
            </p:cNvSpPr>
            <p:nvPr/>
          </p:nvSpPr>
          <p:spPr bwMode="auto">
            <a:xfrm>
              <a:off x="3821" y="1150"/>
              <a:ext cx="93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62995" name="Rectangle 147"/>
            <p:cNvSpPr>
              <a:spLocks noChangeArrowheads="1"/>
            </p:cNvSpPr>
            <p:nvPr/>
          </p:nvSpPr>
          <p:spPr bwMode="auto">
            <a:xfrm>
              <a:off x="3965" y="1126"/>
              <a:ext cx="246" cy="164"/>
            </a:xfrm>
            <a:prstGeom prst="rect">
              <a:avLst/>
            </a:prstGeom>
            <a:solidFill>
              <a:srgbClr val="66CC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96" name="Rectangle 148"/>
            <p:cNvSpPr>
              <a:spLocks noChangeArrowheads="1"/>
            </p:cNvSpPr>
            <p:nvPr/>
          </p:nvSpPr>
          <p:spPr bwMode="auto">
            <a:xfrm>
              <a:off x="4059" y="1150"/>
              <a:ext cx="10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62997" name="Rectangle 149"/>
            <p:cNvSpPr>
              <a:spLocks noChangeArrowheads="1"/>
            </p:cNvSpPr>
            <p:nvPr/>
          </p:nvSpPr>
          <p:spPr bwMode="auto">
            <a:xfrm>
              <a:off x="576" y="1290"/>
              <a:ext cx="1388" cy="1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998" name="Rectangle 150"/>
            <p:cNvSpPr>
              <a:spLocks noChangeArrowheads="1"/>
            </p:cNvSpPr>
            <p:nvPr/>
          </p:nvSpPr>
          <p:spPr bwMode="auto">
            <a:xfrm>
              <a:off x="659" y="1315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0x018: </a:t>
              </a:r>
              <a:endParaRPr lang="en-US"/>
            </a:p>
          </p:txBody>
        </p:sp>
        <p:sp>
          <p:nvSpPr>
            <p:cNvPr id="462999" name="Rectangle 151"/>
            <p:cNvSpPr>
              <a:spLocks noChangeArrowheads="1"/>
            </p:cNvSpPr>
            <p:nvPr/>
          </p:nvSpPr>
          <p:spPr bwMode="auto">
            <a:xfrm>
              <a:off x="1118" y="1315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mrmovl </a:t>
              </a:r>
              <a:endParaRPr lang="en-US"/>
            </a:p>
          </p:txBody>
        </p:sp>
        <p:sp>
          <p:nvSpPr>
            <p:cNvPr id="463000" name="Rectangle 152"/>
            <p:cNvSpPr>
              <a:spLocks noChangeArrowheads="1"/>
            </p:cNvSpPr>
            <p:nvPr/>
          </p:nvSpPr>
          <p:spPr bwMode="auto">
            <a:xfrm>
              <a:off x="1576" y="1315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0(%</a:t>
              </a:r>
              <a:endParaRPr lang="en-US"/>
            </a:p>
          </p:txBody>
        </p:sp>
        <p:sp>
          <p:nvSpPr>
            <p:cNvPr id="463001" name="Rectangle 153"/>
            <p:cNvSpPr>
              <a:spLocks noChangeArrowheads="1"/>
            </p:cNvSpPr>
            <p:nvPr/>
          </p:nvSpPr>
          <p:spPr bwMode="auto">
            <a:xfrm>
              <a:off x="1773" y="1315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edx</a:t>
              </a:r>
              <a:endParaRPr lang="en-US"/>
            </a:p>
          </p:txBody>
        </p:sp>
        <p:sp>
          <p:nvSpPr>
            <p:cNvPr id="463002" name="Rectangle 154"/>
            <p:cNvSpPr>
              <a:spLocks noChangeArrowheads="1"/>
            </p:cNvSpPr>
            <p:nvPr/>
          </p:nvSpPr>
          <p:spPr bwMode="auto">
            <a:xfrm>
              <a:off x="1969" y="1315"/>
              <a:ext cx="134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),</a:t>
              </a:r>
              <a:endParaRPr lang="en-US"/>
            </a:p>
          </p:txBody>
        </p:sp>
        <p:sp>
          <p:nvSpPr>
            <p:cNvPr id="463003" name="Rectangle 155"/>
            <p:cNvSpPr>
              <a:spLocks noChangeArrowheads="1"/>
            </p:cNvSpPr>
            <p:nvPr/>
          </p:nvSpPr>
          <p:spPr bwMode="auto">
            <a:xfrm>
              <a:off x="2099" y="1312"/>
              <a:ext cx="67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CC00"/>
                  </a:solidFill>
                  <a:latin typeface="Courier New" pitchFamily="49" charset="0"/>
                </a:rPr>
                <a:t>%</a:t>
              </a:r>
              <a:endParaRPr lang="en-US"/>
            </a:p>
          </p:txBody>
        </p:sp>
        <p:sp>
          <p:nvSpPr>
            <p:cNvPr id="463004" name="Rectangle 156"/>
            <p:cNvSpPr>
              <a:spLocks noChangeArrowheads="1"/>
            </p:cNvSpPr>
            <p:nvPr/>
          </p:nvSpPr>
          <p:spPr bwMode="auto">
            <a:xfrm>
              <a:off x="2166" y="1312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CC00"/>
                  </a:solidFill>
                  <a:latin typeface="Courier New" pitchFamily="49" charset="0"/>
                </a:rPr>
                <a:t>eax</a:t>
              </a:r>
              <a:endParaRPr lang="en-US"/>
            </a:p>
          </p:txBody>
        </p:sp>
        <p:sp>
          <p:nvSpPr>
            <p:cNvPr id="463005" name="Rectangle 157"/>
            <p:cNvSpPr>
              <a:spLocks noChangeArrowheads="1"/>
            </p:cNvSpPr>
            <p:nvPr/>
          </p:nvSpPr>
          <p:spPr bwMode="auto">
            <a:xfrm>
              <a:off x="2428" y="1312"/>
              <a:ext cx="536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Courier New" pitchFamily="49" charset="0"/>
                </a:rPr>
                <a:t># Load %</a:t>
              </a:r>
              <a:endParaRPr lang="en-US"/>
            </a:p>
          </p:txBody>
        </p:sp>
        <p:sp>
          <p:nvSpPr>
            <p:cNvPr id="463006" name="Rectangle 158"/>
            <p:cNvSpPr>
              <a:spLocks noChangeArrowheads="1"/>
            </p:cNvSpPr>
            <p:nvPr/>
          </p:nvSpPr>
          <p:spPr bwMode="auto">
            <a:xfrm>
              <a:off x="2952" y="1312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Courier New" pitchFamily="49" charset="0"/>
                </a:rPr>
                <a:t>eax</a:t>
              </a:r>
              <a:endParaRPr lang="en-US"/>
            </a:p>
          </p:txBody>
        </p:sp>
        <p:sp>
          <p:nvSpPr>
            <p:cNvPr id="463007" name="Rectangle 159"/>
            <p:cNvSpPr>
              <a:spLocks noChangeArrowheads="1"/>
            </p:cNvSpPr>
            <p:nvPr/>
          </p:nvSpPr>
          <p:spPr bwMode="auto">
            <a:xfrm>
              <a:off x="3230" y="1290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08" name="Rectangle 160"/>
            <p:cNvSpPr>
              <a:spLocks noChangeArrowheads="1"/>
            </p:cNvSpPr>
            <p:nvPr/>
          </p:nvSpPr>
          <p:spPr bwMode="auto">
            <a:xfrm>
              <a:off x="3344" y="1313"/>
              <a:ext cx="6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63009" name="Rectangle 161"/>
            <p:cNvSpPr>
              <a:spLocks noChangeArrowheads="1"/>
            </p:cNvSpPr>
            <p:nvPr/>
          </p:nvSpPr>
          <p:spPr bwMode="auto">
            <a:xfrm>
              <a:off x="3475" y="1290"/>
              <a:ext cx="246" cy="164"/>
            </a:xfrm>
            <a:prstGeom prst="rect">
              <a:avLst/>
            </a:prstGeom>
            <a:solidFill>
              <a:srgbClr val="66CC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10" name="Rectangle 162"/>
            <p:cNvSpPr>
              <a:spLocks noChangeArrowheads="1"/>
            </p:cNvSpPr>
            <p:nvPr/>
          </p:nvSpPr>
          <p:spPr bwMode="auto">
            <a:xfrm>
              <a:off x="3582" y="1313"/>
              <a:ext cx="8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63011" name="Rectangle 163"/>
            <p:cNvSpPr>
              <a:spLocks noChangeArrowheads="1"/>
            </p:cNvSpPr>
            <p:nvPr/>
          </p:nvSpPr>
          <p:spPr bwMode="auto">
            <a:xfrm>
              <a:off x="3720" y="1290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12" name="Rectangle 164"/>
            <p:cNvSpPr>
              <a:spLocks noChangeArrowheads="1"/>
            </p:cNvSpPr>
            <p:nvPr/>
          </p:nvSpPr>
          <p:spPr bwMode="auto">
            <a:xfrm>
              <a:off x="3830" y="1313"/>
              <a:ext cx="75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63013" name="Rectangle 165"/>
            <p:cNvSpPr>
              <a:spLocks noChangeArrowheads="1"/>
            </p:cNvSpPr>
            <p:nvPr/>
          </p:nvSpPr>
          <p:spPr bwMode="auto">
            <a:xfrm>
              <a:off x="3965" y="1290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14" name="Rectangle 166"/>
            <p:cNvSpPr>
              <a:spLocks noChangeArrowheads="1"/>
            </p:cNvSpPr>
            <p:nvPr/>
          </p:nvSpPr>
          <p:spPr bwMode="auto">
            <a:xfrm>
              <a:off x="4066" y="1313"/>
              <a:ext cx="93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63015" name="Rectangle 167"/>
            <p:cNvSpPr>
              <a:spLocks noChangeArrowheads="1"/>
            </p:cNvSpPr>
            <p:nvPr/>
          </p:nvSpPr>
          <p:spPr bwMode="auto">
            <a:xfrm>
              <a:off x="4210" y="1290"/>
              <a:ext cx="246" cy="164"/>
            </a:xfrm>
            <a:prstGeom prst="rect">
              <a:avLst/>
            </a:prstGeom>
            <a:solidFill>
              <a:srgbClr val="66CC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16" name="Rectangle 168"/>
            <p:cNvSpPr>
              <a:spLocks noChangeArrowheads="1"/>
            </p:cNvSpPr>
            <p:nvPr/>
          </p:nvSpPr>
          <p:spPr bwMode="auto">
            <a:xfrm>
              <a:off x="4304" y="1313"/>
              <a:ext cx="10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63017" name="Rectangle 169"/>
            <p:cNvSpPr>
              <a:spLocks noChangeArrowheads="1"/>
            </p:cNvSpPr>
            <p:nvPr/>
          </p:nvSpPr>
          <p:spPr bwMode="auto">
            <a:xfrm>
              <a:off x="3230" y="1290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18" name="Rectangle 170"/>
            <p:cNvSpPr>
              <a:spLocks noChangeArrowheads="1"/>
            </p:cNvSpPr>
            <p:nvPr/>
          </p:nvSpPr>
          <p:spPr bwMode="auto">
            <a:xfrm>
              <a:off x="3344" y="1313"/>
              <a:ext cx="6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63019" name="Rectangle 171"/>
            <p:cNvSpPr>
              <a:spLocks noChangeArrowheads="1"/>
            </p:cNvSpPr>
            <p:nvPr/>
          </p:nvSpPr>
          <p:spPr bwMode="auto">
            <a:xfrm>
              <a:off x="3475" y="1290"/>
              <a:ext cx="246" cy="164"/>
            </a:xfrm>
            <a:prstGeom prst="rect">
              <a:avLst/>
            </a:prstGeom>
            <a:solidFill>
              <a:srgbClr val="66CC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20" name="Rectangle 172"/>
            <p:cNvSpPr>
              <a:spLocks noChangeArrowheads="1"/>
            </p:cNvSpPr>
            <p:nvPr/>
          </p:nvSpPr>
          <p:spPr bwMode="auto">
            <a:xfrm>
              <a:off x="3582" y="1313"/>
              <a:ext cx="8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63021" name="Rectangle 173"/>
            <p:cNvSpPr>
              <a:spLocks noChangeArrowheads="1"/>
            </p:cNvSpPr>
            <p:nvPr/>
          </p:nvSpPr>
          <p:spPr bwMode="auto">
            <a:xfrm>
              <a:off x="3720" y="1290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22" name="Rectangle 174"/>
            <p:cNvSpPr>
              <a:spLocks noChangeArrowheads="1"/>
            </p:cNvSpPr>
            <p:nvPr/>
          </p:nvSpPr>
          <p:spPr bwMode="auto">
            <a:xfrm>
              <a:off x="3830" y="1313"/>
              <a:ext cx="75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63023" name="Rectangle 175"/>
            <p:cNvSpPr>
              <a:spLocks noChangeArrowheads="1"/>
            </p:cNvSpPr>
            <p:nvPr/>
          </p:nvSpPr>
          <p:spPr bwMode="auto">
            <a:xfrm>
              <a:off x="3965" y="1290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24" name="Rectangle 176"/>
            <p:cNvSpPr>
              <a:spLocks noChangeArrowheads="1"/>
            </p:cNvSpPr>
            <p:nvPr/>
          </p:nvSpPr>
          <p:spPr bwMode="auto">
            <a:xfrm>
              <a:off x="4066" y="1313"/>
              <a:ext cx="93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63025" name="Rectangle 177"/>
            <p:cNvSpPr>
              <a:spLocks noChangeArrowheads="1"/>
            </p:cNvSpPr>
            <p:nvPr/>
          </p:nvSpPr>
          <p:spPr bwMode="auto">
            <a:xfrm>
              <a:off x="4210" y="1290"/>
              <a:ext cx="246" cy="164"/>
            </a:xfrm>
            <a:prstGeom prst="rect">
              <a:avLst/>
            </a:prstGeom>
            <a:solidFill>
              <a:srgbClr val="66CC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26" name="Rectangle 178"/>
            <p:cNvSpPr>
              <a:spLocks noChangeArrowheads="1"/>
            </p:cNvSpPr>
            <p:nvPr/>
          </p:nvSpPr>
          <p:spPr bwMode="auto">
            <a:xfrm>
              <a:off x="4304" y="1313"/>
              <a:ext cx="10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63027" name="Rectangle 179"/>
            <p:cNvSpPr>
              <a:spLocks noChangeArrowheads="1"/>
            </p:cNvSpPr>
            <p:nvPr/>
          </p:nvSpPr>
          <p:spPr bwMode="auto">
            <a:xfrm>
              <a:off x="576" y="432"/>
              <a:ext cx="1388" cy="1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28" name="Rectangle 180"/>
            <p:cNvSpPr>
              <a:spLocks noChangeArrowheads="1"/>
            </p:cNvSpPr>
            <p:nvPr/>
          </p:nvSpPr>
          <p:spPr bwMode="auto">
            <a:xfrm>
              <a:off x="659" y="454"/>
              <a:ext cx="402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Courier New" pitchFamily="49" charset="0"/>
                </a:rPr>
                <a:t># demo</a:t>
              </a:r>
              <a:endParaRPr lang="en-US"/>
            </a:p>
          </p:txBody>
        </p:sp>
        <p:sp>
          <p:nvSpPr>
            <p:cNvPr id="463029" name="Rectangle 181"/>
            <p:cNvSpPr>
              <a:spLocks noChangeArrowheads="1"/>
            </p:cNvSpPr>
            <p:nvPr/>
          </p:nvSpPr>
          <p:spPr bwMode="auto">
            <a:xfrm>
              <a:off x="1051" y="454"/>
              <a:ext cx="67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Courier New" pitchFamily="49" charset="0"/>
                </a:rPr>
                <a:t>-</a:t>
              </a:r>
              <a:endParaRPr lang="en-US"/>
            </a:p>
          </p:txBody>
        </p:sp>
        <p:sp>
          <p:nvSpPr>
            <p:cNvPr id="463030" name="Rectangle 182"/>
            <p:cNvSpPr>
              <a:spLocks noChangeArrowheads="1"/>
            </p:cNvSpPr>
            <p:nvPr/>
          </p:nvSpPr>
          <p:spPr bwMode="auto">
            <a:xfrm>
              <a:off x="1118" y="454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Courier New" pitchFamily="49" charset="0"/>
                </a:rPr>
                <a:t>luh</a:t>
              </a:r>
              <a:endParaRPr lang="en-US"/>
            </a:p>
          </p:txBody>
        </p:sp>
        <p:sp>
          <p:nvSpPr>
            <p:cNvPr id="463031" name="Rectangle 183"/>
            <p:cNvSpPr>
              <a:spLocks noChangeArrowheads="1"/>
            </p:cNvSpPr>
            <p:nvPr/>
          </p:nvSpPr>
          <p:spPr bwMode="auto">
            <a:xfrm>
              <a:off x="1313" y="454"/>
              <a:ext cx="67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Courier New" pitchFamily="49" charset="0"/>
                </a:rPr>
                <a:t>.</a:t>
              </a:r>
              <a:endParaRPr lang="en-US"/>
            </a:p>
          </p:txBody>
        </p:sp>
        <p:sp>
          <p:nvSpPr>
            <p:cNvPr id="463032" name="Rectangle 184"/>
            <p:cNvSpPr>
              <a:spLocks noChangeArrowheads="1"/>
            </p:cNvSpPr>
            <p:nvPr/>
          </p:nvSpPr>
          <p:spPr bwMode="auto">
            <a:xfrm>
              <a:off x="1380" y="454"/>
              <a:ext cx="134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Courier New" pitchFamily="49" charset="0"/>
                </a:rPr>
                <a:t>ys</a:t>
              </a:r>
              <a:endParaRPr lang="en-US"/>
            </a:p>
          </p:txBody>
        </p:sp>
        <p:sp>
          <p:nvSpPr>
            <p:cNvPr id="463033" name="Rectangle 185"/>
            <p:cNvSpPr>
              <a:spLocks noChangeArrowheads="1"/>
            </p:cNvSpPr>
            <p:nvPr/>
          </p:nvSpPr>
          <p:spPr bwMode="auto">
            <a:xfrm>
              <a:off x="576" y="1616"/>
              <a:ext cx="1388" cy="16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34" name="Rectangle 186"/>
            <p:cNvSpPr>
              <a:spLocks noChangeArrowheads="1"/>
            </p:cNvSpPr>
            <p:nvPr/>
          </p:nvSpPr>
          <p:spPr bwMode="auto">
            <a:xfrm>
              <a:off x="659" y="1641"/>
              <a:ext cx="402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0x01e:</a:t>
              </a:r>
              <a:endParaRPr lang="en-US"/>
            </a:p>
          </p:txBody>
        </p:sp>
        <p:sp>
          <p:nvSpPr>
            <p:cNvPr id="463035" name="Rectangle 187"/>
            <p:cNvSpPr>
              <a:spLocks noChangeArrowheads="1"/>
            </p:cNvSpPr>
            <p:nvPr/>
          </p:nvSpPr>
          <p:spPr bwMode="auto">
            <a:xfrm>
              <a:off x="1118" y="1641"/>
              <a:ext cx="26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addl</a:t>
              </a:r>
              <a:endParaRPr lang="en-US"/>
            </a:p>
          </p:txBody>
        </p:sp>
        <p:sp>
          <p:nvSpPr>
            <p:cNvPr id="463036" name="Rectangle 188"/>
            <p:cNvSpPr>
              <a:spLocks noChangeArrowheads="1"/>
            </p:cNvSpPr>
            <p:nvPr/>
          </p:nvSpPr>
          <p:spPr bwMode="auto">
            <a:xfrm>
              <a:off x="1444" y="1641"/>
              <a:ext cx="67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%</a:t>
              </a:r>
              <a:endParaRPr lang="en-US"/>
            </a:p>
          </p:txBody>
        </p:sp>
        <p:sp>
          <p:nvSpPr>
            <p:cNvPr id="463037" name="Rectangle 189"/>
            <p:cNvSpPr>
              <a:spLocks noChangeArrowheads="1"/>
            </p:cNvSpPr>
            <p:nvPr/>
          </p:nvSpPr>
          <p:spPr bwMode="auto">
            <a:xfrm>
              <a:off x="1511" y="1641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ebx</a:t>
              </a:r>
              <a:endParaRPr lang="en-US"/>
            </a:p>
          </p:txBody>
        </p:sp>
        <p:sp>
          <p:nvSpPr>
            <p:cNvPr id="463038" name="Rectangle 190"/>
            <p:cNvSpPr>
              <a:spLocks noChangeArrowheads="1"/>
            </p:cNvSpPr>
            <p:nvPr/>
          </p:nvSpPr>
          <p:spPr bwMode="auto">
            <a:xfrm>
              <a:off x="1706" y="1641"/>
              <a:ext cx="67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,</a:t>
              </a:r>
              <a:endParaRPr lang="en-US"/>
            </a:p>
          </p:txBody>
        </p:sp>
        <p:sp>
          <p:nvSpPr>
            <p:cNvPr id="463039" name="Rectangle 191"/>
            <p:cNvSpPr>
              <a:spLocks noChangeArrowheads="1"/>
            </p:cNvSpPr>
            <p:nvPr/>
          </p:nvSpPr>
          <p:spPr bwMode="auto">
            <a:xfrm>
              <a:off x="1772" y="1638"/>
              <a:ext cx="67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CC3300"/>
                  </a:solidFill>
                  <a:latin typeface="Courier New" pitchFamily="49" charset="0"/>
                </a:rPr>
                <a:t>%</a:t>
              </a:r>
              <a:endParaRPr lang="en-US"/>
            </a:p>
          </p:txBody>
        </p:sp>
        <p:sp>
          <p:nvSpPr>
            <p:cNvPr id="463040" name="Rectangle 192"/>
            <p:cNvSpPr>
              <a:spLocks noChangeArrowheads="1"/>
            </p:cNvSpPr>
            <p:nvPr/>
          </p:nvSpPr>
          <p:spPr bwMode="auto">
            <a:xfrm>
              <a:off x="1838" y="1638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CC3300"/>
                  </a:solidFill>
                  <a:latin typeface="Courier New" pitchFamily="49" charset="0"/>
                </a:rPr>
                <a:t>eax</a:t>
              </a:r>
              <a:endParaRPr lang="en-US"/>
            </a:p>
          </p:txBody>
        </p:sp>
        <p:sp>
          <p:nvSpPr>
            <p:cNvPr id="463041" name="Rectangle 193"/>
            <p:cNvSpPr>
              <a:spLocks noChangeArrowheads="1"/>
            </p:cNvSpPr>
            <p:nvPr/>
          </p:nvSpPr>
          <p:spPr bwMode="auto">
            <a:xfrm>
              <a:off x="2100" y="1638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Courier New" pitchFamily="49" charset="0"/>
                </a:rPr>
                <a:t># Use %</a:t>
              </a:r>
              <a:endParaRPr lang="en-US"/>
            </a:p>
          </p:txBody>
        </p:sp>
        <p:sp>
          <p:nvSpPr>
            <p:cNvPr id="463042" name="Rectangle 194"/>
            <p:cNvSpPr>
              <a:spLocks noChangeArrowheads="1"/>
            </p:cNvSpPr>
            <p:nvPr/>
          </p:nvSpPr>
          <p:spPr bwMode="auto">
            <a:xfrm>
              <a:off x="2559" y="1638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Courier New" pitchFamily="49" charset="0"/>
                </a:rPr>
                <a:t>eax</a:t>
              </a:r>
              <a:endParaRPr lang="en-US"/>
            </a:p>
          </p:txBody>
        </p:sp>
        <p:sp>
          <p:nvSpPr>
            <p:cNvPr id="463043" name="Rectangle 195"/>
            <p:cNvSpPr>
              <a:spLocks noChangeArrowheads="1"/>
            </p:cNvSpPr>
            <p:nvPr/>
          </p:nvSpPr>
          <p:spPr bwMode="auto">
            <a:xfrm>
              <a:off x="576" y="1780"/>
              <a:ext cx="1388" cy="1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44" name="Rectangle 196"/>
            <p:cNvSpPr>
              <a:spLocks noChangeArrowheads="1"/>
            </p:cNvSpPr>
            <p:nvPr/>
          </p:nvSpPr>
          <p:spPr bwMode="auto">
            <a:xfrm>
              <a:off x="659" y="1805"/>
              <a:ext cx="737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0x020: halt</a:t>
              </a:r>
              <a:endParaRPr lang="en-US"/>
            </a:p>
          </p:txBody>
        </p:sp>
        <p:sp>
          <p:nvSpPr>
            <p:cNvPr id="463045" name="Rectangle 197"/>
            <p:cNvSpPr>
              <a:spLocks noChangeArrowheads="1"/>
            </p:cNvSpPr>
            <p:nvPr/>
          </p:nvSpPr>
          <p:spPr bwMode="auto">
            <a:xfrm>
              <a:off x="3230" y="1290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46" name="Rectangle 198"/>
            <p:cNvSpPr>
              <a:spLocks noChangeArrowheads="1"/>
            </p:cNvSpPr>
            <p:nvPr/>
          </p:nvSpPr>
          <p:spPr bwMode="auto">
            <a:xfrm>
              <a:off x="3344" y="1313"/>
              <a:ext cx="6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63047" name="Rectangle 199"/>
            <p:cNvSpPr>
              <a:spLocks noChangeArrowheads="1"/>
            </p:cNvSpPr>
            <p:nvPr/>
          </p:nvSpPr>
          <p:spPr bwMode="auto">
            <a:xfrm>
              <a:off x="3475" y="1290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48" name="Rectangle 200"/>
            <p:cNvSpPr>
              <a:spLocks noChangeArrowheads="1"/>
            </p:cNvSpPr>
            <p:nvPr/>
          </p:nvSpPr>
          <p:spPr bwMode="auto">
            <a:xfrm>
              <a:off x="3582" y="1313"/>
              <a:ext cx="8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63049" name="Rectangle 201"/>
            <p:cNvSpPr>
              <a:spLocks noChangeArrowheads="1"/>
            </p:cNvSpPr>
            <p:nvPr/>
          </p:nvSpPr>
          <p:spPr bwMode="auto">
            <a:xfrm>
              <a:off x="3720" y="1290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50" name="Rectangle 202"/>
            <p:cNvSpPr>
              <a:spLocks noChangeArrowheads="1"/>
            </p:cNvSpPr>
            <p:nvPr/>
          </p:nvSpPr>
          <p:spPr bwMode="auto">
            <a:xfrm>
              <a:off x="3830" y="1313"/>
              <a:ext cx="75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63051" name="Rectangle 203"/>
            <p:cNvSpPr>
              <a:spLocks noChangeArrowheads="1"/>
            </p:cNvSpPr>
            <p:nvPr/>
          </p:nvSpPr>
          <p:spPr bwMode="auto">
            <a:xfrm>
              <a:off x="3965" y="1290"/>
              <a:ext cx="246" cy="164"/>
            </a:xfrm>
            <a:prstGeom prst="rect">
              <a:avLst/>
            </a:prstGeom>
            <a:solidFill>
              <a:srgbClr val="66CC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52" name="Rectangle 204"/>
            <p:cNvSpPr>
              <a:spLocks noChangeArrowheads="1"/>
            </p:cNvSpPr>
            <p:nvPr/>
          </p:nvSpPr>
          <p:spPr bwMode="auto">
            <a:xfrm>
              <a:off x="4066" y="1313"/>
              <a:ext cx="93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63053" name="Rectangle 205"/>
            <p:cNvSpPr>
              <a:spLocks noChangeArrowheads="1"/>
            </p:cNvSpPr>
            <p:nvPr/>
          </p:nvSpPr>
          <p:spPr bwMode="auto">
            <a:xfrm>
              <a:off x="4210" y="1290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54" name="Rectangle 206"/>
            <p:cNvSpPr>
              <a:spLocks noChangeArrowheads="1"/>
            </p:cNvSpPr>
            <p:nvPr/>
          </p:nvSpPr>
          <p:spPr bwMode="auto">
            <a:xfrm>
              <a:off x="4304" y="1313"/>
              <a:ext cx="10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63055" name="Rectangle 207"/>
            <p:cNvSpPr>
              <a:spLocks noChangeArrowheads="1"/>
            </p:cNvSpPr>
            <p:nvPr/>
          </p:nvSpPr>
          <p:spPr bwMode="auto">
            <a:xfrm>
              <a:off x="3965" y="1453"/>
              <a:ext cx="246" cy="164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56" name="Rectangle 208"/>
            <p:cNvSpPr>
              <a:spLocks noChangeArrowheads="1"/>
            </p:cNvSpPr>
            <p:nvPr/>
          </p:nvSpPr>
          <p:spPr bwMode="auto">
            <a:xfrm>
              <a:off x="4075" y="1477"/>
              <a:ext cx="75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63057" name="Rectangle 209"/>
            <p:cNvSpPr>
              <a:spLocks noChangeArrowheads="1"/>
            </p:cNvSpPr>
            <p:nvPr/>
          </p:nvSpPr>
          <p:spPr bwMode="auto">
            <a:xfrm>
              <a:off x="4210" y="1453"/>
              <a:ext cx="246" cy="164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58" name="Rectangle 210"/>
            <p:cNvSpPr>
              <a:spLocks noChangeArrowheads="1"/>
            </p:cNvSpPr>
            <p:nvPr/>
          </p:nvSpPr>
          <p:spPr bwMode="auto">
            <a:xfrm>
              <a:off x="4311" y="1477"/>
              <a:ext cx="93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63059" name="Rectangle 211"/>
            <p:cNvSpPr>
              <a:spLocks noChangeArrowheads="1"/>
            </p:cNvSpPr>
            <p:nvPr/>
          </p:nvSpPr>
          <p:spPr bwMode="auto">
            <a:xfrm>
              <a:off x="4455" y="1453"/>
              <a:ext cx="246" cy="164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60" name="Rectangle 212"/>
            <p:cNvSpPr>
              <a:spLocks noChangeArrowheads="1"/>
            </p:cNvSpPr>
            <p:nvPr/>
          </p:nvSpPr>
          <p:spPr bwMode="auto">
            <a:xfrm>
              <a:off x="4549" y="1477"/>
              <a:ext cx="10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63061" name="Rectangle 213"/>
            <p:cNvSpPr>
              <a:spLocks noChangeArrowheads="1"/>
            </p:cNvSpPr>
            <p:nvPr/>
          </p:nvSpPr>
          <p:spPr bwMode="auto">
            <a:xfrm>
              <a:off x="4455" y="432"/>
              <a:ext cx="245" cy="1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62" name="Rectangle 214"/>
            <p:cNvSpPr>
              <a:spLocks noChangeArrowheads="1"/>
            </p:cNvSpPr>
            <p:nvPr/>
          </p:nvSpPr>
          <p:spPr bwMode="auto">
            <a:xfrm>
              <a:off x="4555" y="470"/>
              <a:ext cx="8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3333CC"/>
                  </a:solidFill>
                </a:rPr>
                <a:t>10</a:t>
              </a:r>
              <a:endParaRPr lang="en-US"/>
            </a:p>
          </p:txBody>
        </p:sp>
        <p:sp>
          <p:nvSpPr>
            <p:cNvPr id="463063" name="Rectangle 215"/>
            <p:cNvSpPr>
              <a:spLocks noChangeArrowheads="1"/>
            </p:cNvSpPr>
            <p:nvPr/>
          </p:nvSpPr>
          <p:spPr bwMode="auto">
            <a:xfrm>
              <a:off x="3720" y="1616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64" name="Rectangle 216"/>
            <p:cNvSpPr>
              <a:spLocks noChangeArrowheads="1"/>
            </p:cNvSpPr>
            <p:nvPr/>
          </p:nvSpPr>
          <p:spPr bwMode="auto">
            <a:xfrm>
              <a:off x="3827" y="1640"/>
              <a:ext cx="8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63065" name="Rectangle 217"/>
            <p:cNvSpPr>
              <a:spLocks noChangeArrowheads="1"/>
            </p:cNvSpPr>
            <p:nvPr/>
          </p:nvSpPr>
          <p:spPr bwMode="auto">
            <a:xfrm>
              <a:off x="3965" y="1616"/>
              <a:ext cx="246" cy="164"/>
            </a:xfrm>
            <a:prstGeom prst="rect">
              <a:avLst/>
            </a:prstGeom>
            <a:solidFill>
              <a:srgbClr val="66CC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66" name="Rectangle 218"/>
            <p:cNvSpPr>
              <a:spLocks noChangeArrowheads="1"/>
            </p:cNvSpPr>
            <p:nvPr/>
          </p:nvSpPr>
          <p:spPr bwMode="auto">
            <a:xfrm>
              <a:off x="4072" y="1640"/>
              <a:ext cx="8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63067" name="Rectangle 219"/>
            <p:cNvSpPr>
              <a:spLocks noChangeArrowheads="1"/>
            </p:cNvSpPr>
            <p:nvPr/>
          </p:nvSpPr>
          <p:spPr bwMode="auto">
            <a:xfrm>
              <a:off x="4210" y="1616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68" name="Rectangle 220"/>
            <p:cNvSpPr>
              <a:spLocks noChangeArrowheads="1"/>
            </p:cNvSpPr>
            <p:nvPr/>
          </p:nvSpPr>
          <p:spPr bwMode="auto">
            <a:xfrm>
              <a:off x="4320" y="1640"/>
              <a:ext cx="75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63069" name="Rectangle 221"/>
            <p:cNvSpPr>
              <a:spLocks noChangeArrowheads="1"/>
            </p:cNvSpPr>
            <p:nvPr/>
          </p:nvSpPr>
          <p:spPr bwMode="auto">
            <a:xfrm>
              <a:off x="4455" y="1616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70" name="Rectangle 222"/>
            <p:cNvSpPr>
              <a:spLocks noChangeArrowheads="1"/>
            </p:cNvSpPr>
            <p:nvPr/>
          </p:nvSpPr>
          <p:spPr bwMode="auto">
            <a:xfrm>
              <a:off x="4556" y="1640"/>
              <a:ext cx="93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63071" name="Rectangle 223"/>
            <p:cNvSpPr>
              <a:spLocks noChangeArrowheads="1"/>
            </p:cNvSpPr>
            <p:nvPr/>
          </p:nvSpPr>
          <p:spPr bwMode="auto">
            <a:xfrm>
              <a:off x="4700" y="1616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72" name="Rectangle 224"/>
            <p:cNvSpPr>
              <a:spLocks noChangeArrowheads="1"/>
            </p:cNvSpPr>
            <p:nvPr/>
          </p:nvSpPr>
          <p:spPr bwMode="auto">
            <a:xfrm>
              <a:off x="4794" y="1640"/>
              <a:ext cx="10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63073" name="Rectangle 225"/>
            <p:cNvSpPr>
              <a:spLocks noChangeArrowheads="1"/>
            </p:cNvSpPr>
            <p:nvPr/>
          </p:nvSpPr>
          <p:spPr bwMode="auto">
            <a:xfrm>
              <a:off x="4700" y="432"/>
              <a:ext cx="245" cy="1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74" name="Rectangle 226"/>
            <p:cNvSpPr>
              <a:spLocks noChangeArrowheads="1"/>
            </p:cNvSpPr>
            <p:nvPr/>
          </p:nvSpPr>
          <p:spPr bwMode="auto">
            <a:xfrm>
              <a:off x="4800" y="470"/>
              <a:ext cx="8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3333CC"/>
                  </a:solidFill>
                </a:rPr>
                <a:t>11</a:t>
              </a:r>
              <a:endParaRPr lang="en-US"/>
            </a:p>
          </p:txBody>
        </p:sp>
        <p:sp>
          <p:nvSpPr>
            <p:cNvPr id="463075" name="Rectangle 227"/>
            <p:cNvSpPr>
              <a:spLocks noChangeArrowheads="1"/>
            </p:cNvSpPr>
            <p:nvPr/>
          </p:nvSpPr>
          <p:spPr bwMode="auto">
            <a:xfrm>
              <a:off x="576" y="1453"/>
              <a:ext cx="1266" cy="1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76" name="Rectangle 228"/>
            <p:cNvSpPr>
              <a:spLocks noChangeArrowheads="1"/>
            </p:cNvSpPr>
            <p:nvPr/>
          </p:nvSpPr>
          <p:spPr bwMode="auto">
            <a:xfrm>
              <a:off x="1118" y="1474"/>
              <a:ext cx="402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>
                  <a:solidFill>
                    <a:srgbClr val="000000"/>
                  </a:solidFill>
                  <a:latin typeface="Courier New" pitchFamily="49" charset="0"/>
                </a:rPr>
                <a:t>bubble</a:t>
              </a:r>
              <a:endParaRPr lang="en-US"/>
            </a:p>
          </p:txBody>
        </p:sp>
        <p:sp>
          <p:nvSpPr>
            <p:cNvPr id="463077" name="Rectangle 229"/>
            <p:cNvSpPr>
              <a:spLocks noChangeArrowheads="1"/>
            </p:cNvSpPr>
            <p:nvPr/>
          </p:nvSpPr>
          <p:spPr bwMode="auto">
            <a:xfrm>
              <a:off x="3965" y="1780"/>
              <a:ext cx="246" cy="164"/>
            </a:xfrm>
            <a:prstGeom prst="rect">
              <a:avLst/>
            </a:prstGeom>
            <a:solidFill>
              <a:srgbClr val="66CC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78" name="Rectangle 230"/>
            <p:cNvSpPr>
              <a:spLocks noChangeArrowheads="1"/>
            </p:cNvSpPr>
            <p:nvPr/>
          </p:nvSpPr>
          <p:spPr bwMode="auto">
            <a:xfrm>
              <a:off x="4079" y="1803"/>
              <a:ext cx="6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63079" name="Rectangle 231"/>
            <p:cNvSpPr>
              <a:spLocks noChangeArrowheads="1"/>
            </p:cNvSpPr>
            <p:nvPr/>
          </p:nvSpPr>
          <p:spPr bwMode="auto">
            <a:xfrm>
              <a:off x="4210" y="1780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80" name="Rectangle 232"/>
            <p:cNvSpPr>
              <a:spLocks noChangeArrowheads="1"/>
            </p:cNvSpPr>
            <p:nvPr/>
          </p:nvSpPr>
          <p:spPr bwMode="auto">
            <a:xfrm>
              <a:off x="4317" y="1803"/>
              <a:ext cx="8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63081" name="Rectangle 233"/>
            <p:cNvSpPr>
              <a:spLocks noChangeArrowheads="1"/>
            </p:cNvSpPr>
            <p:nvPr/>
          </p:nvSpPr>
          <p:spPr bwMode="auto">
            <a:xfrm>
              <a:off x="4455" y="1780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82" name="Rectangle 234"/>
            <p:cNvSpPr>
              <a:spLocks noChangeArrowheads="1"/>
            </p:cNvSpPr>
            <p:nvPr/>
          </p:nvSpPr>
          <p:spPr bwMode="auto">
            <a:xfrm>
              <a:off x="4565" y="1803"/>
              <a:ext cx="75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63083" name="Rectangle 235"/>
            <p:cNvSpPr>
              <a:spLocks noChangeArrowheads="1"/>
            </p:cNvSpPr>
            <p:nvPr/>
          </p:nvSpPr>
          <p:spPr bwMode="auto">
            <a:xfrm>
              <a:off x="4700" y="1780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84" name="Rectangle 236"/>
            <p:cNvSpPr>
              <a:spLocks noChangeArrowheads="1"/>
            </p:cNvSpPr>
            <p:nvPr/>
          </p:nvSpPr>
          <p:spPr bwMode="auto">
            <a:xfrm>
              <a:off x="4801" y="1803"/>
              <a:ext cx="93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63085" name="Rectangle 237"/>
            <p:cNvSpPr>
              <a:spLocks noChangeArrowheads="1"/>
            </p:cNvSpPr>
            <p:nvPr/>
          </p:nvSpPr>
          <p:spPr bwMode="auto">
            <a:xfrm>
              <a:off x="4945" y="1780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86" name="Rectangle 238"/>
            <p:cNvSpPr>
              <a:spLocks noChangeArrowheads="1"/>
            </p:cNvSpPr>
            <p:nvPr/>
          </p:nvSpPr>
          <p:spPr bwMode="auto">
            <a:xfrm>
              <a:off x="5039" y="1803"/>
              <a:ext cx="10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63087" name="Rectangle 239"/>
            <p:cNvSpPr>
              <a:spLocks noChangeArrowheads="1"/>
            </p:cNvSpPr>
            <p:nvPr/>
          </p:nvSpPr>
          <p:spPr bwMode="auto">
            <a:xfrm>
              <a:off x="3475" y="1616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88" name="Rectangle 240"/>
            <p:cNvSpPr>
              <a:spLocks noChangeArrowheads="1"/>
            </p:cNvSpPr>
            <p:nvPr/>
          </p:nvSpPr>
          <p:spPr bwMode="auto">
            <a:xfrm>
              <a:off x="3589" y="1640"/>
              <a:ext cx="6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63089" name="Rectangle 241"/>
            <p:cNvSpPr>
              <a:spLocks noChangeArrowheads="1"/>
            </p:cNvSpPr>
            <p:nvPr/>
          </p:nvSpPr>
          <p:spPr bwMode="auto">
            <a:xfrm>
              <a:off x="3720" y="1780"/>
              <a:ext cx="246" cy="164"/>
            </a:xfrm>
            <a:prstGeom prst="rect">
              <a:avLst/>
            </a:prstGeom>
            <a:solidFill>
              <a:srgbClr val="CC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90" name="Rectangle 242"/>
            <p:cNvSpPr>
              <a:spLocks noChangeArrowheads="1"/>
            </p:cNvSpPr>
            <p:nvPr/>
          </p:nvSpPr>
          <p:spPr bwMode="auto">
            <a:xfrm>
              <a:off x="3834" y="1803"/>
              <a:ext cx="6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grpSp>
          <p:nvGrpSpPr>
            <p:cNvPr id="463094" name="Group 246"/>
            <p:cNvGrpSpPr>
              <a:grpSpLocks/>
            </p:cNvGrpSpPr>
            <p:nvPr/>
          </p:nvGrpSpPr>
          <p:grpSpPr bwMode="auto">
            <a:xfrm>
              <a:off x="3876" y="1510"/>
              <a:ext cx="89" cy="106"/>
              <a:chOff x="3876" y="1510"/>
              <a:chExt cx="89" cy="106"/>
            </a:xfrm>
          </p:grpSpPr>
          <p:sp>
            <p:nvSpPr>
              <p:cNvPr id="463091" name="Freeform 243"/>
              <p:cNvSpPr>
                <a:spLocks/>
              </p:cNvSpPr>
              <p:nvPr/>
            </p:nvSpPr>
            <p:spPr bwMode="auto">
              <a:xfrm>
                <a:off x="3883" y="1535"/>
                <a:ext cx="34" cy="81"/>
              </a:xfrm>
              <a:custGeom>
                <a:avLst/>
                <a:gdLst/>
                <a:ahLst/>
                <a:cxnLst>
                  <a:cxn ang="0">
                    <a:pos x="0" y="164"/>
                  </a:cxn>
                  <a:cxn ang="0">
                    <a:pos x="0" y="0"/>
                  </a:cxn>
                  <a:cxn ang="0">
                    <a:pos x="69" y="0"/>
                  </a:cxn>
                  <a:cxn ang="0">
                    <a:pos x="0" y="164"/>
                  </a:cxn>
                </a:cxnLst>
                <a:rect l="0" t="0" r="r" b="b"/>
                <a:pathLst>
                  <a:path w="69" h="164">
                    <a:moveTo>
                      <a:pt x="0" y="164"/>
                    </a:moveTo>
                    <a:lnTo>
                      <a:pt x="0" y="0"/>
                    </a:lnTo>
                    <a:lnTo>
                      <a:pt x="69" y="0"/>
                    </a:lnTo>
                    <a:lnTo>
                      <a:pt x="0" y="16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3092" name="Freeform 244"/>
              <p:cNvSpPr>
                <a:spLocks/>
              </p:cNvSpPr>
              <p:nvPr/>
            </p:nvSpPr>
            <p:spPr bwMode="auto">
              <a:xfrm>
                <a:off x="3876" y="1527"/>
                <a:ext cx="41" cy="89"/>
              </a:xfrm>
              <a:custGeom>
                <a:avLst/>
                <a:gdLst/>
                <a:ahLst/>
                <a:cxnLst>
                  <a:cxn ang="0">
                    <a:pos x="0" y="179"/>
                  </a:cxn>
                  <a:cxn ang="0">
                    <a:pos x="31" y="179"/>
                  </a:cxn>
                  <a:cxn ang="0">
                    <a:pos x="31" y="15"/>
                  </a:cxn>
                  <a:cxn ang="0">
                    <a:pos x="15" y="15"/>
                  </a:cxn>
                  <a:cxn ang="0">
                    <a:pos x="15" y="30"/>
                  </a:cxn>
                  <a:cxn ang="0">
                    <a:pos x="21" y="29"/>
                  </a:cxn>
                  <a:cxn ang="0">
                    <a:pos x="26" y="25"/>
                  </a:cxn>
                  <a:cxn ang="0">
                    <a:pos x="29" y="20"/>
                  </a:cxn>
                  <a:cxn ang="0">
                    <a:pos x="15" y="30"/>
                  </a:cxn>
                  <a:cxn ang="0">
                    <a:pos x="84" y="30"/>
                  </a:cxn>
                  <a:cxn ang="0">
                    <a:pos x="84" y="0"/>
                  </a:cxn>
                  <a:cxn ang="0">
                    <a:pos x="15" y="0"/>
                  </a:cxn>
                  <a:cxn ang="0">
                    <a:pos x="15" y="0"/>
                  </a:cxn>
                  <a:cxn ang="0">
                    <a:pos x="10" y="2"/>
                  </a:cxn>
                  <a:cxn ang="0">
                    <a:pos x="5" y="5"/>
                  </a:cxn>
                  <a:cxn ang="0">
                    <a:pos x="2" y="10"/>
                  </a:cxn>
                  <a:cxn ang="0">
                    <a:pos x="0" y="15"/>
                  </a:cxn>
                  <a:cxn ang="0">
                    <a:pos x="0" y="15"/>
                  </a:cxn>
                  <a:cxn ang="0">
                    <a:pos x="0" y="179"/>
                  </a:cxn>
                </a:cxnLst>
                <a:rect l="0" t="0" r="r" b="b"/>
                <a:pathLst>
                  <a:path w="84" h="179">
                    <a:moveTo>
                      <a:pt x="0" y="179"/>
                    </a:moveTo>
                    <a:lnTo>
                      <a:pt x="31" y="179"/>
                    </a:lnTo>
                    <a:lnTo>
                      <a:pt x="31" y="15"/>
                    </a:lnTo>
                    <a:lnTo>
                      <a:pt x="15" y="15"/>
                    </a:lnTo>
                    <a:lnTo>
                      <a:pt x="15" y="30"/>
                    </a:lnTo>
                    <a:lnTo>
                      <a:pt x="21" y="29"/>
                    </a:lnTo>
                    <a:lnTo>
                      <a:pt x="26" y="25"/>
                    </a:lnTo>
                    <a:lnTo>
                      <a:pt x="29" y="20"/>
                    </a:lnTo>
                    <a:lnTo>
                      <a:pt x="15" y="30"/>
                    </a:lnTo>
                    <a:lnTo>
                      <a:pt x="84" y="30"/>
                    </a:lnTo>
                    <a:lnTo>
                      <a:pt x="84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2" y="10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7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3093" name="Freeform 245"/>
              <p:cNvSpPr>
                <a:spLocks/>
              </p:cNvSpPr>
              <p:nvPr/>
            </p:nvSpPr>
            <p:spPr bwMode="auto">
              <a:xfrm>
                <a:off x="3916" y="1510"/>
                <a:ext cx="49" cy="50"/>
              </a:xfrm>
              <a:custGeom>
                <a:avLst/>
                <a:gdLst/>
                <a:ahLst/>
                <a:cxnLst>
                  <a:cxn ang="0">
                    <a:pos x="0" y="100"/>
                  </a:cxn>
                  <a:cxn ang="0">
                    <a:pos x="99" y="49"/>
                  </a:cxn>
                  <a:cxn ang="0">
                    <a:pos x="0" y="0"/>
                  </a:cxn>
                  <a:cxn ang="0">
                    <a:pos x="0" y="100"/>
                  </a:cxn>
                </a:cxnLst>
                <a:rect l="0" t="0" r="r" b="b"/>
                <a:pathLst>
                  <a:path w="99" h="100">
                    <a:moveTo>
                      <a:pt x="0" y="100"/>
                    </a:moveTo>
                    <a:lnTo>
                      <a:pt x="99" y="49"/>
                    </a:lnTo>
                    <a:lnTo>
                      <a:pt x="0" y="0"/>
                    </a:lnTo>
                    <a:lnTo>
                      <a:pt x="0" y="10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63095" name="Rectangle 247"/>
            <p:cNvSpPr>
              <a:spLocks noChangeArrowheads="1"/>
            </p:cNvSpPr>
            <p:nvPr/>
          </p:nvSpPr>
          <p:spPr bwMode="auto">
            <a:xfrm>
              <a:off x="4904" y="432"/>
              <a:ext cx="245" cy="1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096" name="Rectangle 248"/>
            <p:cNvSpPr>
              <a:spLocks noChangeArrowheads="1"/>
            </p:cNvSpPr>
            <p:nvPr/>
          </p:nvSpPr>
          <p:spPr bwMode="auto">
            <a:xfrm>
              <a:off x="5004" y="470"/>
              <a:ext cx="8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3333CC"/>
                  </a:solidFill>
                </a:rPr>
                <a:t>12</a:t>
              </a:r>
              <a:endParaRPr lang="en-US"/>
            </a:p>
          </p:txBody>
        </p:sp>
      </p:grpSp>
      <p:graphicFrame>
        <p:nvGraphicFramePr>
          <p:cNvPr id="462853" name="Group 5"/>
          <p:cNvGraphicFramePr>
            <a:graphicFrameLocks noGrp="1"/>
          </p:cNvGraphicFramePr>
          <p:nvPr/>
        </p:nvGraphicFramePr>
        <p:xfrm>
          <a:off x="457200" y="5029200"/>
          <a:ext cx="7689850" cy="942976"/>
        </p:xfrm>
        <a:graphic>
          <a:graphicData uri="http://schemas.openxmlformats.org/drawingml/2006/table">
            <a:tbl>
              <a:tblPr/>
              <a:tblGrid>
                <a:gridCol w="2363788"/>
                <a:gridCol w="1065212"/>
                <a:gridCol w="1065213"/>
                <a:gridCol w="1065212"/>
                <a:gridCol w="1065213"/>
                <a:gridCol w="1065212"/>
              </a:tblGrid>
              <a:tr h="47148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Condition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F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M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W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Load/Use Hazard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stall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stall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bubble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Branch Misprediction Example</a:t>
            </a:r>
          </a:p>
        </p:txBody>
      </p:sp>
      <p:sp>
        <p:nvSpPr>
          <p:cNvPr id="42803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90513" y="4953000"/>
            <a:ext cx="8294687" cy="1479550"/>
          </a:xfrm>
        </p:spPr>
        <p:txBody>
          <a:bodyPr/>
          <a:lstStyle/>
          <a:p>
            <a:pPr lvl="1"/>
            <a:r>
              <a:rPr lang="en-US"/>
              <a:t>Should only execute first 8 instructions</a:t>
            </a:r>
          </a:p>
        </p:txBody>
      </p:sp>
      <p:sp>
        <p:nvSpPr>
          <p:cNvPr id="428035" name="Text Box 3"/>
          <p:cNvSpPr txBox="1">
            <a:spLocks noChangeArrowheads="1"/>
          </p:cNvSpPr>
          <p:nvPr/>
        </p:nvSpPr>
        <p:spPr bwMode="auto">
          <a:xfrm>
            <a:off x="381000" y="1828800"/>
            <a:ext cx="8610600" cy="283845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0x000:    xorl %eax,%eax 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0x002:    jne  t             # Not taken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0x007:    irmovl $1, %eax    # Fall through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0x00d:    nop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0x00e:    nop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0x00f:    nop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0x010:    halt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0x011: t: </a:t>
            </a:r>
            <a:r>
              <a:rPr lang="en-US" i="1">
                <a:latin typeface="Courier New" pitchFamily="49" charset="0"/>
              </a:rPr>
              <a:t>irmovl $3, %edx</a:t>
            </a:r>
            <a:r>
              <a:rPr lang="en-US">
                <a:latin typeface="Courier New" pitchFamily="49" charset="0"/>
              </a:rPr>
              <a:t>    # Target (Should not execute)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0x017:    </a:t>
            </a:r>
            <a:r>
              <a:rPr lang="en-US" i="1">
                <a:latin typeface="Courier New" pitchFamily="49" charset="0"/>
              </a:rPr>
              <a:t>irmovl $4, %ecx</a:t>
            </a:r>
            <a:r>
              <a:rPr lang="en-US">
                <a:latin typeface="Courier New" pitchFamily="49" charset="0"/>
              </a:rPr>
              <a:t>    # Should not execute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0x01d:    irmovl $5, %edx    # Should not execute</a:t>
            </a:r>
          </a:p>
        </p:txBody>
      </p:sp>
      <p:sp>
        <p:nvSpPr>
          <p:cNvPr id="428037" name="Text Box 5"/>
          <p:cNvSpPr txBox="1">
            <a:spLocks noChangeArrowheads="1"/>
          </p:cNvSpPr>
          <p:nvPr/>
        </p:nvSpPr>
        <p:spPr bwMode="auto">
          <a:xfrm>
            <a:off x="787400" y="1219200"/>
            <a:ext cx="1320800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>
                <a:latin typeface="Courier New" pitchFamily="49" charset="0"/>
              </a:rPr>
              <a:t>demo-j.ys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27038" y="0"/>
            <a:ext cx="8704262" cy="779463"/>
          </a:xfrm>
        </p:spPr>
        <p:txBody>
          <a:bodyPr/>
          <a:lstStyle/>
          <a:p>
            <a:r>
              <a:rPr lang="en-US"/>
              <a:t>Handling Misprediction</a:t>
            </a:r>
          </a:p>
        </p:txBody>
      </p:sp>
      <p:sp>
        <p:nvSpPr>
          <p:cNvPr id="430085" name="Rectangle 5"/>
          <p:cNvSpPr>
            <a:spLocks noChangeArrowheads="1"/>
          </p:cNvSpPr>
          <p:nvPr/>
        </p:nvSpPr>
        <p:spPr bwMode="auto">
          <a:xfrm>
            <a:off x="304800" y="3657600"/>
            <a:ext cx="8001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343" tIns="44379" rIns="90343" bIns="44379"/>
          <a:lstStyle/>
          <a:p>
            <a:pPr marL="385763" indent="-385763" algn="l" defTabSz="912813" eaLnBrk="1" hangingPunct="1">
              <a:lnSpc>
                <a:spcPct val="95000"/>
              </a:lnSpc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2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Predict branch as taken</a:t>
            </a:r>
          </a:p>
          <a:p>
            <a:pPr marL="742950" lvl="1" indent="-244475" algn="l" defTabSz="912813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Fetch 2 instructions at target</a:t>
            </a:r>
          </a:p>
          <a:p>
            <a:pPr marL="385763" indent="-385763" algn="l" defTabSz="912813" eaLnBrk="1" hangingPunct="1">
              <a:lnSpc>
                <a:spcPct val="95000"/>
              </a:lnSpc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2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Cancel when mispredicted</a:t>
            </a:r>
          </a:p>
          <a:p>
            <a:pPr marL="742950" lvl="1" indent="-244475" algn="l" defTabSz="912813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Detect branch not-taken in execute stage</a:t>
            </a:r>
          </a:p>
          <a:p>
            <a:pPr marL="742950" lvl="1" indent="-244475" algn="l" defTabSz="912813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On following cycle, replace instructions in execute and decode by bubbles</a:t>
            </a:r>
          </a:p>
          <a:p>
            <a:pPr marL="742950" lvl="1" indent="-244475" algn="l" defTabSz="912813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No side effects have occurred yet</a:t>
            </a:r>
          </a:p>
        </p:txBody>
      </p:sp>
      <p:pic>
        <p:nvPicPr>
          <p:cNvPr id="43008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762000"/>
            <a:ext cx="779145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Detecting Mispredicted Branch</a:t>
            </a:r>
          </a:p>
        </p:txBody>
      </p:sp>
      <p:graphicFrame>
        <p:nvGraphicFramePr>
          <p:cNvPr id="458784" name="Group 32"/>
          <p:cNvGraphicFramePr>
            <a:graphicFrameLocks noGrp="1"/>
          </p:cNvGraphicFramePr>
          <p:nvPr/>
        </p:nvGraphicFramePr>
        <p:xfrm>
          <a:off x="1219200" y="4191000"/>
          <a:ext cx="6630988" cy="941388"/>
        </p:xfrm>
        <a:graphic>
          <a:graphicData uri="http://schemas.openxmlformats.org/drawingml/2006/table">
            <a:tbl>
              <a:tblPr/>
              <a:tblGrid>
                <a:gridCol w="2363788"/>
                <a:gridCol w="4267200"/>
              </a:tblGrid>
              <a:tr h="47148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Condition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Trigger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Mispredicted Branch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E_icode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 = IJXX &amp; !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e_Cnd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62220" name="Picture 24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4650" y="984250"/>
            <a:ext cx="8093075" cy="2882692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 type="none" w="med" len="med"/>
            <a:tailEnd type="none" w="sm" len="sm"/>
          </a:ln>
        </p:spPr>
      </p:pic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874" name="Rectangle 2"/>
          <p:cNvSpPr>
            <a:spLocks noGrp="1" noChangeArrowheads="1"/>
          </p:cNvSpPr>
          <p:nvPr>
            <p:ph type="title"/>
          </p:nvPr>
        </p:nvSpPr>
        <p:spPr>
          <a:xfrm>
            <a:off x="427038" y="0"/>
            <a:ext cx="8704262" cy="779463"/>
          </a:xfrm>
        </p:spPr>
        <p:txBody>
          <a:bodyPr/>
          <a:lstStyle/>
          <a:p>
            <a:r>
              <a:rPr lang="en-US"/>
              <a:t>Control for Misprediction</a:t>
            </a:r>
          </a:p>
        </p:txBody>
      </p:sp>
      <p:sp>
        <p:nvSpPr>
          <p:cNvPr id="463875" name="Rectangle 3"/>
          <p:cNvSpPr>
            <a:spLocks noChangeArrowheads="1"/>
          </p:cNvSpPr>
          <p:nvPr/>
        </p:nvSpPr>
        <p:spPr bwMode="auto">
          <a:xfrm>
            <a:off x="304800" y="3657600"/>
            <a:ext cx="8001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343" tIns="44379" rIns="90343" bIns="44379"/>
          <a:lstStyle/>
          <a:p>
            <a:pPr marL="385763" indent="-385763" algn="l" defTabSz="912813" eaLnBrk="1" hangingPunct="1">
              <a:lnSpc>
                <a:spcPct val="95000"/>
              </a:lnSpc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en-US" sz="24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638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143000"/>
            <a:ext cx="779145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463914" name="Group 42"/>
          <p:cNvGraphicFramePr>
            <a:graphicFrameLocks noGrp="1"/>
          </p:cNvGraphicFramePr>
          <p:nvPr/>
        </p:nvGraphicFramePr>
        <p:xfrm>
          <a:off x="762000" y="4800600"/>
          <a:ext cx="7689850" cy="941388"/>
        </p:xfrm>
        <a:graphic>
          <a:graphicData uri="http://schemas.openxmlformats.org/drawingml/2006/table">
            <a:tbl>
              <a:tblPr/>
              <a:tblGrid>
                <a:gridCol w="2363788"/>
                <a:gridCol w="1065212"/>
                <a:gridCol w="1065213"/>
                <a:gridCol w="1065212"/>
                <a:gridCol w="1065213"/>
                <a:gridCol w="1065212"/>
              </a:tblGrid>
              <a:tr h="47148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Condition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F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M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W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Mispredicted Branch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bubble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bubble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2" name="Text Box 4"/>
          <p:cNvSpPr txBox="1">
            <a:spLocks noChangeArrowheads="1"/>
          </p:cNvSpPr>
          <p:nvPr/>
        </p:nvSpPr>
        <p:spPr bwMode="auto">
          <a:xfrm>
            <a:off x="228600" y="1371600"/>
            <a:ext cx="8610600" cy="3662363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0x000:    irmovl Stack,%esp  # Initialize stack pointer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0x006:    call p             # Procedure call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0x00b:    irmovl $5,%esi     # Return point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0x011:    halt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0x020: .pos 0x20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0x020: p: irmovl $-1,%edi    # procedure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0x026:    ret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</a:t>
            </a:r>
            <a:r>
              <a:rPr lang="en-US" i="1">
                <a:latin typeface="Courier New" pitchFamily="49" charset="0"/>
              </a:rPr>
              <a:t>0x027:    irmovl $1,%eax     # Should not be executed</a:t>
            </a:r>
          </a:p>
          <a:p>
            <a:pPr algn="l">
              <a:lnSpc>
                <a:spcPct val="100000"/>
              </a:lnSpc>
            </a:pPr>
            <a:r>
              <a:rPr lang="en-US" i="1">
                <a:latin typeface="Courier New" pitchFamily="49" charset="0"/>
              </a:rPr>
              <a:t>  0x02d:    irmovl $2,%ecx     # Should not be executed</a:t>
            </a:r>
          </a:p>
          <a:p>
            <a:pPr algn="l">
              <a:lnSpc>
                <a:spcPct val="100000"/>
              </a:lnSpc>
            </a:pPr>
            <a:r>
              <a:rPr lang="en-US" i="1">
                <a:latin typeface="Courier New" pitchFamily="49" charset="0"/>
              </a:rPr>
              <a:t>  0x033:    irmovl $3,%edx     # Should not be executed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0x039:    irmovl $4,%ebx     # Should not be executed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0x100: .pos 0x100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0x100: Stack:                # Stack: Stack pointer</a:t>
            </a:r>
          </a:p>
        </p:txBody>
      </p:sp>
      <p:sp>
        <p:nvSpPr>
          <p:cNvPr id="432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Return Example</a:t>
            </a:r>
          </a:p>
        </p:txBody>
      </p:sp>
      <p:sp>
        <p:nvSpPr>
          <p:cNvPr id="432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5334000"/>
            <a:ext cx="8294688" cy="488950"/>
          </a:xfrm>
        </p:spPr>
        <p:txBody>
          <a:bodyPr/>
          <a:lstStyle/>
          <a:p>
            <a:pPr lvl="1"/>
            <a:r>
              <a:rPr lang="en-US"/>
              <a:t>Previously executed three additional instructions</a:t>
            </a:r>
          </a:p>
        </p:txBody>
      </p:sp>
      <p:sp>
        <p:nvSpPr>
          <p:cNvPr id="432133" name="Text Box 5"/>
          <p:cNvSpPr txBox="1">
            <a:spLocks noChangeArrowheads="1"/>
          </p:cNvSpPr>
          <p:nvPr/>
        </p:nvSpPr>
        <p:spPr bwMode="auto">
          <a:xfrm>
            <a:off x="5265738" y="304800"/>
            <a:ext cx="173037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>
                <a:latin typeface="Courier New" pitchFamily="49" charset="0"/>
              </a:rPr>
              <a:t>demo-retb.ys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Pipeline Stages</a:t>
            </a:r>
          </a:p>
        </p:txBody>
      </p:sp>
      <p:sp>
        <p:nvSpPr>
          <p:cNvPr id="4147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4191000" cy="5213350"/>
          </a:xfrm>
        </p:spPr>
        <p:txBody>
          <a:bodyPr/>
          <a:lstStyle/>
          <a:p>
            <a:r>
              <a:rPr lang="en-US"/>
              <a:t>Fetch</a:t>
            </a:r>
          </a:p>
          <a:p>
            <a:pPr lvl="1"/>
            <a:r>
              <a:rPr lang="en-US"/>
              <a:t>Select current PC</a:t>
            </a:r>
          </a:p>
          <a:p>
            <a:pPr lvl="1"/>
            <a:r>
              <a:rPr lang="en-US"/>
              <a:t>Read instruction</a:t>
            </a:r>
          </a:p>
          <a:p>
            <a:pPr lvl="1"/>
            <a:r>
              <a:rPr lang="en-US"/>
              <a:t>Compute incremented PC</a:t>
            </a:r>
          </a:p>
          <a:p>
            <a:r>
              <a:rPr lang="en-US"/>
              <a:t>Decode</a:t>
            </a:r>
          </a:p>
          <a:p>
            <a:pPr lvl="1"/>
            <a:r>
              <a:rPr lang="en-US"/>
              <a:t>Read program registers</a:t>
            </a:r>
          </a:p>
          <a:p>
            <a:r>
              <a:rPr lang="en-US"/>
              <a:t>Execute</a:t>
            </a:r>
          </a:p>
          <a:p>
            <a:pPr lvl="1"/>
            <a:r>
              <a:rPr lang="en-US"/>
              <a:t>Operate ALU</a:t>
            </a:r>
          </a:p>
          <a:p>
            <a:r>
              <a:rPr lang="en-US"/>
              <a:t>Memory</a:t>
            </a:r>
          </a:p>
          <a:p>
            <a:pPr lvl="1"/>
            <a:r>
              <a:rPr lang="en-US"/>
              <a:t>Read or write data memory</a:t>
            </a:r>
          </a:p>
          <a:p>
            <a:r>
              <a:rPr lang="en-US"/>
              <a:t>Write Back</a:t>
            </a:r>
          </a:p>
          <a:p>
            <a:pPr lvl="1"/>
            <a:r>
              <a:rPr lang="en-US"/>
              <a:t>Update register file</a:t>
            </a:r>
          </a:p>
        </p:txBody>
      </p:sp>
      <p:pic>
        <p:nvPicPr>
          <p:cNvPr id="5" name="Picture 8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1850" y="593724"/>
            <a:ext cx="4284876" cy="6105526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 type="none" w="med" len="med"/>
            <a:tailEnd type="none" w="sm" len="sm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10" name="Rectangle 6"/>
          <p:cNvSpPr>
            <a:spLocks noChangeArrowheads="1"/>
          </p:cNvSpPr>
          <p:nvPr/>
        </p:nvSpPr>
        <p:spPr bwMode="auto">
          <a:xfrm>
            <a:off x="990600" y="990600"/>
            <a:ext cx="25908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11" name="Rectangle 7"/>
          <p:cNvSpPr>
            <a:spLocks noChangeArrowheads="1"/>
          </p:cNvSpPr>
          <p:nvPr/>
        </p:nvSpPr>
        <p:spPr bwMode="auto">
          <a:xfrm>
            <a:off x="1082675" y="1052513"/>
            <a:ext cx="148907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0">
                <a:solidFill>
                  <a:srgbClr val="000000"/>
                </a:solidFill>
                <a:latin typeface="Courier New" pitchFamily="49" charset="0"/>
              </a:rPr>
              <a:t>0x026:    ret</a:t>
            </a:r>
            <a:endParaRPr lang="en-US"/>
          </a:p>
        </p:txBody>
      </p:sp>
      <p:sp>
        <p:nvSpPr>
          <p:cNvPr id="431112" name="Rectangle 8"/>
          <p:cNvSpPr>
            <a:spLocks noChangeArrowheads="1"/>
          </p:cNvSpPr>
          <p:nvPr/>
        </p:nvSpPr>
        <p:spPr bwMode="auto">
          <a:xfrm>
            <a:off x="4038600" y="990600"/>
            <a:ext cx="458788" cy="306388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13" name="Rectangle 9"/>
          <p:cNvSpPr>
            <a:spLocks noChangeArrowheads="1"/>
          </p:cNvSpPr>
          <p:nvPr/>
        </p:nvSpPr>
        <p:spPr bwMode="auto">
          <a:xfrm>
            <a:off x="4205288" y="1035050"/>
            <a:ext cx="214312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F</a:t>
            </a:r>
            <a:endParaRPr lang="en-US"/>
          </a:p>
        </p:txBody>
      </p:sp>
      <p:sp>
        <p:nvSpPr>
          <p:cNvPr id="431114" name="Rectangle 10"/>
          <p:cNvSpPr>
            <a:spLocks noChangeArrowheads="1"/>
          </p:cNvSpPr>
          <p:nvPr/>
        </p:nvSpPr>
        <p:spPr bwMode="auto">
          <a:xfrm>
            <a:off x="4495800" y="990600"/>
            <a:ext cx="458788" cy="306388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15" name="Rectangle 11"/>
          <p:cNvSpPr>
            <a:spLocks noChangeArrowheads="1"/>
          </p:cNvSpPr>
          <p:nvPr/>
        </p:nvSpPr>
        <p:spPr bwMode="auto">
          <a:xfrm>
            <a:off x="4651375" y="1035050"/>
            <a:ext cx="236538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D</a:t>
            </a:r>
            <a:endParaRPr lang="en-US"/>
          </a:p>
        </p:txBody>
      </p:sp>
      <p:sp>
        <p:nvSpPr>
          <p:cNvPr id="431116" name="Rectangle 12"/>
          <p:cNvSpPr>
            <a:spLocks noChangeArrowheads="1"/>
          </p:cNvSpPr>
          <p:nvPr/>
        </p:nvSpPr>
        <p:spPr bwMode="auto">
          <a:xfrm>
            <a:off x="4953000" y="990600"/>
            <a:ext cx="458788" cy="306388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17" name="Rectangle 13"/>
          <p:cNvSpPr>
            <a:spLocks noChangeArrowheads="1"/>
          </p:cNvSpPr>
          <p:nvPr/>
        </p:nvSpPr>
        <p:spPr bwMode="auto">
          <a:xfrm>
            <a:off x="5113338" y="1035050"/>
            <a:ext cx="225425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431118" name="Rectangle 14"/>
          <p:cNvSpPr>
            <a:spLocks noChangeArrowheads="1"/>
          </p:cNvSpPr>
          <p:nvPr/>
        </p:nvSpPr>
        <p:spPr bwMode="auto">
          <a:xfrm>
            <a:off x="5410200" y="990600"/>
            <a:ext cx="458788" cy="306388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19" name="Rectangle 15"/>
          <p:cNvSpPr>
            <a:spLocks noChangeArrowheads="1"/>
          </p:cNvSpPr>
          <p:nvPr/>
        </p:nvSpPr>
        <p:spPr bwMode="auto">
          <a:xfrm>
            <a:off x="5553075" y="1035050"/>
            <a:ext cx="26035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M</a:t>
            </a:r>
            <a:endParaRPr lang="en-US"/>
          </a:p>
        </p:txBody>
      </p:sp>
      <p:sp>
        <p:nvSpPr>
          <p:cNvPr id="431120" name="Rectangle 16"/>
          <p:cNvSpPr>
            <a:spLocks noChangeArrowheads="1"/>
          </p:cNvSpPr>
          <p:nvPr/>
        </p:nvSpPr>
        <p:spPr bwMode="auto">
          <a:xfrm>
            <a:off x="6324600" y="1295400"/>
            <a:ext cx="458788" cy="3063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21" name="Rectangle 17"/>
          <p:cNvSpPr>
            <a:spLocks noChangeArrowheads="1"/>
          </p:cNvSpPr>
          <p:nvPr/>
        </p:nvSpPr>
        <p:spPr bwMode="auto">
          <a:xfrm>
            <a:off x="6453188" y="1339850"/>
            <a:ext cx="288925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W</a:t>
            </a:r>
            <a:endParaRPr lang="en-US"/>
          </a:p>
        </p:txBody>
      </p:sp>
      <p:sp>
        <p:nvSpPr>
          <p:cNvPr id="431122" name="Rectangle 18"/>
          <p:cNvSpPr>
            <a:spLocks noChangeArrowheads="1"/>
          </p:cNvSpPr>
          <p:nvPr/>
        </p:nvSpPr>
        <p:spPr bwMode="auto">
          <a:xfrm>
            <a:off x="990600" y="1295400"/>
            <a:ext cx="25908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23" name="Rectangle 19"/>
          <p:cNvSpPr>
            <a:spLocks noChangeArrowheads="1"/>
          </p:cNvSpPr>
          <p:nvPr/>
        </p:nvSpPr>
        <p:spPr bwMode="auto">
          <a:xfrm>
            <a:off x="2146300" y="1347788"/>
            <a:ext cx="744538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i="1">
                <a:solidFill>
                  <a:srgbClr val="000000"/>
                </a:solidFill>
                <a:latin typeface="Courier New" pitchFamily="49" charset="0"/>
              </a:rPr>
              <a:t>bubble</a:t>
            </a:r>
            <a:endParaRPr lang="en-US"/>
          </a:p>
        </p:txBody>
      </p:sp>
      <p:sp>
        <p:nvSpPr>
          <p:cNvPr id="431124" name="Rectangle 20"/>
          <p:cNvSpPr>
            <a:spLocks noChangeArrowheads="1"/>
          </p:cNvSpPr>
          <p:nvPr/>
        </p:nvSpPr>
        <p:spPr bwMode="auto">
          <a:xfrm>
            <a:off x="4495800" y="1295400"/>
            <a:ext cx="458788" cy="3063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25" name="Rectangle 21"/>
          <p:cNvSpPr>
            <a:spLocks noChangeArrowheads="1"/>
          </p:cNvSpPr>
          <p:nvPr/>
        </p:nvSpPr>
        <p:spPr bwMode="auto">
          <a:xfrm>
            <a:off x="4662488" y="1339850"/>
            <a:ext cx="214312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F</a:t>
            </a:r>
            <a:endParaRPr lang="en-US"/>
          </a:p>
        </p:txBody>
      </p:sp>
      <p:sp>
        <p:nvSpPr>
          <p:cNvPr id="431126" name="Rectangle 22"/>
          <p:cNvSpPr>
            <a:spLocks noChangeArrowheads="1"/>
          </p:cNvSpPr>
          <p:nvPr/>
        </p:nvSpPr>
        <p:spPr bwMode="auto">
          <a:xfrm>
            <a:off x="4953000" y="1295400"/>
            <a:ext cx="458788" cy="3063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27" name="Rectangle 23"/>
          <p:cNvSpPr>
            <a:spLocks noChangeArrowheads="1"/>
          </p:cNvSpPr>
          <p:nvPr/>
        </p:nvSpPr>
        <p:spPr bwMode="auto">
          <a:xfrm>
            <a:off x="5108575" y="1339850"/>
            <a:ext cx="236538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D</a:t>
            </a:r>
            <a:endParaRPr lang="en-US"/>
          </a:p>
        </p:txBody>
      </p:sp>
      <p:sp>
        <p:nvSpPr>
          <p:cNvPr id="431128" name="Rectangle 24"/>
          <p:cNvSpPr>
            <a:spLocks noChangeArrowheads="1"/>
          </p:cNvSpPr>
          <p:nvPr/>
        </p:nvSpPr>
        <p:spPr bwMode="auto">
          <a:xfrm>
            <a:off x="5410200" y="1295400"/>
            <a:ext cx="458788" cy="3063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29" name="Rectangle 25"/>
          <p:cNvSpPr>
            <a:spLocks noChangeArrowheads="1"/>
          </p:cNvSpPr>
          <p:nvPr/>
        </p:nvSpPr>
        <p:spPr bwMode="auto">
          <a:xfrm>
            <a:off x="5570538" y="1339850"/>
            <a:ext cx="225425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431130" name="Rectangle 26"/>
          <p:cNvSpPr>
            <a:spLocks noChangeArrowheads="1"/>
          </p:cNvSpPr>
          <p:nvPr/>
        </p:nvSpPr>
        <p:spPr bwMode="auto">
          <a:xfrm>
            <a:off x="5867400" y="1295400"/>
            <a:ext cx="458788" cy="3063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31" name="Rectangle 27"/>
          <p:cNvSpPr>
            <a:spLocks noChangeArrowheads="1"/>
          </p:cNvSpPr>
          <p:nvPr/>
        </p:nvSpPr>
        <p:spPr bwMode="auto">
          <a:xfrm>
            <a:off x="6010275" y="1339850"/>
            <a:ext cx="26035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M</a:t>
            </a:r>
            <a:endParaRPr lang="en-US"/>
          </a:p>
        </p:txBody>
      </p:sp>
      <p:sp>
        <p:nvSpPr>
          <p:cNvPr id="431132" name="Rectangle 28"/>
          <p:cNvSpPr>
            <a:spLocks noChangeArrowheads="1"/>
          </p:cNvSpPr>
          <p:nvPr/>
        </p:nvSpPr>
        <p:spPr bwMode="auto">
          <a:xfrm>
            <a:off x="5867400" y="990600"/>
            <a:ext cx="458788" cy="306388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33" name="Rectangle 29"/>
          <p:cNvSpPr>
            <a:spLocks noChangeArrowheads="1"/>
          </p:cNvSpPr>
          <p:nvPr/>
        </p:nvSpPr>
        <p:spPr bwMode="auto">
          <a:xfrm>
            <a:off x="5995988" y="1035050"/>
            <a:ext cx="288925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W</a:t>
            </a:r>
            <a:endParaRPr lang="en-US"/>
          </a:p>
        </p:txBody>
      </p:sp>
      <p:sp>
        <p:nvSpPr>
          <p:cNvPr id="431134" name="Rectangle 30"/>
          <p:cNvSpPr>
            <a:spLocks noChangeArrowheads="1"/>
          </p:cNvSpPr>
          <p:nvPr/>
        </p:nvSpPr>
        <p:spPr bwMode="auto">
          <a:xfrm>
            <a:off x="990600" y="1600200"/>
            <a:ext cx="25908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35" name="Rectangle 31"/>
          <p:cNvSpPr>
            <a:spLocks noChangeArrowheads="1"/>
          </p:cNvSpPr>
          <p:nvPr/>
        </p:nvSpPr>
        <p:spPr bwMode="auto">
          <a:xfrm>
            <a:off x="2146300" y="1652588"/>
            <a:ext cx="744538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i="1">
                <a:solidFill>
                  <a:srgbClr val="000000"/>
                </a:solidFill>
                <a:latin typeface="Courier New" pitchFamily="49" charset="0"/>
              </a:rPr>
              <a:t>bubble</a:t>
            </a:r>
            <a:endParaRPr lang="en-US"/>
          </a:p>
        </p:txBody>
      </p:sp>
      <p:sp>
        <p:nvSpPr>
          <p:cNvPr id="431136" name="Rectangle 32"/>
          <p:cNvSpPr>
            <a:spLocks noChangeArrowheads="1"/>
          </p:cNvSpPr>
          <p:nvPr/>
        </p:nvSpPr>
        <p:spPr bwMode="auto">
          <a:xfrm>
            <a:off x="4953000" y="1600200"/>
            <a:ext cx="458788" cy="3063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37" name="Rectangle 33"/>
          <p:cNvSpPr>
            <a:spLocks noChangeArrowheads="1"/>
          </p:cNvSpPr>
          <p:nvPr/>
        </p:nvSpPr>
        <p:spPr bwMode="auto">
          <a:xfrm>
            <a:off x="5119688" y="1644650"/>
            <a:ext cx="214312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F</a:t>
            </a:r>
            <a:endParaRPr lang="en-US"/>
          </a:p>
        </p:txBody>
      </p:sp>
      <p:sp>
        <p:nvSpPr>
          <p:cNvPr id="431138" name="Rectangle 34"/>
          <p:cNvSpPr>
            <a:spLocks noChangeArrowheads="1"/>
          </p:cNvSpPr>
          <p:nvPr/>
        </p:nvSpPr>
        <p:spPr bwMode="auto">
          <a:xfrm>
            <a:off x="5410200" y="1600200"/>
            <a:ext cx="458788" cy="3063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39" name="Rectangle 35"/>
          <p:cNvSpPr>
            <a:spLocks noChangeArrowheads="1"/>
          </p:cNvSpPr>
          <p:nvPr/>
        </p:nvSpPr>
        <p:spPr bwMode="auto">
          <a:xfrm>
            <a:off x="5565775" y="1644650"/>
            <a:ext cx="236538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D</a:t>
            </a:r>
            <a:endParaRPr lang="en-US"/>
          </a:p>
        </p:txBody>
      </p:sp>
      <p:sp>
        <p:nvSpPr>
          <p:cNvPr id="431140" name="Rectangle 36"/>
          <p:cNvSpPr>
            <a:spLocks noChangeArrowheads="1"/>
          </p:cNvSpPr>
          <p:nvPr/>
        </p:nvSpPr>
        <p:spPr bwMode="auto">
          <a:xfrm>
            <a:off x="5867400" y="1600200"/>
            <a:ext cx="458788" cy="3063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41" name="Rectangle 37"/>
          <p:cNvSpPr>
            <a:spLocks noChangeArrowheads="1"/>
          </p:cNvSpPr>
          <p:nvPr/>
        </p:nvSpPr>
        <p:spPr bwMode="auto">
          <a:xfrm>
            <a:off x="6027738" y="1644650"/>
            <a:ext cx="225425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431142" name="Rectangle 38"/>
          <p:cNvSpPr>
            <a:spLocks noChangeArrowheads="1"/>
          </p:cNvSpPr>
          <p:nvPr/>
        </p:nvSpPr>
        <p:spPr bwMode="auto">
          <a:xfrm>
            <a:off x="6324600" y="1600200"/>
            <a:ext cx="458788" cy="3063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43" name="Rectangle 39"/>
          <p:cNvSpPr>
            <a:spLocks noChangeArrowheads="1"/>
          </p:cNvSpPr>
          <p:nvPr/>
        </p:nvSpPr>
        <p:spPr bwMode="auto">
          <a:xfrm>
            <a:off x="6467475" y="1644650"/>
            <a:ext cx="26035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M</a:t>
            </a:r>
            <a:endParaRPr lang="en-US"/>
          </a:p>
        </p:txBody>
      </p:sp>
      <p:sp>
        <p:nvSpPr>
          <p:cNvPr id="431144" name="Rectangle 40"/>
          <p:cNvSpPr>
            <a:spLocks noChangeArrowheads="1"/>
          </p:cNvSpPr>
          <p:nvPr/>
        </p:nvSpPr>
        <p:spPr bwMode="auto">
          <a:xfrm>
            <a:off x="6781800" y="1600200"/>
            <a:ext cx="458788" cy="3063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45" name="Rectangle 41"/>
          <p:cNvSpPr>
            <a:spLocks noChangeArrowheads="1"/>
          </p:cNvSpPr>
          <p:nvPr/>
        </p:nvSpPr>
        <p:spPr bwMode="auto">
          <a:xfrm>
            <a:off x="6910388" y="1644650"/>
            <a:ext cx="288925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W</a:t>
            </a:r>
            <a:endParaRPr lang="en-US"/>
          </a:p>
        </p:txBody>
      </p:sp>
      <p:sp>
        <p:nvSpPr>
          <p:cNvPr id="431146" name="Rectangle 42"/>
          <p:cNvSpPr>
            <a:spLocks noChangeArrowheads="1"/>
          </p:cNvSpPr>
          <p:nvPr/>
        </p:nvSpPr>
        <p:spPr bwMode="auto">
          <a:xfrm>
            <a:off x="990600" y="1905000"/>
            <a:ext cx="25908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47" name="Rectangle 43"/>
          <p:cNvSpPr>
            <a:spLocks noChangeArrowheads="1"/>
          </p:cNvSpPr>
          <p:nvPr/>
        </p:nvSpPr>
        <p:spPr bwMode="auto">
          <a:xfrm>
            <a:off x="2146300" y="1957388"/>
            <a:ext cx="744538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i="1">
                <a:solidFill>
                  <a:srgbClr val="000000"/>
                </a:solidFill>
                <a:latin typeface="Courier New" pitchFamily="49" charset="0"/>
              </a:rPr>
              <a:t>bubble</a:t>
            </a:r>
            <a:endParaRPr lang="en-US"/>
          </a:p>
        </p:txBody>
      </p:sp>
      <p:sp>
        <p:nvSpPr>
          <p:cNvPr id="431148" name="Rectangle 44"/>
          <p:cNvSpPr>
            <a:spLocks noChangeArrowheads="1"/>
          </p:cNvSpPr>
          <p:nvPr/>
        </p:nvSpPr>
        <p:spPr bwMode="auto">
          <a:xfrm>
            <a:off x="5410200" y="1905000"/>
            <a:ext cx="458788" cy="3063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49" name="Rectangle 45"/>
          <p:cNvSpPr>
            <a:spLocks noChangeArrowheads="1"/>
          </p:cNvSpPr>
          <p:nvPr/>
        </p:nvSpPr>
        <p:spPr bwMode="auto">
          <a:xfrm>
            <a:off x="5576888" y="1949450"/>
            <a:ext cx="214312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F</a:t>
            </a:r>
            <a:endParaRPr lang="en-US"/>
          </a:p>
        </p:txBody>
      </p:sp>
      <p:sp>
        <p:nvSpPr>
          <p:cNvPr id="431150" name="Rectangle 46"/>
          <p:cNvSpPr>
            <a:spLocks noChangeArrowheads="1"/>
          </p:cNvSpPr>
          <p:nvPr/>
        </p:nvSpPr>
        <p:spPr bwMode="auto">
          <a:xfrm>
            <a:off x="5867400" y="1905000"/>
            <a:ext cx="458788" cy="3063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51" name="Rectangle 47"/>
          <p:cNvSpPr>
            <a:spLocks noChangeArrowheads="1"/>
          </p:cNvSpPr>
          <p:nvPr/>
        </p:nvSpPr>
        <p:spPr bwMode="auto">
          <a:xfrm>
            <a:off x="6022975" y="1949450"/>
            <a:ext cx="236538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D</a:t>
            </a:r>
            <a:endParaRPr lang="en-US"/>
          </a:p>
        </p:txBody>
      </p:sp>
      <p:sp>
        <p:nvSpPr>
          <p:cNvPr id="431152" name="Rectangle 48"/>
          <p:cNvSpPr>
            <a:spLocks noChangeArrowheads="1"/>
          </p:cNvSpPr>
          <p:nvPr/>
        </p:nvSpPr>
        <p:spPr bwMode="auto">
          <a:xfrm>
            <a:off x="6324600" y="1905000"/>
            <a:ext cx="458788" cy="3063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53" name="Rectangle 49"/>
          <p:cNvSpPr>
            <a:spLocks noChangeArrowheads="1"/>
          </p:cNvSpPr>
          <p:nvPr/>
        </p:nvSpPr>
        <p:spPr bwMode="auto">
          <a:xfrm>
            <a:off x="6484938" y="1949450"/>
            <a:ext cx="225425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431154" name="Rectangle 50"/>
          <p:cNvSpPr>
            <a:spLocks noChangeArrowheads="1"/>
          </p:cNvSpPr>
          <p:nvPr/>
        </p:nvSpPr>
        <p:spPr bwMode="auto">
          <a:xfrm>
            <a:off x="6781800" y="1905000"/>
            <a:ext cx="458788" cy="3063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55" name="Rectangle 51"/>
          <p:cNvSpPr>
            <a:spLocks noChangeArrowheads="1"/>
          </p:cNvSpPr>
          <p:nvPr/>
        </p:nvSpPr>
        <p:spPr bwMode="auto">
          <a:xfrm>
            <a:off x="6924675" y="1949450"/>
            <a:ext cx="26035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M</a:t>
            </a:r>
            <a:endParaRPr lang="en-US"/>
          </a:p>
        </p:txBody>
      </p:sp>
      <p:sp>
        <p:nvSpPr>
          <p:cNvPr id="431156" name="Rectangle 52"/>
          <p:cNvSpPr>
            <a:spLocks noChangeArrowheads="1"/>
          </p:cNvSpPr>
          <p:nvPr/>
        </p:nvSpPr>
        <p:spPr bwMode="auto">
          <a:xfrm>
            <a:off x="7239000" y="1905000"/>
            <a:ext cx="458788" cy="3063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57" name="Rectangle 53"/>
          <p:cNvSpPr>
            <a:spLocks noChangeArrowheads="1"/>
          </p:cNvSpPr>
          <p:nvPr/>
        </p:nvSpPr>
        <p:spPr bwMode="auto">
          <a:xfrm>
            <a:off x="7367588" y="1949450"/>
            <a:ext cx="288925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W</a:t>
            </a:r>
            <a:endParaRPr lang="en-US"/>
          </a:p>
        </p:txBody>
      </p:sp>
      <p:sp>
        <p:nvSpPr>
          <p:cNvPr id="431158" name="Rectangle 54"/>
          <p:cNvSpPr>
            <a:spLocks noChangeArrowheads="1"/>
          </p:cNvSpPr>
          <p:nvPr/>
        </p:nvSpPr>
        <p:spPr bwMode="auto">
          <a:xfrm>
            <a:off x="990600" y="2209800"/>
            <a:ext cx="25908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59" name="Rectangle 55"/>
          <p:cNvSpPr>
            <a:spLocks noChangeArrowheads="1"/>
          </p:cNvSpPr>
          <p:nvPr/>
        </p:nvSpPr>
        <p:spPr bwMode="auto">
          <a:xfrm>
            <a:off x="1082675" y="2271713"/>
            <a:ext cx="116998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0">
                <a:solidFill>
                  <a:srgbClr val="000000"/>
                </a:solidFill>
                <a:latin typeface="Courier New" pitchFamily="49" charset="0"/>
              </a:rPr>
              <a:t>0x00b:    </a:t>
            </a:r>
            <a:endParaRPr lang="en-US"/>
          </a:p>
        </p:txBody>
      </p:sp>
      <p:sp>
        <p:nvSpPr>
          <p:cNvPr id="431160" name="Rectangle 56"/>
          <p:cNvSpPr>
            <a:spLocks noChangeArrowheads="1"/>
          </p:cNvSpPr>
          <p:nvPr/>
        </p:nvSpPr>
        <p:spPr bwMode="auto">
          <a:xfrm>
            <a:off x="2198688" y="2271713"/>
            <a:ext cx="744537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0">
                <a:solidFill>
                  <a:srgbClr val="000000"/>
                </a:solidFill>
                <a:latin typeface="Courier New" pitchFamily="49" charset="0"/>
              </a:rPr>
              <a:t>irmovl </a:t>
            </a:r>
            <a:endParaRPr lang="en-US"/>
          </a:p>
        </p:txBody>
      </p:sp>
      <p:sp>
        <p:nvSpPr>
          <p:cNvPr id="431161" name="Rectangle 57"/>
          <p:cNvSpPr>
            <a:spLocks noChangeArrowheads="1"/>
          </p:cNvSpPr>
          <p:nvPr/>
        </p:nvSpPr>
        <p:spPr bwMode="auto">
          <a:xfrm>
            <a:off x="2890838" y="2271713"/>
            <a:ext cx="531812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0">
                <a:solidFill>
                  <a:srgbClr val="000000"/>
                </a:solidFill>
                <a:latin typeface="Courier New" pitchFamily="49" charset="0"/>
              </a:rPr>
              <a:t>$5,%</a:t>
            </a:r>
            <a:endParaRPr lang="en-US"/>
          </a:p>
        </p:txBody>
      </p:sp>
      <p:sp>
        <p:nvSpPr>
          <p:cNvPr id="431162" name="Rectangle 58"/>
          <p:cNvSpPr>
            <a:spLocks noChangeArrowheads="1"/>
          </p:cNvSpPr>
          <p:nvPr/>
        </p:nvSpPr>
        <p:spPr bwMode="auto">
          <a:xfrm>
            <a:off x="3368675" y="2271713"/>
            <a:ext cx="319088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0">
                <a:solidFill>
                  <a:srgbClr val="000000"/>
                </a:solidFill>
                <a:latin typeface="Courier New" pitchFamily="49" charset="0"/>
              </a:rPr>
              <a:t>esi</a:t>
            </a:r>
            <a:endParaRPr lang="en-US"/>
          </a:p>
        </p:txBody>
      </p:sp>
      <p:sp>
        <p:nvSpPr>
          <p:cNvPr id="431163" name="Rectangle 59"/>
          <p:cNvSpPr>
            <a:spLocks noChangeArrowheads="1"/>
          </p:cNvSpPr>
          <p:nvPr/>
        </p:nvSpPr>
        <p:spPr bwMode="auto">
          <a:xfrm>
            <a:off x="3741738" y="2271713"/>
            <a:ext cx="106362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0">
                <a:solidFill>
                  <a:srgbClr val="000000"/>
                </a:solidFill>
                <a:latin typeface="Courier New" pitchFamily="49" charset="0"/>
              </a:rPr>
              <a:t># Return </a:t>
            </a:r>
            <a:endParaRPr lang="en-US"/>
          </a:p>
        </p:txBody>
      </p:sp>
      <p:sp>
        <p:nvSpPr>
          <p:cNvPr id="431164" name="Rectangle 60"/>
          <p:cNvSpPr>
            <a:spLocks noChangeArrowheads="1"/>
          </p:cNvSpPr>
          <p:nvPr/>
        </p:nvSpPr>
        <p:spPr bwMode="auto">
          <a:xfrm>
            <a:off x="5867400" y="2209800"/>
            <a:ext cx="458788" cy="306388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65" name="Rectangle 61"/>
          <p:cNvSpPr>
            <a:spLocks noChangeArrowheads="1"/>
          </p:cNvSpPr>
          <p:nvPr/>
        </p:nvSpPr>
        <p:spPr bwMode="auto">
          <a:xfrm>
            <a:off x="6034088" y="2254250"/>
            <a:ext cx="214312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F</a:t>
            </a:r>
            <a:endParaRPr lang="en-US"/>
          </a:p>
        </p:txBody>
      </p:sp>
      <p:sp>
        <p:nvSpPr>
          <p:cNvPr id="431166" name="Rectangle 62"/>
          <p:cNvSpPr>
            <a:spLocks noChangeArrowheads="1"/>
          </p:cNvSpPr>
          <p:nvPr/>
        </p:nvSpPr>
        <p:spPr bwMode="auto">
          <a:xfrm>
            <a:off x="6324600" y="2209800"/>
            <a:ext cx="458788" cy="306388"/>
          </a:xfrm>
          <a:prstGeom prst="rect">
            <a:avLst/>
          </a:prstGeom>
          <a:solidFill>
            <a:srgbClr val="66CC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67" name="Rectangle 63"/>
          <p:cNvSpPr>
            <a:spLocks noChangeArrowheads="1"/>
          </p:cNvSpPr>
          <p:nvPr/>
        </p:nvSpPr>
        <p:spPr bwMode="auto">
          <a:xfrm>
            <a:off x="6480175" y="2254250"/>
            <a:ext cx="236538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D</a:t>
            </a:r>
            <a:endParaRPr lang="en-US"/>
          </a:p>
        </p:txBody>
      </p:sp>
      <p:sp>
        <p:nvSpPr>
          <p:cNvPr id="431168" name="Rectangle 64"/>
          <p:cNvSpPr>
            <a:spLocks noChangeArrowheads="1"/>
          </p:cNvSpPr>
          <p:nvPr/>
        </p:nvSpPr>
        <p:spPr bwMode="auto">
          <a:xfrm>
            <a:off x="6781800" y="2209800"/>
            <a:ext cx="458788" cy="306388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69" name="Rectangle 65"/>
          <p:cNvSpPr>
            <a:spLocks noChangeArrowheads="1"/>
          </p:cNvSpPr>
          <p:nvPr/>
        </p:nvSpPr>
        <p:spPr bwMode="auto">
          <a:xfrm>
            <a:off x="6942138" y="2254250"/>
            <a:ext cx="225425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431170" name="Rectangle 66"/>
          <p:cNvSpPr>
            <a:spLocks noChangeArrowheads="1"/>
          </p:cNvSpPr>
          <p:nvPr/>
        </p:nvSpPr>
        <p:spPr bwMode="auto">
          <a:xfrm>
            <a:off x="7239000" y="2209800"/>
            <a:ext cx="458788" cy="306388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71" name="Rectangle 67"/>
          <p:cNvSpPr>
            <a:spLocks noChangeArrowheads="1"/>
          </p:cNvSpPr>
          <p:nvPr/>
        </p:nvSpPr>
        <p:spPr bwMode="auto">
          <a:xfrm>
            <a:off x="7381875" y="2254250"/>
            <a:ext cx="26035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M</a:t>
            </a:r>
            <a:endParaRPr lang="en-US"/>
          </a:p>
        </p:txBody>
      </p:sp>
      <p:sp>
        <p:nvSpPr>
          <p:cNvPr id="431172" name="Rectangle 68"/>
          <p:cNvSpPr>
            <a:spLocks noChangeArrowheads="1"/>
          </p:cNvSpPr>
          <p:nvPr/>
        </p:nvSpPr>
        <p:spPr bwMode="auto">
          <a:xfrm>
            <a:off x="7696200" y="2209800"/>
            <a:ext cx="458788" cy="306388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73" name="Rectangle 69"/>
          <p:cNvSpPr>
            <a:spLocks noChangeArrowheads="1"/>
          </p:cNvSpPr>
          <p:nvPr/>
        </p:nvSpPr>
        <p:spPr bwMode="auto">
          <a:xfrm>
            <a:off x="7824788" y="2254250"/>
            <a:ext cx="288925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W</a:t>
            </a:r>
            <a:endParaRPr lang="en-US"/>
          </a:p>
        </p:txBody>
      </p:sp>
      <p:sp>
        <p:nvSpPr>
          <p:cNvPr id="431174" name="Rectangle 70"/>
          <p:cNvSpPr>
            <a:spLocks noChangeArrowheads="1"/>
          </p:cNvSpPr>
          <p:nvPr/>
        </p:nvSpPr>
        <p:spPr bwMode="auto">
          <a:xfrm>
            <a:off x="990600" y="685800"/>
            <a:ext cx="25908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75" name="Rectangle 71"/>
          <p:cNvSpPr>
            <a:spLocks noChangeArrowheads="1"/>
          </p:cNvSpPr>
          <p:nvPr/>
        </p:nvSpPr>
        <p:spPr bwMode="auto">
          <a:xfrm>
            <a:off x="1082675" y="739775"/>
            <a:ext cx="744538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Courier New" pitchFamily="49" charset="0"/>
              </a:rPr>
              <a:t># demo</a:t>
            </a:r>
            <a:endParaRPr lang="en-US"/>
          </a:p>
        </p:txBody>
      </p:sp>
      <p:sp>
        <p:nvSpPr>
          <p:cNvPr id="431176" name="Rectangle 72"/>
          <p:cNvSpPr>
            <a:spLocks noChangeArrowheads="1"/>
          </p:cNvSpPr>
          <p:nvPr/>
        </p:nvSpPr>
        <p:spPr bwMode="auto">
          <a:xfrm>
            <a:off x="1720850" y="739775"/>
            <a:ext cx="212725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Courier New" pitchFamily="49" charset="0"/>
              </a:rPr>
              <a:t>-</a:t>
            </a:r>
            <a:endParaRPr lang="en-US"/>
          </a:p>
        </p:txBody>
      </p:sp>
      <p:sp>
        <p:nvSpPr>
          <p:cNvPr id="431177" name="Rectangle 73"/>
          <p:cNvSpPr>
            <a:spLocks noChangeArrowheads="1"/>
          </p:cNvSpPr>
          <p:nvPr/>
        </p:nvSpPr>
        <p:spPr bwMode="auto">
          <a:xfrm>
            <a:off x="1879600" y="739775"/>
            <a:ext cx="425450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>
                <a:solidFill>
                  <a:srgbClr val="000000"/>
                </a:solidFill>
                <a:latin typeface="Courier New" pitchFamily="49" charset="0"/>
              </a:rPr>
              <a:t>retb</a:t>
            </a:r>
            <a:endParaRPr lang="en-US"/>
          </a:p>
        </p:txBody>
      </p:sp>
      <p:sp>
        <p:nvSpPr>
          <p:cNvPr id="431178" name="Rectangle 74"/>
          <p:cNvSpPr>
            <a:spLocks noChangeArrowheads="1"/>
          </p:cNvSpPr>
          <p:nvPr/>
        </p:nvSpPr>
        <p:spPr bwMode="auto">
          <a:xfrm>
            <a:off x="5867400" y="2209800"/>
            <a:ext cx="458788" cy="306388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79" name="Rectangle 75"/>
          <p:cNvSpPr>
            <a:spLocks noChangeArrowheads="1"/>
          </p:cNvSpPr>
          <p:nvPr/>
        </p:nvSpPr>
        <p:spPr bwMode="auto">
          <a:xfrm>
            <a:off x="6034088" y="2254250"/>
            <a:ext cx="214312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F</a:t>
            </a:r>
            <a:endParaRPr lang="en-US"/>
          </a:p>
        </p:txBody>
      </p:sp>
      <p:sp>
        <p:nvSpPr>
          <p:cNvPr id="431180" name="Rectangle 76"/>
          <p:cNvSpPr>
            <a:spLocks noChangeArrowheads="1"/>
          </p:cNvSpPr>
          <p:nvPr/>
        </p:nvSpPr>
        <p:spPr bwMode="auto">
          <a:xfrm>
            <a:off x="6324600" y="2209800"/>
            <a:ext cx="458788" cy="306388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81" name="Rectangle 77"/>
          <p:cNvSpPr>
            <a:spLocks noChangeArrowheads="1"/>
          </p:cNvSpPr>
          <p:nvPr/>
        </p:nvSpPr>
        <p:spPr bwMode="auto">
          <a:xfrm>
            <a:off x="6480175" y="2254250"/>
            <a:ext cx="236538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D</a:t>
            </a:r>
            <a:endParaRPr lang="en-US"/>
          </a:p>
        </p:txBody>
      </p:sp>
      <p:sp>
        <p:nvSpPr>
          <p:cNvPr id="431182" name="Rectangle 78"/>
          <p:cNvSpPr>
            <a:spLocks noChangeArrowheads="1"/>
          </p:cNvSpPr>
          <p:nvPr/>
        </p:nvSpPr>
        <p:spPr bwMode="auto">
          <a:xfrm>
            <a:off x="6781800" y="2209800"/>
            <a:ext cx="458788" cy="306388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83" name="Rectangle 79"/>
          <p:cNvSpPr>
            <a:spLocks noChangeArrowheads="1"/>
          </p:cNvSpPr>
          <p:nvPr/>
        </p:nvSpPr>
        <p:spPr bwMode="auto">
          <a:xfrm>
            <a:off x="6942138" y="2254250"/>
            <a:ext cx="225425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431184" name="Rectangle 80"/>
          <p:cNvSpPr>
            <a:spLocks noChangeArrowheads="1"/>
          </p:cNvSpPr>
          <p:nvPr/>
        </p:nvSpPr>
        <p:spPr bwMode="auto">
          <a:xfrm>
            <a:off x="7239000" y="2209800"/>
            <a:ext cx="458788" cy="306388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85" name="Rectangle 81"/>
          <p:cNvSpPr>
            <a:spLocks noChangeArrowheads="1"/>
          </p:cNvSpPr>
          <p:nvPr/>
        </p:nvSpPr>
        <p:spPr bwMode="auto">
          <a:xfrm>
            <a:off x="7381875" y="2254250"/>
            <a:ext cx="26035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M</a:t>
            </a:r>
            <a:endParaRPr lang="en-US"/>
          </a:p>
        </p:txBody>
      </p:sp>
      <p:sp>
        <p:nvSpPr>
          <p:cNvPr id="431186" name="Rectangle 82"/>
          <p:cNvSpPr>
            <a:spLocks noChangeArrowheads="1"/>
          </p:cNvSpPr>
          <p:nvPr/>
        </p:nvSpPr>
        <p:spPr bwMode="auto">
          <a:xfrm>
            <a:off x="7696200" y="2209800"/>
            <a:ext cx="458788" cy="306388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87" name="Rectangle 83"/>
          <p:cNvSpPr>
            <a:spLocks noChangeArrowheads="1"/>
          </p:cNvSpPr>
          <p:nvPr/>
        </p:nvSpPr>
        <p:spPr bwMode="auto">
          <a:xfrm>
            <a:off x="7824788" y="2254250"/>
            <a:ext cx="288925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W</a:t>
            </a:r>
            <a:endParaRPr lang="en-US"/>
          </a:p>
        </p:txBody>
      </p:sp>
      <p:sp>
        <p:nvSpPr>
          <p:cNvPr id="431188" name="Rectangle 84"/>
          <p:cNvSpPr>
            <a:spLocks noChangeArrowheads="1"/>
          </p:cNvSpPr>
          <p:nvPr/>
        </p:nvSpPr>
        <p:spPr bwMode="auto">
          <a:xfrm>
            <a:off x="5181600" y="4953000"/>
            <a:ext cx="1906588" cy="763588"/>
          </a:xfrm>
          <a:prstGeom prst="rect">
            <a:avLst/>
          </a:prstGeom>
          <a:solidFill>
            <a:srgbClr val="B2B2B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89" name="Rectangle 85"/>
          <p:cNvSpPr>
            <a:spLocks noChangeArrowheads="1"/>
          </p:cNvSpPr>
          <p:nvPr/>
        </p:nvSpPr>
        <p:spPr bwMode="auto">
          <a:xfrm>
            <a:off x="6072188" y="5018088"/>
            <a:ext cx="214312" cy="27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F</a:t>
            </a:r>
            <a:endParaRPr lang="en-US"/>
          </a:p>
        </p:txBody>
      </p:sp>
      <p:sp>
        <p:nvSpPr>
          <p:cNvPr id="431190" name="Rectangle 86"/>
          <p:cNvSpPr>
            <a:spLocks noChangeArrowheads="1"/>
          </p:cNvSpPr>
          <p:nvPr/>
        </p:nvSpPr>
        <p:spPr bwMode="auto">
          <a:xfrm>
            <a:off x="5181600" y="5257800"/>
            <a:ext cx="1906588" cy="493713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91" name="Rectangle 87"/>
          <p:cNvSpPr>
            <a:spLocks noChangeArrowheads="1"/>
          </p:cNvSpPr>
          <p:nvPr/>
        </p:nvSpPr>
        <p:spPr bwMode="auto">
          <a:xfrm>
            <a:off x="5318125" y="5300663"/>
            <a:ext cx="354013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0">
                <a:solidFill>
                  <a:srgbClr val="000000"/>
                </a:solidFill>
              </a:rPr>
              <a:t>valC</a:t>
            </a:r>
            <a:endParaRPr lang="en-US"/>
          </a:p>
        </p:txBody>
      </p:sp>
      <p:sp>
        <p:nvSpPr>
          <p:cNvPr id="431192" name="Rectangle 88"/>
          <p:cNvSpPr>
            <a:spLocks noChangeArrowheads="1"/>
          </p:cNvSpPr>
          <p:nvPr/>
        </p:nvSpPr>
        <p:spPr bwMode="auto">
          <a:xfrm>
            <a:off x="5683250" y="5294313"/>
            <a:ext cx="296863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0">
                <a:solidFill>
                  <a:srgbClr val="000000"/>
                </a:solidFill>
                <a:latin typeface="Wingdings 3" pitchFamily="18" charset="2"/>
              </a:rPr>
              <a:t>f</a:t>
            </a:r>
            <a:endParaRPr lang="en-US"/>
          </a:p>
        </p:txBody>
      </p:sp>
      <p:sp>
        <p:nvSpPr>
          <p:cNvPr id="431193" name="Rectangle 89"/>
          <p:cNvSpPr>
            <a:spLocks noChangeArrowheads="1"/>
          </p:cNvSpPr>
          <p:nvPr/>
        </p:nvSpPr>
        <p:spPr bwMode="auto">
          <a:xfrm>
            <a:off x="5891213" y="5300663"/>
            <a:ext cx="176212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0">
                <a:solidFill>
                  <a:srgbClr val="000000"/>
                </a:solidFill>
              </a:rPr>
              <a:t>5</a:t>
            </a:r>
            <a:endParaRPr lang="en-US"/>
          </a:p>
        </p:txBody>
      </p:sp>
      <p:sp>
        <p:nvSpPr>
          <p:cNvPr id="431194" name="Rectangle 90"/>
          <p:cNvSpPr>
            <a:spLocks noChangeArrowheads="1"/>
          </p:cNvSpPr>
          <p:nvPr/>
        </p:nvSpPr>
        <p:spPr bwMode="auto">
          <a:xfrm>
            <a:off x="5318125" y="5521325"/>
            <a:ext cx="177800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0">
                <a:solidFill>
                  <a:srgbClr val="000000"/>
                </a:solidFill>
              </a:rPr>
              <a:t>rB</a:t>
            </a:r>
            <a:endParaRPr lang="en-US"/>
          </a:p>
        </p:txBody>
      </p:sp>
      <p:sp>
        <p:nvSpPr>
          <p:cNvPr id="431195" name="Rectangle 91"/>
          <p:cNvSpPr>
            <a:spLocks noChangeArrowheads="1"/>
          </p:cNvSpPr>
          <p:nvPr/>
        </p:nvSpPr>
        <p:spPr bwMode="auto">
          <a:xfrm>
            <a:off x="5507038" y="5514975"/>
            <a:ext cx="296862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0">
                <a:solidFill>
                  <a:srgbClr val="000000"/>
                </a:solidFill>
                <a:latin typeface="Wingdings 3" pitchFamily="18" charset="2"/>
              </a:rPr>
              <a:t>f</a:t>
            </a:r>
            <a:endParaRPr lang="en-US"/>
          </a:p>
        </p:txBody>
      </p:sp>
      <p:sp>
        <p:nvSpPr>
          <p:cNvPr id="431196" name="Rectangle 92"/>
          <p:cNvSpPr>
            <a:spLocks noChangeArrowheads="1"/>
          </p:cNvSpPr>
          <p:nvPr/>
        </p:nvSpPr>
        <p:spPr bwMode="auto">
          <a:xfrm>
            <a:off x="5715000" y="5540375"/>
            <a:ext cx="21272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0">
                <a:solidFill>
                  <a:srgbClr val="000000"/>
                </a:solidFill>
                <a:latin typeface="Courier New" pitchFamily="49" charset="0"/>
              </a:rPr>
              <a:t>%</a:t>
            </a:r>
            <a:endParaRPr lang="en-US"/>
          </a:p>
        </p:txBody>
      </p:sp>
      <p:sp>
        <p:nvSpPr>
          <p:cNvPr id="431197" name="Rectangle 93"/>
          <p:cNvSpPr>
            <a:spLocks noChangeArrowheads="1"/>
          </p:cNvSpPr>
          <p:nvPr/>
        </p:nvSpPr>
        <p:spPr bwMode="auto">
          <a:xfrm>
            <a:off x="5873750" y="5540375"/>
            <a:ext cx="319088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0">
                <a:solidFill>
                  <a:srgbClr val="000000"/>
                </a:solidFill>
                <a:latin typeface="Courier New" pitchFamily="49" charset="0"/>
              </a:rPr>
              <a:t>esi</a:t>
            </a:r>
            <a:endParaRPr lang="en-US"/>
          </a:p>
        </p:txBody>
      </p:sp>
      <p:sp>
        <p:nvSpPr>
          <p:cNvPr id="431198" name="Rectangle 94"/>
          <p:cNvSpPr>
            <a:spLocks noChangeArrowheads="1"/>
          </p:cNvSpPr>
          <p:nvPr/>
        </p:nvSpPr>
        <p:spPr bwMode="auto">
          <a:xfrm>
            <a:off x="5181600" y="4953000"/>
            <a:ext cx="1906588" cy="763588"/>
          </a:xfrm>
          <a:prstGeom prst="rect">
            <a:avLst/>
          </a:prstGeom>
          <a:solidFill>
            <a:srgbClr val="B2B2B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199" name="Rectangle 95"/>
          <p:cNvSpPr>
            <a:spLocks noChangeArrowheads="1"/>
          </p:cNvSpPr>
          <p:nvPr/>
        </p:nvSpPr>
        <p:spPr bwMode="auto">
          <a:xfrm>
            <a:off x="6072188" y="5018088"/>
            <a:ext cx="214312" cy="27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F</a:t>
            </a:r>
            <a:endParaRPr lang="en-US"/>
          </a:p>
        </p:txBody>
      </p:sp>
      <p:sp>
        <p:nvSpPr>
          <p:cNvPr id="431200" name="Rectangle 96"/>
          <p:cNvSpPr>
            <a:spLocks noChangeArrowheads="1"/>
          </p:cNvSpPr>
          <p:nvPr/>
        </p:nvSpPr>
        <p:spPr bwMode="auto">
          <a:xfrm>
            <a:off x="5181600" y="5257800"/>
            <a:ext cx="1906588" cy="493713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201" name="Rectangle 97"/>
          <p:cNvSpPr>
            <a:spLocks noChangeArrowheads="1"/>
          </p:cNvSpPr>
          <p:nvPr/>
        </p:nvSpPr>
        <p:spPr bwMode="auto">
          <a:xfrm>
            <a:off x="5318125" y="5300663"/>
            <a:ext cx="354013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0">
                <a:solidFill>
                  <a:srgbClr val="000000"/>
                </a:solidFill>
              </a:rPr>
              <a:t>valC</a:t>
            </a:r>
            <a:endParaRPr lang="en-US"/>
          </a:p>
        </p:txBody>
      </p:sp>
      <p:sp>
        <p:nvSpPr>
          <p:cNvPr id="431202" name="Rectangle 98"/>
          <p:cNvSpPr>
            <a:spLocks noChangeArrowheads="1"/>
          </p:cNvSpPr>
          <p:nvPr/>
        </p:nvSpPr>
        <p:spPr bwMode="auto">
          <a:xfrm>
            <a:off x="5683250" y="5294313"/>
            <a:ext cx="296863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0">
                <a:solidFill>
                  <a:srgbClr val="000000"/>
                </a:solidFill>
                <a:latin typeface="Wingdings 3" pitchFamily="18" charset="2"/>
              </a:rPr>
              <a:t>f</a:t>
            </a:r>
            <a:endParaRPr lang="en-US"/>
          </a:p>
        </p:txBody>
      </p:sp>
      <p:sp>
        <p:nvSpPr>
          <p:cNvPr id="431203" name="Rectangle 99"/>
          <p:cNvSpPr>
            <a:spLocks noChangeArrowheads="1"/>
          </p:cNvSpPr>
          <p:nvPr/>
        </p:nvSpPr>
        <p:spPr bwMode="auto">
          <a:xfrm>
            <a:off x="5891213" y="5300663"/>
            <a:ext cx="176212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0">
                <a:solidFill>
                  <a:srgbClr val="000000"/>
                </a:solidFill>
              </a:rPr>
              <a:t>5</a:t>
            </a:r>
            <a:endParaRPr lang="en-US"/>
          </a:p>
        </p:txBody>
      </p:sp>
      <p:sp>
        <p:nvSpPr>
          <p:cNvPr id="431204" name="Rectangle 100"/>
          <p:cNvSpPr>
            <a:spLocks noChangeArrowheads="1"/>
          </p:cNvSpPr>
          <p:nvPr/>
        </p:nvSpPr>
        <p:spPr bwMode="auto">
          <a:xfrm>
            <a:off x="5318125" y="5521325"/>
            <a:ext cx="177800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0">
                <a:solidFill>
                  <a:srgbClr val="000000"/>
                </a:solidFill>
              </a:rPr>
              <a:t>rB</a:t>
            </a:r>
            <a:endParaRPr lang="en-US"/>
          </a:p>
        </p:txBody>
      </p:sp>
      <p:sp>
        <p:nvSpPr>
          <p:cNvPr id="431205" name="Rectangle 101"/>
          <p:cNvSpPr>
            <a:spLocks noChangeArrowheads="1"/>
          </p:cNvSpPr>
          <p:nvPr/>
        </p:nvSpPr>
        <p:spPr bwMode="auto">
          <a:xfrm>
            <a:off x="5507038" y="5514975"/>
            <a:ext cx="296862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0">
                <a:solidFill>
                  <a:srgbClr val="000000"/>
                </a:solidFill>
                <a:latin typeface="Wingdings 3" pitchFamily="18" charset="2"/>
              </a:rPr>
              <a:t>f</a:t>
            </a:r>
            <a:endParaRPr lang="en-US"/>
          </a:p>
        </p:txBody>
      </p:sp>
      <p:sp>
        <p:nvSpPr>
          <p:cNvPr id="431206" name="Rectangle 102"/>
          <p:cNvSpPr>
            <a:spLocks noChangeArrowheads="1"/>
          </p:cNvSpPr>
          <p:nvPr/>
        </p:nvSpPr>
        <p:spPr bwMode="auto">
          <a:xfrm>
            <a:off x="5715000" y="5540375"/>
            <a:ext cx="21272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0">
                <a:solidFill>
                  <a:srgbClr val="000000"/>
                </a:solidFill>
                <a:latin typeface="Courier New" pitchFamily="49" charset="0"/>
              </a:rPr>
              <a:t>%</a:t>
            </a:r>
            <a:endParaRPr lang="en-US"/>
          </a:p>
        </p:txBody>
      </p:sp>
      <p:sp>
        <p:nvSpPr>
          <p:cNvPr id="431207" name="Rectangle 103"/>
          <p:cNvSpPr>
            <a:spLocks noChangeArrowheads="1"/>
          </p:cNvSpPr>
          <p:nvPr/>
        </p:nvSpPr>
        <p:spPr bwMode="auto">
          <a:xfrm>
            <a:off x="5873750" y="5540375"/>
            <a:ext cx="319088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0">
                <a:solidFill>
                  <a:srgbClr val="000000"/>
                </a:solidFill>
                <a:latin typeface="Courier New" pitchFamily="49" charset="0"/>
              </a:rPr>
              <a:t>esi</a:t>
            </a:r>
            <a:endParaRPr lang="en-US"/>
          </a:p>
        </p:txBody>
      </p:sp>
      <p:sp>
        <p:nvSpPr>
          <p:cNvPr id="431208" name="Line 104"/>
          <p:cNvSpPr>
            <a:spLocks noChangeShapeType="1"/>
          </p:cNvSpPr>
          <p:nvPr/>
        </p:nvSpPr>
        <p:spPr bwMode="auto">
          <a:xfrm flipH="1">
            <a:off x="5181600" y="2514600"/>
            <a:ext cx="685800" cy="685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1209" name="Line 105"/>
          <p:cNvSpPr>
            <a:spLocks noChangeShapeType="1"/>
          </p:cNvSpPr>
          <p:nvPr/>
        </p:nvSpPr>
        <p:spPr bwMode="auto">
          <a:xfrm>
            <a:off x="6324600" y="2514600"/>
            <a:ext cx="762000" cy="685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31226" name="Group 122"/>
          <p:cNvGrpSpPr>
            <a:grpSpLocks/>
          </p:cNvGrpSpPr>
          <p:nvPr/>
        </p:nvGrpSpPr>
        <p:grpSpPr bwMode="auto">
          <a:xfrm>
            <a:off x="5181600" y="3200400"/>
            <a:ext cx="1906588" cy="1606550"/>
            <a:chOff x="3264" y="2016"/>
            <a:chExt cx="1201" cy="1012"/>
          </a:xfrm>
        </p:grpSpPr>
        <p:sp>
          <p:nvSpPr>
            <p:cNvPr id="431210" name="Rectangle 106"/>
            <p:cNvSpPr>
              <a:spLocks noChangeArrowheads="1"/>
            </p:cNvSpPr>
            <p:nvPr/>
          </p:nvSpPr>
          <p:spPr bwMode="auto">
            <a:xfrm>
              <a:off x="3264" y="2016"/>
              <a:ext cx="1201" cy="529"/>
            </a:xfrm>
            <a:prstGeom prst="rect">
              <a:avLst/>
            </a:prstGeom>
            <a:solidFill>
              <a:srgbClr val="B2B2B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211" name="Rectangle 107"/>
            <p:cNvSpPr>
              <a:spLocks noChangeArrowheads="1"/>
            </p:cNvSpPr>
            <p:nvPr/>
          </p:nvSpPr>
          <p:spPr bwMode="auto">
            <a:xfrm>
              <a:off x="3801" y="2057"/>
              <a:ext cx="18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31212" name="Rectangle 108"/>
            <p:cNvSpPr>
              <a:spLocks noChangeArrowheads="1"/>
            </p:cNvSpPr>
            <p:nvPr/>
          </p:nvSpPr>
          <p:spPr bwMode="auto">
            <a:xfrm>
              <a:off x="3264" y="2208"/>
              <a:ext cx="1201" cy="33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213" name="Rectangle 109"/>
            <p:cNvSpPr>
              <a:spLocks noChangeArrowheads="1"/>
            </p:cNvSpPr>
            <p:nvPr/>
          </p:nvSpPr>
          <p:spPr bwMode="auto">
            <a:xfrm>
              <a:off x="3350" y="2312"/>
              <a:ext cx="235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valM</a:t>
              </a:r>
              <a:endParaRPr lang="en-US"/>
            </a:p>
          </p:txBody>
        </p:sp>
        <p:sp>
          <p:nvSpPr>
            <p:cNvPr id="431214" name="Rectangle 110"/>
            <p:cNvSpPr>
              <a:spLocks noChangeArrowheads="1"/>
            </p:cNvSpPr>
            <p:nvPr/>
          </p:nvSpPr>
          <p:spPr bwMode="auto">
            <a:xfrm>
              <a:off x="3592" y="2312"/>
              <a:ext cx="145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= </a:t>
              </a:r>
              <a:endParaRPr lang="en-US"/>
            </a:p>
          </p:txBody>
        </p:sp>
        <p:sp>
          <p:nvSpPr>
            <p:cNvPr id="431215" name="Rectangle 111"/>
            <p:cNvSpPr>
              <a:spLocks noChangeArrowheads="1"/>
            </p:cNvSpPr>
            <p:nvPr/>
          </p:nvSpPr>
          <p:spPr bwMode="auto">
            <a:xfrm>
              <a:off x="3688" y="2324"/>
              <a:ext cx="335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0x0b</a:t>
              </a:r>
              <a:endParaRPr lang="en-US"/>
            </a:p>
          </p:txBody>
        </p:sp>
        <p:sp>
          <p:nvSpPr>
            <p:cNvPr id="431216" name="Rectangle 112"/>
            <p:cNvSpPr>
              <a:spLocks noChangeArrowheads="1"/>
            </p:cNvSpPr>
            <p:nvPr/>
          </p:nvSpPr>
          <p:spPr bwMode="auto">
            <a:xfrm>
              <a:off x="3264" y="2016"/>
              <a:ext cx="1201" cy="529"/>
            </a:xfrm>
            <a:prstGeom prst="rect">
              <a:avLst/>
            </a:prstGeom>
            <a:solidFill>
              <a:srgbClr val="B2B2B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217" name="Rectangle 113"/>
            <p:cNvSpPr>
              <a:spLocks noChangeArrowheads="1"/>
            </p:cNvSpPr>
            <p:nvPr/>
          </p:nvSpPr>
          <p:spPr bwMode="auto">
            <a:xfrm>
              <a:off x="3801" y="2057"/>
              <a:ext cx="18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31218" name="Rectangle 114"/>
            <p:cNvSpPr>
              <a:spLocks noChangeArrowheads="1"/>
            </p:cNvSpPr>
            <p:nvPr/>
          </p:nvSpPr>
          <p:spPr bwMode="auto">
            <a:xfrm>
              <a:off x="3264" y="2208"/>
              <a:ext cx="1201" cy="33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219" name="Rectangle 115"/>
            <p:cNvSpPr>
              <a:spLocks noChangeArrowheads="1"/>
            </p:cNvSpPr>
            <p:nvPr/>
          </p:nvSpPr>
          <p:spPr bwMode="auto">
            <a:xfrm>
              <a:off x="3350" y="2312"/>
              <a:ext cx="235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valM</a:t>
              </a:r>
              <a:endParaRPr lang="en-US"/>
            </a:p>
          </p:txBody>
        </p:sp>
        <p:sp>
          <p:nvSpPr>
            <p:cNvPr id="431220" name="Rectangle 116"/>
            <p:cNvSpPr>
              <a:spLocks noChangeArrowheads="1"/>
            </p:cNvSpPr>
            <p:nvPr/>
          </p:nvSpPr>
          <p:spPr bwMode="auto">
            <a:xfrm>
              <a:off x="3592" y="2312"/>
              <a:ext cx="145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= </a:t>
              </a:r>
              <a:endParaRPr lang="en-US"/>
            </a:p>
          </p:txBody>
        </p:sp>
        <p:sp>
          <p:nvSpPr>
            <p:cNvPr id="431221" name="Rectangle 117"/>
            <p:cNvSpPr>
              <a:spLocks noChangeArrowheads="1"/>
            </p:cNvSpPr>
            <p:nvPr/>
          </p:nvSpPr>
          <p:spPr bwMode="auto">
            <a:xfrm>
              <a:off x="3688" y="2324"/>
              <a:ext cx="335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0x0b</a:t>
              </a:r>
              <a:endParaRPr lang="en-US"/>
            </a:p>
          </p:txBody>
        </p:sp>
        <p:sp>
          <p:nvSpPr>
            <p:cNvPr id="431222" name="Rectangle 118"/>
            <p:cNvSpPr>
              <a:spLocks noChangeArrowheads="1"/>
            </p:cNvSpPr>
            <p:nvPr/>
          </p:nvSpPr>
          <p:spPr bwMode="auto">
            <a:xfrm>
              <a:off x="3744" y="2640"/>
              <a:ext cx="162" cy="3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223" name="Rectangle 119"/>
            <p:cNvSpPr>
              <a:spLocks noChangeArrowheads="1"/>
            </p:cNvSpPr>
            <p:nvPr/>
          </p:nvSpPr>
          <p:spPr bwMode="auto">
            <a:xfrm>
              <a:off x="3802" y="2641"/>
              <a:ext cx="10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•</a:t>
              </a:r>
              <a:endParaRPr lang="en-US"/>
            </a:p>
          </p:txBody>
        </p:sp>
        <p:sp>
          <p:nvSpPr>
            <p:cNvPr id="431224" name="Rectangle 120"/>
            <p:cNvSpPr>
              <a:spLocks noChangeArrowheads="1"/>
            </p:cNvSpPr>
            <p:nvPr/>
          </p:nvSpPr>
          <p:spPr bwMode="auto">
            <a:xfrm>
              <a:off x="3802" y="2749"/>
              <a:ext cx="10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•</a:t>
              </a:r>
              <a:endParaRPr lang="en-US"/>
            </a:p>
          </p:txBody>
        </p:sp>
        <p:sp>
          <p:nvSpPr>
            <p:cNvPr id="431225" name="Rectangle 121"/>
            <p:cNvSpPr>
              <a:spLocks noChangeArrowheads="1"/>
            </p:cNvSpPr>
            <p:nvPr/>
          </p:nvSpPr>
          <p:spPr bwMode="auto">
            <a:xfrm>
              <a:off x="3802" y="2857"/>
              <a:ext cx="10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•</a:t>
              </a:r>
              <a:endParaRPr lang="en-US"/>
            </a:p>
          </p:txBody>
        </p:sp>
      </p:grpSp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27038" y="0"/>
            <a:ext cx="8704262" cy="779463"/>
          </a:xfrm>
        </p:spPr>
        <p:txBody>
          <a:bodyPr/>
          <a:lstStyle/>
          <a:p>
            <a:r>
              <a:rPr lang="en-US"/>
              <a:t>Correct Return Example</a:t>
            </a:r>
          </a:p>
        </p:txBody>
      </p:sp>
      <p:sp>
        <p:nvSpPr>
          <p:cNvPr id="431108" name="Rectangle 4"/>
          <p:cNvSpPr>
            <a:spLocks noChangeArrowheads="1"/>
          </p:cNvSpPr>
          <p:nvPr/>
        </p:nvSpPr>
        <p:spPr bwMode="auto">
          <a:xfrm>
            <a:off x="381000" y="3200400"/>
            <a:ext cx="46482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343" tIns="44379" rIns="90343" bIns="44379"/>
          <a:lstStyle/>
          <a:p>
            <a:pPr marL="742950" lvl="1" indent="-244475" algn="l" defTabSz="912813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As </a:t>
            </a:r>
            <a:r>
              <a:rPr lang="en-US" sz="2000">
                <a:latin typeface="Courier New" pitchFamily="49" charset="0"/>
              </a:rPr>
              <a:t>ret</a:t>
            </a:r>
            <a:r>
              <a:rPr lang="en-US" sz="2000"/>
              <a:t> passes through pipeline, stall at fetch stage</a:t>
            </a:r>
          </a:p>
          <a:p>
            <a:pPr marL="1144588" lvl="2" indent="-238125" algn="l" defTabSz="912813" eaLnBrk="1" hangingPunct="1">
              <a:lnSpc>
                <a:spcPct val="107000"/>
              </a:lnSpc>
              <a:spcBef>
                <a:spcPct val="10000"/>
              </a:spcBef>
              <a:buClr>
                <a:srgbClr val="005400"/>
              </a:buClr>
              <a:buSzPct val="90000"/>
              <a:buFont typeface="Wingdings" pitchFamily="2" charset="2"/>
              <a:buChar char="l"/>
            </a:pPr>
            <a:r>
              <a:rPr lang="en-US">
                <a:solidFill>
                  <a:schemeClr val="folHlink"/>
                </a:solidFill>
              </a:rPr>
              <a:t>While in decode, execute, and memory stage</a:t>
            </a:r>
          </a:p>
          <a:p>
            <a:pPr marL="742950" lvl="1" indent="-244475" algn="l" defTabSz="912813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Inject bubble into decode stage</a:t>
            </a:r>
          </a:p>
          <a:p>
            <a:pPr marL="742950" lvl="1" indent="-244475" algn="l" defTabSz="912813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Release stall when reach write-back stage</a:t>
            </a:r>
          </a:p>
          <a:p>
            <a:pPr marL="742950" lvl="1" indent="-244475" algn="l" defTabSz="912813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endParaRPr lang="en-US" sz="2000">
              <a:latin typeface="Courier New" pitchFamily="49" charset="0"/>
            </a:endParaRP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Detecting Return</a:t>
            </a:r>
          </a:p>
        </p:txBody>
      </p:sp>
      <p:graphicFrame>
        <p:nvGraphicFramePr>
          <p:cNvPr id="459808" name="Group 32"/>
          <p:cNvGraphicFramePr>
            <a:graphicFrameLocks noGrp="1"/>
          </p:cNvGraphicFramePr>
          <p:nvPr/>
        </p:nvGraphicFramePr>
        <p:xfrm>
          <a:off x="1371600" y="5376862"/>
          <a:ext cx="6630988" cy="941388"/>
        </p:xfrm>
        <a:graphic>
          <a:graphicData uri="http://schemas.openxmlformats.org/drawingml/2006/table">
            <a:tbl>
              <a:tblPr/>
              <a:tblGrid>
                <a:gridCol w="2363788"/>
                <a:gridCol w="4267200"/>
              </a:tblGrid>
              <a:tr h="47148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Condition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Trigger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Processing ret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IRET in {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D_icode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,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E_icode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,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M_icode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 }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59810" name="Picture 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984250"/>
            <a:ext cx="6089650" cy="414464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 type="none" w="med" len="med"/>
            <a:tailEnd type="none" w="sm" len="sm"/>
          </a:ln>
        </p:spPr>
      </p:pic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901" name="Rectangle 5"/>
          <p:cNvSpPr>
            <a:spLocks noChangeArrowheads="1"/>
          </p:cNvSpPr>
          <p:nvPr/>
        </p:nvSpPr>
        <p:spPr bwMode="auto">
          <a:xfrm>
            <a:off x="990600" y="1143000"/>
            <a:ext cx="25908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02" name="Rectangle 6"/>
          <p:cNvSpPr>
            <a:spLocks noChangeArrowheads="1"/>
          </p:cNvSpPr>
          <p:nvPr/>
        </p:nvSpPr>
        <p:spPr bwMode="auto">
          <a:xfrm>
            <a:off x="1135063" y="1204913"/>
            <a:ext cx="1382712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0">
                <a:solidFill>
                  <a:srgbClr val="000000"/>
                </a:solidFill>
                <a:latin typeface="Courier New" pitchFamily="49" charset="0"/>
              </a:rPr>
              <a:t>0x026:    ret</a:t>
            </a:r>
            <a:endParaRPr lang="en-US"/>
          </a:p>
        </p:txBody>
      </p:sp>
      <p:sp>
        <p:nvSpPr>
          <p:cNvPr id="464903" name="Rectangle 7"/>
          <p:cNvSpPr>
            <a:spLocks noChangeArrowheads="1"/>
          </p:cNvSpPr>
          <p:nvPr/>
        </p:nvSpPr>
        <p:spPr bwMode="auto">
          <a:xfrm>
            <a:off x="4038600" y="1143000"/>
            <a:ext cx="458788" cy="306388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04" name="Rectangle 8"/>
          <p:cNvSpPr>
            <a:spLocks noChangeArrowheads="1"/>
          </p:cNvSpPr>
          <p:nvPr/>
        </p:nvSpPr>
        <p:spPr bwMode="auto">
          <a:xfrm>
            <a:off x="4249738" y="1187450"/>
            <a:ext cx="1238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F</a:t>
            </a:r>
            <a:endParaRPr lang="en-US"/>
          </a:p>
        </p:txBody>
      </p:sp>
      <p:sp>
        <p:nvSpPr>
          <p:cNvPr id="464905" name="Rectangle 9"/>
          <p:cNvSpPr>
            <a:spLocks noChangeArrowheads="1"/>
          </p:cNvSpPr>
          <p:nvPr/>
        </p:nvSpPr>
        <p:spPr bwMode="auto">
          <a:xfrm>
            <a:off x="4495800" y="1143000"/>
            <a:ext cx="458788" cy="306388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06" name="Rectangle 10"/>
          <p:cNvSpPr>
            <a:spLocks noChangeArrowheads="1"/>
          </p:cNvSpPr>
          <p:nvPr/>
        </p:nvSpPr>
        <p:spPr bwMode="auto">
          <a:xfrm>
            <a:off x="4695825" y="1187450"/>
            <a:ext cx="14605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D</a:t>
            </a:r>
            <a:endParaRPr lang="en-US"/>
          </a:p>
        </p:txBody>
      </p:sp>
      <p:sp>
        <p:nvSpPr>
          <p:cNvPr id="464907" name="Rectangle 11"/>
          <p:cNvSpPr>
            <a:spLocks noChangeArrowheads="1"/>
          </p:cNvSpPr>
          <p:nvPr/>
        </p:nvSpPr>
        <p:spPr bwMode="auto">
          <a:xfrm>
            <a:off x="4953000" y="1143000"/>
            <a:ext cx="458788" cy="306388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08" name="Rectangle 12"/>
          <p:cNvSpPr>
            <a:spLocks noChangeArrowheads="1"/>
          </p:cNvSpPr>
          <p:nvPr/>
        </p:nvSpPr>
        <p:spPr bwMode="auto">
          <a:xfrm>
            <a:off x="5157788" y="1187450"/>
            <a:ext cx="134937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464909" name="Rectangle 13"/>
          <p:cNvSpPr>
            <a:spLocks noChangeArrowheads="1"/>
          </p:cNvSpPr>
          <p:nvPr/>
        </p:nvSpPr>
        <p:spPr bwMode="auto">
          <a:xfrm>
            <a:off x="5410200" y="1143000"/>
            <a:ext cx="458788" cy="306388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10" name="Rectangle 14"/>
          <p:cNvSpPr>
            <a:spLocks noChangeArrowheads="1"/>
          </p:cNvSpPr>
          <p:nvPr/>
        </p:nvSpPr>
        <p:spPr bwMode="auto">
          <a:xfrm>
            <a:off x="5597525" y="1187450"/>
            <a:ext cx="16986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M</a:t>
            </a:r>
            <a:endParaRPr lang="en-US"/>
          </a:p>
        </p:txBody>
      </p:sp>
      <p:sp>
        <p:nvSpPr>
          <p:cNvPr id="464911" name="Rectangle 15"/>
          <p:cNvSpPr>
            <a:spLocks noChangeArrowheads="1"/>
          </p:cNvSpPr>
          <p:nvPr/>
        </p:nvSpPr>
        <p:spPr bwMode="auto">
          <a:xfrm>
            <a:off x="6324600" y="1447800"/>
            <a:ext cx="458788" cy="3063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12" name="Rectangle 16"/>
          <p:cNvSpPr>
            <a:spLocks noChangeArrowheads="1"/>
          </p:cNvSpPr>
          <p:nvPr/>
        </p:nvSpPr>
        <p:spPr bwMode="auto">
          <a:xfrm>
            <a:off x="6497638" y="1492250"/>
            <a:ext cx="198437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W</a:t>
            </a:r>
            <a:endParaRPr lang="en-US"/>
          </a:p>
        </p:txBody>
      </p:sp>
      <p:sp>
        <p:nvSpPr>
          <p:cNvPr id="464913" name="Rectangle 17"/>
          <p:cNvSpPr>
            <a:spLocks noChangeArrowheads="1"/>
          </p:cNvSpPr>
          <p:nvPr/>
        </p:nvSpPr>
        <p:spPr bwMode="auto">
          <a:xfrm>
            <a:off x="990600" y="1447800"/>
            <a:ext cx="25908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14" name="Rectangle 18"/>
          <p:cNvSpPr>
            <a:spLocks noChangeArrowheads="1"/>
          </p:cNvSpPr>
          <p:nvPr/>
        </p:nvSpPr>
        <p:spPr bwMode="auto">
          <a:xfrm>
            <a:off x="2198688" y="1500188"/>
            <a:ext cx="638175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i="1">
                <a:solidFill>
                  <a:srgbClr val="000000"/>
                </a:solidFill>
                <a:latin typeface="Courier New" pitchFamily="49" charset="0"/>
              </a:rPr>
              <a:t>bubble</a:t>
            </a:r>
            <a:endParaRPr lang="en-US"/>
          </a:p>
        </p:txBody>
      </p:sp>
      <p:sp>
        <p:nvSpPr>
          <p:cNvPr id="464915" name="Rectangle 19"/>
          <p:cNvSpPr>
            <a:spLocks noChangeArrowheads="1"/>
          </p:cNvSpPr>
          <p:nvPr/>
        </p:nvSpPr>
        <p:spPr bwMode="auto">
          <a:xfrm>
            <a:off x="4495800" y="1447800"/>
            <a:ext cx="458788" cy="3063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16" name="Rectangle 20"/>
          <p:cNvSpPr>
            <a:spLocks noChangeArrowheads="1"/>
          </p:cNvSpPr>
          <p:nvPr/>
        </p:nvSpPr>
        <p:spPr bwMode="auto">
          <a:xfrm>
            <a:off x="4706938" y="1492250"/>
            <a:ext cx="1238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F</a:t>
            </a:r>
            <a:endParaRPr lang="en-US"/>
          </a:p>
        </p:txBody>
      </p:sp>
      <p:sp>
        <p:nvSpPr>
          <p:cNvPr id="464917" name="Rectangle 21"/>
          <p:cNvSpPr>
            <a:spLocks noChangeArrowheads="1"/>
          </p:cNvSpPr>
          <p:nvPr/>
        </p:nvSpPr>
        <p:spPr bwMode="auto">
          <a:xfrm>
            <a:off x="4953000" y="1447800"/>
            <a:ext cx="458788" cy="3063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18" name="Rectangle 22"/>
          <p:cNvSpPr>
            <a:spLocks noChangeArrowheads="1"/>
          </p:cNvSpPr>
          <p:nvPr/>
        </p:nvSpPr>
        <p:spPr bwMode="auto">
          <a:xfrm>
            <a:off x="5153025" y="1492250"/>
            <a:ext cx="14605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D</a:t>
            </a:r>
            <a:endParaRPr lang="en-US"/>
          </a:p>
        </p:txBody>
      </p:sp>
      <p:sp>
        <p:nvSpPr>
          <p:cNvPr id="464919" name="Rectangle 23"/>
          <p:cNvSpPr>
            <a:spLocks noChangeArrowheads="1"/>
          </p:cNvSpPr>
          <p:nvPr/>
        </p:nvSpPr>
        <p:spPr bwMode="auto">
          <a:xfrm>
            <a:off x="5410200" y="1447800"/>
            <a:ext cx="458788" cy="3063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20" name="Rectangle 24"/>
          <p:cNvSpPr>
            <a:spLocks noChangeArrowheads="1"/>
          </p:cNvSpPr>
          <p:nvPr/>
        </p:nvSpPr>
        <p:spPr bwMode="auto">
          <a:xfrm>
            <a:off x="5614988" y="1492250"/>
            <a:ext cx="134937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464921" name="Rectangle 25"/>
          <p:cNvSpPr>
            <a:spLocks noChangeArrowheads="1"/>
          </p:cNvSpPr>
          <p:nvPr/>
        </p:nvSpPr>
        <p:spPr bwMode="auto">
          <a:xfrm>
            <a:off x="5867400" y="1447800"/>
            <a:ext cx="458788" cy="3063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22" name="Rectangle 26"/>
          <p:cNvSpPr>
            <a:spLocks noChangeArrowheads="1"/>
          </p:cNvSpPr>
          <p:nvPr/>
        </p:nvSpPr>
        <p:spPr bwMode="auto">
          <a:xfrm>
            <a:off x="6054725" y="1492250"/>
            <a:ext cx="16986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M</a:t>
            </a:r>
            <a:endParaRPr lang="en-US"/>
          </a:p>
        </p:txBody>
      </p:sp>
      <p:sp>
        <p:nvSpPr>
          <p:cNvPr id="464923" name="Rectangle 27"/>
          <p:cNvSpPr>
            <a:spLocks noChangeArrowheads="1"/>
          </p:cNvSpPr>
          <p:nvPr/>
        </p:nvSpPr>
        <p:spPr bwMode="auto">
          <a:xfrm>
            <a:off x="5867400" y="1143000"/>
            <a:ext cx="458788" cy="306388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24" name="Rectangle 28"/>
          <p:cNvSpPr>
            <a:spLocks noChangeArrowheads="1"/>
          </p:cNvSpPr>
          <p:nvPr/>
        </p:nvSpPr>
        <p:spPr bwMode="auto">
          <a:xfrm>
            <a:off x="6040438" y="1187450"/>
            <a:ext cx="198437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W</a:t>
            </a:r>
            <a:endParaRPr lang="en-US"/>
          </a:p>
        </p:txBody>
      </p:sp>
      <p:sp>
        <p:nvSpPr>
          <p:cNvPr id="464925" name="Rectangle 29"/>
          <p:cNvSpPr>
            <a:spLocks noChangeArrowheads="1"/>
          </p:cNvSpPr>
          <p:nvPr/>
        </p:nvSpPr>
        <p:spPr bwMode="auto">
          <a:xfrm>
            <a:off x="990600" y="1752600"/>
            <a:ext cx="25908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26" name="Rectangle 30"/>
          <p:cNvSpPr>
            <a:spLocks noChangeArrowheads="1"/>
          </p:cNvSpPr>
          <p:nvPr/>
        </p:nvSpPr>
        <p:spPr bwMode="auto">
          <a:xfrm>
            <a:off x="2198688" y="1804988"/>
            <a:ext cx="638175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i="1">
                <a:solidFill>
                  <a:srgbClr val="000000"/>
                </a:solidFill>
                <a:latin typeface="Courier New" pitchFamily="49" charset="0"/>
              </a:rPr>
              <a:t>bubble</a:t>
            </a:r>
            <a:endParaRPr lang="en-US"/>
          </a:p>
        </p:txBody>
      </p:sp>
      <p:sp>
        <p:nvSpPr>
          <p:cNvPr id="464927" name="Rectangle 31"/>
          <p:cNvSpPr>
            <a:spLocks noChangeArrowheads="1"/>
          </p:cNvSpPr>
          <p:nvPr/>
        </p:nvSpPr>
        <p:spPr bwMode="auto">
          <a:xfrm>
            <a:off x="4953000" y="1752600"/>
            <a:ext cx="458788" cy="3063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28" name="Rectangle 32"/>
          <p:cNvSpPr>
            <a:spLocks noChangeArrowheads="1"/>
          </p:cNvSpPr>
          <p:nvPr/>
        </p:nvSpPr>
        <p:spPr bwMode="auto">
          <a:xfrm>
            <a:off x="5164138" y="1797050"/>
            <a:ext cx="1238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F</a:t>
            </a:r>
            <a:endParaRPr lang="en-US"/>
          </a:p>
        </p:txBody>
      </p:sp>
      <p:sp>
        <p:nvSpPr>
          <p:cNvPr id="464929" name="Rectangle 33"/>
          <p:cNvSpPr>
            <a:spLocks noChangeArrowheads="1"/>
          </p:cNvSpPr>
          <p:nvPr/>
        </p:nvSpPr>
        <p:spPr bwMode="auto">
          <a:xfrm>
            <a:off x="5410200" y="1752600"/>
            <a:ext cx="458788" cy="3063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30" name="Rectangle 34"/>
          <p:cNvSpPr>
            <a:spLocks noChangeArrowheads="1"/>
          </p:cNvSpPr>
          <p:nvPr/>
        </p:nvSpPr>
        <p:spPr bwMode="auto">
          <a:xfrm>
            <a:off x="5610225" y="1797050"/>
            <a:ext cx="14605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D</a:t>
            </a:r>
            <a:endParaRPr lang="en-US"/>
          </a:p>
        </p:txBody>
      </p:sp>
      <p:sp>
        <p:nvSpPr>
          <p:cNvPr id="464931" name="Rectangle 35"/>
          <p:cNvSpPr>
            <a:spLocks noChangeArrowheads="1"/>
          </p:cNvSpPr>
          <p:nvPr/>
        </p:nvSpPr>
        <p:spPr bwMode="auto">
          <a:xfrm>
            <a:off x="5867400" y="1752600"/>
            <a:ext cx="458788" cy="3063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32" name="Rectangle 36"/>
          <p:cNvSpPr>
            <a:spLocks noChangeArrowheads="1"/>
          </p:cNvSpPr>
          <p:nvPr/>
        </p:nvSpPr>
        <p:spPr bwMode="auto">
          <a:xfrm>
            <a:off x="6072188" y="1797050"/>
            <a:ext cx="134937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464933" name="Rectangle 37"/>
          <p:cNvSpPr>
            <a:spLocks noChangeArrowheads="1"/>
          </p:cNvSpPr>
          <p:nvPr/>
        </p:nvSpPr>
        <p:spPr bwMode="auto">
          <a:xfrm>
            <a:off x="6324600" y="1752600"/>
            <a:ext cx="458788" cy="3063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34" name="Rectangle 38"/>
          <p:cNvSpPr>
            <a:spLocks noChangeArrowheads="1"/>
          </p:cNvSpPr>
          <p:nvPr/>
        </p:nvSpPr>
        <p:spPr bwMode="auto">
          <a:xfrm>
            <a:off x="6511925" y="1797050"/>
            <a:ext cx="16986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M</a:t>
            </a:r>
            <a:endParaRPr lang="en-US"/>
          </a:p>
        </p:txBody>
      </p:sp>
      <p:sp>
        <p:nvSpPr>
          <p:cNvPr id="464935" name="Rectangle 39"/>
          <p:cNvSpPr>
            <a:spLocks noChangeArrowheads="1"/>
          </p:cNvSpPr>
          <p:nvPr/>
        </p:nvSpPr>
        <p:spPr bwMode="auto">
          <a:xfrm>
            <a:off x="6781800" y="1752600"/>
            <a:ext cx="458788" cy="3063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36" name="Rectangle 40"/>
          <p:cNvSpPr>
            <a:spLocks noChangeArrowheads="1"/>
          </p:cNvSpPr>
          <p:nvPr/>
        </p:nvSpPr>
        <p:spPr bwMode="auto">
          <a:xfrm>
            <a:off x="6954838" y="1797050"/>
            <a:ext cx="198437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W</a:t>
            </a:r>
            <a:endParaRPr lang="en-US"/>
          </a:p>
        </p:txBody>
      </p:sp>
      <p:sp>
        <p:nvSpPr>
          <p:cNvPr id="464937" name="Rectangle 41"/>
          <p:cNvSpPr>
            <a:spLocks noChangeArrowheads="1"/>
          </p:cNvSpPr>
          <p:nvPr/>
        </p:nvSpPr>
        <p:spPr bwMode="auto">
          <a:xfrm>
            <a:off x="990600" y="2057400"/>
            <a:ext cx="25908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38" name="Rectangle 42"/>
          <p:cNvSpPr>
            <a:spLocks noChangeArrowheads="1"/>
          </p:cNvSpPr>
          <p:nvPr/>
        </p:nvSpPr>
        <p:spPr bwMode="auto">
          <a:xfrm>
            <a:off x="2198688" y="2109788"/>
            <a:ext cx="638175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i="1">
                <a:solidFill>
                  <a:srgbClr val="000000"/>
                </a:solidFill>
                <a:latin typeface="Courier New" pitchFamily="49" charset="0"/>
              </a:rPr>
              <a:t>bubble</a:t>
            </a:r>
            <a:endParaRPr lang="en-US"/>
          </a:p>
        </p:txBody>
      </p:sp>
      <p:sp>
        <p:nvSpPr>
          <p:cNvPr id="464939" name="Rectangle 43"/>
          <p:cNvSpPr>
            <a:spLocks noChangeArrowheads="1"/>
          </p:cNvSpPr>
          <p:nvPr/>
        </p:nvSpPr>
        <p:spPr bwMode="auto">
          <a:xfrm>
            <a:off x="5410200" y="2057400"/>
            <a:ext cx="458788" cy="3063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40" name="Rectangle 44"/>
          <p:cNvSpPr>
            <a:spLocks noChangeArrowheads="1"/>
          </p:cNvSpPr>
          <p:nvPr/>
        </p:nvSpPr>
        <p:spPr bwMode="auto">
          <a:xfrm>
            <a:off x="5621338" y="2101850"/>
            <a:ext cx="1238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F</a:t>
            </a:r>
            <a:endParaRPr lang="en-US"/>
          </a:p>
        </p:txBody>
      </p:sp>
      <p:sp>
        <p:nvSpPr>
          <p:cNvPr id="464941" name="Rectangle 45"/>
          <p:cNvSpPr>
            <a:spLocks noChangeArrowheads="1"/>
          </p:cNvSpPr>
          <p:nvPr/>
        </p:nvSpPr>
        <p:spPr bwMode="auto">
          <a:xfrm>
            <a:off x="5867400" y="2057400"/>
            <a:ext cx="458788" cy="3063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42" name="Rectangle 46"/>
          <p:cNvSpPr>
            <a:spLocks noChangeArrowheads="1"/>
          </p:cNvSpPr>
          <p:nvPr/>
        </p:nvSpPr>
        <p:spPr bwMode="auto">
          <a:xfrm>
            <a:off x="6067425" y="2101850"/>
            <a:ext cx="14605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D</a:t>
            </a:r>
            <a:endParaRPr lang="en-US"/>
          </a:p>
        </p:txBody>
      </p:sp>
      <p:sp>
        <p:nvSpPr>
          <p:cNvPr id="464943" name="Rectangle 47"/>
          <p:cNvSpPr>
            <a:spLocks noChangeArrowheads="1"/>
          </p:cNvSpPr>
          <p:nvPr/>
        </p:nvSpPr>
        <p:spPr bwMode="auto">
          <a:xfrm>
            <a:off x="6324600" y="2057400"/>
            <a:ext cx="458788" cy="3063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44" name="Rectangle 48"/>
          <p:cNvSpPr>
            <a:spLocks noChangeArrowheads="1"/>
          </p:cNvSpPr>
          <p:nvPr/>
        </p:nvSpPr>
        <p:spPr bwMode="auto">
          <a:xfrm>
            <a:off x="6529388" y="2101850"/>
            <a:ext cx="134937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464945" name="Rectangle 49"/>
          <p:cNvSpPr>
            <a:spLocks noChangeArrowheads="1"/>
          </p:cNvSpPr>
          <p:nvPr/>
        </p:nvSpPr>
        <p:spPr bwMode="auto">
          <a:xfrm>
            <a:off x="6781800" y="2057400"/>
            <a:ext cx="458788" cy="3063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46" name="Rectangle 50"/>
          <p:cNvSpPr>
            <a:spLocks noChangeArrowheads="1"/>
          </p:cNvSpPr>
          <p:nvPr/>
        </p:nvSpPr>
        <p:spPr bwMode="auto">
          <a:xfrm>
            <a:off x="6969125" y="2101850"/>
            <a:ext cx="16986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M</a:t>
            </a:r>
            <a:endParaRPr lang="en-US"/>
          </a:p>
        </p:txBody>
      </p:sp>
      <p:sp>
        <p:nvSpPr>
          <p:cNvPr id="464947" name="Rectangle 51"/>
          <p:cNvSpPr>
            <a:spLocks noChangeArrowheads="1"/>
          </p:cNvSpPr>
          <p:nvPr/>
        </p:nvSpPr>
        <p:spPr bwMode="auto">
          <a:xfrm>
            <a:off x="7239000" y="2057400"/>
            <a:ext cx="458788" cy="3063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48" name="Rectangle 52"/>
          <p:cNvSpPr>
            <a:spLocks noChangeArrowheads="1"/>
          </p:cNvSpPr>
          <p:nvPr/>
        </p:nvSpPr>
        <p:spPr bwMode="auto">
          <a:xfrm>
            <a:off x="7412038" y="2101850"/>
            <a:ext cx="198437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W</a:t>
            </a:r>
            <a:endParaRPr lang="en-US"/>
          </a:p>
        </p:txBody>
      </p:sp>
      <p:sp>
        <p:nvSpPr>
          <p:cNvPr id="464949" name="Rectangle 53"/>
          <p:cNvSpPr>
            <a:spLocks noChangeArrowheads="1"/>
          </p:cNvSpPr>
          <p:nvPr/>
        </p:nvSpPr>
        <p:spPr bwMode="auto">
          <a:xfrm>
            <a:off x="990600" y="2362200"/>
            <a:ext cx="25908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50" name="Rectangle 54"/>
          <p:cNvSpPr>
            <a:spLocks noChangeArrowheads="1"/>
          </p:cNvSpPr>
          <p:nvPr/>
        </p:nvSpPr>
        <p:spPr bwMode="auto">
          <a:xfrm>
            <a:off x="1135063" y="2424113"/>
            <a:ext cx="1063625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0">
                <a:solidFill>
                  <a:srgbClr val="000000"/>
                </a:solidFill>
                <a:latin typeface="Courier New" pitchFamily="49" charset="0"/>
              </a:rPr>
              <a:t>0x00b:    </a:t>
            </a:r>
            <a:endParaRPr lang="en-US"/>
          </a:p>
        </p:txBody>
      </p:sp>
      <p:sp>
        <p:nvSpPr>
          <p:cNvPr id="464951" name="Rectangle 55"/>
          <p:cNvSpPr>
            <a:spLocks noChangeArrowheads="1"/>
          </p:cNvSpPr>
          <p:nvPr/>
        </p:nvSpPr>
        <p:spPr bwMode="auto">
          <a:xfrm>
            <a:off x="2198688" y="2424113"/>
            <a:ext cx="744537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0">
                <a:solidFill>
                  <a:srgbClr val="000000"/>
                </a:solidFill>
                <a:latin typeface="Courier New" pitchFamily="49" charset="0"/>
              </a:rPr>
              <a:t>irmovl </a:t>
            </a:r>
            <a:endParaRPr lang="en-US"/>
          </a:p>
        </p:txBody>
      </p:sp>
      <p:sp>
        <p:nvSpPr>
          <p:cNvPr id="464952" name="Rectangle 56"/>
          <p:cNvSpPr>
            <a:spLocks noChangeArrowheads="1"/>
          </p:cNvSpPr>
          <p:nvPr/>
        </p:nvSpPr>
        <p:spPr bwMode="auto">
          <a:xfrm>
            <a:off x="2943225" y="2424113"/>
            <a:ext cx="425450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0">
                <a:solidFill>
                  <a:srgbClr val="000000"/>
                </a:solidFill>
                <a:latin typeface="Courier New" pitchFamily="49" charset="0"/>
              </a:rPr>
              <a:t>$5,%</a:t>
            </a:r>
            <a:endParaRPr lang="en-US"/>
          </a:p>
        </p:txBody>
      </p:sp>
      <p:sp>
        <p:nvSpPr>
          <p:cNvPr id="464953" name="Rectangle 57"/>
          <p:cNvSpPr>
            <a:spLocks noChangeArrowheads="1"/>
          </p:cNvSpPr>
          <p:nvPr/>
        </p:nvSpPr>
        <p:spPr bwMode="auto">
          <a:xfrm>
            <a:off x="3368675" y="2424113"/>
            <a:ext cx="319088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0">
                <a:solidFill>
                  <a:srgbClr val="000000"/>
                </a:solidFill>
                <a:latin typeface="Courier New" pitchFamily="49" charset="0"/>
              </a:rPr>
              <a:t>esi</a:t>
            </a:r>
            <a:endParaRPr lang="en-US"/>
          </a:p>
        </p:txBody>
      </p:sp>
      <p:sp>
        <p:nvSpPr>
          <p:cNvPr id="464954" name="Rectangle 58"/>
          <p:cNvSpPr>
            <a:spLocks noChangeArrowheads="1"/>
          </p:cNvSpPr>
          <p:nvPr/>
        </p:nvSpPr>
        <p:spPr bwMode="auto">
          <a:xfrm>
            <a:off x="3794125" y="2424113"/>
            <a:ext cx="957263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0">
                <a:solidFill>
                  <a:srgbClr val="000000"/>
                </a:solidFill>
                <a:latin typeface="Courier New" pitchFamily="49" charset="0"/>
              </a:rPr>
              <a:t># Return </a:t>
            </a:r>
            <a:endParaRPr lang="en-US"/>
          </a:p>
        </p:txBody>
      </p:sp>
      <p:sp>
        <p:nvSpPr>
          <p:cNvPr id="464955" name="Rectangle 59"/>
          <p:cNvSpPr>
            <a:spLocks noChangeArrowheads="1"/>
          </p:cNvSpPr>
          <p:nvPr/>
        </p:nvSpPr>
        <p:spPr bwMode="auto">
          <a:xfrm>
            <a:off x="5867400" y="2362200"/>
            <a:ext cx="458788" cy="306388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56" name="Rectangle 60"/>
          <p:cNvSpPr>
            <a:spLocks noChangeArrowheads="1"/>
          </p:cNvSpPr>
          <p:nvPr/>
        </p:nvSpPr>
        <p:spPr bwMode="auto">
          <a:xfrm>
            <a:off x="6078538" y="2406650"/>
            <a:ext cx="1238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F</a:t>
            </a:r>
            <a:endParaRPr lang="en-US"/>
          </a:p>
        </p:txBody>
      </p:sp>
      <p:sp>
        <p:nvSpPr>
          <p:cNvPr id="464957" name="Rectangle 61"/>
          <p:cNvSpPr>
            <a:spLocks noChangeArrowheads="1"/>
          </p:cNvSpPr>
          <p:nvPr/>
        </p:nvSpPr>
        <p:spPr bwMode="auto">
          <a:xfrm>
            <a:off x="6324600" y="2362200"/>
            <a:ext cx="458788" cy="306388"/>
          </a:xfrm>
          <a:prstGeom prst="rect">
            <a:avLst/>
          </a:prstGeom>
          <a:solidFill>
            <a:srgbClr val="66CC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58" name="Rectangle 62"/>
          <p:cNvSpPr>
            <a:spLocks noChangeArrowheads="1"/>
          </p:cNvSpPr>
          <p:nvPr/>
        </p:nvSpPr>
        <p:spPr bwMode="auto">
          <a:xfrm>
            <a:off x="6524625" y="2406650"/>
            <a:ext cx="14605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D</a:t>
            </a:r>
            <a:endParaRPr lang="en-US"/>
          </a:p>
        </p:txBody>
      </p:sp>
      <p:sp>
        <p:nvSpPr>
          <p:cNvPr id="464959" name="Rectangle 63"/>
          <p:cNvSpPr>
            <a:spLocks noChangeArrowheads="1"/>
          </p:cNvSpPr>
          <p:nvPr/>
        </p:nvSpPr>
        <p:spPr bwMode="auto">
          <a:xfrm>
            <a:off x="6781800" y="2362200"/>
            <a:ext cx="458788" cy="306388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60" name="Rectangle 64"/>
          <p:cNvSpPr>
            <a:spLocks noChangeArrowheads="1"/>
          </p:cNvSpPr>
          <p:nvPr/>
        </p:nvSpPr>
        <p:spPr bwMode="auto">
          <a:xfrm>
            <a:off x="6986588" y="2406650"/>
            <a:ext cx="134937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464961" name="Rectangle 65"/>
          <p:cNvSpPr>
            <a:spLocks noChangeArrowheads="1"/>
          </p:cNvSpPr>
          <p:nvPr/>
        </p:nvSpPr>
        <p:spPr bwMode="auto">
          <a:xfrm>
            <a:off x="7239000" y="2362200"/>
            <a:ext cx="458788" cy="306388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62" name="Rectangle 66"/>
          <p:cNvSpPr>
            <a:spLocks noChangeArrowheads="1"/>
          </p:cNvSpPr>
          <p:nvPr/>
        </p:nvSpPr>
        <p:spPr bwMode="auto">
          <a:xfrm>
            <a:off x="7426325" y="2406650"/>
            <a:ext cx="16986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M</a:t>
            </a:r>
            <a:endParaRPr lang="en-US"/>
          </a:p>
        </p:txBody>
      </p:sp>
      <p:sp>
        <p:nvSpPr>
          <p:cNvPr id="464963" name="Rectangle 67"/>
          <p:cNvSpPr>
            <a:spLocks noChangeArrowheads="1"/>
          </p:cNvSpPr>
          <p:nvPr/>
        </p:nvSpPr>
        <p:spPr bwMode="auto">
          <a:xfrm>
            <a:off x="7696200" y="2362200"/>
            <a:ext cx="458788" cy="306388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64" name="Rectangle 68"/>
          <p:cNvSpPr>
            <a:spLocks noChangeArrowheads="1"/>
          </p:cNvSpPr>
          <p:nvPr/>
        </p:nvSpPr>
        <p:spPr bwMode="auto">
          <a:xfrm>
            <a:off x="7869238" y="2406650"/>
            <a:ext cx="198437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W</a:t>
            </a:r>
            <a:endParaRPr lang="en-US"/>
          </a:p>
        </p:txBody>
      </p:sp>
      <p:sp>
        <p:nvSpPr>
          <p:cNvPr id="464965" name="Rectangle 69"/>
          <p:cNvSpPr>
            <a:spLocks noChangeArrowheads="1"/>
          </p:cNvSpPr>
          <p:nvPr/>
        </p:nvSpPr>
        <p:spPr bwMode="auto">
          <a:xfrm>
            <a:off x="990600" y="838200"/>
            <a:ext cx="25908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66" name="Rectangle 70"/>
          <p:cNvSpPr>
            <a:spLocks noChangeArrowheads="1"/>
          </p:cNvSpPr>
          <p:nvPr/>
        </p:nvSpPr>
        <p:spPr bwMode="auto">
          <a:xfrm>
            <a:off x="1135063" y="892175"/>
            <a:ext cx="638175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Courier New" pitchFamily="49" charset="0"/>
              </a:rPr>
              <a:t># demo</a:t>
            </a:r>
            <a:endParaRPr lang="en-US"/>
          </a:p>
        </p:txBody>
      </p:sp>
      <p:sp>
        <p:nvSpPr>
          <p:cNvPr id="464967" name="Rectangle 71"/>
          <p:cNvSpPr>
            <a:spLocks noChangeArrowheads="1"/>
          </p:cNvSpPr>
          <p:nvPr/>
        </p:nvSpPr>
        <p:spPr bwMode="auto">
          <a:xfrm>
            <a:off x="1773238" y="892175"/>
            <a:ext cx="106362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Courier New" pitchFamily="49" charset="0"/>
              </a:rPr>
              <a:t>-</a:t>
            </a:r>
            <a:endParaRPr lang="en-US"/>
          </a:p>
        </p:txBody>
      </p:sp>
      <p:sp>
        <p:nvSpPr>
          <p:cNvPr id="464968" name="Rectangle 72"/>
          <p:cNvSpPr>
            <a:spLocks noChangeArrowheads="1"/>
          </p:cNvSpPr>
          <p:nvPr/>
        </p:nvSpPr>
        <p:spPr bwMode="auto">
          <a:xfrm>
            <a:off x="1879600" y="892175"/>
            <a:ext cx="425450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>
                <a:solidFill>
                  <a:srgbClr val="000000"/>
                </a:solidFill>
                <a:latin typeface="Courier New" pitchFamily="49" charset="0"/>
              </a:rPr>
              <a:t>retb</a:t>
            </a:r>
            <a:endParaRPr lang="en-US"/>
          </a:p>
        </p:txBody>
      </p:sp>
      <p:sp>
        <p:nvSpPr>
          <p:cNvPr id="464969" name="Rectangle 73"/>
          <p:cNvSpPr>
            <a:spLocks noChangeArrowheads="1"/>
          </p:cNvSpPr>
          <p:nvPr/>
        </p:nvSpPr>
        <p:spPr bwMode="auto">
          <a:xfrm>
            <a:off x="5867400" y="2362200"/>
            <a:ext cx="458788" cy="306388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70" name="Rectangle 74"/>
          <p:cNvSpPr>
            <a:spLocks noChangeArrowheads="1"/>
          </p:cNvSpPr>
          <p:nvPr/>
        </p:nvSpPr>
        <p:spPr bwMode="auto">
          <a:xfrm>
            <a:off x="6078538" y="2406650"/>
            <a:ext cx="1238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F</a:t>
            </a:r>
            <a:endParaRPr lang="en-US"/>
          </a:p>
        </p:txBody>
      </p:sp>
      <p:sp>
        <p:nvSpPr>
          <p:cNvPr id="464971" name="Rectangle 75"/>
          <p:cNvSpPr>
            <a:spLocks noChangeArrowheads="1"/>
          </p:cNvSpPr>
          <p:nvPr/>
        </p:nvSpPr>
        <p:spPr bwMode="auto">
          <a:xfrm>
            <a:off x="6324600" y="2362200"/>
            <a:ext cx="458788" cy="306388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72" name="Rectangle 76"/>
          <p:cNvSpPr>
            <a:spLocks noChangeArrowheads="1"/>
          </p:cNvSpPr>
          <p:nvPr/>
        </p:nvSpPr>
        <p:spPr bwMode="auto">
          <a:xfrm>
            <a:off x="6524625" y="2406650"/>
            <a:ext cx="14605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D</a:t>
            </a:r>
            <a:endParaRPr lang="en-US"/>
          </a:p>
        </p:txBody>
      </p:sp>
      <p:sp>
        <p:nvSpPr>
          <p:cNvPr id="464973" name="Rectangle 77"/>
          <p:cNvSpPr>
            <a:spLocks noChangeArrowheads="1"/>
          </p:cNvSpPr>
          <p:nvPr/>
        </p:nvSpPr>
        <p:spPr bwMode="auto">
          <a:xfrm>
            <a:off x="6781800" y="2362200"/>
            <a:ext cx="458788" cy="306388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74" name="Rectangle 78"/>
          <p:cNvSpPr>
            <a:spLocks noChangeArrowheads="1"/>
          </p:cNvSpPr>
          <p:nvPr/>
        </p:nvSpPr>
        <p:spPr bwMode="auto">
          <a:xfrm>
            <a:off x="6986588" y="2406650"/>
            <a:ext cx="134937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464975" name="Rectangle 79"/>
          <p:cNvSpPr>
            <a:spLocks noChangeArrowheads="1"/>
          </p:cNvSpPr>
          <p:nvPr/>
        </p:nvSpPr>
        <p:spPr bwMode="auto">
          <a:xfrm>
            <a:off x="7239000" y="2362200"/>
            <a:ext cx="458788" cy="306388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76" name="Rectangle 80"/>
          <p:cNvSpPr>
            <a:spLocks noChangeArrowheads="1"/>
          </p:cNvSpPr>
          <p:nvPr/>
        </p:nvSpPr>
        <p:spPr bwMode="auto">
          <a:xfrm>
            <a:off x="7426325" y="2406650"/>
            <a:ext cx="16986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M</a:t>
            </a:r>
            <a:endParaRPr lang="en-US"/>
          </a:p>
        </p:txBody>
      </p:sp>
      <p:sp>
        <p:nvSpPr>
          <p:cNvPr id="464977" name="Rectangle 81"/>
          <p:cNvSpPr>
            <a:spLocks noChangeArrowheads="1"/>
          </p:cNvSpPr>
          <p:nvPr/>
        </p:nvSpPr>
        <p:spPr bwMode="auto">
          <a:xfrm>
            <a:off x="7696200" y="2362200"/>
            <a:ext cx="458788" cy="306388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978" name="Rectangle 82"/>
          <p:cNvSpPr>
            <a:spLocks noChangeArrowheads="1"/>
          </p:cNvSpPr>
          <p:nvPr/>
        </p:nvSpPr>
        <p:spPr bwMode="auto">
          <a:xfrm>
            <a:off x="7869238" y="2406650"/>
            <a:ext cx="198437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W</a:t>
            </a:r>
            <a:endParaRPr lang="en-US"/>
          </a:p>
        </p:txBody>
      </p:sp>
      <p:sp>
        <p:nvSpPr>
          <p:cNvPr id="4648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Control for Return</a:t>
            </a:r>
          </a:p>
        </p:txBody>
      </p:sp>
      <p:sp>
        <p:nvSpPr>
          <p:cNvPr id="464900" name="Rectangle 4"/>
          <p:cNvSpPr>
            <a:spLocks noChangeArrowheads="1"/>
          </p:cNvSpPr>
          <p:nvPr/>
        </p:nvSpPr>
        <p:spPr bwMode="auto">
          <a:xfrm>
            <a:off x="381000" y="32004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343" tIns="44379" rIns="90343" bIns="44379"/>
          <a:lstStyle/>
          <a:p>
            <a:pPr marL="742950" lvl="1" indent="-244475" algn="l" defTabSz="912813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endParaRPr lang="en-US" sz="2000">
              <a:latin typeface="Courier New" pitchFamily="49" charset="0"/>
            </a:endParaRPr>
          </a:p>
        </p:txBody>
      </p:sp>
      <p:graphicFrame>
        <p:nvGraphicFramePr>
          <p:cNvPr id="465057" name="Group 161"/>
          <p:cNvGraphicFramePr>
            <a:graphicFrameLocks noGrp="1"/>
          </p:cNvGraphicFramePr>
          <p:nvPr/>
        </p:nvGraphicFramePr>
        <p:xfrm>
          <a:off x="685800" y="3048000"/>
          <a:ext cx="7689850" cy="914401"/>
        </p:xfrm>
        <a:graphic>
          <a:graphicData uri="http://schemas.openxmlformats.org/drawingml/2006/table">
            <a:tbl>
              <a:tblPr/>
              <a:tblGrid>
                <a:gridCol w="2363788"/>
                <a:gridCol w="1065212"/>
                <a:gridCol w="1065213"/>
                <a:gridCol w="1065212"/>
                <a:gridCol w="1065213"/>
                <a:gridCol w="1065212"/>
              </a:tblGrid>
              <a:tr h="47148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Condition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F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M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W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Processing ret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stall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bubble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Special Control Cases</a:t>
            </a:r>
          </a:p>
        </p:txBody>
      </p:sp>
      <p:sp>
        <p:nvSpPr>
          <p:cNvPr id="454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914400"/>
            <a:ext cx="8294687" cy="5518150"/>
          </a:xfrm>
        </p:spPr>
        <p:txBody>
          <a:bodyPr/>
          <a:lstStyle/>
          <a:p>
            <a:r>
              <a:rPr lang="en-US"/>
              <a:t>Detection</a:t>
            </a:r>
          </a:p>
          <a:p>
            <a:endParaRPr lang="en-US"/>
          </a:p>
          <a:p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endParaRPr lang="en-US"/>
          </a:p>
          <a:p>
            <a:r>
              <a:rPr lang="en-US"/>
              <a:t>Action (on next cycle)</a:t>
            </a:r>
          </a:p>
        </p:txBody>
      </p:sp>
      <p:graphicFrame>
        <p:nvGraphicFramePr>
          <p:cNvPr id="454717" name="Group 61"/>
          <p:cNvGraphicFramePr>
            <a:graphicFrameLocks noGrp="1"/>
          </p:cNvGraphicFramePr>
          <p:nvPr/>
        </p:nvGraphicFramePr>
        <p:xfrm>
          <a:off x="1143000" y="1524000"/>
          <a:ext cx="6630988" cy="2023936"/>
        </p:xfrm>
        <a:graphic>
          <a:graphicData uri="http://schemas.openxmlformats.org/drawingml/2006/table">
            <a:tbl>
              <a:tblPr/>
              <a:tblGrid>
                <a:gridCol w="2363788"/>
                <a:gridCol w="4267200"/>
              </a:tblGrid>
              <a:tr h="47148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Condition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Trigger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Processing ret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IRET in { D_icode, E_icode, M_icode }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Load/Use Hazard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E_icode in { IMRMOVL, IPOPL } &amp;&amp; E_dstM in { d_srcA, d_srcB }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Mispredicted Branch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E_icode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 = IJXX &amp; !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e_Cnd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54784" name="Group 128"/>
          <p:cNvGraphicFramePr>
            <a:graphicFrameLocks noGrp="1"/>
          </p:cNvGraphicFramePr>
          <p:nvPr/>
        </p:nvGraphicFramePr>
        <p:xfrm>
          <a:off x="914400" y="4343400"/>
          <a:ext cx="7689850" cy="1855789"/>
        </p:xfrm>
        <a:graphic>
          <a:graphicData uri="http://schemas.openxmlformats.org/drawingml/2006/table">
            <a:tbl>
              <a:tblPr/>
              <a:tblGrid>
                <a:gridCol w="2363788"/>
                <a:gridCol w="1065212"/>
                <a:gridCol w="1065213"/>
                <a:gridCol w="1065212"/>
                <a:gridCol w="1065213"/>
                <a:gridCol w="1065212"/>
              </a:tblGrid>
              <a:tr h="47148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Condition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F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M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W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Processing ret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stall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bubble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Load/Use Hazard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stall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stall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bubble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Mispredicted Branch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bubble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bubble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Implementing Pipeline Control</a:t>
            </a:r>
          </a:p>
        </p:txBody>
      </p:sp>
      <p:sp>
        <p:nvSpPr>
          <p:cNvPr id="470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5715000"/>
            <a:ext cx="8294687" cy="717550"/>
          </a:xfrm>
        </p:spPr>
        <p:txBody>
          <a:bodyPr/>
          <a:lstStyle/>
          <a:p>
            <a:pPr lvl="1"/>
            <a:r>
              <a:rPr lang="en-US"/>
              <a:t>Combinational logic generates pipeline control signals</a:t>
            </a:r>
          </a:p>
          <a:p>
            <a:pPr lvl="1"/>
            <a:r>
              <a:rPr lang="en-US"/>
              <a:t>Action occurs at start of following cycle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136650" y="1128261"/>
            <a:ext cx="6324600" cy="4351789"/>
            <a:chOff x="609600" y="7086600"/>
            <a:chExt cx="8305800" cy="5715000"/>
          </a:xfrm>
        </p:grpSpPr>
        <p:sp>
          <p:nvSpPr>
            <p:cNvPr id="6" name="Line 38"/>
            <p:cNvSpPr>
              <a:spLocks noChangeShapeType="1"/>
            </p:cNvSpPr>
            <p:nvPr/>
          </p:nvSpPr>
          <p:spPr bwMode="auto">
            <a:xfrm flipV="1">
              <a:off x="2743200" y="8686800"/>
              <a:ext cx="0" cy="5334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Freeform 231"/>
            <p:cNvSpPr>
              <a:spLocks/>
            </p:cNvSpPr>
            <p:nvPr/>
          </p:nvSpPr>
          <p:spPr bwMode="auto">
            <a:xfrm>
              <a:off x="1295400" y="8153400"/>
              <a:ext cx="1905000" cy="381000"/>
            </a:xfrm>
            <a:custGeom>
              <a:avLst/>
              <a:gdLst>
                <a:gd name="T0" fmla="*/ 720 w 720"/>
                <a:gd name="T1" fmla="*/ 144 h 144"/>
                <a:gd name="T2" fmla="*/ 720 w 720"/>
                <a:gd name="T3" fmla="*/ 0 h 144"/>
                <a:gd name="T4" fmla="*/ 0 w 720"/>
                <a:gd name="T5" fmla="*/ 0 h 144"/>
                <a:gd name="T6" fmla="*/ 0 60000 65536"/>
                <a:gd name="T7" fmla="*/ 0 60000 65536"/>
                <a:gd name="T8" fmla="*/ 0 60000 65536"/>
                <a:gd name="T9" fmla="*/ 0 w 720"/>
                <a:gd name="T10" fmla="*/ 0 h 144"/>
                <a:gd name="T11" fmla="*/ 720 w 72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144">
                  <a:moveTo>
                    <a:pt x="720" y="144"/>
                  </a:moveTo>
                  <a:lnTo>
                    <a:pt x="720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Freeform 230"/>
            <p:cNvSpPr>
              <a:spLocks/>
            </p:cNvSpPr>
            <p:nvPr/>
          </p:nvSpPr>
          <p:spPr bwMode="auto">
            <a:xfrm>
              <a:off x="1295400" y="11353800"/>
              <a:ext cx="1905000" cy="300038"/>
            </a:xfrm>
            <a:custGeom>
              <a:avLst/>
              <a:gdLst>
                <a:gd name="T0" fmla="*/ 720 w 720"/>
                <a:gd name="T1" fmla="*/ 144 h 144"/>
                <a:gd name="T2" fmla="*/ 720 w 720"/>
                <a:gd name="T3" fmla="*/ 0 h 144"/>
                <a:gd name="T4" fmla="*/ 0 w 720"/>
                <a:gd name="T5" fmla="*/ 0 h 144"/>
                <a:gd name="T6" fmla="*/ 0 60000 65536"/>
                <a:gd name="T7" fmla="*/ 0 60000 65536"/>
                <a:gd name="T8" fmla="*/ 0 60000 65536"/>
                <a:gd name="T9" fmla="*/ 0 w 720"/>
                <a:gd name="T10" fmla="*/ 0 h 144"/>
                <a:gd name="T11" fmla="*/ 720 w 72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144">
                  <a:moveTo>
                    <a:pt x="720" y="144"/>
                  </a:moveTo>
                  <a:lnTo>
                    <a:pt x="720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Rectangle 159"/>
            <p:cNvSpPr>
              <a:spLocks noChangeArrowheads="1"/>
            </p:cNvSpPr>
            <p:nvPr/>
          </p:nvSpPr>
          <p:spPr bwMode="auto">
            <a:xfrm>
              <a:off x="1981200" y="10287000"/>
              <a:ext cx="6934200" cy="381000"/>
            </a:xfrm>
            <a:prstGeom prst="rect">
              <a:avLst/>
            </a:prstGeom>
            <a:solidFill>
              <a:srgbClr val="4D4D4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E</a:t>
              </a:r>
            </a:p>
          </p:txBody>
        </p:sp>
        <p:sp>
          <p:nvSpPr>
            <p:cNvPr id="10" name="Rectangle 160"/>
            <p:cNvSpPr>
              <a:spLocks noChangeArrowheads="1"/>
            </p:cNvSpPr>
            <p:nvPr/>
          </p:nvSpPr>
          <p:spPr bwMode="auto">
            <a:xfrm>
              <a:off x="1981200" y="8321675"/>
              <a:ext cx="6934200" cy="381000"/>
            </a:xfrm>
            <a:prstGeom prst="rect">
              <a:avLst/>
            </a:prstGeom>
            <a:solidFill>
              <a:srgbClr val="4D4D4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M</a:t>
              </a:r>
            </a:p>
          </p:txBody>
        </p:sp>
        <p:sp>
          <p:nvSpPr>
            <p:cNvPr id="11" name="Rectangle 161"/>
            <p:cNvSpPr>
              <a:spLocks noChangeArrowheads="1"/>
            </p:cNvSpPr>
            <p:nvPr/>
          </p:nvSpPr>
          <p:spPr bwMode="auto">
            <a:xfrm>
              <a:off x="1981200" y="7543800"/>
              <a:ext cx="6934200" cy="381000"/>
            </a:xfrm>
            <a:prstGeom prst="rect">
              <a:avLst/>
            </a:prstGeom>
            <a:solidFill>
              <a:srgbClr val="4D4D4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W</a:t>
              </a:r>
            </a:p>
          </p:txBody>
        </p:sp>
        <p:sp>
          <p:nvSpPr>
            <p:cNvPr id="12" name="Rectangle 162"/>
            <p:cNvSpPr>
              <a:spLocks noChangeArrowheads="1"/>
            </p:cNvSpPr>
            <p:nvPr/>
          </p:nvSpPr>
          <p:spPr bwMode="auto">
            <a:xfrm>
              <a:off x="1981200" y="12420600"/>
              <a:ext cx="6934200" cy="381000"/>
            </a:xfrm>
            <a:prstGeom prst="rect">
              <a:avLst/>
            </a:prstGeom>
            <a:solidFill>
              <a:srgbClr val="4D4D4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F</a:t>
              </a:r>
            </a:p>
          </p:txBody>
        </p:sp>
        <p:sp>
          <p:nvSpPr>
            <p:cNvPr id="13" name="Rectangle 158"/>
            <p:cNvSpPr>
              <a:spLocks noChangeArrowheads="1"/>
            </p:cNvSpPr>
            <p:nvPr/>
          </p:nvSpPr>
          <p:spPr bwMode="auto">
            <a:xfrm>
              <a:off x="1981200" y="11582400"/>
              <a:ext cx="6934200" cy="381000"/>
            </a:xfrm>
            <a:prstGeom prst="rect">
              <a:avLst/>
            </a:prstGeom>
            <a:solidFill>
              <a:srgbClr val="4D4D4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D</a:t>
              </a:r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3886200" y="9448800"/>
              <a:ext cx="533400" cy="3810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CC</a:t>
              </a:r>
            </a:p>
          </p:txBody>
        </p:sp>
        <p:sp>
          <p:nvSpPr>
            <p:cNvPr id="15" name="Rectangle 31"/>
            <p:cNvSpPr>
              <a:spLocks noChangeArrowheads="1"/>
            </p:cNvSpPr>
            <p:nvPr/>
          </p:nvSpPr>
          <p:spPr bwMode="auto">
            <a:xfrm>
              <a:off x="4800600" y="115824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rB</a:t>
              </a:r>
            </a:p>
          </p:txBody>
        </p:sp>
        <p:sp>
          <p:nvSpPr>
            <p:cNvPr id="16" name="Line 77"/>
            <p:cNvSpPr>
              <a:spLocks noChangeShapeType="1"/>
            </p:cNvSpPr>
            <p:nvPr/>
          </p:nvSpPr>
          <p:spPr bwMode="auto">
            <a:xfrm flipH="1" flipV="1">
              <a:off x="4114800" y="8686800"/>
              <a:ext cx="0" cy="7620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Line 38"/>
            <p:cNvSpPr>
              <a:spLocks noChangeShapeType="1"/>
            </p:cNvSpPr>
            <p:nvPr/>
          </p:nvSpPr>
          <p:spPr bwMode="auto">
            <a:xfrm flipV="1">
              <a:off x="8686800" y="10668000"/>
              <a:ext cx="0" cy="4572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Line 41"/>
            <p:cNvSpPr>
              <a:spLocks noChangeShapeType="1"/>
            </p:cNvSpPr>
            <p:nvPr/>
          </p:nvSpPr>
          <p:spPr bwMode="auto">
            <a:xfrm flipV="1">
              <a:off x="8243888" y="10668000"/>
              <a:ext cx="0" cy="6858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AutoShape 42"/>
            <p:cNvSpPr>
              <a:spLocks noChangeArrowheads="1"/>
            </p:cNvSpPr>
            <p:nvPr/>
          </p:nvSpPr>
          <p:spPr bwMode="auto">
            <a:xfrm>
              <a:off x="8001000" y="11201400"/>
              <a:ext cx="457200" cy="3048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srcA</a:t>
              </a:r>
            </a:p>
          </p:txBody>
        </p:sp>
        <p:sp>
          <p:nvSpPr>
            <p:cNvPr id="20" name="AutoShape 43"/>
            <p:cNvSpPr>
              <a:spLocks noChangeArrowheads="1"/>
            </p:cNvSpPr>
            <p:nvPr/>
          </p:nvSpPr>
          <p:spPr bwMode="auto">
            <a:xfrm>
              <a:off x="8458200" y="10972800"/>
              <a:ext cx="457200" cy="3048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srcB</a:t>
              </a:r>
            </a:p>
          </p:txBody>
        </p:sp>
        <p:sp>
          <p:nvSpPr>
            <p:cNvPr id="21" name="Rectangle 168"/>
            <p:cNvSpPr>
              <a:spLocks noChangeArrowheads="1"/>
            </p:cNvSpPr>
            <p:nvPr/>
          </p:nvSpPr>
          <p:spPr bwMode="auto">
            <a:xfrm>
              <a:off x="2971800" y="75438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icode</a:t>
              </a:r>
            </a:p>
          </p:txBody>
        </p:sp>
        <p:sp>
          <p:nvSpPr>
            <p:cNvPr id="22" name="Rectangle 87"/>
            <p:cNvSpPr>
              <a:spLocks noChangeArrowheads="1"/>
            </p:cNvSpPr>
            <p:nvPr/>
          </p:nvSpPr>
          <p:spPr bwMode="auto">
            <a:xfrm>
              <a:off x="4800600" y="7543800"/>
              <a:ext cx="9144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valE</a:t>
              </a:r>
            </a:p>
          </p:txBody>
        </p:sp>
        <p:sp>
          <p:nvSpPr>
            <p:cNvPr id="23" name="Rectangle 85"/>
            <p:cNvSpPr>
              <a:spLocks noChangeArrowheads="1"/>
            </p:cNvSpPr>
            <p:nvPr/>
          </p:nvSpPr>
          <p:spPr bwMode="auto">
            <a:xfrm>
              <a:off x="5715000" y="7543800"/>
              <a:ext cx="9144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valM</a:t>
              </a:r>
            </a:p>
          </p:txBody>
        </p:sp>
        <p:sp>
          <p:nvSpPr>
            <p:cNvPr id="24" name="Rectangle 90"/>
            <p:cNvSpPr>
              <a:spLocks noChangeArrowheads="1"/>
            </p:cNvSpPr>
            <p:nvPr/>
          </p:nvSpPr>
          <p:spPr bwMode="auto">
            <a:xfrm>
              <a:off x="7086600" y="75438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dstE</a:t>
              </a:r>
            </a:p>
          </p:txBody>
        </p:sp>
        <p:sp>
          <p:nvSpPr>
            <p:cNvPr id="25" name="Rectangle 91"/>
            <p:cNvSpPr>
              <a:spLocks noChangeArrowheads="1"/>
            </p:cNvSpPr>
            <p:nvPr/>
          </p:nvSpPr>
          <p:spPr bwMode="auto">
            <a:xfrm>
              <a:off x="7543800" y="75438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dstM</a:t>
              </a:r>
            </a:p>
          </p:txBody>
        </p:sp>
        <p:sp>
          <p:nvSpPr>
            <p:cNvPr id="26" name="Rectangle 71"/>
            <p:cNvSpPr>
              <a:spLocks noChangeArrowheads="1"/>
            </p:cNvSpPr>
            <p:nvPr/>
          </p:nvSpPr>
          <p:spPr bwMode="auto">
            <a:xfrm>
              <a:off x="3886200" y="8321675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Cnd</a:t>
              </a:r>
            </a:p>
          </p:txBody>
        </p:sp>
        <p:sp>
          <p:nvSpPr>
            <p:cNvPr id="27" name="Rectangle 5"/>
            <p:cNvSpPr>
              <a:spLocks noChangeArrowheads="1"/>
            </p:cNvSpPr>
            <p:nvPr/>
          </p:nvSpPr>
          <p:spPr bwMode="auto">
            <a:xfrm>
              <a:off x="2971800" y="8321675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icode</a:t>
              </a:r>
            </a:p>
          </p:txBody>
        </p:sp>
        <p:sp>
          <p:nvSpPr>
            <p:cNvPr id="28" name="Rectangle 57"/>
            <p:cNvSpPr>
              <a:spLocks noChangeArrowheads="1"/>
            </p:cNvSpPr>
            <p:nvPr/>
          </p:nvSpPr>
          <p:spPr bwMode="auto">
            <a:xfrm>
              <a:off x="4800600" y="8321675"/>
              <a:ext cx="9144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valE</a:t>
              </a:r>
            </a:p>
          </p:txBody>
        </p:sp>
        <p:sp>
          <p:nvSpPr>
            <p:cNvPr id="29" name="Rectangle 58"/>
            <p:cNvSpPr>
              <a:spLocks noChangeArrowheads="1"/>
            </p:cNvSpPr>
            <p:nvPr/>
          </p:nvSpPr>
          <p:spPr bwMode="auto">
            <a:xfrm>
              <a:off x="5715000" y="8321675"/>
              <a:ext cx="9144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valA</a:t>
              </a:r>
            </a:p>
          </p:txBody>
        </p:sp>
        <p:sp>
          <p:nvSpPr>
            <p:cNvPr id="30" name="Rectangle 59"/>
            <p:cNvSpPr>
              <a:spLocks noChangeArrowheads="1"/>
            </p:cNvSpPr>
            <p:nvPr/>
          </p:nvSpPr>
          <p:spPr bwMode="auto">
            <a:xfrm>
              <a:off x="7086600" y="8321675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dstE</a:t>
              </a:r>
            </a:p>
          </p:txBody>
        </p:sp>
        <p:sp>
          <p:nvSpPr>
            <p:cNvPr id="31" name="Rectangle 60"/>
            <p:cNvSpPr>
              <a:spLocks noChangeArrowheads="1"/>
            </p:cNvSpPr>
            <p:nvPr/>
          </p:nvSpPr>
          <p:spPr bwMode="auto">
            <a:xfrm>
              <a:off x="7543800" y="8321675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dstM</a:t>
              </a:r>
            </a:p>
          </p:txBody>
        </p:sp>
        <p:sp>
          <p:nvSpPr>
            <p:cNvPr id="32" name="Rectangle 25"/>
            <p:cNvSpPr>
              <a:spLocks noChangeArrowheads="1"/>
            </p:cNvSpPr>
            <p:nvPr/>
          </p:nvSpPr>
          <p:spPr bwMode="auto">
            <a:xfrm>
              <a:off x="2971800" y="102870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icode</a:t>
              </a:r>
            </a:p>
          </p:txBody>
        </p:sp>
        <p:sp>
          <p:nvSpPr>
            <p:cNvPr id="33" name="Rectangle 26"/>
            <p:cNvSpPr>
              <a:spLocks noChangeArrowheads="1"/>
            </p:cNvSpPr>
            <p:nvPr/>
          </p:nvSpPr>
          <p:spPr bwMode="auto">
            <a:xfrm>
              <a:off x="3429000" y="102870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ifun</a:t>
              </a:r>
            </a:p>
          </p:txBody>
        </p:sp>
        <p:sp>
          <p:nvSpPr>
            <p:cNvPr id="34" name="Rectangle 27"/>
            <p:cNvSpPr>
              <a:spLocks noChangeArrowheads="1"/>
            </p:cNvSpPr>
            <p:nvPr/>
          </p:nvSpPr>
          <p:spPr bwMode="auto">
            <a:xfrm>
              <a:off x="4343400" y="10287000"/>
              <a:ext cx="9144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valC</a:t>
              </a:r>
            </a:p>
          </p:txBody>
        </p:sp>
        <p:sp>
          <p:nvSpPr>
            <p:cNvPr id="35" name="Rectangle 28"/>
            <p:cNvSpPr>
              <a:spLocks noChangeArrowheads="1"/>
            </p:cNvSpPr>
            <p:nvPr/>
          </p:nvSpPr>
          <p:spPr bwMode="auto">
            <a:xfrm>
              <a:off x="5257800" y="10287000"/>
              <a:ext cx="9144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valA</a:t>
              </a:r>
            </a:p>
          </p:txBody>
        </p:sp>
        <p:sp>
          <p:nvSpPr>
            <p:cNvPr id="36" name="Rectangle 29"/>
            <p:cNvSpPr>
              <a:spLocks noChangeArrowheads="1"/>
            </p:cNvSpPr>
            <p:nvPr/>
          </p:nvSpPr>
          <p:spPr bwMode="auto">
            <a:xfrm>
              <a:off x="6172200" y="10287000"/>
              <a:ext cx="9144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valB</a:t>
              </a:r>
            </a:p>
          </p:txBody>
        </p:sp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>
              <a:off x="7086600" y="102870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dstE</a:t>
              </a:r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7543800" y="102870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dstM</a:t>
              </a:r>
            </a:p>
          </p:txBody>
        </p:sp>
        <p:sp>
          <p:nvSpPr>
            <p:cNvPr id="39" name="Rectangle 34"/>
            <p:cNvSpPr>
              <a:spLocks noChangeArrowheads="1"/>
            </p:cNvSpPr>
            <p:nvPr/>
          </p:nvSpPr>
          <p:spPr bwMode="auto">
            <a:xfrm>
              <a:off x="8001000" y="102870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srcA</a:t>
              </a:r>
            </a:p>
          </p:txBody>
        </p:sp>
        <p:sp>
          <p:nvSpPr>
            <p:cNvPr id="40" name="Rectangle 35"/>
            <p:cNvSpPr>
              <a:spLocks noChangeArrowheads="1"/>
            </p:cNvSpPr>
            <p:nvPr/>
          </p:nvSpPr>
          <p:spPr bwMode="auto">
            <a:xfrm>
              <a:off x="8458200" y="102870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srcB</a:t>
              </a:r>
            </a:p>
          </p:txBody>
        </p:sp>
        <p:sp>
          <p:nvSpPr>
            <p:cNvPr id="41" name="Rectangle 32"/>
            <p:cNvSpPr>
              <a:spLocks noChangeArrowheads="1"/>
            </p:cNvSpPr>
            <p:nvPr/>
          </p:nvSpPr>
          <p:spPr bwMode="auto">
            <a:xfrm>
              <a:off x="5257800" y="11582400"/>
              <a:ext cx="9144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valC</a:t>
              </a:r>
            </a:p>
          </p:txBody>
        </p:sp>
        <p:sp>
          <p:nvSpPr>
            <p:cNvPr id="42" name="Rectangle 33"/>
            <p:cNvSpPr>
              <a:spLocks noChangeArrowheads="1"/>
            </p:cNvSpPr>
            <p:nvPr/>
          </p:nvSpPr>
          <p:spPr bwMode="auto">
            <a:xfrm>
              <a:off x="6172200" y="11582400"/>
              <a:ext cx="9144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valP</a:t>
              </a:r>
            </a:p>
          </p:txBody>
        </p:sp>
        <p:sp>
          <p:nvSpPr>
            <p:cNvPr id="43" name="Rectangle 6"/>
            <p:cNvSpPr>
              <a:spLocks noChangeArrowheads="1"/>
            </p:cNvSpPr>
            <p:nvPr/>
          </p:nvSpPr>
          <p:spPr bwMode="auto">
            <a:xfrm>
              <a:off x="2971800" y="115824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icode</a:t>
              </a:r>
            </a:p>
          </p:txBody>
        </p:sp>
        <p:sp>
          <p:nvSpPr>
            <p:cNvPr id="44" name="Rectangle 7"/>
            <p:cNvSpPr>
              <a:spLocks noChangeArrowheads="1"/>
            </p:cNvSpPr>
            <p:nvPr/>
          </p:nvSpPr>
          <p:spPr bwMode="auto">
            <a:xfrm>
              <a:off x="3429000" y="115824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ifun</a:t>
              </a:r>
            </a:p>
          </p:txBody>
        </p:sp>
        <p:sp>
          <p:nvSpPr>
            <p:cNvPr id="45" name="Rectangle 30"/>
            <p:cNvSpPr>
              <a:spLocks noChangeArrowheads="1"/>
            </p:cNvSpPr>
            <p:nvPr/>
          </p:nvSpPr>
          <p:spPr bwMode="auto">
            <a:xfrm>
              <a:off x="4343400" y="115824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rA</a:t>
              </a:r>
            </a:p>
          </p:txBody>
        </p:sp>
        <p:sp>
          <p:nvSpPr>
            <p:cNvPr id="46" name="Rectangle 13"/>
            <p:cNvSpPr>
              <a:spLocks noChangeArrowheads="1"/>
            </p:cNvSpPr>
            <p:nvPr/>
          </p:nvSpPr>
          <p:spPr bwMode="auto">
            <a:xfrm>
              <a:off x="4114800" y="12420600"/>
              <a:ext cx="9144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predPC</a:t>
              </a:r>
            </a:p>
          </p:txBody>
        </p:sp>
        <p:sp>
          <p:nvSpPr>
            <p:cNvPr id="47" name="Text Box 221"/>
            <p:cNvSpPr txBox="1">
              <a:spLocks noChangeArrowheads="1"/>
            </p:cNvSpPr>
            <p:nvPr/>
          </p:nvSpPr>
          <p:spPr bwMode="auto">
            <a:xfrm>
              <a:off x="1676400" y="10668000"/>
              <a:ext cx="914400" cy="26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d_srcB</a:t>
              </a:r>
            </a:p>
          </p:txBody>
        </p:sp>
        <p:sp>
          <p:nvSpPr>
            <p:cNvPr id="48" name="Text Box 222"/>
            <p:cNvSpPr txBox="1">
              <a:spLocks noChangeArrowheads="1"/>
            </p:cNvSpPr>
            <p:nvPr/>
          </p:nvSpPr>
          <p:spPr bwMode="auto">
            <a:xfrm>
              <a:off x="1676400" y="10896600"/>
              <a:ext cx="914400" cy="26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d_srcA</a:t>
              </a:r>
            </a:p>
          </p:txBody>
        </p:sp>
        <p:sp>
          <p:nvSpPr>
            <p:cNvPr id="49" name="Text Box 223"/>
            <p:cNvSpPr txBox="1">
              <a:spLocks noChangeArrowheads="1"/>
            </p:cNvSpPr>
            <p:nvPr/>
          </p:nvSpPr>
          <p:spPr bwMode="auto">
            <a:xfrm>
              <a:off x="1676400" y="9128125"/>
              <a:ext cx="914400" cy="26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e_Cnd</a:t>
              </a:r>
            </a:p>
          </p:txBody>
        </p:sp>
        <p:sp>
          <p:nvSpPr>
            <p:cNvPr id="50" name="Freeform 226"/>
            <p:cNvSpPr>
              <a:spLocks/>
            </p:cNvSpPr>
            <p:nvPr/>
          </p:nvSpPr>
          <p:spPr bwMode="auto">
            <a:xfrm>
              <a:off x="1295400" y="10134600"/>
              <a:ext cx="1905000" cy="152400"/>
            </a:xfrm>
            <a:custGeom>
              <a:avLst/>
              <a:gdLst>
                <a:gd name="T0" fmla="*/ 720 w 720"/>
                <a:gd name="T1" fmla="*/ 144 h 144"/>
                <a:gd name="T2" fmla="*/ 720 w 720"/>
                <a:gd name="T3" fmla="*/ 0 h 144"/>
                <a:gd name="T4" fmla="*/ 0 w 720"/>
                <a:gd name="T5" fmla="*/ 0 h 144"/>
                <a:gd name="T6" fmla="*/ 0 60000 65536"/>
                <a:gd name="T7" fmla="*/ 0 60000 65536"/>
                <a:gd name="T8" fmla="*/ 0 60000 65536"/>
                <a:gd name="T9" fmla="*/ 0 w 720"/>
                <a:gd name="T10" fmla="*/ 0 h 144"/>
                <a:gd name="T11" fmla="*/ 720 w 72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144">
                  <a:moveTo>
                    <a:pt x="720" y="144"/>
                  </a:moveTo>
                  <a:lnTo>
                    <a:pt x="720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227"/>
            <p:cNvSpPr>
              <a:spLocks/>
            </p:cNvSpPr>
            <p:nvPr/>
          </p:nvSpPr>
          <p:spPr bwMode="auto">
            <a:xfrm>
              <a:off x="1295400" y="9906000"/>
              <a:ext cx="6491288" cy="381000"/>
            </a:xfrm>
            <a:custGeom>
              <a:avLst/>
              <a:gdLst>
                <a:gd name="T0" fmla="*/ 720 w 720"/>
                <a:gd name="T1" fmla="*/ 144 h 144"/>
                <a:gd name="T2" fmla="*/ 720 w 720"/>
                <a:gd name="T3" fmla="*/ 0 h 144"/>
                <a:gd name="T4" fmla="*/ 0 w 720"/>
                <a:gd name="T5" fmla="*/ 0 h 144"/>
                <a:gd name="T6" fmla="*/ 0 60000 65536"/>
                <a:gd name="T7" fmla="*/ 0 60000 65536"/>
                <a:gd name="T8" fmla="*/ 0 60000 65536"/>
                <a:gd name="T9" fmla="*/ 0 w 720"/>
                <a:gd name="T10" fmla="*/ 0 h 144"/>
                <a:gd name="T11" fmla="*/ 720 w 72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144">
                  <a:moveTo>
                    <a:pt x="720" y="144"/>
                  </a:moveTo>
                  <a:lnTo>
                    <a:pt x="720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Line 228"/>
            <p:cNvSpPr>
              <a:spLocks noChangeShapeType="1"/>
            </p:cNvSpPr>
            <p:nvPr/>
          </p:nvSpPr>
          <p:spPr bwMode="auto">
            <a:xfrm rot="16200000" flipV="1">
              <a:off x="4769644" y="7650956"/>
              <a:ext cx="0" cy="69484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Line 229"/>
            <p:cNvSpPr>
              <a:spLocks noChangeShapeType="1"/>
            </p:cNvSpPr>
            <p:nvPr/>
          </p:nvSpPr>
          <p:spPr bwMode="auto">
            <a:xfrm rot="16200000" flipV="1">
              <a:off x="4998244" y="7193756"/>
              <a:ext cx="0" cy="74056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Line 232"/>
            <p:cNvSpPr>
              <a:spLocks noChangeShapeType="1"/>
            </p:cNvSpPr>
            <p:nvPr/>
          </p:nvSpPr>
          <p:spPr bwMode="auto">
            <a:xfrm rot="16200000" flipV="1">
              <a:off x="2712244" y="7955756"/>
              <a:ext cx="0" cy="28336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55" name="Group 233"/>
            <p:cNvGrpSpPr>
              <a:grpSpLocks/>
            </p:cNvGrpSpPr>
            <p:nvPr/>
          </p:nvGrpSpPr>
          <p:grpSpPr bwMode="auto">
            <a:xfrm>
              <a:off x="8167688" y="11049000"/>
              <a:ext cx="152400" cy="152400"/>
              <a:chOff x="240" y="4176"/>
              <a:chExt cx="192" cy="192"/>
            </a:xfrm>
          </p:grpSpPr>
          <p:sp>
            <p:nvSpPr>
              <p:cNvPr id="93" name="Oval 234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" name="Rectangle 235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56" name="Group 236"/>
            <p:cNvGrpSpPr>
              <a:grpSpLocks/>
            </p:cNvGrpSpPr>
            <p:nvPr/>
          </p:nvGrpSpPr>
          <p:grpSpPr bwMode="auto">
            <a:xfrm>
              <a:off x="8610600" y="10820400"/>
              <a:ext cx="152400" cy="152400"/>
              <a:chOff x="240" y="4176"/>
              <a:chExt cx="192" cy="192"/>
            </a:xfrm>
          </p:grpSpPr>
          <p:sp>
            <p:nvSpPr>
              <p:cNvPr id="91" name="Oval 237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2" name="Rectangle 238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57" name="Group 239"/>
            <p:cNvGrpSpPr>
              <a:grpSpLocks/>
            </p:cNvGrpSpPr>
            <p:nvPr/>
          </p:nvGrpSpPr>
          <p:grpSpPr bwMode="auto">
            <a:xfrm>
              <a:off x="4038600" y="9296400"/>
              <a:ext cx="152400" cy="152400"/>
              <a:chOff x="240" y="4176"/>
              <a:chExt cx="192" cy="192"/>
            </a:xfrm>
          </p:grpSpPr>
          <p:sp>
            <p:nvSpPr>
              <p:cNvPr id="89" name="Oval 240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" name="Rectangle 241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8" name="Text Box 242"/>
            <p:cNvSpPr txBox="1">
              <a:spLocks noChangeArrowheads="1"/>
            </p:cNvSpPr>
            <p:nvPr/>
          </p:nvSpPr>
          <p:spPr bwMode="auto">
            <a:xfrm>
              <a:off x="1676400" y="11125200"/>
              <a:ext cx="914400" cy="26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D_icode</a:t>
              </a:r>
            </a:p>
          </p:txBody>
        </p:sp>
        <p:sp>
          <p:nvSpPr>
            <p:cNvPr id="59" name="Text Box 243"/>
            <p:cNvSpPr txBox="1">
              <a:spLocks noChangeArrowheads="1"/>
            </p:cNvSpPr>
            <p:nvPr/>
          </p:nvSpPr>
          <p:spPr bwMode="auto">
            <a:xfrm>
              <a:off x="1676400" y="9890125"/>
              <a:ext cx="914400" cy="26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E_icode</a:t>
              </a:r>
            </a:p>
          </p:txBody>
        </p:sp>
        <p:sp>
          <p:nvSpPr>
            <p:cNvPr id="60" name="Text Box 244"/>
            <p:cNvSpPr txBox="1">
              <a:spLocks noChangeArrowheads="1"/>
            </p:cNvSpPr>
            <p:nvPr/>
          </p:nvSpPr>
          <p:spPr bwMode="auto">
            <a:xfrm>
              <a:off x="1676400" y="7924799"/>
              <a:ext cx="914400" cy="26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M_icode</a:t>
              </a:r>
            </a:p>
          </p:txBody>
        </p:sp>
        <p:sp>
          <p:nvSpPr>
            <p:cNvPr id="61" name="Text Box 245"/>
            <p:cNvSpPr txBox="1">
              <a:spLocks noChangeArrowheads="1"/>
            </p:cNvSpPr>
            <p:nvPr/>
          </p:nvSpPr>
          <p:spPr bwMode="auto">
            <a:xfrm>
              <a:off x="1676400" y="9661525"/>
              <a:ext cx="914400" cy="26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E_dstM</a:t>
              </a:r>
            </a:p>
          </p:txBody>
        </p:sp>
        <p:sp>
          <p:nvSpPr>
            <p:cNvPr id="62" name="AutoShape 246"/>
            <p:cNvSpPr>
              <a:spLocks noChangeArrowheads="1"/>
            </p:cNvSpPr>
            <p:nvPr/>
          </p:nvSpPr>
          <p:spPr bwMode="auto">
            <a:xfrm>
              <a:off x="609600" y="7086600"/>
              <a:ext cx="671513" cy="57150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Pipe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control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logic</a:t>
              </a:r>
            </a:p>
          </p:txBody>
        </p:sp>
        <p:sp>
          <p:nvSpPr>
            <p:cNvPr id="63" name="Line 248"/>
            <p:cNvSpPr>
              <a:spLocks noChangeShapeType="1"/>
            </p:cNvSpPr>
            <p:nvPr/>
          </p:nvSpPr>
          <p:spPr bwMode="auto">
            <a:xfrm flipV="1">
              <a:off x="1295400" y="11658600"/>
              <a:ext cx="6858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Text Box 249"/>
            <p:cNvSpPr txBox="1">
              <a:spLocks noChangeArrowheads="1"/>
            </p:cNvSpPr>
            <p:nvPr/>
          </p:nvSpPr>
          <p:spPr bwMode="auto">
            <a:xfrm>
              <a:off x="1295400" y="11444287"/>
              <a:ext cx="914400" cy="26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D_bubble</a:t>
              </a:r>
            </a:p>
          </p:txBody>
        </p:sp>
        <p:sp>
          <p:nvSpPr>
            <p:cNvPr id="65" name="Line 250"/>
            <p:cNvSpPr>
              <a:spLocks noChangeShapeType="1"/>
            </p:cNvSpPr>
            <p:nvPr/>
          </p:nvSpPr>
          <p:spPr bwMode="auto">
            <a:xfrm flipV="1">
              <a:off x="1295400" y="11857038"/>
              <a:ext cx="6858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Text Box 251"/>
            <p:cNvSpPr txBox="1">
              <a:spLocks noChangeArrowheads="1"/>
            </p:cNvSpPr>
            <p:nvPr/>
          </p:nvSpPr>
          <p:spPr bwMode="auto">
            <a:xfrm>
              <a:off x="1295400" y="11642725"/>
              <a:ext cx="914400" cy="26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D_stall</a:t>
              </a:r>
            </a:p>
          </p:txBody>
        </p:sp>
        <p:sp>
          <p:nvSpPr>
            <p:cNvPr id="67" name="Line 252"/>
            <p:cNvSpPr>
              <a:spLocks noChangeShapeType="1"/>
            </p:cNvSpPr>
            <p:nvPr/>
          </p:nvSpPr>
          <p:spPr bwMode="auto">
            <a:xfrm flipV="1">
              <a:off x="1295400" y="10409238"/>
              <a:ext cx="6858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Text Box 253"/>
            <p:cNvSpPr txBox="1">
              <a:spLocks noChangeArrowheads="1"/>
            </p:cNvSpPr>
            <p:nvPr/>
          </p:nvSpPr>
          <p:spPr bwMode="auto">
            <a:xfrm>
              <a:off x="1295400" y="10194925"/>
              <a:ext cx="914400" cy="26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E_bubble</a:t>
              </a:r>
            </a:p>
          </p:txBody>
        </p:sp>
        <p:sp>
          <p:nvSpPr>
            <p:cNvPr id="69" name="Line 266"/>
            <p:cNvSpPr>
              <a:spLocks noChangeShapeType="1"/>
            </p:cNvSpPr>
            <p:nvPr/>
          </p:nvSpPr>
          <p:spPr bwMode="auto">
            <a:xfrm flipV="1">
              <a:off x="1295400" y="12679363"/>
              <a:ext cx="6858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Text Box 267"/>
            <p:cNvSpPr txBox="1">
              <a:spLocks noChangeArrowheads="1"/>
            </p:cNvSpPr>
            <p:nvPr/>
          </p:nvSpPr>
          <p:spPr bwMode="auto">
            <a:xfrm>
              <a:off x="1295400" y="12420600"/>
              <a:ext cx="914400" cy="26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F_stall</a:t>
              </a:r>
            </a:p>
          </p:txBody>
        </p:sp>
        <p:sp>
          <p:nvSpPr>
            <p:cNvPr id="71" name="Line 252"/>
            <p:cNvSpPr>
              <a:spLocks noChangeShapeType="1"/>
            </p:cNvSpPr>
            <p:nvPr/>
          </p:nvSpPr>
          <p:spPr bwMode="auto">
            <a:xfrm flipV="1">
              <a:off x="1295400" y="8443913"/>
              <a:ext cx="6858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Text Box 253"/>
            <p:cNvSpPr txBox="1">
              <a:spLocks noChangeArrowheads="1"/>
            </p:cNvSpPr>
            <p:nvPr/>
          </p:nvSpPr>
          <p:spPr bwMode="auto">
            <a:xfrm>
              <a:off x="1295400" y="8229600"/>
              <a:ext cx="914400" cy="26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M_bubble</a:t>
              </a:r>
            </a:p>
          </p:txBody>
        </p:sp>
        <p:sp>
          <p:nvSpPr>
            <p:cNvPr id="73" name="Line 252"/>
            <p:cNvSpPr>
              <a:spLocks noChangeShapeType="1"/>
            </p:cNvSpPr>
            <p:nvPr/>
          </p:nvSpPr>
          <p:spPr bwMode="auto">
            <a:xfrm flipV="1">
              <a:off x="1295400" y="7834313"/>
              <a:ext cx="6858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Text Box 253"/>
            <p:cNvSpPr txBox="1">
              <a:spLocks noChangeArrowheads="1"/>
            </p:cNvSpPr>
            <p:nvPr/>
          </p:nvSpPr>
          <p:spPr bwMode="auto">
            <a:xfrm>
              <a:off x="1295400" y="7620000"/>
              <a:ext cx="914400" cy="26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W_stall</a:t>
              </a:r>
            </a:p>
          </p:txBody>
        </p:sp>
        <p:sp>
          <p:nvSpPr>
            <p:cNvPr id="75" name="Line 232"/>
            <p:cNvSpPr>
              <a:spLocks noChangeShapeType="1"/>
            </p:cNvSpPr>
            <p:nvPr/>
          </p:nvSpPr>
          <p:spPr bwMode="auto">
            <a:xfrm rot="5400000" flipH="1" flipV="1">
              <a:off x="2590800" y="8305800"/>
              <a:ext cx="0" cy="25908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Text Box 245"/>
            <p:cNvSpPr txBox="1">
              <a:spLocks noChangeArrowheads="1"/>
            </p:cNvSpPr>
            <p:nvPr/>
          </p:nvSpPr>
          <p:spPr bwMode="auto">
            <a:xfrm>
              <a:off x="1295400" y="9372601"/>
              <a:ext cx="914400" cy="26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set_cc</a:t>
              </a:r>
            </a:p>
          </p:txBody>
        </p:sp>
        <p:sp>
          <p:nvSpPr>
            <p:cNvPr id="77" name="Rectangle 168"/>
            <p:cNvSpPr>
              <a:spLocks noChangeArrowheads="1"/>
            </p:cNvSpPr>
            <p:nvPr/>
          </p:nvSpPr>
          <p:spPr bwMode="auto">
            <a:xfrm>
              <a:off x="2514600" y="75438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stat</a:t>
              </a:r>
            </a:p>
          </p:txBody>
        </p:sp>
        <p:sp>
          <p:nvSpPr>
            <p:cNvPr id="78" name="Rectangle 5"/>
            <p:cNvSpPr>
              <a:spLocks noChangeArrowheads="1"/>
            </p:cNvSpPr>
            <p:nvPr/>
          </p:nvSpPr>
          <p:spPr bwMode="auto">
            <a:xfrm>
              <a:off x="2514600" y="8321675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stat</a:t>
              </a:r>
            </a:p>
          </p:txBody>
        </p:sp>
        <p:sp>
          <p:nvSpPr>
            <p:cNvPr id="79" name="Rectangle 25"/>
            <p:cNvSpPr>
              <a:spLocks noChangeArrowheads="1"/>
            </p:cNvSpPr>
            <p:nvPr/>
          </p:nvSpPr>
          <p:spPr bwMode="auto">
            <a:xfrm>
              <a:off x="2514600" y="102870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stat</a:t>
              </a:r>
            </a:p>
          </p:txBody>
        </p:sp>
        <p:sp>
          <p:nvSpPr>
            <p:cNvPr id="80" name="Rectangle 6"/>
            <p:cNvSpPr>
              <a:spLocks noChangeArrowheads="1"/>
            </p:cNvSpPr>
            <p:nvPr/>
          </p:nvSpPr>
          <p:spPr bwMode="auto">
            <a:xfrm>
              <a:off x="2514600" y="115824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stat</a:t>
              </a:r>
            </a:p>
          </p:txBody>
        </p:sp>
        <p:sp>
          <p:nvSpPr>
            <p:cNvPr id="81" name="Freeform 231"/>
            <p:cNvSpPr>
              <a:spLocks/>
            </p:cNvSpPr>
            <p:nvPr/>
          </p:nvSpPr>
          <p:spPr bwMode="auto">
            <a:xfrm>
              <a:off x="1295400" y="7315200"/>
              <a:ext cx="1447800" cy="228600"/>
            </a:xfrm>
            <a:custGeom>
              <a:avLst/>
              <a:gdLst>
                <a:gd name="T0" fmla="*/ 720 w 720"/>
                <a:gd name="T1" fmla="*/ 144 h 144"/>
                <a:gd name="T2" fmla="*/ 720 w 720"/>
                <a:gd name="T3" fmla="*/ 0 h 144"/>
                <a:gd name="T4" fmla="*/ 0 w 720"/>
                <a:gd name="T5" fmla="*/ 0 h 144"/>
                <a:gd name="T6" fmla="*/ 0 60000 65536"/>
                <a:gd name="T7" fmla="*/ 0 60000 65536"/>
                <a:gd name="T8" fmla="*/ 0 60000 65536"/>
                <a:gd name="T9" fmla="*/ 0 w 720"/>
                <a:gd name="T10" fmla="*/ 0 h 144"/>
                <a:gd name="T11" fmla="*/ 720 w 72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144">
                  <a:moveTo>
                    <a:pt x="720" y="144"/>
                  </a:moveTo>
                  <a:lnTo>
                    <a:pt x="720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Text Box 244"/>
            <p:cNvSpPr txBox="1">
              <a:spLocks noChangeArrowheads="1"/>
            </p:cNvSpPr>
            <p:nvPr/>
          </p:nvSpPr>
          <p:spPr bwMode="auto">
            <a:xfrm>
              <a:off x="1676400" y="7086600"/>
              <a:ext cx="914400" cy="26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W_stat</a:t>
              </a:r>
            </a:p>
          </p:txBody>
        </p:sp>
        <p:sp>
          <p:nvSpPr>
            <p:cNvPr id="83" name="AutoShape 223"/>
            <p:cNvSpPr>
              <a:spLocks noChangeArrowheads="1"/>
            </p:cNvSpPr>
            <p:nvPr/>
          </p:nvSpPr>
          <p:spPr bwMode="auto">
            <a:xfrm>
              <a:off x="2514600" y="8991600"/>
              <a:ext cx="457200" cy="3048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stat</a:t>
              </a:r>
            </a:p>
          </p:txBody>
        </p:sp>
        <p:sp>
          <p:nvSpPr>
            <p:cNvPr id="84" name="Text Box 180"/>
            <p:cNvSpPr txBox="1">
              <a:spLocks noChangeArrowheads="1"/>
            </p:cNvSpPr>
            <p:nvPr/>
          </p:nvSpPr>
          <p:spPr bwMode="auto">
            <a:xfrm>
              <a:off x="1676400" y="8686800"/>
              <a:ext cx="685800" cy="262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m_stat</a:t>
              </a:r>
            </a:p>
          </p:txBody>
        </p:sp>
        <p:grpSp>
          <p:nvGrpSpPr>
            <p:cNvPr id="85" name="Group 236"/>
            <p:cNvGrpSpPr>
              <a:grpSpLocks/>
            </p:cNvGrpSpPr>
            <p:nvPr/>
          </p:nvGrpSpPr>
          <p:grpSpPr bwMode="auto">
            <a:xfrm>
              <a:off x="2667000" y="8839200"/>
              <a:ext cx="152400" cy="152400"/>
              <a:chOff x="240" y="4176"/>
              <a:chExt cx="192" cy="192"/>
            </a:xfrm>
          </p:grpSpPr>
          <p:sp>
            <p:nvSpPr>
              <p:cNvPr id="87" name="Oval 237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" name="Rectangle 238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6" name="Line 229"/>
            <p:cNvSpPr>
              <a:spLocks noChangeShapeType="1"/>
            </p:cNvSpPr>
            <p:nvPr/>
          </p:nvSpPr>
          <p:spPr bwMode="auto">
            <a:xfrm rot="16200000" flipV="1">
              <a:off x="2019300" y="8191500"/>
              <a:ext cx="0" cy="14478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Initial Version of Pipeline Control</a:t>
            </a:r>
          </a:p>
        </p:txBody>
      </p:sp>
      <p:sp>
        <p:nvSpPr>
          <p:cNvPr id="468995" name="Text Box 3"/>
          <p:cNvSpPr txBox="1">
            <a:spLocks noChangeArrowheads="1"/>
          </p:cNvSpPr>
          <p:nvPr/>
        </p:nvSpPr>
        <p:spPr bwMode="auto">
          <a:xfrm>
            <a:off x="381000" y="990600"/>
            <a:ext cx="8534400" cy="522605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 err="1">
                <a:latin typeface="Courier New" pitchFamily="49" charset="0"/>
              </a:rPr>
              <a:t>bool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F_stall</a:t>
            </a:r>
            <a:r>
              <a:rPr lang="en-US" sz="1600" dirty="0">
                <a:latin typeface="Courier New" pitchFamily="49" charset="0"/>
              </a:rPr>
              <a:t> =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>
                <a:solidFill>
                  <a:schemeClr val="hlink"/>
                </a:solidFill>
                <a:latin typeface="Courier New" pitchFamily="49" charset="0"/>
              </a:rPr>
              <a:t># Conditions for a load/use hazard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 err="1">
                <a:latin typeface="Courier New" pitchFamily="49" charset="0"/>
              </a:rPr>
              <a:t>E_icode</a:t>
            </a:r>
            <a:r>
              <a:rPr lang="en-US" sz="1600" dirty="0">
                <a:latin typeface="Courier New" pitchFamily="49" charset="0"/>
              </a:rPr>
              <a:t> in { IMRMOVL, IPOPL } &amp;&amp; </a:t>
            </a:r>
            <a:r>
              <a:rPr lang="en-US" sz="1600" dirty="0" err="1">
                <a:latin typeface="Courier New" pitchFamily="49" charset="0"/>
              </a:rPr>
              <a:t>E_dstM</a:t>
            </a:r>
            <a:r>
              <a:rPr lang="en-US" sz="1600" dirty="0">
                <a:latin typeface="Courier New" pitchFamily="49" charset="0"/>
              </a:rPr>
              <a:t> in { </a:t>
            </a:r>
            <a:r>
              <a:rPr lang="en-US" sz="1600" dirty="0" err="1">
                <a:latin typeface="Courier New" pitchFamily="49" charset="0"/>
              </a:rPr>
              <a:t>d_srcA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d_srcB</a:t>
            </a:r>
            <a:r>
              <a:rPr lang="en-US" sz="1600" dirty="0">
                <a:latin typeface="Courier New" pitchFamily="49" charset="0"/>
              </a:rPr>
              <a:t> } ||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>
                <a:solidFill>
                  <a:schemeClr val="hlink"/>
                </a:solidFill>
                <a:latin typeface="Courier New" pitchFamily="49" charset="0"/>
              </a:rPr>
              <a:t># Stalling at fetch while ret passes through pipeline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	IRET in { </a:t>
            </a:r>
            <a:r>
              <a:rPr lang="en-US" sz="1600" dirty="0" err="1">
                <a:latin typeface="Courier New" pitchFamily="49" charset="0"/>
              </a:rPr>
              <a:t>D_icode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E_icode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M_icode</a:t>
            </a:r>
            <a:r>
              <a:rPr lang="en-US" sz="1600" dirty="0">
                <a:latin typeface="Courier New" pitchFamily="49" charset="0"/>
              </a:rPr>
              <a:t> };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endParaRPr lang="en-US" sz="16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 err="1">
                <a:latin typeface="Courier New" pitchFamily="49" charset="0"/>
              </a:rPr>
              <a:t>bool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D_stall</a:t>
            </a:r>
            <a:r>
              <a:rPr lang="en-US" sz="1600" dirty="0">
                <a:latin typeface="Courier New" pitchFamily="49" charset="0"/>
              </a:rPr>
              <a:t> = 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>
                <a:solidFill>
                  <a:schemeClr val="hlink"/>
                </a:solidFill>
                <a:latin typeface="Courier New" pitchFamily="49" charset="0"/>
              </a:rPr>
              <a:t># Conditions for a load/use hazard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 err="1">
                <a:latin typeface="Courier New" pitchFamily="49" charset="0"/>
              </a:rPr>
              <a:t>E_icode</a:t>
            </a:r>
            <a:r>
              <a:rPr lang="en-US" sz="1600" dirty="0">
                <a:latin typeface="Courier New" pitchFamily="49" charset="0"/>
              </a:rPr>
              <a:t> in { IMRMOVL, IPOPL } &amp;&amp; </a:t>
            </a:r>
            <a:r>
              <a:rPr lang="en-US" sz="1600" dirty="0" err="1">
                <a:latin typeface="Courier New" pitchFamily="49" charset="0"/>
              </a:rPr>
              <a:t>E_dstM</a:t>
            </a:r>
            <a:r>
              <a:rPr lang="en-US" sz="1600" dirty="0">
                <a:latin typeface="Courier New" pitchFamily="49" charset="0"/>
              </a:rPr>
              <a:t> in { </a:t>
            </a:r>
            <a:r>
              <a:rPr lang="en-US" sz="1600" dirty="0" err="1">
                <a:latin typeface="Courier New" pitchFamily="49" charset="0"/>
              </a:rPr>
              <a:t>d_srcA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d_srcB</a:t>
            </a:r>
            <a:r>
              <a:rPr lang="en-US" sz="1600" dirty="0">
                <a:latin typeface="Courier New" pitchFamily="49" charset="0"/>
              </a:rPr>
              <a:t> };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endParaRPr lang="en-US" sz="16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 err="1">
                <a:latin typeface="Courier New" pitchFamily="49" charset="0"/>
              </a:rPr>
              <a:t>bool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D_bubble</a:t>
            </a:r>
            <a:r>
              <a:rPr lang="en-US" sz="1600" dirty="0">
                <a:latin typeface="Courier New" pitchFamily="49" charset="0"/>
              </a:rPr>
              <a:t> =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>
                <a:solidFill>
                  <a:schemeClr val="hlink"/>
                </a:solidFill>
                <a:latin typeface="Courier New" pitchFamily="49" charset="0"/>
              </a:rPr>
              <a:t># </a:t>
            </a:r>
            <a:r>
              <a:rPr lang="en-US" sz="1600" dirty="0" err="1">
                <a:solidFill>
                  <a:schemeClr val="hlink"/>
                </a:solidFill>
                <a:latin typeface="Courier New" pitchFamily="49" charset="0"/>
              </a:rPr>
              <a:t>Mispredicted</a:t>
            </a:r>
            <a:r>
              <a:rPr lang="en-US" sz="1600" dirty="0">
                <a:solidFill>
                  <a:schemeClr val="hlink"/>
                </a:solidFill>
                <a:latin typeface="Courier New" pitchFamily="49" charset="0"/>
              </a:rPr>
              <a:t> branch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	(</a:t>
            </a:r>
            <a:r>
              <a:rPr lang="en-US" sz="1600" dirty="0" err="1">
                <a:latin typeface="Courier New" pitchFamily="49" charset="0"/>
              </a:rPr>
              <a:t>E_icode</a:t>
            </a:r>
            <a:r>
              <a:rPr lang="en-US" sz="1600" dirty="0">
                <a:latin typeface="Courier New" pitchFamily="49" charset="0"/>
              </a:rPr>
              <a:t> == IJXX &amp;&amp; !</a:t>
            </a:r>
            <a:r>
              <a:rPr lang="en-US" sz="1600" dirty="0" err="1" smtClean="0">
                <a:latin typeface="Courier New" pitchFamily="49" charset="0"/>
              </a:rPr>
              <a:t>e_Cnd</a:t>
            </a:r>
            <a:r>
              <a:rPr lang="en-US" sz="1600" dirty="0" smtClean="0">
                <a:latin typeface="Courier New" pitchFamily="49" charset="0"/>
              </a:rPr>
              <a:t>) </a:t>
            </a:r>
            <a:r>
              <a:rPr lang="en-US" sz="1600" dirty="0">
                <a:latin typeface="Courier New" pitchFamily="49" charset="0"/>
              </a:rPr>
              <a:t>||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>
                <a:solidFill>
                  <a:schemeClr val="hlink"/>
                </a:solidFill>
                <a:latin typeface="Courier New" pitchFamily="49" charset="0"/>
              </a:rPr>
              <a:t># Stalling at fetch while ret passes through pipeline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	 IRET in { </a:t>
            </a:r>
            <a:r>
              <a:rPr lang="en-US" sz="1600" dirty="0" err="1">
                <a:latin typeface="Courier New" pitchFamily="49" charset="0"/>
              </a:rPr>
              <a:t>D_icode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E_icode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M_icode</a:t>
            </a:r>
            <a:r>
              <a:rPr lang="en-US" sz="1600" dirty="0">
                <a:latin typeface="Courier New" pitchFamily="49" charset="0"/>
              </a:rPr>
              <a:t> };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endParaRPr lang="en-US" sz="16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 err="1">
                <a:latin typeface="Courier New" pitchFamily="49" charset="0"/>
              </a:rPr>
              <a:t>bool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E_bubble</a:t>
            </a:r>
            <a:r>
              <a:rPr lang="en-US" sz="1600" dirty="0">
                <a:latin typeface="Courier New" pitchFamily="49" charset="0"/>
              </a:rPr>
              <a:t> =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>
                <a:solidFill>
                  <a:schemeClr val="hlink"/>
                </a:solidFill>
                <a:latin typeface="Courier New" pitchFamily="49" charset="0"/>
              </a:rPr>
              <a:t># </a:t>
            </a:r>
            <a:r>
              <a:rPr lang="en-US" sz="1600" dirty="0" err="1">
                <a:solidFill>
                  <a:schemeClr val="hlink"/>
                </a:solidFill>
                <a:latin typeface="Courier New" pitchFamily="49" charset="0"/>
              </a:rPr>
              <a:t>Mispredicted</a:t>
            </a:r>
            <a:r>
              <a:rPr lang="en-US" sz="1600" dirty="0">
                <a:solidFill>
                  <a:schemeClr val="hlink"/>
                </a:solidFill>
                <a:latin typeface="Courier New" pitchFamily="49" charset="0"/>
              </a:rPr>
              <a:t> branch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	(</a:t>
            </a:r>
            <a:r>
              <a:rPr lang="en-US" sz="1600" dirty="0" err="1">
                <a:latin typeface="Courier New" pitchFamily="49" charset="0"/>
              </a:rPr>
              <a:t>E_icode</a:t>
            </a:r>
            <a:r>
              <a:rPr lang="en-US" sz="1600" dirty="0">
                <a:latin typeface="Courier New" pitchFamily="49" charset="0"/>
              </a:rPr>
              <a:t> == IJXX &amp;&amp; !</a:t>
            </a:r>
            <a:r>
              <a:rPr lang="en-US" sz="1600" dirty="0" err="1" smtClean="0">
                <a:latin typeface="Courier New" pitchFamily="49" charset="0"/>
              </a:rPr>
              <a:t>e_Cnd</a:t>
            </a:r>
            <a:r>
              <a:rPr lang="en-US" sz="1600" dirty="0" smtClean="0">
                <a:latin typeface="Courier New" pitchFamily="49" charset="0"/>
              </a:rPr>
              <a:t>) </a:t>
            </a:r>
            <a:r>
              <a:rPr lang="en-US" sz="1600" dirty="0">
                <a:latin typeface="Courier New" pitchFamily="49" charset="0"/>
              </a:rPr>
              <a:t>||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>
                <a:solidFill>
                  <a:schemeClr val="hlink"/>
                </a:solidFill>
                <a:latin typeface="Courier New" pitchFamily="49" charset="0"/>
              </a:rPr>
              <a:t># Load/use hazard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 err="1">
                <a:latin typeface="Courier New" pitchFamily="49" charset="0"/>
              </a:rPr>
              <a:t>E_icode</a:t>
            </a:r>
            <a:r>
              <a:rPr lang="en-US" sz="1600" dirty="0">
                <a:latin typeface="Courier New" pitchFamily="49" charset="0"/>
              </a:rPr>
              <a:t> in { IMRMOVL, IPOPL } &amp;&amp; </a:t>
            </a:r>
            <a:r>
              <a:rPr lang="en-US" sz="1600" dirty="0" err="1">
                <a:latin typeface="Courier New" pitchFamily="49" charset="0"/>
              </a:rPr>
              <a:t>E_dstM</a:t>
            </a:r>
            <a:r>
              <a:rPr lang="en-US" sz="1600" dirty="0">
                <a:latin typeface="Courier New" pitchFamily="49" charset="0"/>
              </a:rPr>
              <a:t> in { </a:t>
            </a:r>
            <a:r>
              <a:rPr lang="en-US" sz="1600" dirty="0" err="1">
                <a:latin typeface="Courier New" pitchFamily="49" charset="0"/>
              </a:rPr>
              <a:t>d_srcA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 smtClean="0">
                <a:latin typeface="Courier New" pitchFamily="49" charset="0"/>
              </a:rPr>
              <a:t>d_srcB</a:t>
            </a:r>
            <a:r>
              <a:rPr lang="en-US" sz="1600" dirty="0" smtClean="0">
                <a:latin typeface="Courier New" pitchFamily="49" charset="0"/>
              </a:rPr>
              <a:t> };</a:t>
            </a:r>
            <a:endParaRPr lang="en-US" sz="1600" dirty="0">
              <a:latin typeface="Courier New" pitchFamily="49" charset="0"/>
            </a:endParaRPr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Control Combinations</a:t>
            </a:r>
          </a:p>
        </p:txBody>
      </p:sp>
      <p:sp>
        <p:nvSpPr>
          <p:cNvPr id="471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3429000"/>
            <a:ext cx="8396287" cy="3003550"/>
          </a:xfrm>
        </p:spPr>
        <p:txBody>
          <a:bodyPr/>
          <a:lstStyle/>
          <a:p>
            <a:pPr lvl="1"/>
            <a:r>
              <a:rPr lang="en-US"/>
              <a:t>Special cases that can arise on same clock cycle</a:t>
            </a:r>
          </a:p>
          <a:p>
            <a:r>
              <a:rPr lang="en-US"/>
              <a:t>Combination A</a:t>
            </a:r>
          </a:p>
          <a:p>
            <a:pPr lvl="1"/>
            <a:r>
              <a:rPr lang="en-US"/>
              <a:t>Not-taken branch</a:t>
            </a:r>
          </a:p>
          <a:p>
            <a:pPr lvl="1"/>
            <a:r>
              <a:rPr lang="en-US"/>
              <a:t> </a:t>
            </a:r>
            <a:r>
              <a:rPr lang="en-US">
                <a:latin typeface="Courier New" pitchFamily="49" charset="0"/>
              </a:rPr>
              <a:t>ret</a:t>
            </a:r>
            <a:r>
              <a:rPr lang="en-US"/>
              <a:t> instruction at branch target</a:t>
            </a:r>
          </a:p>
          <a:p>
            <a:r>
              <a:rPr lang="en-US"/>
              <a:t>Combination B</a:t>
            </a:r>
          </a:p>
          <a:p>
            <a:pPr lvl="1"/>
            <a:r>
              <a:rPr lang="en-US"/>
              <a:t>Instruction that reads from memory to </a:t>
            </a:r>
            <a:r>
              <a:rPr lang="en-US">
                <a:latin typeface="Courier New" pitchFamily="49" charset="0"/>
              </a:rPr>
              <a:t>%esp</a:t>
            </a:r>
          </a:p>
          <a:p>
            <a:pPr lvl="1"/>
            <a:r>
              <a:rPr lang="en-US"/>
              <a:t>Followed by </a:t>
            </a:r>
            <a:r>
              <a:rPr lang="en-US">
                <a:latin typeface="Courier New" pitchFamily="49" charset="0"/>
              </a:rPr>
              <a:t>ret</a:t>
            </a:r>
            <a:r>
              <a:rPr lang="en-US"/>
              <a:t> instruction</a:t>
            </a:r>
          </a:p>
          <a:p>
            <a:pPr lvl="1"/>
            <a:endParaRPr lang="en-US"/>
          </a:p>
        </p:txBody>
      </p:sp>
      <p:pic>
        <p:nvPicPr>
          <p:cNvPr id="47104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990600"/>
            <a:ext cx="7180263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Control Combination A</a:t>
            </a:r>
          </a:p>
        </p:txBody>
      </p:sp>
      <p:sp>
        <p:nvSpPr>
          <p:cNvPr id="472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876800"/>
            <a:ext cx="8396288" cy="3003550"/>
          </a:xfrm>
        </p:spPr>
        <p:txBody>
          <a:bodyPr/>
          <a:lstStyle/>
          <a:p>
            <a:pPr lvl="1"/>
            <a:r>
              <a:rPr lang="en-US"/>
              <a:t>Should handle as mispredicted branch</a:t>
            </a:r>
          </a:p>
          <a:p>
            <a:pPr lvl="1"/>
            <a:r>
              <a:rPr lang="en-US"/>
              <a:t>Stalls F pipeline register</a:t>
            </a:r>
          </a:p>
          <a:p>
            <a:pPr lvl="1"/>
            <a:r>
              <a:rPr lang="en-US"/>
              <a:t>But PC selection logic will be using M_valM anyhow</a:t>
            </a:r>
          </a:p>
        </p:txBody>
      </p:sp>
      <p:sp>
        <p:nvSpPr>
          <p:cNvPr id="472239" name="Rectangle 175"/>
          <p:cNvSpPr>
            <a:spLocks noChangeArrowheads="1"/>
          </p:cNvSpPr>
          <p:nvPr/>
        </p:nvSpPr>
        <p:spPr bwMode="auto">
          <a:xfrm>
            <a:off x="1905000" y="2667000"/>
            <a:ext cx="32781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72312" name="Group 248"/>
          <p:cNvGrpSpPr>
            <a:grpSpLocks/>
          </p:cNvGrpSpPr>
          <p:nvPr/>
        </p:nvGrpSpPr>
        <p:grpSpPr bwMode="auto">
          <a:xfrm>
            <a:off x="533400" y="990600"/>
            <a:ext cx="3049588" cy="1633538"/>
            <a:chOff x="1584" y="624"/>
            <a:chExt cx="1921" cy="1029"/>
          </a:xfrm>
        </p:grpSpPr>
        <p:sp>
          <p:nvSpPr>
            <p:cNvPr id="472082" name="Rectangle 18"/>
            <p:cNvSpPr>
              <a:spLocks noChangeArrowheads="1"/>
            </p:cNvSpPr>
            <p:nvPr/>
          </p:nvSpPr>
          <p:spPr bwMode="auto">
            <a:xfrm>
              <a:off x="1872" y="1056"/>
              <a:ext cx="577" cy="193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083" name="Rectangle 19"/>
            <p:cNvSpPr>
              <a:spLocks noChangeArrowheads="1"/>
            </p:cNvSpPr>
            <p:nvPr/>
          </p:nvSpPr>
          <p:spPr bwMode="auto">
            <a:xfrm>
              <a:off x="2082" y="1086"/>
              <a:ext cx="231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Courier New" pitchFamily="49" charset="0"/>
                </a:rPr>
                <a:t>JXX</a:t>
              </a:r>
              <a:endParaRPr lang="en-US"/>
            </a:p>
          </p:txBody>
        </p:sp>
        <p:sp>
          <p:nvSpPr>
            <p:cNvPr id="472084" name="Rectangle 20"/>
            <p:cNvSpPr>
              <a:spLocks noChangeArrowheads="1"/>
            </p:cNvSpPr>
            <p:nvPr/>
          </p:nvSpPr>
          <p:spPr bwMode="auto">
            <a:xfrm>
              <a:off x="1584" y="1056"/>
              <a:ext cx="28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085" name="Rectangle 21"/>
            <p:cNvSpPr>
              <a:spLocks noChangeArrowheads="1"/>
            </p:cNvSpPr>
            <p:nvPr/>
          </p:nvSpPr>
          <p:spPr bwMode="auto">
            <a:xfrm>
              <a:off x="1757" y="1094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72086" name="Rectangle 22"/>
            <p:cNvSpPr>
              <a:spLocks noChangeArrowheads="1"/>
            </p:cNvSpPr>
            <p:nvPr/>
          </p:nvSpPr>
          <p:spPr bwMode="auto">
            <a:xfrm>
              <a:off x="1872" y="1248"/>
              <a:ext cx="577" cy="19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087" name="Rectangle 23"/>
            <p:cNvSpPr>
              <a:spLocks noChangeArrowheads="1"/>
            </p:cNvSpPr>
            <p:nvPr/>
          </p:nvSpPr>
          <p:spPr bwMode="auto">
            <a:xfrm>
              <a:off x="1584" y="1248"/>
              <a:ext cx="28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088" name="Rectangle 24"/>
            <p:cNvSpPr>
              <a:spLocks noChangeArrowheads="1"/>
            </p:cNvSpPr>
            <p:nvPr/>
          </p:nvSpPr>
          <p:spPr bwMode="auto">
            <a:xfrm>
              <a:off x="1750" y="1286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72089" name="Rectangle 25"/>
            <p:cNvSpPr>
              <a:spLocks noChangeArrowheads="1"/>
            </p:cNvSpPr>
            <p:nvPr/>
          </p:nvSpPr>
          <p:spPr bwMode="auto">
            <a:xfrm>
              <a:off x="1872" y="864"/>
              <a:ext cx="577" cy="19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090" name="Rectangle 26"/>
            <p:cNvSpPr>
              <a:spLocks noChangeArrowheads="1"/>
            </p:cNvSpPr>
            <p:nvPr/>
          </p:nvSpPr>
          <p:spPr bwMode="auto">
            <a:xfrm>
              <a:off x="1584" y="864"/>
              <a:ext cx="28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091" name="Rectangle 27"/>
            <p:cNvSpPr>
              <a:spLocks noChangeArrowheads="1"/>
            </p:cNvSpPr>
            <p:nvPr/>
          </p:nvSpPr>
          <p:spPr bwMode="auto">
            <a:xfrm>
              <a:off x="1735" y="902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72092" name="Rectangle 28"/>
            <p:cNvSpPr>
              <a:spLocks noChangeArrowheads="1"/>
            </p:cNvSpPr>
            <p:nvPr/>
          </p:nvSpPr>
          <p:spPr bwMode="auto">
            <a:xfrm>
              <a:off x="1680" y="624"/>
              <a:ext cx="76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093" name="Rectangle 29"/>
            <p:cNvSpPr>
              <a:spLocks noChangeArrowheads="1"/>
            </p:cNvSpPr>
            <p:nvPr/>
          </p:nvSpPr>
          <p:spPr bwMode="auto">
            <a:xfrm>
              <a:off x="1800" y="662"/>
              <a:ext cx="583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Mispredict</a:t>
              </a:r>
              <a:endParaRPr lang="en-US"/>
            </a:p>
          </p:txBody>
        </p:sp>
        <p:sp>
          <p:nvSpPr>
            <p:cNvPr id="472094" name="Rectangle 30"/>
            <p:cNvSpPr>
              <a:spLocks noChangeArrowheads="1"/>
            </p:cNvSpPr>
            <p:nvPr/>
          </p:nvSpPr>
          <p:spPr bwMode="auto">
            <a:xfrm>
              <a:off x="1872" y="1056"/>
              <a:ext cx="577" cy="193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095" name="Rectangle 31"/>
            <p:cNvSpPr>
              <a:spLocks noChangeArrowheads="1"/>
            </p:cNvSpPr>
            <p:nvPr/>
          </p:nvSpPr>
          <p:spPr bwMode="auto">
            <a:xfrm>
              <a:off x="2082" y="1086"/>
              <a:ext cx="231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Courier New" pitchFamily="49" charset="0"/>
                </a:rPr>
                <a:t>JXX</a:t>
              </a:r>
              <a:endParaRPr lang="en-US"/>
            </a:p>
          </p:txBody>
        </p:sp>
        <p:sp>
          <p:nvSpPr>
            <p:cNvPr id="472096" name="Rectangle 32"/>
            <p:cNvSpPr>
              <a:spLocks noChangeArrowheads="1"/>
            </p:cNvSpPr>
            <p:nvPr/>
          </p:nvSpPr>
          <p:spPr bwMode="auto">
            <a:xfrm>
              <a:off x="1584" y="1056"/>
              <a:ext cx="28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097" name="Rectangle 33"/>
            <p:cNvSpPr>
              <a:spLocks noChangeArrowheads="1"/>
            </p:cNvSpPr>
            <p:nvPr/>
          </p:nvSpPr>
          <p:spPr bwMode="auto">
            <a:xfrm>
              <a:off x="1757" y="1094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72098" name="Rectangle 34"/>
            <p:cNvSpPr>
              <a:spLocks noChangeArrowheads="1"/>
            </p:cNvSpPr>
            <p:nvPr/>
          </p:nvSpPr>
          <p:spPr bwMode="auto">
            <a:xfrm>
              <a:off x="1872" y="1248"/>
              <a:ext cx="577" cy="19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099" name="Rectangle 35"/>
            <p:cNvSpPr>
              <a:spLocks noChangeArrowheads="1"/>
            </p:cNvSpPr>
            <p:nvPr/>
          </p:nvSpPr>
          <p:spPr bwMode="auto">
            <a:xfrm>
              <a:off x="1584" y="1248"/>
              <a:ext cx="28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100" name="Rectangle 36"/>
            <p:cNvSpPr>
              <a:spLocks noChangeArrowheads="1"/>
            </p:cNvSpPr>
            <p:nvPr/>
          </p:nvSpPr>
          <p:spPr bwMode="auto">
            <a:xfrm>
              <a:off x="1750" y="1286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72101" name="Rectangle 37"/>
            <p:cNvSpPr>
              <a:spLocks noChangeArrowheads="1"/>
            </p:cNvSpPr>
            <p:nvPr/>
          </p:nvSpPr>
          <p:spPr bwMode="auto">
            <a:xfrm>
              <a:off x="1872" y="864"/>
              <a:ext cx="577" cy="19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102" name="Rectangle 38"/>
            <p:cNvSpPr>
              <a:spLocks noChangeArrowheads="1"/>
            </p:cNvSpPr>
            <p:nvPr/>
          </p:nvSpPr>
          <p:spPr bwMode="auto">
            <a:xfrm>
              <a:off x="1584" y="864"/>
              <a:ext cx="28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103" name="Rectangle 39"/>
            <p:cNvSpPr>
              <a:spLocks noChangeArrowheads="1"/>
            </p:cNvSpPr>
            <p:nvPr/>
          </p:nvSpPr>
          <p:spPr bwMode="auto">
            <a:xfrm>
              <a:off x="1735" y="902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72104" name="Rectangle 40"/>
            <p:cNvSpPr>
              <a:spLocks noChangeArrowheads="1"/>
            </p:cNvSpPr>
            <p:nvPr/>
          </p:nvSpPr>
          <p:spPr bwMode="auto">
            <a:xfrm>
              <a:off x="1680" y="624"/>
              <a:ext cx="76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105" name="Rectangle 41"/>
            <p:cNvSpPr>
              <a:spLocks noChangeArrowheads="1"/>
            </p:cNvSpPr>
            <p:nvPr/>
          </p:nvSpPr>
          <p:spPr bwMode="auto">
            <a:xfrm>
              <a:off x="1800" y="662"/>
              <a:ext cx="583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Mispredict</a:t>
              </a:r>
              <a:endParaRPr lang="en-US"/>
            </a:p>
          </p:txBody>
        </p:sp>
        <p:grpSp>
          <p:nvGrpSpPr>
            <p:cNvPr id="472119" name="Group 55"/>
            <p:cNvGrpSpPr>
              <a:grpSpLocks/>
            </p:cNvGrpSpPr>
            <p:nvPr/>
          </p:nvGrpSpPr>
          <p:grpSpPr bwMode="auto">
            <a:xfrm>
              <a:off x="2640" y="624"/>
              <a:ext cx="865" cy="837"/>
              <a:chOff x="2640" y="624"/>
              <a:chExt cx="865" cy="837"/>
            </a:xfrm>
          </p:grpSpPr>
          <p:sp>
            <p:nvSpPr>
              <p:cNvPr id="472106" name="Rectangle 42"/>
              <p:cNvSpPr>
                <a:spLocks noChangeArrowheads="1"/>
              </p:cNvSpPr>
              <p:nvPr/>
            </p:nvSpPr>
            <p:spPr bwMode="auto">
              <a:xfrm>
                <a:off x="2928" y="1056"/>
                <a:ext cx="577" cy="19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107" name="Rectangle 43"/>
              <p:cNvSpPr>
                <a:spLocks noChangeArrowheads="1"/>
              </p:cNvSpPr>
              <p:nvPr/>
            </p:nvSpPr>
            <p:spPr bwMode="auto">
              <a:xfrm>
                <a:off x="2640" y="1056"/>
                <a:ext cx="289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108" name="Rectangle 44"/>
              <p:cNvSpPr>
                <a:spLocks noChangeArrowheads="1"/>
              </p:cNvSpPr>
              <p:nvPr/>
            </p:nvSpPr>
            <p:spPr bwMode="auto">
              <a:xfrm>
                <a:off x="2813" y="1094"/>
                <a:ext cx="85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E</a:t>
                </a:r>
                <a:endParaRPr lang="en-US"/>
              </a:p>
            </p:txBody>
          </p:sp>
          <p:sp>
            <p:nvSpPr>
              <p:cNvPr id="472109" name="Rectangle 45"/>
              <p:cNvSpPr>
                <a:spLocks noChangeArrowheads="1"/>
              </p:cNvSpPr>
              <p:nvPr/>
            </p:nvSpPr>
            <p:spPr bwMode="auto">
              <a:xfrm>
                <a:off x="2928" y="1248"/>
                <a:ext cx="577" cy="193"/>
              </a:xfrm>
              <a:prstGeom prst="rect">
                <a:avLst/>
              </a:prstGeom>
              <a:solidFill>
                <a:srgbClr val="CC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110" name="Rectangle 46"/>
              <p:cNvSpPr>
                <a:spLocks noChangeArrowheads="1"/>
              </p:cNvSpPr>
              <p:nvPr/>
            </p:nvSpPr>
            <p:spPr bwMode="auto">
              <a:xfrm>
                <a:off x="3138" y="1278"/>
                <a:ext cx="231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  <a:latin typeface="Courier New" pitchFamily="49" charset="0"/>
                  </a:rPr>
                  <a:t>ret</a:t>
                </a:r>
                <a:endParaRPr lang="en-US"/>
              </a:p>
            </p:txBody>
          </p:sp>
          <p:sp>
            <p:nvSpPr>
              <p:cNvPr id="472111" name="Rectangle 47"/>
              <p:cNvSpPr>
                <a:spLocks noChangeArrowheads="1"/>
              </p:cNvSpPr>
              <p:nvPr/>
            </p:nvSpPr>
            <p:spPr bwMode="auto">
              <a:xfrm>
                <a:off x="2640" y="1248"/>
                <a:ext cx="289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112" name="Rectangle 48"/>
              <p:cNvSpPr>
                <a:spLocks noChangeArrowheads="1"/>
              </p:cNvSpPr>
              <p:nvPr/>
            </p:nvSpPr>
            <p:spPr bwMode="auto">
              <a:xfrm>
                <a:off x="2806" y="1286"/>
                <a:ext cx="92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D</a:t>
                </a:r>
                <a:endParaRPr lang="en-US"/>
              </a:p>
            </p:txBody>
          </p:sp>
          <p:sp>
            <p:nvSpPr>
              <p:cNvPr id="472113" name="Rectangle 49"/>
              <p:cNvSpPr>
                <a:spLocks noChangeArrowheads="1"/>
              </p:cNvSpPr>
              <p:nvPr/>
            </p:nvSpPr>
            <p:spPr bwMode="auto">
              <a:xfrm>
                <a:off x="2928" y="864"/>
                <a:ext cx="577" cy="19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114" name="Rectangle 50"/>
              <p:cNvSpPr>
                <a:spLocks noChangeArrowheads="1"/>
              </p:cNvSpPr>
              <p:nvPr/>
            </p:nvSpPr>
            <p:spPr bwMode="auto">
              <a:xfrm>
                <a:off x="2640" y="864"/>
                <a:ext cx="289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115" name="Rectangle 51"/>
              <p:cNvSpPr>
                <a:spLocks noChangeArrowheads="1"/>
              </p:cNvSpPr>
              <p:nvPr/>
            </p:nvSpPr>
            <p:spPr bwMode="auto">
              <a:xfrm>
                <a:off x="2791" y="902"/>
                <a:ext cx="107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M</a:t>
                </a:r>
                <a:endParaRPr lang="en-US"/>
              </a:p>
            </p:txBody>
          </p:sp>
          <p:sp>
            <p:nvSpPr>
              <p:cNvPr id="472116" name="Rectangle 52"/>
              <p:cNvSpPr>
                <a:spLocks noChangeArrowheads="1"/>
              </p:cNvSpPr>
              <p:nvPr/>
            </p:nvSpPr>
            <p:spPr bwMode="auto">
              <a:xfrm>
                <a:off x="2736" y="624"/>
                <a:ext cx="769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117" name="Rectangle 53"/>
              <p:cNvSpPr>
                <a:spLocks noChangeArrowheads="1"/>
              </p:cNvSpPr>
              <p:nvPr/>
            </p:nvSpPr>
            <p:spPr bwMode="auto">
              <a:xfrm>
                <a:off x="2989" y="666"/>
                <a:ext cx="231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  <a:latin typeface="Courier New" pitchFamily="49" charset="0"/>
                  </a:rPr>
                  <a:t>ret</a:t>
                </a:r>
                <a:endParaRPr lang="en-US"/>
              </a:p>
            </p:txBody>
          </p:sp>
          <p:sp>
            <p:nvSpPr>
              <p:cNvPr id="472118" name="Rectangle 54"/>
              <p:cNvSpPr>
                <a:spLocks noChangeArrowheads="1"/>
              </p:cNvSpPr>
              <p:nvPr/>
            </p:nvSpPr>
            <p:spPr bwMode="auto">
              <a:xfrm>
                <a:off x="3246" y="654"/>
                <a:ext cx="71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1</a:t>
                </a:r>
                <a:endParaRPr lang="en-US"/>
              </a:p>
            </p:txBody>
          </p:sp>
        </p:grpSp>
        <p:sp>
          <p:nvSpPr>
            <p:cNvPr id="472151" name="Rectangle 87"/>
            <p:cNvSpPr>
              <a:spLocks noChangeArrowheads="1"/>
            </p:cNvSpPr>
            <p:nvPr/>
          </p:nvSpPr>
          <p:spPr bwMode="auto">
            <a:xfrm>
              <a:off x="2928" y="1056"/>
              <a:ext cx="577" cy="19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152" name="Rectangle 88"/>
            <p:cNvSpPr>
              <a:spLocks noChangeArrowheads="1"/>
            </p:cNvSpPr>
            <p:nvPr/>
          </p:nvSpPr>
          <p:spPr bwMode="auto">
            <a:xfrm>
              <a:off x="2640" y="1056"/>
              <a:ext cx="28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153" name="Rectangle 89"/>
            <p:cNvSpPr>
              <a:spLocks noChangeArrowheads="1"/>
            </p:cNvSpPr>
            <p:nvPr/>
          </p:nvSpPr>
          <p:spPr bwMode="auto">
            <a:xfrm>
              <a:off x="2813" y="1094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72154" name="Rectangle 90"/>
            <p:cNvSpPr>
              <a:spLocks noChangeArrowheads="1"/>
            </p:cNvSpPr>
            <p:nvPr/>
          </p:nvSpPr>
          <p:spPr bwMode="auto">
            <a:xfrm>
              <a:off x="2928" y="1248"/>
              <a:ext cx="577" cy="193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155" name="Rectangle 91"/>
            <p:cNvSpPr>
              <a:spLocks noChangeArrowheads="1"/>
            </p:cNvSpPr>
            <p:nvPr/>
          </p:nvSpPr>
          <p:spPr bwMode="auto">
            <a:xfrm>
              <a:off x="3138" y="1278"/>
              <a:ext cx="231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Courier New" pitchFamily="49" charset="0"/>
                </a:rPr>
                <a:t>ret</a:t>
              </a:r>
              <a:endParaRPr lang="en-US"/>
            </a:p>
          </p:txBody>
        </p:sp>
        <p:sp>
          <p:nvSpPr>
            <p:cNvPr id="472156" name="Rectangle 92"/>
            <p:cNvSpPr>
              <a:spLocks noChangeArrowheads="1"/>
            </p:cNvSpPr>
            <p:nvPr/>
          </p:nvSpPr>
          <p:spPr bwMode="auto">
            <a:xfrm>
              <a:off x="2640" y="1248"/>
              <a:ext cx="28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157" name="Rectangle 93"/>
            <p:cNvSpPr>
              <a:spLocks noChangeArrowheads="1"/>
            </p:cNvSpPr>
            <p:nvPr/>
          </p:nvSpPr>
          <p:spPr bwMode="auto">
            <a:xfrm>
              <a:off x="2806" y="1286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72158" name="Rectangle 94"/>
            <p:cNvSpPr>
              <a:spLocks noChangeArrowheads="1"/>
            </p:cNvSpPr>
            <p:nvPr/>
          </p:nvSpPr>
          <p:spPr bwMode="auto">
            <a:xfrm>
              <a:off x="2928" y="864"/>
              <a:ext cx="577" cy="19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159" name="Rectangle 95"/>
            <p:cNvSpPr>
              <a:spLocks noChangeArrowheads="1"/>
            </p:cNvSpPr>
            <p:nvPr/>
          </p:nvSpPr>
          <p:spPr bwMode="auto">
            <a:xfrm>
              <a:off x="2640" y="864"/>
              <a:ext cx="28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160" name="Rectangle 96"/>
            <p:cNvSpPr>
              <a:spLocks noChangeArrowheads="1"/>
            </p:cNvSpPr>
            <p:nvPr/>
          </p:nvSpPr>
          <p:spPr bwMode="auto">
            <a:xfrm>
              <a:off x="2791" y="902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72161" name="Rectangle 97"/>
            <p:cNvSpPr>
              <a:spLocks noChangeArrowheads="1"/>
            </p:cNvSpPr>
            <p:nvPr/>
          </p:nvSpPr>
          <p:spPr bwMode="auto">
            <a:xfrm>
              <a:off x="2736" y="624"/>
              <a:ext cx="76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162" name="Rectangle 98"/>
            <p:cNvSpPr>
              <a:spLocks noChangeArrowheads="1"/>
            </p:cNvSpPr>
            <p:nvPr/>
          </p:nvSpPr>
          <p:spPr bwMode="auto">
            <a:xfrm>
              <a:off x="2989" y="666"/>
              <a:ext cx="231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Courier New" pitchFamily="49" charset="0"/>
                </a:rPr>
                <a:t>ret</a:t>
              </a:r>
              <a:endParaRPr lang="en-US"/>
            </a:p>
          </p:txBody>
        </p:sp>
        <p:sp>
          <p:nvSpPr>
            <p:cNvPr id="472163" name="Rectangle 99"/>
            <p:cNvSpPr>
              <a:spLocks noChangeArrowheads="1"/>
            </p:cNvSpPr>
            <p:nvPr/>
          </p:nvSpPr>
          <p:spPr bwMode="auto">
            <a:xfrm>
              <a:off x="3246" y="654"/>
              <a:ext cx="71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1</a:t>
              </a:r>
              <a:endParaRPr lang="en-US"/>
            </a:p>
          </p:txBody>
        </p:sp>
        <p:sp>
          <p:nvSpPr>
            <p:cNvPr id="472164" name="Rectangle 100"/>
            <p:cNvSpPr>
              <a:spLocks noChangeArrowheads="1"/>
            </p:cNvSpPr>
            <p:nvPr/>
          </p:nvSpPr>
          <p:spPr bwMode="auto">
            <a:xfrm>
              <a:off x="2928" y="1056"/>
              <a:ext cx="577" cy="19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165" name="Rectangle 101"/>
            <p:cNvSpPr>
              <a:spLocks noChangeArrowheads="1"/>
            </p:cNvSpPr>
            <p:nvPr/>
          </p:nvSpPr>
          <p:spPr bwMode="auto">
            <a:xfrm>
              <a:off x="2640" y="1056"/>
              <a:ext cx="28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166" name="Rectangle 102"/>
            <p:cNvSpPr>
              <a:spLocks noChangeArrowheads="1"/>
            </p:cNvSpPr>
            <p:nvPr/>
          </p:nvSpPr>
          <p:spPr bwMode="auto">
            <a:xfrm>
              <a:off x="2813" y="1094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72167" name="Rectangle 103"/>
            <p:cNvSpPr>
              <a:spLocks noChangeArrowheads="1"/>
            </p:cNvSpPr>
            <p:nvPr/>
          </p:nvSpPr>
          <p:spPr bwMode="auto">
            <a:xfrm>
              <a:off x="2928" y="1248"/>
              <a:ext cx="577" cy="193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168" name="Rectangle 104"/>
            <p:cNvSpPr>
              <a:spLocks noChangeArrowheads="1"/>
            </p:cNvSpPr>
            <p:nvPr/>
          </p:nvSpPr>
          <p:spPr bwMode="auto">
            <a:xfrm>
              <a:off x="3138" y="1278"/>
              <a:ext cx="231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Courier New" pitchFamily="49" charset="0"/>
                </a:rPr>
                <a:t>ret</a:t>
              </a:r>
              <a:endParaRPr lang="en-US"/>
            </a:p>
          </p:txBody>
        </p:sp>
        <p:sp>
          <p:nvSpPr>
            <p:cNvPr id="472169" name="Rectangle 105"/>
            <p:cNvSpPr>
              <a:spLocks noChangeArrowheads="1"/>
            </p:cNvSpPr>
            <p:nvPr/>
          </p:nvSpPr>
          <p:spPr bwMode="auto">
            <a:xfrm>
              <a:off x="2640" y="1248"/>
              <a:ext cx="28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170" name="Rectangle 106"/>
            <p:cNvSpPr>
              <a:spLocks noChangeArrowheads="1"/>
            </p:cNvSpPr>
            <p:nvPr/>
          </p:nvSpPr>
          <p:spPr bwMode="auto">
            <a:xfrm>
              <a:off x="2806" y="1286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72171" name="Rectangle 107"/>
            <p:cNvSpPr>
              <a:spLocks noChangeArrowheads="1"/>
            </p:cNvSpPr>
            <p:nvPr/>
          </p:nvSpPr>
          <p:spPr bwMode="auto">
            <a:xfrm>
              <a:off x="2928" y="864"/>
              <a:ext cx="577" cy="19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172" name="Rectangle 108"/>
            <p:cNvSpPr>
              <a:spLocks noChangeArrowheads="1"/>
            </p:cNvSpPr>
            <p:nvPr/>
          </p:nvSpPr>
          <p:spPr bwMode="auto">
            <a:xfrm>
              <a:off x="2640" y="864"/>
              <a:ext cx="28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173" name="Rectangle 109"/>
            <p:cNvSpPr>
              <a:spLocks noChangeArrowheads="1"/>
            </p:cNvSpPr>
            <p:nvPr/>
          </p:nvSpPr>
          <p:spPr bwMode="auto">
            <a:xfrm>
              <a:off x="2791" y="902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72174" name="Rectangle 110"/>
            <p:cNvSpPr>
              <a:spLocks noChangeArrowheads="1"/>
            </p:cNvSpPr>
            <p:nvPr/>
          </p:nvSpPr>
          <p:spPr bwMode="auto">
            <a:xfrm>
              <a:off x="2736" y="624"/>
              <a:ext cx="76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175" name="Rectangle 111"/>
            <p:cNvSpPr>
              <a:spLocks noChangeArrowheads="1"/>
            </p:cNvSpPr>
            <p:nvPr/>
          </p:nvSpPr>
          <p:spPr bwMode="auto">
            <a:xfrm>
              <a:off x="2989" y="666"/>
              <a:ext cx="231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Courier New" pitchFamily="49" charset="0"/>
                </a:rPr>
                <a:t>ret</a:t>
              </a:r>
              <a:endParaRPr lang="en-US"/>
            </a:p>
          </p:txBody>
        </p:sp>
        <p:sp>
          <p:nvSpPr>
            <p:cNvPr id="472176" name="Rectangle 112"/>
            <p:cNvSpPr>
              <a:spLocks noChangeArrowheads="1"/>
            </p:cNvSpPr>
            <p:nvPr/>
          </p:nvSpPr>
          <p:spPr bwMode="auto">
            <a:xfrm>
              <a:off x="3246" y="654"/>
              <a:ext cx="71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1</a:t>
              </a:r>
              <a:endParaRPr lang="en-US"/>
            </a:p>
          </p:txBody>
        </p:sp>
        <p:grpSp>
          <p:nvGrpSpPr>
            <p:cNvPr id="472238" name="Group 174"/>
            <p:cNvGrpSpPr>
              <a:grpSpLocks/>
            </p:cNvGrpSpPr>
            <p:nvPr/>
          </p:nvGrpSpPr>
          <p:grpSpPr bwMode="auto">
            <a:xfrm>
              <a:off x="2129" y="1440"/>
              <a:ext cx="1119" cy="192"/>
              <a:chOff x="2129" y="1440"/>
              <a:chExt cx="1119" cy="192"/>
            </a:xfrm>
          </p:grpSpPr>
          <p:sp>
            <p:nvSpPr>
              <p:cNvPr id="472235" name="Freeform 171"/>
              <p:cNvSpPr>
                <a:spLocks/>
              </p:cNvSpPr>
              <p:nvPr/>
            </p:nvSpPr>
            <p:spPr bwMode="auto">
              <a:xfrm>
                <a:off x="2160" y="1500"/>
                <a:ext cx="1056" cy="13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32"/>
                  </a:cxn>
                  <a:cxn ang="0">
                    <a:pos x="1056" y="132"/>
                  </a:cxn>
                  <a:cxn ang="0">
                    <a:pos x="1056" y="0"/>
                  </a:cxn>
                </a:cxnLst>
                <a:rect l="0" t="0" r="r" b="b"/>
                <a:pathLst>
                  <a:path w="1056" h="132">
                    <a:moveTo>
                      <a:pt x="0" y="0"/>
                    </a:moveTo>
                    <a:lnTo>
                      <a:pt x="0" y="132"/>
                    </a:lnTo>
                    <a:lnTo>
                      <a:pt x="1056" y="132"/>
                    </a:lnTo>
                    <a:lnTo>
                      <a:pt x="1056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236" name="Freeform 172"/>
              <p:cNvSpPr>
                <a:spLocks/>
              </p:cNvSpPr>
              <p:nvPr/>
            </p:nvSpPr>
            <p:spPr bwMode="auto">
              <a:xfrm>
                <a:off x="2129" y="1440"/>
                <a:ext cx="63" cy="63"/>
              </a:xfrm>
              <a:custGeom>
                <a:avLst/>
                <a:gdLst/>
                <a:ahLst/>
                <a:cxnLst>
                  <a:cxn ang="0">
                    <a:pos x="63" y="63"/>
                  </a:cxn>
                  <a:cxn ang="0">
                    <a:pos x="31" y="0"/>
                  </a:cxn>
                  <a:cxn ang="0">
                    <a:pos x="0" y="63"/>
                  </a:cxn>
                  <a:cxn ang="0">
                    <a:pos x="63" y="63"/>
                  </a:cxn>
                </a:cxnLst>
                <a:rect l="0" t="0" r="r" b="b"/>
                <a:pathLst>
                  <a:path w="63" h="63">
                    <a:moveTo>
                      <a:pt x="63" y="63"/>
                    </a:moveTo>
                    <a:lnTo>
                      <a:pt x="31" y="0"/>
                    </a:lnTo>
                    <a:lnTo>
                      <a:pt x="0" y="63"/>
                    </a:lnTo>
                    <a:lnTo>
                      <a:pt x="63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237" name="Freeform 173"/>
              <p:cNvSpPr>
                <a:spLocks/>
              </p:cNvSpPr>
              <p:nvPr/>
            </p:nvSpPr>
            <p:spPr bwMode="auto">
              <a:xfrm>
                <a:off x="3185" y="1440"/>
                <a:ext cx="63" cy="63"/>
              </a:xfrm>
              <a:custGeom>
                <a:avLst/>
                <a:gdLst/>
                <a:ahLst/>
                <a:cxnLst>
                  <a:cxn ang="0">
                    <a:pos x="63" y="63"/>
                  </a:cxn>
                  <a:cxn ang="0">
                    <a:pos x="31" y="0"/>
                  </a:cxn>
                  <a:cxn ang="0">
                    <a:pos x="0" y="63"/>
                  </a:cxn>
                  <a:cxn ang="0">
                    <a:pos x="63" y="63"/>
                  </a:cxn>
                </a:cxnLst>
                <a:rect l="0" t="0" r="r" b="b"/>
                <a:pathLst>
                  <a:path w="63" h="63">
                    <a:moveTo>
                      <a:pt x="63" y="63"/>
                    </a:moveTo>
                    <a:lnTo>
                      <a:pt x="31" y="0"/>
                    </a:lnTo>
                    <a:lnTo>
                      <a:pt x="0" y="63"/>
                    </a:lnTo>
                    <a:lnTo>
                      <a:pt x="63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72245" name="Rectangle 181"/>
            <p:cNvSpPr>
              <a:spLocks noChangeArrowheads="1"/>
            </p:cNvSpPr>
            <p:nvPr/>
          </p:nvSpPr>
          <p:spPr bwMode="auto">
            <a:xfrm>
              <a:off x="2064" y="1440"/>
              <a:ext cx="124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246" name="Rectangle 182"/>
            <p:cNvSpPr>
              <a:spLocks noChangeArrowheads="1"/>
            </p:cNvSpPr>
            <p:nvPr/>
          </p:nvSpPr>
          <p:spPr bwMode="auto">
            <a:xfrm>
              <a:off x="2297" y="1478"/>
              <a:ext cx="83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Combination A</a:t>
              </a:r>
              <a:endParaRPr lang="en-US"/>
            </a:p>
          </p:txBody>
        </p:sp>
      </p:grpSp>
      <p:graphicFrame>
        <p:nvGraphicFramePr>
          <p:cNvPr id="472311" name="Group 247"/>
          <p:cNvGraphicFramePr>
            <a:graphicFrameLocks noGrp="1"/>
          </p:cNvGraphicFramePr>
          <p:nvPr/>
        </p:nvGraphicFramePr>
        <p:xfrm>
          <a:off x="685800" y="2819400"/>
          <a:ext cx="7689850" cy="1854201"/>
        </p:xfrm>
        <a:graphic>
          <a:graphicData uri="http://schemas.openxmlformats.org/drawingml/2006/table">
            <a:tbl>
              <a:tblPr/>
              <a:tblGrid>
                <a:gridCol w="2363788"/>
                <a:gridCol w="1065212"/>
                <a:gridCol w="1065213"/>
                <a:gridCol w="1065212"/>
                <a:gridCol w="1065213"/>
                <a:gridCol w="1065212"/>
              </a:tblGrid>
              <a:tr h="47148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Condition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F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M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W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Processing ret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stall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bubble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Mispredicted Branch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bubble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bubble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Combination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stall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bubble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bubble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72315" name="Picture 25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6050" y="1040062"/>
            <a:ext cx="4667250" cy="1703137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 type="none" w="med" len="med"/>
            <a:tailEnd type="none" w="sm" len="sm"/>
          </a:ln>
        </p:spPr>
      </p:pic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Control Combination B</a:t>
            </a:r>
          </a:p>
        </p:txBody>
      </p:sp>
      <p:sp>
        <p:nvSpPr>
          <p:cNvPr id="473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5105400"/>
            <a:ext cx="8396288" cy="1479550"/>
          </a:xfrm>
        </p:spPr>
        <p:txBody>
          <a:bodyPr/>
          <a:lstStyle/>
          <a:p>
            <a:pPr lvl="1"/>
            <a:r>
              <a:rPr lang="en-US"/>
              <a:t>Would attempt to bubble </a:t>
            </a:r>
            <a:r>
              <a:rPr lang="en-US" i="1"/>
              <a:t>and </a:t>
            </a:r>
            <a:r>
              <a:rPr lang="en-US"/>
              <a:t>stall pipeline register D</a:t>
            </a:r>
          </a:p>
          <a:p>
            <a:pPr lvl="1"/>
            <a:r>
              <a:rPr lang="en-US"/>
              <a:t>Signaled by processor as pipeline error</a:t>
            </a:r>
          </a:p>
        </p:txBody>
      </p:sp>
      <p:sp>
        <p:nvSpPr>
          <p:cNvPr id="473093" name="Rectangle 5"/>
          <p:cNvSpPr>
            <a:spLocks noChangeArrowheads="1"/>
          </p:cNvSpPr>
          <p:nvPr/>
        </p:nvSpPr>
        <p:spPr bwMode="auto">
          <a:xfrm>
            <a:off x="1447800" y="1676400"/>
            <a:ext cx="915988" cy="306388"/>
          </a:xfrm>
          <a:prstGeom prst="rect">
            <a:avLst/>
          </a:pr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094" name="Rectangle 6"/>
          <p:cNvSpPr>
            <a:spLocks noChangeArrowheads="1"/>
          </p:cNvSpPr>
          <p:nvPr/>
        </p:nvSpPr>
        <p:spPr bwMode="auto">
          <a:xfrm>
            <a:off x="1679575" y="1720850"/>
            <a:ext cx="541338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Load</a:t>
            </a:r>
            <a:endParaRPr lang="en-US"/>
          </a:p>
        </p:txBody>
      </p:sp>
      <p:sp>
        <p:nvSpPr>
          <p:cNvPr id="473095" name="Rectangle 7"/>
          <p:cNvSpPr>
            <a:spLocks noChangeArrowheads="1"/>
          </p:cNvSpPr>
          <p:nvPr/>
        </p:nvSpPr>
        <p:spPr bwMode="auto">
          <a:xfrm>
            <a:off x="990600" y="16764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096" name="Rectangle 8"/>
          <p:cNvSpPr>
            <a:spLocks noChangeArrowheads="1"/>
          </p:cNvSpPr>
          <p:nvPr/>
        </p:nvSpPr>
        <p:spPr bwMode="auto">
          <a:xfrm>
            <a:off x="1220788" y="1736725"/>
            <a:ext cx="225425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473097" name="Rectangle 9"/>
          <p:cNvSpPr>
            <a:spLocks noChangeArrowheads="1"/>
          </p:cNvSpPr>
          <p:nvPr/>
        </p:nvSpPr>
        <p:spPr bwMode="auto">
          <a:xfrm>
            <a:off x="1447800" y="1981200"/>
            <a:ext cx="915988" cy="306388"/>
          </a:xfrm>
          <a:prstGeom prst="rect">
            <a:avLst/>
          </a:pr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098" name="Rectangle 10"/>
          <p:cNvSpPr>
            <a:spLocks noChangeArrowheads="1"/>
          </p:cNvSpPr>
          <p:nvPr/>
        </p:nvSpPr>
        <p:spPr bwMode="auto">
          <a:xfrm>
            <a:off x="1724025" y="2025650"/>
            <a:ext cx="45085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Use</a:t>
            </a:r>
            <a:endParaRPr lang="en-US"/>
          </a:p>
        </p:txBody>
      </p:sp>
      <p:sp>
        <p:nvSpPr>
          <p:cNvPr id="473099" name="Rectangle 11"/>
          <p:cNvSpPr>
            <a:spLocks noChangeArrowheads="1"/>
          </p:cNvSpPr>
          <p:nvPr/>
        </p:nvSpPr>
        <p:spPr bwMode="auto">
          <a:xfrm>
            <a:off x="990600" y="19812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100" name="Rectangle 12"/>
          <p:cNvSpPr>
            <a:spLocks noChangeArrowheads="1"/>
          </p:cNvSpPr>
          <p:nvPr/>
        </p:nvSpPr>
        <p:spPr bwMode="auto">
          <a:xfrm>
            <a:off x="1209675" y="2041525"/>
            <a:ext cx="236538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D</a:t>
            </a:r>
            <a:endParaRPr lang="en-US"/>
          </a:p>
        </p:txBody>
      </p:sp>
      <p:sp>
        <p:nvSpPr>
          <p:cNvPr id="473101" name="Rectangle 13"/>
          <p:cNvSpPr>
            <a:spLocks noChangeArrowheads="1"/>
          </p:cNvSpPr>
          <p:nvPr/>
        </p:nvSpPr>
        <p:spPr bwMode="auto">
          <a:xfrm>
            <a:off x="1447800" y="1371600"/>
            <a:ext cx="915988" cy="3063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102" name="Rectangle 14"/>
          <p:cNvSpPr>
            <a:spLocks noChangeArrowheads="1"/>
          </p:cNvSpPr>
          <p:nvPr/>
        </p:nvSpPr>
        <p:spPr bwMode="auto">
          <a:xfrm>
            <a:off x="990600" y="13716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103" name="Rectangle 15"/>
          <p:cNvSpPr>
            <a:spLocks noChangeArrowheads="1"/>
          </p:cNvSpPr>
          <p:nvPr/>
        </p:nvSpPr>
        <p:spPr bwMode="auto">
          <a:xfrm>
            <a:off x="1185863" y="1431925"/>
            <a:ext cx="26035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M</a:t>
            </a:r>
            <a:endParaRPr lang="en-US"/>
          </a:p>
        </p:txBody>
      </p:sp>
      <p:sp>
        <p:nvSpPr>
          <p:cNvPr id="473104" name="Rectangle 16"/>
          <p:cNvSpPr>
            <a:spLocks noChangeArrowheads="1"/>
          </p:cNvSpPr>
          <p:nvPr/>
        </p:nvSpPr>
        <p:spPr bwMode="auto">
          <a:xfrm>
            <a:off x="1143000" y="990600"/>
            <a:ext cx="1220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105" name="Rectangle 17"/>
          <p:cNvSpPr>
            <a:spLocks noChangeArrowheads="1"/>
          </p:cNvSpPr>
          <p:nvPr/>
        </p:nvSpPr>
        <p:spPr bwMode="auto">
          <a:xfrm>
            <a:off x="1335088" y="1050925"/>
            <a:ext cx="925512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Load/use</a:t>
            </a:r>
            <a:endParaRPr lang="en-US"/>
          </a:p>
        </p:txBody>
      </p:sp>
      <p:sp>
        <p:nvSpPr>
          <p:cNvPr id="473130" name="Rectangle 42"/>
          <p:cNvSpPr>
            <a:spLocks noChangeArrowheads="1"/>
          </p:cNvSpPr>
          <p:nvPr/>
        </p:nvSpPr>
        <p:spPr bwMode="auto">
          <a:xfrm>
            <a:off x="4648200" y="1676400"/>
            <a:ext cx="915988" cy="3063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131" name="Rectangle 43"/>
          <p:cNvSpPr>
            <a:spLocks noChangeArrowheads="1"/>
          </p:cNvSpPr>
          <p:nvPr/>
        </p:nvSpPr>
        <p:spPr bwMode="auto">
          <a:xfrm>
            <a:off x="4191000" y="16764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132" name="Rectangle 44"/>
          <p:cNvSpPr>
            <a:spLocks noChangeArrowheads="1"/>
          </p:cNvSpPr>
          <p:nvPr/>
        </p:nvSpPr>
        <p:spPr bwMode="auto">
          <a:xfrm>
            <a:off x="4465638" y="1736725"/>
            <a:ext cx="134937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473133" name="Rectangle 45"/>
          <p:cNvSpPr>
            <a:spLocks noChangeArrowheads="1"/>
          </p:cNvSpPr>
          <p:nvPr/>
        </p:nvSpPr>
        <p:spPr bwMode="auto">
          <a:xfrm>
            <a:off x="4648200" y="1981200"/>
            <a:ext cx="915988" cy="306388"/>
          </a:xfrm>
          <a:prstGeom prst="rect">
            <a:avLst/>
          </a:pr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134" name="Rectangle 46"/>
          <p:cNvSpPr>
            <a:spLocks noChangeArrowheads="1"/>
          </p:cNvSpPr>
          <p:nvPr/>
        </p:nvSpPr>
        <p:spPr bwMode="auto">
          <a:xfrm>
            <a:off x="4981575" y="2028825"/>
            <a:ext cx="36671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  <a:latin typeface="Courier New" pitchFamily="49" charset="0"/>
              </a:rPr>
              <a:t>ret</a:t>
            </a:r>
            <a:endParaRPr lang="en-US"/>
          </a:p>
        </p:txBody>
      </p:sp>
      <p:sp>
        <p:nvSpPr>
          <p:cNvPr id="473135" name="Rectangle 47"/>
          <p:cNvSpPr>
            <a:spLocks noChangeArrowheads="1"/>
          </p:cNvSpPr>
          <p:nvPr/>
        </p:nvSpPr>
        <p:spPr bwMode="auto">
          <a:xfrm>
            <a:off x="4191000" y="19812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136" name="Rectangle 48"/>
          <p:cNvSpPr>
            <a:spLocks noChangeArrowheads="1"/>
          </p:cNvSpPr>
          <p:nvPr/>
        </p:nvSpPr>
        <p:spPr bwMode="auto">
          <a:xfrm>
            <a:off x="4454525" y="2041525"/>
            <a:ext cx="14605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D</a:t>
            </a:r>
            <a:endParaRPr lang="en-US"/>
          </a:p>
        </p:txBody>
      </p:sp>
      <p:sp>
        <p:nvSpPr>
          <p:cNvPr id="473137" name="Rectangle 49"/>
          <p:cNvSpPr>
            <a:spLocks noChangeArrowheads="1"/>
          </p:cNvSpPr>
          <p:nvPr/>
        </p:nvSpPr>
        <p:spPr bwMode="auto">
          <a:xfrm>
            <a:off x="4648200" y="1371600"/>
            <a:ext cx="915988" cy="3063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138" name="Rectangle 50"/>
          <p:cNvSpPr>
            <a:spLocks noChangeArrowheads="1"/>
          </p:cNvSpPr>
          <p:nvPr/>
        </p:nvSpPr>
        <p:spPr bwMode="auto">
          <a:xfrm>
            <a:off x="4191000" y="13716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139" name="Rectangle 51"/>
          <p:cNvSpPr>
            <a:spLocks noChangeArrowheads="1"/>
          </p:cNvSpPr>
          <p:nvPr/>
        </p:nvSpPr>
        <p:spPr bwMode="auto">
          <a:xfrm>
            <a:off x="4430713" y="1431925"/>
            <a:ext cx="169862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M</a:t>
            </a:r>
            <a:endParaRPr lang="en-US"/>
          </a:p>
        </p:txBody>
      </p:sp>
      <p:sp>
        <p:nvSpPr>
          <p:cNvPr id="473140" name="Rectangle 52"/>
          <p:cNvSpPr>
            <a:spLocks noChangeArrowheads="1"/>
          </p:cNvSpPr>
          <p:nvPr/>
        </p:nvSpPr>
        <p:spPr bwMode="auto">
          <a:xfrm>
            <a:off x="4343400" y="990600"/>
            <a:ext cx="1220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141" name="Rectangle 53"/>
          <p:cNvSpPr>
            <a:spLocks noChangeArrowheads="1"/>
          </p:cNvSpPr>
          <p:nvPr/>
        </p:nvSpPr>
        <p:spPr bwMode="auto">
          <a:xfrm>
            <a:off x="4745038" y="1057275"/>
            <a:ext cx="366712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  <a:latin typeface="Courier New" pitchFamily="49" charset="0"/>
              </a:rPr>
              <a:t>ret</a:t>
            </a:r>
            <a:endParaRPr lang="en-US"/>
          </a:p>
        </p:txBody>
      </p:sp>
      <p:sp>
        <p:nvSpPr>
          <p:cNvPr id="473142" name="Rectangle 54"/>
          <p:cNvSpPr>
            <a:spLocks noChangeArrowheads="1"/>
          </p:cNvSpPr>
          <p:nvPr/>
        </p:nvSpPr>
        <p:spPr bwMode="auto">
          <a:xfrm>
            <a:off x="5153025" y="1038225"/>
            <a:ext cx="11271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1</a:t>
            </a:r>
            <a:endParaRPr lang="en-US"/>
          </a:p>
        </p:txBody>
      </p:sp>
      <p:sp>
        <p:nvSpPr>
          <p:cNvPr id="473146" name="Rectangle 58"/>
          <p:cNvSpPr>
            <a:spLocks noChangeArrowheads="1"/>
          </p:cNvSpPr>
          <p:nvPr/>
        </p:nvSpPr>
        <p:spPr bwMode="auto">
          <a:xfrm>
            <a:off x="5486400" y="16764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150" name="Rectangle 62"/>
          <p:cNvSpPr>
            <a:spLocks noChangeArrowheads="1"/>
          </p:cNvSpPr>
          <p:nvPr/>
        </p:nvSpPr>
        <p:spPr bwMode="auto">
          <a:xfrm>
            <a:off x="5486400" y="19812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153" name="Rectangle 65"/>
          <p:cNvSpPr>
            <a:spLocks noChangeArrowheads="1"/>
          </p:cNvSpPr>
          <p:nvPr/>
        </p:nvSpPr>
        <p:spPr bwMode="auto">
          <a:xfrm>
            <a:off x="5486400" y="13716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175" name="Rectangle 87"/>
          <p:cNvSpPr>
            <a:spLocks noChangeArrowheads="1"/>
          </p:cNvSpPr>
          <p:nvPr/>
        </p:nvSpPr>
        <p:spPr bwMode="auto">
          <a:xfrm>
            <a:off x="4648200" y="1676400"/>
            <a:ext cx="915988" cy="3063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176" name="Rectangle 88"/>
          <p:cNvSpPr>
            <a:spLocks noChangeArrowheads="1"/>
          </p:cNvSpPr>
          <p:nvPr/>
        </p:nvSpPr>
        <p:spPr bwMode="auto">
          <a:xfrm>
            <a:off x="4191000" y="16764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177" name="Rectangle 89"/>
          <p:cNvSpPr>
            <a:spLocks noChangeArrowheads="1"/>
          </p:cNvSpPr>
          <p:nvPr/>
        </p:nvSpPr>
        <p:spPr bwMode="auto">
          <a:xfrm>
            <a:off x="4421188" y="1736725"/>
            <a:ext cx="225425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473178" name="Rectangle 90"/>
          <p:cNvSpPr>
            <a:spLocks noChangeArrowheads="1"/>
          </p:cNvSpPr>
          <p:nvPr/>
        </p:nvSpPr>
        <p:spPr bwMode="auto">
          <a:xfrm>
            <a:off x="4648200" y="1981200"/>
            <a:ext cx="915988" cy="306388"/>
          </a:xfrm>
          <a:prstGeom prst="rect">
            <a:avLst/>
          </a:pr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179" name="Rectangle 91"/>
          <p:cNvSpPr>
            <a:spLocks noChangeArrowheads="1"/>
          </p:cNvSpPr>
          <p:nvPr/>
        </p:nvSpPr>
        <p:spPr bwMode="auto">
          <a:xfrm>
            <a:off x="4921250" y="2028825"/>
            <a:ext cx="488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  <a:latin typeface="Courier New" pitchFamily="49" charset="0"/>
              </a:rPr>
              <a:t>ret</a:t>
            </a:r>
            <a:endParaRPr lang="en-US"/>
          </a:p>
        </p:txBody>
      </p:sp>
      <p:sp>
        <p:nvSpPr>
          <p:cNvPr id="473180" name="Rectangle 92"/>
          <p:cNvSpPr>
            <a:spLocks noChangeArrowheads="1"/>
          </p:cNvSpPr>
          <p:nvPr/>
        </p:nvSpPr>
        <p:spPr bwMode="auto">
          <a:xfrm>
            <a:off x="4191000" y="19812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181" name="Rectangle 93"/>
          <p:cNvSpPr>
            <a:spLocks noChangeArrowheads="1"/>
          </p:cNvSpPr>
          <p:nvPr/>
        </p:nvSpPr>
        <p:spPr bwMode="auto">
          <a:xfrm>
            <a:off x="4410075" y="2041525"/>
            <a:ext cx="236538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D</a:t>
            </a:r>
            <a:endParaRPr lang="en-US"/>
          </a:p>
        </p:txBody>
      </p:sp>
      <p:sp>
        <p:nvSpPr>
          <p:cNvPr id="473182" name="Rectangle 94"/>
          <p:cNvSpPr>
            <a:spLocks noChangeArrowheads="1"/>
          </p:cNvSpPr>
          <p:nvPr/>
        </p:nvSpPr>
        <p:spPr bwMode="auto">
          <a:xfrm>
            <a:off x="4648200" y="1371600"/>
            <a:ext cx="915988" cy="3063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183" name="Rectangle 95"/>
          <p:cNvSpPr>
            <a:spLocks noChangeArrowheads="1"/>
          </p:cNvSpPr>
          <p:nvPr/>
        </p:nvSpPr>
        <p:spPr bwMode="auto">
          <a:xfrm>
            <a:off x="4191000" y="13716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184" name="Rectangle 96"/>
          <p:cNvSpPr>
            <a:spLocks noChangeArrowheads="1"/>
          </p:cNvSpPr>
          <p:nvPr/>
        </p:nvSpPr>
        <p:spPr bwMode="auto">
          <a:xfrm>
            <a:off x="4386263" y="1431925"/>
            <a:ext cx="26035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M</a:t>
            </a:r>
            <a:endParaRPr lang="en-US"/>
          </a:p>
        </p:txBody>
      </p:sp>
      <p:sp>
        <p:nvSpPr>
          <p:cNvPr id="473185" name="Rectangle 97"/>
          <p:cNvSpPr>
            <a:spLocks noChangeArrowheads="1"/>
          </p:cNvSpPr>
          <p:nvPr/>
        </p:nvSpPr>
        <p:spPr bwMode="auto">
          <a:xfrm>
            <a:off x="4343400" y="990600"/>
            <a:ext cx="1220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186" name="Rectangle 98"/>
          <p:cNvSpPr>
            <a:spLocks noChangeArrowheads="1"/>
          </p:cNvSpPr>
          <p:nvPr/>
        </p:nvSpPr>
        <p:spPr bwMode="auto">
          <a:xfrm>
            <a:off x="4684713" y="1057275"/>
            <a:ext cx="488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  <a:latin typeface="Courier New" pitchFamily="49" charset="0"/>
              </a:rPr>
              <a:t>ret</a:t>
            </a:r>
            <a:endParaRPr lang="en-US"/>
          </a:p>
        </p:txBody>
      </p:sp>
      <p:sp>
        <p:nvSpPr>
          <p:cNvPr id="473187" name="Rectangle 99"/>
          <p:cNvSpPr>
            <a:spLocks noChangeArrowheads="1"/>
          </p:cNvSpPr>
          <p:nvPr/>
        </p:nvSpPr>
        <p:spPr bwMode="auto">
          <a:xfrm>
            <a:off x="5108575" y="1038225"/>
            <a:ext cx="2032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1</a:t>
            </a:r>
            <a:endParaRPr lang="en-US"/>
          </a:p>
        </p:txBody>
      </p:sp>
      <p:sp>
        <p:nvSpPr>
          <p:cNvPr id="473188" name="Rectangle 100"/>
          <p:cNvSpPr>
            <a:spLocks noChangeArrowheads="1"/>
          </p:cNvSpPr>
          <p:nvPr/>
        </p:nvSpPr>
        <p:spPr bwMode="auto">
          <a:xfrm>
            <a:off x="4648200" y="1676400"/>
            <a:ext cx="915988" cy="3063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189" name="Rectangle 101"/>
          <p:cNvSpPr>
            <a:spLocks noChangeArrowheads="1"/>
          </p:cNvSpPr>
          <p:nvPr/>
        </p:nvSpPr>
        <p:spPr bwMode="auto">
          <a:xfrm>
            <a:off x="4191000" y="16764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190" name="Rectangle 102"/>
          <p:cNvSpPr>
            <a:spLocks noChangeArrowheads="1"/>
          </p:cNvSpPr>
          <p:nvPr/>
        </p:nvSpPr>
        <p:spPr bwMode="auto">
          <a:xfrm>
            <a:off x="4421188" y="1736725"/>
            <a:ext cx="225425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473191" name="Rectangle 103"/>
          <p:cNvSpPr>
            <a:spLocks noChangeArrowheads="1"/>
          </p:cNvSpPr>
          <p:nvPr/>
        </p:nvSpPr>
        <p:spPr bwMode="auto">
          <a:xfrm>
            <a:off x="4648200" y="1981200"/>
            <a:ext cx="915988" cy="306388"/>
          </a:xfrm>
          <a:prstGeom prst="rect">
            <a:avLst/>
          </a:pr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192" name="Rectangle 104"/>
          <p:cNvSpPr>
            <a:spLocks noChangeArrowheads="1"/>
          </p:cNvSpPr>
          <p:nvPr/>
        </p:nvSpPr>
        <p:spPr bwMode="auto">
          <a:xfrm>
            <a:off x="4921250" y="2028825"/>
            <a:ext cx="488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  <a:latin typeface="Courier New" pitchFamily="49" charset="0"/>
              </a:rPr>
              <a:t>ret</a:t>
            </a:r>
            <a:endParaRPr lang="en-US"/>
          </a:p>
        </p:txBody>
      </p:sp>
      <p:sp>
        <p:nvSpPr>
          <p:cNvPr id="473193" name="Rectangle 105"/>
          <p:cNvSpPr>
            <a:spLocks noChangeArrowheads="1"/>
          </p:cNvSpPr>
          <p:nvPr/>
        </p:nvSpPr>
        <p:spPr bwMode="auto">
          <a:xfrm>
            <a:off x="4191000" y="19812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194" name="Rectangle 106"/>
          <p:cNvSpPr>
            <a:spLocks noChangeArrowheads="1"/>
          </p:cNvSpPr>
          <p:nvPr/>
        </p:nvSpPr>
        <p:spPr bwMode="auto">
          <a:xfrm>
            <a:off x="4410075" y="2041525"/>
            <a:ext cx="236538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D</a:t>
            </a:r>
            <a:endParaRPr lang="en-US"/>
          </a:p>
        </p:txBody>
      </p:sp>
      <p:sp>
        <p:nvSpPr>
          <p:cNvPr id="473195" name="Rectangle 107"/>
          <p:cNvSpPr>
            <a:spLocks noChangeArrowheads="1"/>
          </p:cNvSpPr>
          <p:nvPr/>
        </p:nvSpPr>
        <p:spPr bwMode="auto">
          <a:xfrm>
            <a:off x="4648200" y="1371600"/>
            <a:ext cx="915988" cy="3063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196" name="Rectangle 108"/>
          <p:cNvSpPr>
            <a:spLocks noChangeArrowheads="1"/>
          </p:cNvSpPr>
          <p:nvPr/>
        </p:nvSpPr>
        <p:spPr bwMode="auto">
          <a:xfrm>
            <a:off x="4191000" y="13716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197" name="Rectangle 109"/>
          <p:cNvSpPr>
            <a:spLocks noChangeArrowheads="1"/>
          </p:cNvSpPr>
          <p:nvPr/>
        </p:nvSpPr>
        <p:spPr bwMode="auto">
          <a:xfrm>
            <a:off x="4386263" y="1431925"/>
            <a:ext cx="26035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M</a:t>
            </a:r>
            <a:endParaRPr lang="en-US"/>
          </a:p>
        </p:txBody>
      </p:sp>
      <p:sp>
        <p:nvSpPr>
          <p:cNvPr id="473198" name="Rectangle 110"/>
          <p:cNvSpPr>
            <a:spLocks noChangeArrowheads="1"/>
          </p:cNvSpPr>
          <p:nvPr/>
        </p:nvSpPr>
        <p:spPr bwMode="auto">
          <a:xfrm>
            <a:off x="4343400" y="990600"/>
            <a:ext cx="1220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199" name="Rectangle 111"/>
          <p:cNvSpPr>
            <a:spLocks noChangeArrowheads="1"/>
          </p:cNvSpPr>
          <p:nvPr/>
        </p:nvSpPr>
        <p:spPr bwMode="auto">
          <a:xfrm>
            <a:off x="4684713" y="1057275"/>
            <a:ext cx="488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  <a:latin typeface="Courier New" pitchFamily="49" charset="0"/>
              </a:rPr>
              <a:t>ret</a:t>
            </a:r>
            <a:endParaRPr lang="en-US"/>
          </a:p>
        </p:txBody>
      </p:sp>
      <p:sp>
        <p:nvSpPr>
          <p:cNvPr id="473200" name="Rectangle 112"/>
          <p:cNvSpPr>
            <a:spLocks noChangeArrowheads="1"/>
          </p:cNvSpPr>
          <p:nvPr/>
        </p:nvSpPr>
        <p:spPr bwMode="auto">
          <a:xfrm>
            <a:off x="5108575" y="1038225"/>
            <a:ext cx="2032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1</a:t>
            </a:r>
            <a:endParaRPr lang="en-US"/>
          </a:p>
        </p:txBody>
      </p:sp>
      <p:sp>
        <p:nvSpPr>
          <p:cNvPr id="473203" name="Rectangle 115"/>
          <p:cNvSpPr>
            <a:spLocks noChangeArrowheads="1"/>
          </p:cNvSpPr>
          <p:nvPr/>
        </p:nvSpPr>
        <p:spPr bwMode="auto">
          <a:xfrm>
            <a:off x="5486400" y="16764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207" name="Rectangle 119"/>
          <p:cNvSpPr>
            <a:spLocks noChangeArrowheads="1"/>
          </p:cNvSpPr>
          <p:nvPr/>
        </p:nvSpPr>
        <p:spPr bwMode="auto">
          <a:xfrm>
            <a:off x="5486400" y="19812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210" name="Rectangle 122"/>
          <p:cNvSpPr>
            <a:spLocks noChangeArrowheads="1"/>
          </p:cNvSpPr>
          <p:nvPr/>
        </p:nvSpPr>
        <p:spPr bwMode="auto">
          <a:xfrm>
            <a:off x="5486400" y="13716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217" name="Rectangle 129"/>
          <p:cNvSpPr>
            <a:spLocks noChangeArrowheads="1"/>
          </p:cNvSpPr>
          <p:nvPr/>
        </p:nvSpPr>
        <p:spPr bwMode="auto">
          <a:xfrm>
            <a:off x="5486400" y="16764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221" name="Rectangle 133"/>
          <p:cNvSpPr>
            <a:spLocks noChangeArrowheads="1"/>
          </p:cNvSpPr>
          <p:nvPr/>
        </p:nvSpPr>
        <p:spPr bwMode="auto">
          <a:xfrm>
            <a:off x="5486400" y="19812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224" name="Rectangle 136"/>
          <p:cNvSpPr>
            <a:spLocks noChangeArrowheads="1"/>
          </p:cNvSpPr>
          <p:nvPr/>
        </p:nvSpPr>
        <p:spPr bwMode="auto">
          <a:xfrm>
            <a:off x="5486400" y="13716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263" name="Rectangle 175"/>
          <p:cNvSpPr>
            <a:spLocks noChangeArrowheads="1"/>
          </p:cNvSpPr>
          <p:nvPr/>
        </p:nvSpPr>
        <p:spPr bwMode="auto">
          <a:xfrm>
            <a:off x="1905000" y="2667000"/>
            <a:ext cx="32781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264" name="Rectangle 176"/>
          <p:cNvSpPr>
            <a:spLocks noChangeArrowheads="1"/>
          </p:cNvSpPr>
          <p:nvPr/>
        </p:nvSpPr>
        <p:spPr bwMode="auto">
          <a:xfrm>
            <a:off x="2922588" y="2362200"/>
            <a:ext cx="13303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Combination B</a:t>
            </a:r>
            <a:endParaRPr lang="en-US"/>
          </a:p>
        </p:txBody>
      </p:sp>
      <p:grpSp>
        <p:nvGrpSpPr>
          <p:cNvPr id="473268" name="Group 180"/>
          <p:cNvGrpSpPr>
            <a:grpSpLocks/>
          </p:cNvGrpSpPr>
          <p:nvPr/>
        </p:nvGrpSpPr>
        <p:grpSpPr bwMode="auto">
          <a:xfrm>
            <a:off x="1855788" y="2286000"/>
            <a:ext cx="3452812" cy="304800"/>
            <a:chOff x="1169" y="1440"/>
            <a:chExt cx="2175" cy="432"/>
          </a:xfrm>
        </p:grpSpPr>
        <p:sp>
          <p:nvSpPr>
            <p:cNvPr id="473265" name="Freeform 177"/>
            <p:cNvSpPr>
              <a:spLocks/>
            </p:cNvSpPr>
            <p:nvPr/>
          </p:nvSpPr>
          <p:spPr bwMode="auto">
            <a:xfrm>
              <a:off x="1200" y="1500"/>
              <a:ext cx="2112" cy="3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72"/>
                </a:cxn>
                <a:cxn ang="0">
                  <a:pos x="2112" y="372"/>
                </a:cxn>
                <a:cxn ang="0">
                  <a:pos x="2112" y="0"/>
                </a:cxn>
              </a:cxnLst>
              <a:rect l="0" t="0" r="r" b="b"/>
              <a:pathLst>
                <a:path w="2112" h="372">
                  <a:moveTo>
                    <a:pt x="0" y="0"/>
                  </a:moveTo>
                  <a:lnTo>
                    <a:pt x="0" y="372"/>
                  </a:lnTo>
                  <a:lnTo>
                    <a:pt x="2112" y="372"/>
                  </a:lnTo>
                  <a:lnTo>
                    <a:pt x="2112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3266" name="Freeform 178"/>
            <p:cNvSpPr>
              <a:spLocks/>
            </p:cNvSpPr>
            <p:nvPr/>
          </p:nvSpPr>
          <p:spPr bwMode="auto">
            <a:xfrm>
              <a:off x="1169" y="1440"/>
              <a:ext cx="63" cy="63"/>
            </a:xfrm>
            <a:custGeom>
              <a:avLst/>
              <a:gdLst/>
              <a:ahLst/>
              <a:cxnLst>
                <a:cxn ang="0">
                  <a:pos x="63" y="63"/>
                </a:cxn>
                <a:cxn ang="0">
                  <a:pos x="31" y="0"/>
                </a:cxn>
                <a:cxn ang="0">
                  <a:pos x="0" y="63"/>
                </a:cxn>
                <a:cxn ang="0">
                  <a:pos x="63" y="63"/>
                </a:cxn>
              </a:cxnLst>
              <a:rect l="0" t="0" r="r" b="b"/>
              <a:pathLst>
                <a:path w="63" h="63">
                  <a:moveTo>
                    <a:pt x="63" y="63"/>
                  </a:moveTo>
                  <a:lnTo>
                    <a:pt x="31" y="0"/>
                  </a:lnTo>
                  <a:lnTo>
                    <a:pt x="0" y="63"/>
                  </a:lnTo>
                  <a:lnTo>
                    <a:pt x="63" y="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3267" name="Freeform 179"/>
            <p:cNvSpPr>
              <a:spLocks/>
            </p:cNvSpPr>
            <p:nvPr/>
          </p:nvSpPr>
          <p:spPr bwMode="auto">
            <a:xfrm>
              <a:off x="3281" y="1440"/>
              <a:ext cx="63" cy="63"/>
            </a:xfrm>
            <a:custGeom>
              <a:avLst/>
              <a:gdLst/>
              <a:ahLst/>
              <a:cxnLst>
                <a:cxn ang="0">
                  <a:pos x="63" y="63"/>
                </a:cxn>
                <a:cxn ang="0">
                  <a:pos x="31" y="0"/>
                </a:cxn>
                <a:cxn ang="0">
                  <a:pos x="0" y="63"/>
                </a:cxn>
                <a:cxn ang="0">
                  <a:pos x="63" y="63"/>
                </a:cxn>
              </a:cxnLst>
              <a:rect l="0" t="0" r="r" b="b"/>
              <a:pathLst>
                <a:path w="63" h="63">
                  <a:moveTo>
                    <a:pt x="63" y="63"/>
                  </a:moveTo>
                  <a:lnTo>
                    <a:pt x="31" y="0"/>
                  </a:lnTo>
                  <a:lnTo>
                    <a:pt x="0" y="63"/>
                  </a:lnTo>
                  <a:lnTo>
                    <a:pt x="63" y="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3269" name="Rectangle 181"/>
          <p:cNvSpPr>
            <a:spLocks noChangeArrowheads="1"/>
          </p:cNvSpPr>
          <p:nvPr/>
        </p:nvSpPr>
        <p:spPr bwMode="auto">
          <a:xfrm>
            <a:off x="3276600" y="2286000"/>
            <a:ext cx="1982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473311" name="Group 223"/>
          <p:cNvGraphicFramePr>
            <a:graphicFrameLocks noGrp="1"/>
          </p:cNvGraphicFramePr>
          <p:nvPr/>
        </p:nvGraphicFramePr>
        <p:xfrm>
          <a:off x="609600" y="2819400"/>
          <a:ext cx="7689850" cy="1998537"/>
        </p:xfrm>
        <a:graphic>
          <a:graphicData uri="http://schemas.openxmlformats.org/drawingml/2006/table">
            <a:tbl>
              <a:tblPr/>
              <a:tblGrid>
                <a:gridCol w="2363788"/>
                <a:gridCol w="1065212"/>
                <a:gridCol w="1065213"/>
                <a:gridCol w="1065212"/>
                <a:gridCol w="1065213"/>
                <a:gridCol w="1065212"/>
              </a:tblGrid>
              <a:tr h="47148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Condition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F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M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W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Processing ret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stall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bubble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Load/Use Hazard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stall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stall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bubble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Combination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stall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bubble + stall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bubble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Handling Control Combination B</a:t>
            </a:r>
          </a:p>
        </p:txBody>
      </p:sp>
      <p:sp>
        <p:nvSpPr>
          <p:cNvPr id="475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5105400"/>
            <a:ext cx="8396288" cy="1479550"/>
          </a:xfrm>
        </p:spPr>
        <p:txBody>
          <a:bodyPr/>
          <a:lstStyle/>
          <a:p>
            <a:pPr lvl="1"/>
            <a:r>
              <a:rPr lang="en-US"/>
              <a:t>Load/use hazard should get priority</a:t>
            </a:r>
          </a:p>
          <a:p>
            <a:pPr lvl="1"/>
            <a:r>
              <a:rPr lang="en-US"/>
              <a:t> </a:t>
            </a:r>
            <a:r>
              <a:rPr lang="en-US">
                <a:latin typeface="Courier New" pitchFamily="49" charset="0"/>
              </a:rPr>
              <a:t>ret</a:t>
            </a:r>
            <a:r>
              <a:rPr lang="en-US"/>
              <a:t> instruction should be held in decode stage for additional cycle</a:t>
            </a:r>
          </a:p>
        </p:txBody>
      </p:sp>
      <p:sp>
        <p:nvSpPr>
          <p:cNvPr id="475140" name="Rectangle 4"/>
          <p:cNvSpPr>
            <a:spLocks noChangeArrowheads="1"/>
          </p:cNvSpPr>
          <p:nvPr/>
        </p:nvSpPr>
        <p:spPr bwMode="auto">
          <a:xfrm>
            <a:off x="1447800" y="1676400"/>
            <a:ext cx="915988" cy="306388"/>
          </a:xfrm>
          <a:prstGeom prst="rect">
            <a:avLst/>
          </a:pr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41" name="Rectangle 5"/>
          <p:cNvSpPr>
            <a:spLocks noChangeArrowheads="1"/>
          </p:cNvSpPr>
          <p:nvPr/>
        </p:nvSpPr>
        <p:spPr bwMode="auto">
          <a:xfrm>
            <a:off x="1679575" y="1720850"/>
            <a:ext cx="541338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Load</a:t>
            </a:r>
            <a:endParaRPr lang="en-US"/>
          </a:p>
        </p:txBody>
      </p:sp>
      <p:sp>
        <p:nvSpPr>
          <p:cNvPr id="475142" name="Rectangle 6"/>
          <p:cNvSpPr>
            <a:spLocks noChangeArrowheads="1"/>
          </p:cNvSpPr>
          <p:nvPr/>
        </p:nvSpPr>
        <p:spPr bwMode="auto">
          <a:xfrm>
            <a:off x="990600" y="16764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43" name="Rectangle 7"/>
          <p:cNvSpPr>
            <a:spLocks noChangeArrowheads="1"/>
          </p:cNvSpPr>
          <p:nvPr/>
        </p:nvSpPr>
        <p:spPr bwMode="auto">
          <a:xfrm>
            <a:off x="1220788" y="1736725"/>
            <a:ext cx="225425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475144" name="Rectangle 8"/>
          <p:cNvSpPr>
            <a:spLocks noChangeArrowheads="1"/>
          </p:cNvSpPr>
          <p:nvPr/>
        </p:nvSpPr>
        <p:spPr bwMode="auto">
          <a:xfrm>
            <a:off x="1447800" y="1981200"/>
            <a:ext cx="915988" cy="306388"/>
          </a:xfrm>
          <a:prstGeom prst="rect">
            <a:avLst/>
          </a:pr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45" name="Rectangle 9"/>
          <p:cNvSpPr>
            <a:spLocks noChangeArrowheads="1"/>
          </p:cNvSpPr>
          <p:nvPr/>
        </p:nvSpPr>
        <p:spPr bwMode="auto">
          <a:xfrm>
            <a:off x="1724025" y="2025650"/>
            <a:ext cx="45085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Use</a:t>
            </a:r>
            <a:endParaRPr lang="en-US"/>
          </a:p>
        </p:txBody>
      </p:sp>
      <p:sp>
        <p:nvSpPr>
          <p:cNvPr id="475146" name="Rectangle 10"/>
          <p:cNvSpPr>
            <a:spLocks noChangeArrowheads="1"/>
          </p:cNvSpPr>
          <p:nvPr/>
        </p:nvSpPr>
        <p:spPr bwMode="auto">
          <a:xfrm>
            <a:off x="990600" y="19812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47" name="Rectangle 11"/>
          <p:cNvSpPr>
            <a:spLocks noChangeArrowheads="1"/>
          </p:cNvSpPr>
          <p:nvPr/>
        </p:nvSpPr>
        <p:spPr bwMode="auto">
          <a:xfrm>
            <a:off x="1209675" y="2041525"/>
            <a:ext cx="236538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D</a:t>
            </a:r>
            <a:endParaRPr lang="en-US"/>
          </a:p>
        </p:txBody>
      </p:sp>
      <p:sp>
        <p:nvSpPr>
          <p:cNvPr id="475148" name="Rectangle 12"/>
          <p:cNvSpPr>
            <a:spLocks noChangeArrowheads="1"/>
          </p:cNvSpPr>
          <p:nvPr/>
        </p:nvSpPr>
        <p:spPr bwMode="auto">
          <a:xfrm>
            <a:off x="1447800" y="1371600"/>
            <a:ext cx="915988" cy="3063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49" name="Rectangle 13"/>
          <p:cNvSpPr>
            <a:spLocks noChangeArrowheads="1"/>
          </p:cNvSpPr>
          <p:nvPr/>
        </p:nvSpPr>
        <p:spPr bwMode="auto">
          <a:xfrm>
            <a:off x="990600" y="13716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50" name="Rectangle 14"/>
          <p:cNvSpPr>
            <a:spLocks noChangeArrowheads="1"/>
          </p:cNvSpPr>
          <p:nvPr/>
        </p:nvSpPr>
        <p:spPr bwMode="auto">
          <a:xfrm>
            <a:off x="1185863" y="1431925"/>
            <a:ext cx="26035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M</a:t>
            </a:r>
            <a:endParaRPr lang="en-US"/>
          </a:p>
        </p:txBody>
      </p:sp>
      <p:sp>
        <p:nvSpPr>
          <p:cNvPr id="475151" name="Rectangle 15"/>
          <p:cNvSpPr>
            <a:spLocks noChangeArrowheads="1"/>
          </p:cNvSpPr>
          <p:nvPr/>
        </p:nvSpPr>
        <p:spPr bwMode="auto">
          <a:xfrm>
            <a:off x="1143000" y="990600"/>
            <a:ext cx="1220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52" name="Rectangle 16"/>
          <p:cNvSpPr>
            <a:spLocks noChangeArrowheads="1"/>
          </p:cNvSpPr>
          <p:nvPr/>
        </p:nvSpPr>
        <p:spPr bwMode="auto">
          <a:xfrm>
            <a:off x="1335088" y="1050925"/>
            <a:ext cx="925512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Load/use</a:t>
            </a:r>
            <a:endParaRPr lang="en-US"/>
          </a:p>
        </p:txBody>
      </p:sp>
      <p:sp>
        <p:nvSpPr>
          <p:cNvPr id="475153" name="Rectangle 17"/>
          <p:cNvSpPr>
            <a:spLocks noChangeArrowheads="1"/>
          </p:cNvSpPr>
          <p:nvPr/>
        </p:nvSpPr>
        <p:spPr bwMode="auto">
          <a:xfrm>
            <a:off x="4648200" y="1676400"/>
            <a:ext cx="915988" cy="3063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54" name="Rectangle 18"/>
          <p:cNvSpPr>
            <a:spLocks noChangeArrowheads="1"/>
          </p:cNvSpPr>
          <p:nvPr/>
        </p:nvSpPr>
        <p:spPr bwMode="auto">
          <a:xfrm>
            <a:off x="4191000" y="16764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55" name="Rectangle 19"/>
          <p:cNvSpPr>
            <a:spLocks noChangeArrowheads="1"/>
          </p:cNvSpPr>
          <p:nvPr/>
        </p:nvSpPr>
        <p:spPr bwMode="auto">
          <a:xfrm>
            <a:off x="4465638" y="1736725"/>
            <a:ext cx="134937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475156" name="Rectangle 20"/>
          <p:cNvSpPr>
            <a:spLocks noChangeArrowheads="1"/>
          </p:cNvSpPr>
          <p:nvPr/>
        </p:nvSpPr>
        <p:spPr bwMode="auto">
          <a:xfrm>
            <a:off x="4648200" y="1981200"/>
            <a:ext cx="915988" cy="306388"/>
          </a:xfrm>
          <a:prstGeom prst="rect">
            <a:avLst/>
          </a:pr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57" name="Rectangle 21"/>
          <p:cNvSpPr>
            <a:spLocks noChangeArrowheads="1"/>
          </p:cNvSpPr>
          <p:nvPr/>
        </p:nvSpPr>
        <p:spPr bwMode="auto">
          <a:xfrm>
            <a:off x="4981575" y="2028825"/>
            <a:ext cx="36671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  <a:latin typeface="Courier New" pitchFamily="49" charset="0"/>
              </a:rPr>
              <a:t>ret</a:t>
            </a:r>
            <a:endParaRPr lang="en-US"/>
          </a:p>
        </p:txBody>
      </p:sp>
      <p:sp>
        <p:nvSpPr>
          <p:cNvPr id="475158" name="Rectangle 22"/>
          <p:cNvSpPr>
            <a:spLocks noChangeArrowheads="1"/>
          </p:cNvSpPr>
          <p:nvPr/>
        </p:nvSpPr>
        <p:spPr bwMode="auto">
          <a:xfrm>
            <a:off x="4191000" y="19812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59" name="Rectangle 23"/>
          <p:cNvSpPr>
            <a:spLocks noChangeArrowheads="1"/>
          </p:cNvSpPr>
          <p:nvPr/>
        </p:nvSpPr>
        <p:spPr bwMode="auto">
          <a:xfrm>
            <a:off x="4454525" y="2041525"/>
            <a:ext cx="14605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D</a:t>
            </a:r>
            <a:endParaRPr lang="en-US"/>
          </a:p>
        </p:txBody>
      </p:sp>
      <p:sp>
        <p:nvSpPr>
          <p:cNvPr id="475160" name="Rectangle 24"/>
          <p:cNvSpPr>
            <a:spLocks noChangeArrowheads="1"/>
          </p:cNvSpPr>
          <p:nvPr/>
        </p:nvSpPr>
        <p:spPr bwMode="auto">
          <a:xfrm>
            <a:off x="4648200" y="1371600"/>
            <a:ext cx="915988" cy="3063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61" name="Rectangle 25"/>
          <p:cNvSpPr>
            <a:spLocks noChangeArrowheads="1"/>
          </p:cNvSpPr>
          <p:nvPr/>
        </p:nvSpPr>
        <p:spPr bwMode="auto">
          <a:xfrm>
            <a:off x="4191000" y="13716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62" name="Rectangle 26"/>
          <p:cNvSpPr>
            <a:spLocks noChangeArrowheads="1"/>
          </p:cNvSpPr>
          <p:nvPr/>
        </p:nvSpPr>
        <p:spPr bwMode="auto">
          <a:xfrm>
            <a:off x="4430713" y="1431925"/>
            <a:ext cx="169862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M</a:t>
            </a:r>
            <a:endParaRPr lang="en-US"/>
          </a:p>
        </p:txBody>
      </p:sp>
      <p:sp>
        <p:nvSpPr>
          <p:cNvPr id="475163" name="Rectangle 27"/>
          <p:cNvSpPr>
            <a:spLocks noChangeArrowheads="1"/>
          </p:cNvSpPr>
          <p:nvPr/>
        </p:nvSpPr>
        <p:spPr bwMode="auto">
          <a:xfrm>
            <a:off x="4343400" y="990600"/>
            <a:ext cx="1220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64" name="Rectangle 28"/>
          <p:cNvSpPr>
            <a:spLocks noChangeArrowheads="1"/>
          </p:cNvSpPr>
          <p:nvPr/>
        </p:nvSpPr>
        <p:spPr bwMode="auto">
          <a:xfrm>
            <a:off x="4745038" y="1057275"/>
            <a:ext cx="366712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  <a:latin typeface="Courier New" pitchFamily="49" charset="0"/>
              </a:rPr>
              <a:t>ret</a:t>
            </a:r>
            <a:endParaRPr lang="en-US"/>
          </a:p>
        </p:txBody>
      </p:sp>
      <p:sp>
        <p:nvSpPr>
          <p:cNvPr id="475165" name="Rectangle 29"/>
          <p:cNvSpPr>
            <a:spLocks noChangeArrowheads="1"/>
          </p:cNvSpPr>
          <p:nvPr/>
        </p:nvSpPr>
        <p:spPr bwMode="auto">
          <a:xfrm>
            <a:off x="5153025" y="1038225"/>
            <a:ext cx="11271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1</a:t>
            </a:r>
            <a:endParaRPr lang="en-US"/>
          </a:p>
        </p:txBody>
      </p:sp>
      <p:sp>
        <p:nvSpPr>
          <p:cNvPr id="475166" name="Rectangle 30"/>
          <p:cNvSpPr>
            <a:spLocks noChangeArrowheads="1"/>
          </p:cNvSpPr>
          <p:nvPr/>
        </p:nvSpPr>
        <p:spPr bwMode="auto">
          <a:xfrm>
            <a:off x="5486400" y="16764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67" name="Rectangle 31"/>
          <p:cNvSpPr>
            <a:spLocks noChangeArrowheads="1"/>
          </p:cNvSpPr>
          <p:nvPr/>
        </p:nvSpPr>
        <p:spPr bwMode="auto">
          <a:xfrm>
            <a:off x="5486400" y="19812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68" name="Rectangle 32"/>
          <p:cNvSpPr>
            <a:spLocks noChangeArrowheads="1"/>
          </p:cNvSpPr>
          <p:nvPr/>
        </p:nvSpPr>
        <p:spPr bwMode="auto">
          <a:xfrm>
            <a:off x="5486400" y="13716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69" name="Rectangle 33"/>
          <p:cNvSpPr>
            <a:spLocks noChangeArrowheads="1"/>
          </p:cNvSpPr>
          <p:nvPr/>
        </p:nvSpPr>
        <p:spPr bwMode="auto">
          <a:xfrm>
            <a:off x="4648200" y="1676400"/>
            <a:ext cx="915988" cy="3063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70" name="Rectangle 34"/>
          <p:cNvSpPr>
            <a:spLocks noChangeArrowheads="1"/>
          </p:cNvSpPr>
          <p:nvPr/>
        </p:nvSpPr>
        <p:spPr bwMode="auto">
          <a:xfrm>
            <a:off x="4191000" y="16764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71" name="Rectangle 35"/>
          <p:cNvSpPr>
            <a:spLocks noChangeArrowheads="1"/>
          </p:cNvSpPr>
          <p:nvPr/>
        </p:nvSpPr>
        <p:spPr bwMode="auto">
          <a:xfrm>
            <a:off x="4421188" y="1736725"/>
            <a:ext cx="225425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475172" name="Rectangle 36"/>
          <p:cNvSpPr>
            <a:spLocks noChangeArrowheads="1"/>
          </p:cNvSpPr>
          <p:nvPr/>
        </p:nvSpPr>
        <p:spPr bwMode="auto">
          <a:xfrm>
            <a:off x="4648200" y="1981200"/>
            <a:ext cx="915988" cy="306388"/>
          </a:xfrm>
          <a:prstGeom prst="rect">
            <a:avLst/>
          </a:pr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73" name="Rectangle 37"/>
          <p:cNvSpPr>
            <a:spLocks noChangeArrowheads="1"/>
          </p:cNvSpPr>
          <p:nvPr/>
        </p:nvSpPr>
        <p:spPr bwMode="auto">
          <a:xfrm>
            <a:off x="4921250" y="2028825"/>
            <a:ext cx="488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  <a:latin typeface="Courier New" pitchFamily="49" charset="0"/>
              </a:rPr>
              <a:t>ret</a:t>
            </a:r>
            <a:endParaRPr lang="en-US"/>
          </a:p>
        </p:txBody>
      </p:sp>
      <p:sp>
        <p:nvSpPr>
          <p:cNvPr id="475174" name="Rectangle 38"/>
          <p:cNvSpPr>
            <a:spLocks noChangeArrowheads="1"/>
          </p:cNvSpPr>
          <p:nvPr/>
        </p:nvSpPr>
        <p:spPr bwMode="auto">
          <a:xfrm>
            <a:off x="4191000" y="19812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75" name="Rectangle 39"/>
          <p:cNvSpPr>
            <a:spLocks noChangeArrowheads="1"/>
          </p:cNvSpPr>
          <p:nvPr/>
        </p:nvSpPr>
        <p:spPr bwMode="auto">
          <a:xfrm>
            <a:off x="4410075" y="2041525"/>
            <a:ext cx="236538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D</a:t>
            </a:r>
            <a:endParaRPr lang="en-US"/>
          </a:p>
        </p:txBody>
      </p:sp>
      <p:sp>
        <p:nvSpPr>
          <p:cNvPr id="475176" name="Rectangle 40"/>
          <p:cNvSpPr>
            <a:spLocks noChangeArrowheads="1"/>
          </p:cNvSpPr>
          <p:nvPr/>
        </p:nvSpPr>
        <p:spPr bwMode="auto">
          <a:xfrm>
            <a:off x="4648200" y="1371600"/>
            <a:ext cx="915988" cy="3063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77" name="Rectangle 41"/>
          <p:cNvSpPr>
            <a:spLocks noChangeArrowheads="1"/>
          </p:cNvSpPr>
          <p:nvPr/>
        </p:nvSpPr>
        <p:spPr bwMode="auto">
          <a:xfrm>
            <a:off x="4191000" y="13716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78" name="Rectangle 42"/>
          <p:cNvSpPr>
            <a:spLocks noChangeArrowheads="1"/>
          </p:cNvSpPr>
          <p:nvPr/>
        </p:nvSpPr>
        <p:spPr bwMode="auto">
          <a:xfrm>
            <a:off x="4386263" y="1431925"/>
            <a:ext cx="26035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M</a:t>
            </a:r>
            <a:endParaRPr lang="en-US"/>
          </a:p>
        </p:txBody>
      </p:sp>
      <p:sp>
        <p:nvSpPr>
          <p:cNvPr id="475179" name="Rectangle 43"/>
          <p:cNvSpPr>
            <a:spLocks noChangeArrowheads="1"/>
          </p:cNvSpPr>
          <p:nvPr/>
        </p:nvSpPr>
        <p:spPr bwMode="auto">
          <a:xfrm>
            <a:off x="4343400" y="990600"/>
            <a:ext cx="1220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80" name="Rectangle 44"/>
          <p:cNvSpPr>
            <a:spLocks noChangeArrowheads="1"/>
          </p:cNvSpPr>
          <p:nvPr/>
        </p:nvSpPr>
        <p:spPr bwMode="auto">
          <a:xfrm>
            <a:off x="4684713" y="1057275"/>
            <a:ext cx="488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  <a:latin typeface="Courier New" pitchFamily="49" charset="0"/>
              </a:rPr>
              <a:t>ret</a:t>
            </a:r>
            <a:endParaRPr lang="en-US"/>
          </a:p>
        </p:txBody>
      </p:sp>
      <p:sp>
        <p:nvSpPr>
          <p:cNvPr id="475181" name="Rectangle 45"/>
          <p:cNvSpPr>
            <a:spLocks noChangeArrowheads="1"/>
          </p:cNvSpPr>
          <p:nvPr/>
        </p:nvSpPr>
        <p:spPr bwMode="auto">
          <a:xfrm>
            <a:off x="5108575" y="1038225"/>
            <a:ext cx="2032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1</a:t>
            </a:r>
            <a:endParaRPr lang="en-US"/>
          </a:p>
        </p:txBody>
      </p:sp>
      <p:sp>
        <p:nvSpPr>
          <p:cNvPr id="475182" name="Rectangle 46"/>
          <p:cNvSpPr>
            <a:spLocks noChangeArrowheads="1"/>
          </p:cNvSpPr>
          <p:nvPr/>
        </p:nvSpPr>
        <p:spPr bwMode="auto">
          <a:xfrm>
            <a:off x="4648200" y="1676400"/>
            <a:ext cx="915988" cy="3063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83" name="Rectangle 47"/>
          <p:cNvSpPr>
            <a:spLocks noChangeArrowheads="1"/>
          </p:cNvSpPr>
          <p:nvPr/>
        </p:nvSpPr>
        <p:spPr bwMode="auto">
          <a:xfrm>
            <a:off x="4191000" y="16764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84" name="Rectangle 48"/>
          <p:cNvSpPr>
            <a:spLocks noChangeArrowheads="1"/>
          </p:cNvSpPr>
          <p:nvPr/>
        </p:nvSpPr>
        <p:spPr bwMode="auto">
          <a:xfrm>
            <a:off x="4421188" y="1736725"/>
            <a:ext cx="225425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475185" name="Rectangle 49"/>
          <p:cNvSpPr>
            <a:spLocks noChangeArrowheads="1"/>
          </p:cNvSpPr>
          <p:nvPr/>
        </p:nvSpPr>
        <p:spPr bwMode="auto">
          <a:xfrm>
            <a:off x="4648200" y="1981200"/>
            <a:ext cx="915988" cy="306388"/>
          </a:xfrm>
          <a:prstGeom prst="rect">
            <a:avLst/>
          </a:pr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86" name="Rectangle 50"/>
          <p:cNvSpPr>
            <a:spLocks noChangeArrowheads="1"/>
          </p:cNvSpPr>
          <p:nvPr/>
        </p:nvSpPr>
        <p:spPr bwMode="auto">
          <a:xfrm>
            <a:off x="4921250" y="2028825"/>
            <a:ext cx="488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  <a:latin typeface="Courier New" pitchFamily="49" charset="0"/>
              </a:rPr>
              <a:t>ret</a:t>
            </a:r>
            <a:endParaRPr lang="en-US"/>
          </a:p>
        </p:txBody>
      </p:sp>
      <p:sp>
        <p:nvSpPr>
          <p:cNvPr id="475187" name="Rectangle 51"/>
          <p:cNvSpPr>
            <a:spLocks noChangeArrowheads="1"/>
          </p:cNvSpPr>
          <p:nvPr/>
        </p:nvSpPr>
        <p:spPr bwMode="auto">
          <a:xfrm>
            <a:off x="4191000" y="19812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88" name="Rectangle 52"/>
          <p:cNvSpPr>
            <a:spLocks noChangeArrowheads="1"/>
          </p:cNvSpPr>
          <p:nvPr/>
        </p:nvSpPr>
        <p:spPr bwMode="auto">
          <a:xfrm>
            <a:off x="4410075" y="2041525"/>
            <a:ext cx="236538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D</a:t>
            </a:r>
            <a:endParaRPr lang="en-US"/>
          </a:p>
        </p:txBody>
      </p:sp>
      <p:sp>
        <p:nvSpPr>
          <p:cNvPr id="475189" name="Rectangle 53"/>
          <p:cNvSpPr>
            <a:spLocks noChangeArrowheads="1"/>
          </p:cNvSpPr>
          <p:nvPr/>
        </p:nvSpPr>
        <p:spPr bwMode="auto">
          <a:xfrm>
            <a:off x="4648200" y="1371600"/>
            <a:ext cx="915988" cy="3063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90" name="Rectangle 54"/>
          <p:cNvSpPr>
            <a:spLocks noChangeArrowheads="1"/>
          </p:cNvSpPr>
          <p:nvPr/>
        </p:nvSpPr>
        <p:spPr bwMode="auto">
          <a:xfrm>
            <a:off x="4191000" y="13716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91" name="Rectangle 55"/>
          <p:cNvSpPr>
            <a:spLocks noChangeArrowheads="1"/>
          </p:cNvSpPr>
          <p:nvPr/>
        </p:nvSpPr>
        <p:spPr bwMode="auto">
          <a:xfrm>
            <a:off x="4386263" y="1431925"/>
            <a:ext cx="26035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M</a:t>
            </a:r>
            <a:endParaRPr lang="en-US"/>
          </a:p>
        </p:txBody>
      </p:sp>
      <p:sp>
        <p:nvSpPr>
          <p:cNvPr id="475192" name="Rectangle 56"/>
          <p:cNvSpPr>
            <a:spLocks noChangeArrowheads="1"/>
          </p:cNvSpPr>
          <p:nvPr/>
        </p:nvSpPr>
        <p:spPr bwMode="auto">
          <a:xfrm>
            <a:off x="4343400" y="990600"/>
            <a:ext cx="1220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93" name="Rectangle 57"/>
          <p:cNvSpPr>
            <a:spLocks noChangeArrowheads="1"/>
          </p:cNvSpPr>
          <p:nvPr/>
        </p:nvSpPr>
        <p:spPr bwMode="auto">
          <a:xfrm>
            <a:off x="4684713" y="1057275"/>
            <a:ext cx="488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  <a:latin typeface="Courier New" pitchFamily="49" charset="0"/>
              </a:rPr>
              <a:t>ret</a:t>
            </a:r>
            <a:endParaRPr lang="en-US"/>
          </a:p>
        </p:txBody>
      </p:sp>
      <p:sp>
        <p:nvSpPr>
          <p:cNvPr id="475194" name="Rectangle 58"/>
          <p:cNvSpPr>
            <a:spLocks noChangeArrowheads="1"/>
          </p:cNvSpPr>
          <p:nvPr/>
        </p:nvSpPr>
        <p:spPr bwMode="auto">
          <a:xfrm>
            <a:off x="5108575" y="1038225"/>
            <a:ext cx="2032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1</a:t>
            </a:r>
            <a:endParaRPr lang="en-US"/>
          </a:p>
        </p:txBody>
      </p:sp>
      <p:sp>
        <p:nvSpPr>
          <p:cNvPr id="475195" name="Rectangle 59"/>
          <p:cNvSpPr>
            <a:spLocks noChangeArrowheads="1"/>
          </p:cNvSpPr>
          <p:nvPr/>
        </p:nvSpPr>
        <p:spPr bwMode="auto">
          <a:xfrm>
            <a:off x="5486400" y="16764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96" name="Rectangle 60"/>
          <p:cNvSpPr>
            <a:spLocks noChangeArrowheads="1"/>
          </p:cNvSpPr>
          <p:nvPr/>
        </p:nvSpPr>
        <p:spPr bwMode="auto">
          <a:xfrm>
            <a:off x="5486400" y="19812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97" name="Rectangle 61"/>
          <p:cNvSpPr>
            <a:spLocks noChangeArrowheads="1"/>
          </p:cNvSpPr>
          <p:nvPr/>
        </p:nvSpPr>
        <p:spPr bwMode="auto">
          <a:xfrm>
            <a:off x="5486400" y="13716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98" name="Rectangle 62"/>
          <p:cNvSpPr>
            <a:spLocks noChangeArrowheads="1"/>
          </p:cNvSpPr>
          <p:nvPr/>
        </p:nvSpPr>
        <p:spPr bwMode="auto">
          <a:xfrm>
            <a:off x="5486400" y="16764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199" name="Rectangle 63"/>
          <p:cNvSpPr>
            <a:spLocks noChangeArrowheads="1"/>
          </p:cNvSpPr>
          <p:nvPr/>
        </p:nvSpPr>
        <p:spPr bwMode="auto">
          <a:xfrm>
            <a:off x="5486400" y="19812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200" name="Rectangle 64"/>
          <p:cNvSpPr>
            <a:spLocks noChangeArrowheads="1"/>
          </p:cNvSpPr>
          <p:nvPr/>
        </p:nvSpPr>
        <p:spPr bwMode="auto">
          <a:xfrm>
            <a:off x="5486400" y="1371600"/>
            <a:ext cx="45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201" name="Rectangle 65"/>
          <p:cNvSpPr>
            <a:spLocks noChangeArrowheads="1"/>
          </p:cNvSpPr>
          <p:nvPr/>
        </p:nvSpPr>
        <p:spPr bwMode="auto">
          <a:xfrm>
            <a:off x="1905000" y="2667000"/>
            <a:ext cx="32781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5202" name="Rectangle 66"/>
          <p:cNvSpPr>
            <a:spLocks noChangeArrowheads="1"/>
          </p:cNvSpPr>
          <p:nvPr/>
        </p:nvSpPr>
        <p:spPr bwMode="auto">
          <a:xfrm>
            <a:off x="2922588" y="2362200"/>
            <a:ext cx="13303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Combination B</a:t>
            </a:r>
            <a:endParaRPr lang="en-US"/>
          </a:p>
        </p:txBody>
      </p:sp>
      <p:grpSp>
        <p:nvGrpSpPr>
          <p:cNvPr id="475203" name="Group 67"/>
          <p:cNvGrpSpPr>
            <a:grpSpLocks/>
          </p:cNvGrpSpPr>
          <p:nvPr/>
        </p:nvGrpSpPr>
        <p:grpSpPr bwMode="auto">
          <a:xfrm>
            <a:off x="1855788" y="2286000"/>
            <a:ext cx="3452812" cy="304800"/>
            <a:chOff x="1169" y="1440"/>
            <a:chExt cx="2175" cy="432"/>
          </a:xfrm>
        </p:grpSpPr>
        <p:sp>
          <p:nvSpPr>
            <p:cNvPr id="475204" name="Freeform 68"/>
            <p:cNvSpPr>
              <a:spLocks/>
            </p:cNvSpPr>
            <p:nvPr/>
          </p:nvSpPr>
          <p:spPr bwMode="auto">
            <a:xfrm>
              <a:off x="1200" y="1500"/>
              <a:ext cx="2112" cy="3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72"/>
                </a:cxn>
                <a:cxn ang="0">
                  <a:pos x="2112" y="372"/>
                </a:cxn>
                <a:cxn ang="0">
                  <a:pos x="2112" y="0"/>
                </a:cxn>
              </a:cxnLst>
              <a:rect l="0" t="0" r="r" b="b"/>
              <a:pathLst>
                <a:path w="2112" h="372">
                  <a:moveTo>
                    <a:pt x="0" y="0"/>
                  </a:moveTo>
                  <a:lnTo>
                    <a:pt x="0" y="372"/>
                  </a:lnTo>
                  <a:lnTo>
                    <a:pt x="2112" y="372"/>
                  </a:lnTo>
                  <a:lnTo>
                    <a:pt x="2112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5205" name="Freeform 69"/>
            <p:cNvSpPr>
              <a:spLocks/>
            </p:cNvSpPr>
            <p:nvPr/>
          </p:nvSpPr>
          <p:spPr bwMode="auto">
            <a:xfrm>
              <a:off x="1169" y="1440"/>
              <a:ext cx="63" cy="63"/>
            </a:xfrm>
            <a:custGeom>
              <a:avLst/>
              <a:gdLst/>
              <a:ahLst/>
              <a:cxnLst>
                <a:cxn ang="0">
                  <a:pos x="63" y="63"/>
                </a:cxn>
                <a:cxn ang="0">
                  <a:pos x="31" y="0"/>
                </a:cxn>
                <a:cxn ang="0">
                  <a:pos x="0" y="63"/>
                </a:cxn>
                <a:cxn ang="0">
                  <a:pos x="63" y="63"/>
                </a:cxn>
              </a:cxnLst>
              <a:rect l="0" t="0" r="r" b="b"/>
              <a:pathLst>
                <a:path w="63" h="63">
                  <a:moveTo>
                    <a:pt x="63" y="63"/>
                  </a:moveTo>
                  <a:lnTo>
                    <a:pt x="31" y="0"/>
                  </a:lnTo>
                  <a:lnTo>
                    <a:pt x="0" y="63"/>
                  </a:lnTo>
                  <a:lnTo>
                    <a:pt x="63" y="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5206" name="Freeform 70"/>
            <p:cNvSpPr>
              <a:spLocks/>
            </p:cNvSpPr>
            <p:nvPr/>
          </p:nvSpPr>
          <p:spPr bwMode="auto">
            <a:xfrm>
              <a:off x="3281" y="1440"/>
              <a:ext cx="63" cy="63"/>
            </a:xfrm>
            <a:custGeom>
              <a:avLst/>
              <a:gdLst/>
              <a:ahLst/>
              <a:cxnLst>
                <a:cxn ang="0">
                  <a:pos x="63" y="63"/>
                </a:cxn>
                <a:cxn ang="0">
                  <a:pos x="31" y="0"/>
                </a:cxn>
                <a:cxn ang="0">
                  <a:pos x="0" y="63"/>
                </a:cxn>
                <a:cxn ang="0">
                  <a:pos x="63" y="63"/>
                </a:cxn>
              </a:cxnLst>
              <a:rect l="0" t="0" r="r" b="b"/>
              <a:pathLst>
                <a:path w="63" h="63">
                  <a:moveTo>
                    <a:pt x="63" y="63"/>
                  </a:moveTo>
                  <a:lnTo>
                    <a:pt x="31" y="0"/>
                  </a:lnTo>
                  <a:lnTo>
                    <a:pt x="0" y="63"/>
                  </a:lnTo>
                  <a:lnTo>
                    <a:pt x="63" y="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5207" name="Rectangle 71"/>
          <p:cNvSpPr>
            <a:spLocks noChangeArrowheads="1"/>
          </p:cNvSpPr>
          <p:nvPr/>
        </p:nvSpPr>
        <p:spPr bwMode="auto">
          <a:xfrm>
            <a:off x="3276600" y="2286000"/>
            <a:ext cx="1982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475245" name="Group 109"/>
          <p:cNvGraphicFramePr>
            <a:graphicFrameLocks noGrp="1"/>
          </p:cNvGraphicFramePr>
          <p:nvPr/>
        </p:nvGraphicFramePr>
        <p:xfrm>
          <a:off x="609600" y="3173413"/>
          <a:ext cx="7689850" cy="1855789"/>
        </p:xfrm>
        <a:graphic>
          <a:graphicData uri="http://schemas.openxmlformats.org/drawingml/2006/table">
            <a:tbl>
              <a:tblPr/>
              <a:tblGrid>
                <a:gridCol w="2363788"/>
                <a:gridCol w="1065212"/>
                <a:gridCol w="1065213"/>
                <a:gridCol w="1065212"/>
                <a:gridCol w="1065213"/>
                <a:gridCol w="1065212"/>
              </a:tblGrid>
              <a:tr h="47148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Condition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F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M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W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Processing ret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stall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bubble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Load/Use Hazard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stall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stall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bubble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Combination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stall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stall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bubble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PIPE- Hardware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19200"/>
            <a:ext cx="3900487" cy="5213350"/>
          </a:xfrm>
        </p:spPr>
        <p:txBody>
          <a:bodyPr/>
          <a:lstStyle/>
          <a:p>
            <a:pPr lvl="1"/>
            <a:r>
              <a:rPr lang="en-US"/>
              <a:t>Pipeline registers hold intermediate values from instruction execution</a:t>
            </a:r>
          </a:p>
          <a:p>
            <a:r>
              <a:rPr lang="en-US"/>
              <a:t>Forward (Upward) Paths</a:t>
            </a:r>
          </a:p>
          <a:p>
            <a:pPr lvl="1"/>
            <a:r>
              <a:rPr lang="en-US"/>
              <a:t>Values passed from one stage to next</a:t>
            </a:r>
          </a:p>
          <a:p>
            <a:pPr lvl="1"/>
            <a:r>
              <a:rPr lang="en-US"/>
              <a:t>Cannot jump past stages</a:t>
            </a:r>
          </a:p>
          <a:p>
            <a:pPr lvl="2"/>
            <a:r>
              <a:rPr lang="en-US"/>
              <a:t>e.g., valC passes through decode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89450" y="222250"/>
            <a:ext cx="4495800" cy="6391275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 type="none" w="med" len="med"/>
            <a:tailEnd type="none" w="sm" len="sm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Corrected Pipeline Control Logic</a:t>
            </a:r>
          </a:p>
        </p:txBody>
      </p:sp>
      <p:sp>
        <p:nvSpPr>
          <p:cNvPr id="476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5105400"/>
            <a:ext cx="8396288" cy="1479550"/>
          </a:xfrm>
        </p:spPr>
        <p:txBody>
          <a:bodyPr/>
          <a:lstStyle/>
          <a:p>
            <a:pPr lvl="1"/>
            <a:r>
              <a:rPr lang="en-US"/>
              <a:t>Load/use hazard should get priority</a:t>
            </a:r>
          </a:p>
          <a:p>
            <a:pPr lvl="1"/>
            <a:r>
              <a:rPr lang="en-US"/>
              <a:t> </a:t>
            </a:r>
            <a:r>
              <a:rPr lang="en-US">
                <a:latin typeface="Courier New" pitchFamily="49" charset="0"/>
              </a:rPr>
              <a:t>ret</a:t>
            </a:r>
            <a:r>
              <a:rPr lang="en-US"/>
              <a:t> instruction should be held in decode stage for additional cycle</a:t>
            </a:r>
          </a:p>
        </p:txBody>
      </p:sp>
      <p:graphicFrame>
        <p:nvGraphicFramePr>
          <p:cNvPr id="476232" name="Group 72"/>
          <p:cNvGraphicFramePr>
            <a:graphicFrameLocks noGrp="1"/>
          </p:cNvGraphicFramePr>
          <p:nvPr/>
        </p:nvGraphicFramePr>
        <p:xfrm>
          <a:off x="609600" y="3173413"/>
          <a:ext cx="7689850" cy="1855789"/>
        </p:xfrm>
        <a:graphic>
          <a:graphicData uri="http://schemas.openxmlformats.org/drawingml/2006/table">
            <a:tbl>
              <a:tblPr/>
              <a:tblGrid>
                <a:gridCol w="2363788"/>
                <a:gridCol w="1065212"/>
                <a:gridCol w="1065213"/>
                <a:gridCol w="1065212"/>
                <a:gridCol w="1065213"/>
                <a:gridCol w="1065212"/>
              </a:tblGrid>
              <a:tr h="47148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Condition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F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M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itchFamily="34" charset="0"/>
                        </a:rPr>
                        <a:t>W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Processing ret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stall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bubble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Load/Use Hazard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stall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stall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bubble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Combination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stall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stall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bubble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pitchFamily="34" charset="0"/>
                        </a:rPr>
                        <a:t>normal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6269" name="Text Box 109"/>
          <p:cNvSpPr txBox="1">
            <a:spLocks noChangeArrowheads="1"/>
          </p:cNvSpPr>
          <p:nvPr/>
        </p:nvSpPr>
        <p:spPr bwMode="auto">
          <a:xfrm>
            <a:off x="533400" y="990600"/>
            <a:ext cx="8445500" cy="229235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 err="1">
                <a:latin typeface="Courier New" pitchFamily="49" charset="0"/>
              </a:rPr>
              <a:t>bool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D_bubble</a:t>
            </a:r>
            <a:r>
              <a:rPr lang="en-US" sz="1600" dirty="0">
                <a:latin typeface="Courier New" pitchFamily="49" charset="0"/>
              </a:rPr>
              <a:t> =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>
                <a:solidFill>
                  <a:schemeClr val="hlink"/>
                </a:solidFill>
                <a:latin typeface="Courier New" pitchFamily="49" charset="0"/>
              </a:rPr>
              <a:t># </a:t>
            </a:r>
            <a:r>
              <a:rPr lang="en-US" sz="1600" dirty="0" err="1">
                <a:solidFill>
                  <a:schemeClr val="hlink"/>
                </a:solidFill>
                <a:latin typeface="Courier New" pitchFamily="49" charset="0"/>
              </a:rPr>
              <a:t>Mispredicted</a:t>
            </a:r>
            <a:r>
              <a:rPr lang="en-US" sz="1600" dirty="0">
                <a:solidFill>
                  <a:schemeClr val="hlink"/>
                </a:solidFill>
                <a:latin typeface="Courier New" pitchFamily="49" charset="0"/>
              </a:rPr>
              <a:t> branch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	(</a:t>
            </a:r>
            <a:r>
              <a:rPr lang="en-US" sz="1600" dirty="0" err="1">
                <a:latin typeface="Courier New" pitchFamily="49" charset="0"/>
              </a:rPr>
              <a:t>E_icode</a:t>
            </a:r>
            <a:r>
              <a:rPr lang="en-US" sz="1600" dirty="0">
                <a:latin typeface="Courier New" pitchFamily="49" charset="0"/>
              </a:rPr>
              <a:t> == IJXX &amp;&amp; !</a:t>
            </a:r>
            <a:r>
              <a:rPr lang="en-US" sz="1600" dirty="0" err="1" smtClean="0">
                <a:latin typeface="Courier New" pitchFamily="49" charset="0"/>
              </a:rPr>
              <a:t>e_Cnd</a:t>
            </a:r>
            <a:r>
              <a:rPr lang="en-US" sz="1600" dirty="0" smtClean="0">
                <a:latin typeface="Courier New" pitchFamily="49" charset="0"/>
              </a:rPr>
              <a:t>) </a:t>
            </a:r>
            <a:r>
              <a:rPr lang="en-US" sz="1600" dirty="0">
                <a:latin typeface="Courier New" pitchFamily="49" charset="0"/>
              </a:rPr>
              <a:t>||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>
                <a:solidFill>
                  <a:schemeClr val="hlink"/>
                </a:solidFill>
                <a:latin typeface="Courier New" pitchFamily="49" charset="0"/>
              </a:rPr>
              <a:t># Stalling at fetch while ret passes through pipeline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	 IRET in { </a:t>
            </a:r>
            <a:r>
              <a:rPr lang="en-US" sz="1600" dirty="0" err="1">
                <a:latin typeface="Courier New" pitchFamily="49" charset="0"/>
              </a:rPr>
              <a:t>D_icode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E_icode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M_icode</a:t>
            </a:r>
            <a:r>
              <a:rPr lang="en-US" sz="1600" dirty="0">
                <a:latin typeface="Courier New" pitchFamily="49" charset="0"/>
              </a:rPr>
              <a:t> }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	  </a:t>
            </a:r>
            <a:r>
              <a:rPr lang="en-US" sz="1600" i="1" dirty="0">
                <a:solidFill>
                  <a:schemeClr val="hlink"/>
                </a:solidFill>
                <a:latin typeface="Courier New" pitchFamily="49" charset="0"/>
              </a:rPr>
              <a:t># but not condition for a load/use hazard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	  &amp;&amp; !(</a:t>
            </a:r>
            <a:r>
              <a:rPr lang="en-US" sz="1600" dirty="0" err="1">
                <a:latin typeface="Courier New" pitchFamily="49" charset="0"/>
              </a:rPr>
              <a:t>E_icode</a:t>
            </a:r>
            <a:r>
              <a:rPr lang="en-US" sz="1600" dirty="0">
                <a:latin typeface="Courier New" pitchFamily="49" charset="0"/>
              </a:rPr>
              <a:t> in { IMRMOVL, IPOPL } 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            &amp;&amp; </a:t>
            </a:r>
            <a:r>
              <a:rPr lang="en-US" sz="1600" dirty="0" err="1">
                <a:latin typeface="Courier New" pitchFamily="49" charset="0"/>
              </a:rPr>
              <a:t>E_dstM</a:t>
            </a:r>
            <a:r>
              <a:rPr lang="en-US" sz="1600" dirty="0">
                <a:latin typeface="Courier New" pitchFamily="49" charset="0"/>
              </a:rPr>
              <a:t> in { </a:t>
            </a:r>
            <a:r>
              <a:rPr lang="en-US" sz="1600" dirty="0" err="1">
                <a:latin typeface="Courier New" pitchFamily="49" charset="0"/>
              </a:rPr>
              <a:t>d_srcA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d_srcB</a:t>
            </a:r>
            <a:r>
              <a:rPr lang="en-US" sz="1600" dirty="0">
                <a:latin typeface="Courier New" pitchFamily="49" charset="0"/>
              </a:rPr>
              <a:t> });</a:t>
            </a:r>
          </a:p>
          <a:p>
            <a:pPr algn="l">
              <a:lnSpc>
                <a:spcPct val="100000"/>
              </a:lnSpc>
              <a:tabLst>
                <a:tab pos="571500" algn="l"/>
              </a:tabLst>
            </a:pPr>
            <a:r>
              <a:rPr lang="en-US" sz="1600" dirty="0">
                <a:latin typeface="Courier New" pitchFamily="49" charset="0"/>
              </a:rPr>
              <a:t>	</a:t>
            </a:r>
          </a:p>
        </p:txBody>
      </p:sp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Pipeline Summary</a:t>
            </a:r>
          </a:p>
        </p:txBody>
      </p:sp>
      <p:sp>
        <p:nvSpPr>
          <p:cNvPr id="379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Data Hazards</a:t>
            </a:r>
          </a:p>
          <a:p>
            <a:pPr lvl="1"/>
            <a:r>
              <a:rPr lang="en-US"/>
              <a:t>Most handled by forwarding</a:t>
            </a:r>
          </a:p>
          <a:p>
            <a:pPr lvl="2"/>
            <a:r>
              <a:rPr lang="en-US"/>
              <a:t>No performance penalty</a:t>
            </a:r>
          </a:p>
          <a:p>
            <a:pPr lvl="1"/>
            <a:r>
              <a:rPr lang="en-US"/>
              <a:t>Load/use hazard requires one cycle stall</a:t>
            </a:r>
          </a:p>
          <a:p>
            <a:r>
              <a:rPr lang="en-US"/>
              <a:t>Control Hazards</a:t>
            </a:r>
          </a:p>
          <a:p>
            <a:pPr lvl="1"/>
            <a:r>
              <a:rPr lang="en-US"/>
              <a:t>Cancel instructions when detect mispredicted branch</a:t>
            </a:r>
          </a:p>
          <a:p>
            <a:pPr lvl="2"/>
            <a:r>
              <a:rPr lang="en-US"/>
              <a:t>Two clock cycles wasted</a:t>
            </a:r>
          </a:p>
          <a:p>
            <a:pPr lvl="1"/>
            <a:r>
              <a:rPr lang="en-US"/>
              <a:t>Stall fetch stage while </a:t>
            </a:r>
            <a:r>
              <a:rPr lang="en-US">
                <a:latin typeface="Courier New" pitchFamily="49" charset="0"/>
              </a:rPr>
              <a:t>ret</a:t>
            </a:r>
            <a:r>
              <a:rPr lang="en-US"/>
              <a:t> passes through pipeline</a:t>
            </a:r>
          </a:p>
          <a:p>
            <a:pPr lvl="2"/>
            <a:r>
              <a:rPr lang="en-US"/>
              <a:t>Three clock cycles wasted</a:t>
            </a:r>
          </a:p>
          <a:p>
            <a:r>
              <a:rPr lang="en-US"/>
              <a:t>Control Combinations</a:t>
            </a:r>
          </a:p>
          <a:p>
            <a:pPr lvl="1"/>
            <a:r>
              <a:rPr lang="en-US"/>
              <a:t>Must analyze carefully</a:t>
            </a:r>
          </a:p>
          <a:p>
            <a:pPr lvl="1"/>
            <a:r>
              <a:rPr lang="en-US"/>
              <a:t>First version had subtle bug</a:t>
            </a:r>
          </a:p>
          <a:p>
            <a:pPr lvl="2"/>
            <a:r>
              <a:rPr lang="en-US"/>
              <a:t>Only arises with unusual instruction combination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704263" cy="779463"/>
          </a:xfrm>
        </p:spPr>
        <p:txBody>
          <a:bodyPr/>
          <a:lstStyle/>
          <a:p>
            <a:r>
              <a:rPr lang="en-US"/>
              <a:t>Data Dependencies: 2 Nop’s</a:t>
            </a:r>
          </a:p>
        </p:txBody>
      </p:sp>
      <p:grpSp>
        <p:nvGrpSpPr>
          <p:cNvPr id="425493" name="Group 533"/>
          <p:cNvGrpSpPr>
            <a:grpSpLocks/>
          </p:cNvGrpSpPr>
          <p:nvPr/>
        </p:nvGrpSpPr>
        <p:grpSpPr bwMode="auto">
          <a:xfrm>
            <a:off x="762000" y="762000"/>
            <a:ext cx="7469188" cy="5564188"/>
            <a:chOff x="480" y="480"/>
            <a:chExt cx="4705" cy="3505"/>
          </a:xfrm>
        </p:grpSpPr>
        <p:sp>
          <p:nvSpPr>
            <p:cNvPr id="425221" name="Rectangle 261"/>
            <p:cNvSpPr>
              <a:spLocks noChangeArrowheads="1"/>
            </p:cNvSpPr>
            <p:nvPr/>
          </p:nvSpPr>
          <p:spPr bwMode="auto">
            <a:xfrm>
              <a:off x="480" y="720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22" name="Rectangle 262"/>
            <p:cNvSpPr>
              <a:spLocks noChangeArrowheads="1"/>
            </p:cNvSpPr>
            <p:nvPr/>
          </p:nvSpPr>
          <p:spPr bwMode="auto">
            <a:xfrm>
              <a:off x="571" y="759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0x000: </a:t>
              </a:r>
              <a:endParaRPr lang="en-US"/>
            </a:p>
          </p:txBody>
        </p:sp>
        <p:sp>
          <p:nvSpPr>
            <p:cNvPr id="425223" name="Rectangle 263"/>
            <p:cNvSpPr>
              <a:spLocks noChangeArrowheads="1"/>
            </p:cNvSpPr>
            <p:nvPr/>
          </p:nvSpPr>
          <p:spPr bwMode="auto">
            <a:xfrm>
              <a:off x="1040" y="759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irmovl </a:t>
              </a:r>
              <a:endParaRPr lang="en-US"/>
            </a:p>
          </p:txBody>
        </p:sp>
        <p:sp>
          <p:nvSpPr>
            <p:cNvPr id="425224" name="Rectangle 264"/>
            <p:cNvSpPr>
              <a:spLocks noChangeArrowheads="1"/>
            </p:cNvSpPr>
            <p:nvPr/>
          </p:nvSpPr>
          <p:spPr bwMode="auto">
            <a:xfrm>
              <a:off x="1509" y="759"/>
              <a:ext cx="335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$10,%</a:t>
              </a:r>
              <a:endParaRPr lang="en-US"/>
            </a:p>
          </p:txBody>
        </p:sp>
        <p:sp>
          <p:nvSpPr>
            <p:cNvPr id="425225" name="Rectangle 265"/>
            <p:cNvSpPr>
              <a:spLocks noChangeArrowheads="1"/>
            </p:cNvSpPr>
            <p:nvPr/>
          </p:nvSpPr>
          <p:spPr bwMode="auto">
            <a:xfrm>
              <a:off x="1844" y="759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edx</a:t>
              </a:r>
              <a:endParaRPr lang="en-US"/>
            </a:p>
          </p:txBody>
        </p:sp>
        <p:sp>
          <p:nvSpPr>
            <p:cNvPr id="425226" name="Rectangle 266"/>
            <p:cNvSpPr>
              <a:spLocks noChangeArrowheads="1"/>
            </p:cNvSpPr>
            <p:nvPr/>
          </p:nvSpPr>
          <p:spPr bwMode="auto">
            <a:xfrm>
              <a:off x="2304" y="480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27" name="Rectangle 267"/>
            <p:cNvSpPr>
              <a:spLocks noChangeArrowheads="1"/>
            </p:cNvSpPr>
            <p:nvPr/>
          </p:nvSpPr>
          <p:spPr bwMode="auto">
            <a:xfrm>
              <a:off x="2442" y="524"/>
              <a:ext cx="5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1</a:t>
              </a:r>
              <a:endParaRPr lang="en-US"/>
            </a:p>
          </p:txBody>
        </p:sp>
        <p:sp>
          <p:nvSpPr>
            <p:cNvPr id="425228" name="Rectangle 268"/>
            <p:cNvSpPr>
              <a:spLocks noChangeArrowheads="1"/>
            </p:cNvSpPr>
            <p:nvPr/>
          </p:nvSpPr>
          <p:spPr bwMode="auto">
            <a:xfrm>
              <a:off x="2592" y="480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29" name="Rectangle 269"/>
            <p:cNvSpPr>
              <a:spLocks noChangeArrowheads="1"/>
            </p:cNvSpPr>
            <p:nvPr/>
          </p:nvSpPr>
          <p:spPr bwMode="auto">
            <a:xfrm>
              <a:off x="2730" y="524"/>
              <a:ext cx="5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2</a:t>
              </a:r>
              <a:endParaRPr lang="en-US"/>
            </a:p>
          </p:txBody>
        </p:sp>
        <p:sp>
          <p:nvSpPr>
            <p:cNvPr id="425230" name="Rectangle 270"/>
            <p:cNvSpPr>
              <a:spLocks noChangeArrowheads="1"/>
            </p:cNvSpPr>
            <p:nvPr/>
          </p:nvSpPr>
          <p:spPr bwMode="auto">
            <a:xfrm>
              <a:off x="2880" y="480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31" name="Rectangle 271"/>
            <p:cNvSpPr>
              <a:spLocks noChangeArrowheads="1"/>
            </p:cNvSpPr>
            <p:nvPr/>
          </p:nvSpPr>
          <p:spPr bwMode="auto">
            <a:xfrm>
              <a:off x="3018" y="524"/>
              <a:ext cx="5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3</a:t>
              </a:r>
              <a:endParaRPr lang="en-US"/>
            </a:p>
          </p:txBody>
        </p:sp>
        <p:sp>
          <p:nvSpPr>
            <p:cNvPr id="425232" name="Rectangle 272"/>
            <p:cNvSpPr>
              <a:spLocks noChangeArrowheads="1"/>
            </p:cNvSpPr>
            <p:nvPr/>
          </p:nvSpPr>
          <p:spPr bwMode="auto">
            <a:xfrm>
              <a:off x="3168" y="480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33" name="Rectangle 273"/>
            <p:cNvSpPr>
              <a:spLocks noChangeArrowheads="1"/>
            </p:cNvSpPr>
            <p:nvPr/>
          </p:nvSpPr>
          <p:spPr bwMode="auto">
            <a:xfrm>
              <a:off x="3306" y="524"/>
              <a:ext cx="5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4</a:t>
              </a:r>
              <a:endParaRPr lang="en-US"/>
            </a:p>
          </p:txBody>
        </p:sp>
        <p:sp>
          <p:nvSpPr>
            <p:cNvPr id="425234" name="Rectangle 274"/>
            <p:cNvSpPr>
              <a:spLocks noChangeArrowheads="1"/>
            </p:cNvSpPr>
            <p:nvPr/>
          </p:nvSpPr>
          <p:spPr bwMode="auto">
            <a:xfrm>
              <a:off x="3456" y="480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35" name="Rectangle 275"/>
            <p:cNvSpPr>
              <a:spLocks noChangeArrowheads="1"/>
            </p:cNvSpPr>
            <p:nvPr/>
          </p:nvSpPr>
          <p:spPr bwMode="auto">
            <a:xfrm>
              <a:off x="3594" y="524"/>
              <a:ext cx="5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5</a:t>
              </a:r>
              <a:endParaRPr lang="en-US"/>
            </a:p>
          </p:txBody>
        </p:sp>
        <p:sp>
          <p:nvSpPr>
            <p:cNvPr id="425236" name="Rectangle 276"/>
            <p:cNvSpPr>
              <a:spLocks noChangeArrowheads="1"/>
            </p:cNvSpPr>
            <p:nvPr/>
          </p:nvSpPr>
          <p:spPr bwMode="auto">
            <a:xfrm>
              <a:off x="3744" y="480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37" name="Rectangle 277"/>
            <p:cNvSpPr>
              <a:spLocks noChangeArrowheads="1"/>
            </p:cNvSpPr>
            <p:nvPr/>
          </p:nvSpPr>
          <p:spPr bwMode="auto">
            <a:xfrm>
              <a:off x="3882" y="524"/>
              <a:ext cx="5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6</a:t>
              </a:r>
              <a:endParaRPr lang="en-US"/>
            </a:p>
          </p:txBody>
        </p:sp>
        <p:sp>
          <p:nvSpPr>
            <p:cNvPr id="425238" name="Rectangle 278"/>
            <p:cNvSpPr>
              <a:spLocks noChangeArrowheads="1"/>
            </p:cNvSpPr>
            <p:nvPr/>
          </p:nvSpPr>
          <p:spPr bwMode="auto">
            <a:xfrm>
              <a:off x="4032" y="480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39" name="Rectangle 279"/>
            <p:cNvSpPr>
              <a:spLocks noChangeArrowheads="1"/>
            </p:cNvSpPr>
            <p:nvPr/>
          </p:nvSpPr>
          <p:spPr bwMode="auto">
            <a:xfrm>
              <a:off x="4170" y="524"/>
              <a:ext cx="5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7</a:t>
              </a:r>
              <a:endParaRPr lang="en-US"/>
            </a:p>
          </p:txBody>
        </p:sp>
        <p:sp>
          <p:nvSpPr>
            <p:cNvPr id="425240" name="Rectangle 280"/>
            <p:cNvSpPr>
              <a:spLocks noChangeArrowheads="1"/>
            </p:cNvSpPr>
            <p:nvPr/>
          </p:nvSpPr>
          <p:spPr bwMode="auto">
            <a:xfrm>
              <a:off x="4320" y="480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41" name="Rectangle 281"/>
            <p:cNvSpPr>
              <a:spLocks noChangeArrowheads="1"/>
            </p:cNvSpPr>
            <p:nvPr/>
          </p:nvSpPr>
          <p:spPr bwMode="auto">
            <a:xfrm>
              <a:off x="4458" y="524"/>
              <a:ext cx="5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8</a:t>
              </a:r>
              <a:endParaRPr lang="en-US"/>
            </a:p>
          </p:txBody>
        </p:sp>
        <p:sp>
          <p:nvSpPr>
            <p:cNvPr id="425242" name="Rectangle 282"/>
            <p:cNvSpPr>
              <a:spLocks noChangeArrowheads="1"/>
            </p:cNvSpPr>
            <p:nvPr/>
          </p:nvSpPr>
          <p:spPr bwMode="auto">
            <a:xfrm>
              <a:off x="4608" y="480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43" name="Rectangle 283"/>
            <p:cNvSpPr>
              <a:spLocks noChangeArrowheads="1"/>
            </p:cNvSpPr>
            <p:nvPr/>
          </p:nvSpPr>
          <p:spPr bwMode="auto">
            <a:xfrm>
              <a:off x="4746" y="524"/>
              <a:ext cx="5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9</a:t>
              </a:r>
              <a:endParaRPr lang="en-US"/>
            </a:p>
          </p:txBody>
        </p:sp>
        <p:sp>
          <p:nvSpPr>
            <p:cNvPr id="425244" name="Rectangle 284"/>
            <p:cNvSpPr>
              <a:spLocks noChangeArrowheads="1"/>
            </p:cNvSpPr>
            <p:nvPr/>
          </p:nvSpPr>
          <p:spPr bwMode="auto">
            <a:xfrm>
              <a:off x="2304" y="720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45" name="Rectangle 285"/>
            <p:cNvSpPr>
              <a:spLocks noChangeArrowheads="1"/>
            </p:cNvSpPr>
            <p:nvPr/>
          </p:nvSpPr>
          <p:spPr bwMode="auto">
            <a:xfrm>
              <a:off x="2437" y="748"/>
              <a:ext cx="7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246" name="Rectangle 286"/>
            <p:cNvSpPr>
              <a:spLocks noChangeArrowheads="1"/>
            </p:cNvSpPr>
            <p:nvPr/>
          </p:nvSpPr>
          <p:spPr bwMode="auto">
            <a:xfrm>
              <a:off x="2592" y="720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47" name="Rectangle 287"/>
            <p:cNvSpPr>
              <a:spLocks noChangeArrowheads="1"/>
            </p:cNvSpPr>
            <p:nvPr/>
          </p:nvSpPr>
          <p:spPr bwMode="auto">
            <a:xfrm>
              <a:off x="2718" y="748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248" name="Rectangle 288"/>
            <p:cNvSpPr>
              <a:spLocks noChangeArrowheads="1"/>
            </p:cNvSpPr>
            <p:nvPr/>
          </p:nvSpPr>
          <p:spPr bwMode="auto">
            <a:xfrm>
              <a:off x="2880" y="720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49" name="Rectangle 289"/>
            <p:cNvSpPr>
              <a:spLocks noChangeArrowheads="1"/>
            </p:cNvSpPr>
            <p:nvPr/>
          </p:nvSpPr>
          <p:spPr bwMode="auto">
            <a:xfrm>
              <a:off x="3009" y="748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250" name="Rectangle 290"/>
            <p:cNvSpPr>
              <a:spLocks noChangeArrowheads="1"/>
            </p:cNvSpPr>
            <p:nvPr/>
          </p:nvSpPr>
          <p:spPr bwMode="auto">
            <a:xfrm>
              <a:off x="3168" y="720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51" name="Rectangle 291"/>
            <p:cNvSpPr>
              <a:spLocks noChangeArrowheads="1"/>
            </p:cNvSpPr>
            <p:nvPr/>
          </p:nvSpPr>
          <p:spPr bwMode="auto">
            <a:xfrm>
              <a:off x="3286" y="748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252" name="Rectangle 292"/>
            <p:cNvSpPr>
              <a:spLocks noChangeArrowheads="1"/>
            </p:cNvSpPr>
            <p:nvPr/>
          </p:nvSpPr>
          <p:spPr bwMode="auto">
            <a:xfrm>
              <a:off x="3456" y="720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53" name="Rectangle 293"/>
            <p:cNvSpPr>
              <a:spLocks noChangeArrowheads="1"/>
            </p:cNvSpPr>
            <p:nvPr/>
          </p:nvSpPr>
          <p:spPr bwMode="auto">
            <a:xfrm>
              <a:off x="3565" y="748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254" name="Rectangle 294"/>
            <p:cNvSpPr>
              <a:spLocks noChangeArrowheads="1"/>
            </p:cNvSpPr>
            <p:nvPr/>
          </p:nvSpPr>
          <p:spPr bwMode="auto">
            <a:xfrm>
              <a:off x="2304" y="720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55" name="Rectangle 295"/>
            <p:cNvSpPr>
              <a:spLocks noChangeArrowheads="1"/>
            </p:cNvSpPr>
            <p:nvPr/>
          </p:nvSpPr>
          <p:spPr bwMode="auto">
            <a:xfrm>
              <a:off x="2437" y="748"/>
              <a:ext cx="7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256" name="Rectangle 296"/>
            <p:cNvSpPr>
              <a:spLocks noChangeArrowheads="1"/>
            </p:cNvSpPr>
            <p:nvPr/>
          </p:nvSpPr>
          <p:spPr bwMode="auto">
            <a:xfrm>
              <a:off x="2592" y="720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57" name="Rectangle 297"/>
            <p:cNvSpPr>
              <a:spLocks noChangeArrowheads="1"/>
            </p:cNvSpPr>
            <p:nvPr/>
          </p:nvSpPr>
          <p:spPr bwMode="auto">
            <a:xfrm>
              <a:off x="2718" y="748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258" name="Rectangle 298"/>
            <p:cNvSpPr>
              <a:spLocks noChangeArrowheads="1"/>
            </p:cNvSpPr>
            <p:nvPr/>
          </p:nvSpPr>
          <p:spPr bwMode="auto">
            <a:xfrm>
              <a:off x="2880" y="720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59" name="Rectangle 299"/>
            <p:cNvSpPr>
              <a:spLocks noChangeArrowheads="1"/>
            </p:cNvSpPr>
            <p:nvPr/>
          </p:nvSpPr>
          <p:spPr bwMode="auto">
            <a:xfrm>
              <a:off x="3009" y="748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260" name="Rectangle 300"/>
            <p:cNvSpPr>
              <a:spLocks noChangeArrowheads="1"/>
            </p:cNvSpPr>
            <p:nvPr/>
          </p:nvSpPr>
          <p:spPr bwMode="auto">
            <a:xfrm>
              <a:off x="3168" y="720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61" name="Rectangle 301"/>
            <p:cNvSpPr>
              <a:spLocks noChangeArrowheads="1"/>
            </p:cNvSpPr>
            <p:nvPr/>
          </p:nvSpPr>
          <p:spPr bwMode="auto">
            <a:xfrm>
              <a:off x="3286" y="748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262" name="Rectangle 302"/>
            <p:cNvSpPr>
              <a:spLocks noChangeArrowheads="1"/>
            </p:cNvSpPr>
            <p:nvPr/>
          </p:nvSpPr>
          <p:spPr bwMode="auto">
            <a:xfrm>
              <a:off x="3456" y="720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63" name="Rectangle 303"/>
            <p:cNvSpPr>
              <a:spLocks noChangeArrowheads="1"/>
            </p:cNvSpPr>
            <p:nvPr/>
          </p:nvSpPr>
          <p:spPr bwMode="auto">
            <a:xfrm>
              <a:off x="3565" y="748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264" name="Rectangle 304"/>
            <p:cNvSpPr>
              <a:spLocks noChangeArrowheads="1"/>
            </p:cNvSpPr>
            <p:nvPr/>
          </p:nvSpPr>
          <p:spPr bwMode="auto">
            <a:xfrm>
              <a:off x="480" y="912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65" name="Rectangle 305"/>
            <p:cNvSpPr>
              <a:spLocks noChangeArrowheads="1"/>
            </p:cNvSpPr>
            <p:nvPr/>
          </p:nvSpPr>
          <p:spPr bwMode="auto">
            <a:xfrm>
              <a:off x="571" y="951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0x006: </a:t>
              </a:r>
              <a:endParaRPr lang="en-US"/>
            </a:p>
          </p:txBody>
        </p:sp>
        <p:sp>
          <p:nvSpPr>
            <p:cNvPr id="425266" name="Rectangle 306"/>
            <p:cNvSpPr>
              <a:spLocks noChangeArrowheads="1"/>
            </p:cNvSpPr>
            <p:nvPr/>
          </p:nvSpPr>
          <p:spPr bwMode="auto">
            <a:xfrm>
              <a:off x="1040" y="951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irmovl </a:t>
              </a:r>
              <a:endParaRPr lang="en-US"/>
            </a:p>
          </p:txBody>
        </p:sp>
        <p:sp>
          <p:nvSpPr>
            <p:cNvPr id="425267" name="Rectangle 307"/>
            <p:cNvSpPr>
              <a:spLocks noChangeArrowheads="1"/>
            </p:cNvSpPr>
            <p:nvPr/>
          </p:nvSpPr>
          <p:spPr bwMode="auto">
            <a:xfrm>
              <a:off x="1576" y="951"/>
              <a:ext cx="26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$3,%</a:t>
              </a:r>
              <a:endParaRPr lang="en-US"/>
            </a:p>
          </p:txBody>
        </p:sp>
        <p:sp>
          <p:nvSpPr>
            <p:cNvPr id="425268" name="Rectangle 308"/>
            <p:cNvSpPr>
              <a:spLocks noChangeArrowheads="1"/>
            </p:cNvSpPr>
            <p:nvPr/>
          </p:nvSpPr>
          <p:spPr bwMode="auto">
            <a:xfrm>
              <a:off x="1844" y="951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eax</a:t>
              </a:r>
              <a:endParaRPr lang="en-US"/>
            </a:p>
          </p:txBody>
        </p:sp>
        <p:sp>
          <p:nvSpPr>
            <p:cNvPr id="425269" name="Rectangle 309"/>
            <p:cNvSpPr>
              <a:spLocks noChangeArrowheads="1"/>
            </p:cNvSpPr>
            <p:nvPr/>
          </p:nvSpPr>
          <p:spPr bwMode="auto">
            <a:xfrm>
              <a:off x="2592" y="912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70" name="Rectangle 310"/>
            <p:cNvSpPr>
              <a:spLocks noChangeArrowheads="1"/>
            </p:cNvSpPr>
            <p:nvPr/>
          </p:nvSpPr>
          <p:spPr bwMode="auto">
            <a:xfrm>
              <a:off x="2725" y="940"/>
              <a:ext cx="7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271" name="Rectangle 311"/>
            <p:cNvSpPr>
              <a:spLocks noChangeArrowheads="1"/>
            </p:cNvSpPr>
            <p:nvPr/>
          </p:nvSpPr>
          <p:spPr bwMode="auto">
            <a:xfrm>
              <a:off x="2880" y="912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72" name="Rectangle 312"/>
            <p:cNvSpPr>
              <a:spLocks noChangeArrowheads="1"/>
            </p:cNvSpPr>
            <p:nvPr/>
          </p:nvSpPr>
          <p:spPr bwMode="auto">
            <a:xfrm>
              <a:off x="3006" y="940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273" name="Rectangle 313"/>
            <p:cNvSpPr>
              <a:spLocks noChangeArrowheads="1"/>
            </p:cNvSpPr>
            <p:nvPr/>
          </p:nvSpPr>
          <p:spPr bwMode="auto">
            <a:xfrm>
              <a:off x="3168" y="912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74" name="Rectangle 314"/>
            <p:cNvSpPr>
              <a:spLocks noChangeArrowheads="1"/>
            </p:cNvSpPr>
            <p:nvPr/>
          </p:nvSpPr>
          <p:spPr bwMode="auto">
            <a:xfrm>
              <a:off x="3297" y="940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275" name="Rectangle 315"/>
            <p:cNvSpPr>
              <a:spLocks noChangeArrowheads="1"/>
            </p:cNvSpPr>
            <p:nvPr/>
          </p:nvSpPr>
          <p:spPr bwMode="auto">
            <a:xfrm>
              <a:off x="3456" y="912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76" name="Rectangle 316"/>
            <p:cNvSpPr>
              <a:spLocks noChangeArrowheads="1"/>
            </p:cNvSpPr>
            <p:nvPr/>
          </p:nvSpPr>
          <p:spPr bwMode="auto">
            <a:xfrm>
              <a:off x="3574" y="940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277" name="Rectangle 317"/>
            <p:cNvSpPr>
              <a:spLocks noChangeArrowheads="1"/>
            </p:cNvSpPr>
            <p:nvPr/>
          </p:nvSpPr>
          <p:spPr bwMode="auto">
            <a:xfrm>
              <a:off x="3744" y="912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78" name="Rectangle 318"/>
            <p:cNvSpPr>
              <a:spLocks noChangeArrowheads="1"/>
            </p:cNvSpPr>
            <p:nvPr/>
          </p:nvSpPr>
          <p:spPr bwMode="auto">
            <a:xfrm>
              <a:off x="3853" y="940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279" name="Rectangle 319"/>
            <p:cNvSpPr>
              <a:spLocks noChangeArrowheads="1"/>
            </p:cNvSpPr>
            <p:nvPr/>
          </p:nvSpPr>
          <p:spPr bwMode="auto">
            <a:xfrm>
              <a:off x="2592" y="912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80" name="Rectangle 320"/>
            <p:cNvSpPr>
              <a:spLocks noChangeArrowheads="1"/>
            </p:cNvSpPr>
            <p:nvPr/>
          </p:nvSpPr>
          <p:spPr bwMode="auto">
            <a:xfrm>
              <a:off x="2725" y="940"/>
              <a:ext cx="7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281" name="Rectangle 321"/>
            <p:cNvSpPr>
              <a:spLocks noChangeArrowheads="1"/>
            </p:cNvSpPr>
            <p:nvPr/>
          </p:nvSpPr>
          <p:spPr bwMode="auto">
            <a:xfrm>
              <a:off x="2880" y="912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82" name="Rectangle 322"/>
            <p:cNvSpPr>
              <a:spLocks noChangeArrowheads="1"/>
            </p:cNvSpPr>
            <p:nvPr/>
          </p:nvSpPr>
          <p:spPr bwMode="auto">
            <a:xfrm>
              <a:off x="3006" y="940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283" name="Rectangle 323"/>
            <p:cNvSpPr>
              <a:spLocks noChangeArrowheads="1"/>
            </p:cNvSpPr>
            <p:nvPr/>
          </p:nvSpPr>
          <p:spPr bwMode="auto">
            <a:xfrm>
              <a:off x="3168" y="912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84" name="Rectangle 324"/>
            <p:cNvSpPr>
              <a:spLocks noChangeArrowheads="1"/>
            </p:cNvSpPr>
            <p:nvPr/>
          </p:nvSpPr>
          <p:spPr bwMode="auto">
            <a:xfrm>
              <a:off x="3297" y="940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285" name="Rectangle 325"/>
            <p:cNvSpPr>
              <a:spLocks noChangeArrowheads="1"/>
            </p:cNvSpPr>
            <p:nvPr/>
          </p:nvSpPr>
          <p:spPr bwMode="auto">
            <a:xfrm>
              <a:off x="3456" y="912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86" name="Rectangle 326"/>
            <p:cNvSpPr>
              <a:spLocks noChangeArrowheads="1"/>
            </p:cNvSpPr>
            <p:nvPr/>
          </p:nvSpPr>
          <p:spPr bwMode="auto">
            <a:xfrm>
              <a:off x="3574" y="940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287" name="Rectangle 327"/>
            <p:cNvSpPr>
              <a:spLocks noChangeArrowheads="1"/>
            </p:cNvSpPr>
            <p:nvPr/>
          </p:nvSpPr>
          <p:spPr bwMode="auto">
            <a:xfrm>
              <a:off x="3744" y="912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88" name="Rectangle 328"/>
            <p:cNvSpPr>
              <a:spLocks noChangeArrowheads="1"/>
            </p:cNvSpPr>
            <p:nvPr/>
          </p:nvSpPr>
          <p:spPr bwMode="auto">
            <a:xfrm>
              <a:off x="3853" y="940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289" name="Rectangle 329"/>
            <p:cNvSpPr>
              <a:spLocks noChangeArrowheads="1"/>
            </p:cNvSpPr>
            <p:nvPr/>
          </p:nvSpPr>
          <p:spPr bwMode="auto">
            <a:xfrm>
              <a:off x="480" y="1104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90" name="Rectangle 330"/>
            <p:cNvSpPr>
              <a:spLocks noChangeArrowheads="1"/>
            </p:cNvSpPr>
            <p:nvPr/>
          </p:nvSpPr>
          <p:spPr bwMode="auto">
            <a:xfrm>
              <a:off x="571" y="1143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0x00c: </a:t>
              </a:r>
              <a:endParaRPr lang="en-US"/>
            </a:p>
          </p:txBody>
        </p:sp>
        <p:sp>
          <p:nvSpPr>
            <p:cNvPr id="425291" name="Rectangle 331"/>
            <p:cNvSpPr>
              <a:spLocks noChangeArrowheads="1"/>
            </p:cNvSpPr>
            <p:nvPr/>
          </p:nvSpPr>
          <p:spPr bwMode="auto">
            <a:xfrm>
              <a:off x="1040" y="1143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nop</a:t>
              </a:r>
              <a:endParaRPr lang="en-US"/>
            </a:p>
          </p:txBody>
        </p:sp>
        <p:sp>
          <p:nvSpPr>
            <p:cNvPr id="425292" name="Rectangle 332"/>
            <p:cNvSpPr>
              <a:spLocks noChangeArrowheads="1"/>
            </p:cNvSpPr>
            <p:nvPr/>
          </p:nvSpPr>
          <p:spPr bwMode="auto">
            <a:xfrm>
              <a:off x="2880" y="1104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93" name="Rectangle 333"/>
            <p:cNvSpPr>
              <a:spLocks noChangeArrowheads="1"/>
            </p:cNvSpPr>
            <p:nvPr/>
          </p:nvSpPr>
          <p:spPr bwMode="auto">
            <a:xfrm>
              <a:off x="3013" y="1132"/>
              <a:ext cx="7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294" name="Rectangle 334"/>
            <p:cNvSpPr>
              <a:spLocks noChangeArrowheads="1"/>
            </p:cNvSpPr>
            <p:nvPr/>
          </p:nvSpPr>
          <p:spPr bwMode="auto">
            <a:xfrm>
              <a:off x="3168" y="1104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95" name="Rectangle 335"/>
            <p:cNvSpPr>
              <a:spLocks noChangeArrowheads="1"/>
            </p:cNvSpPr>
            <p:nvPr/>
          </p:nvSpPr>
          <p:spPr bwMode="auto">
            <a:xfrm>
              <a:off x="3294" y="1132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296" name="Rectangle 336"/>
            <p:cNvSpPr>
              <a:spLocks noChangeArrowheads="1"/>
            </p:cNvSpPr>
            <p:nvPr/>
          </p:nvSpPr>
          <p:spPr bwMode="auto">
            <a:xfrm>
              <a:off x="3456" y="1104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97" name="Rectangle 337"/>
            <p:cNvSpPr>
              <a:spLocks noChangeArrowheads="1"/>
            </p:cNvSpPr>
            <p:nvPr/>
          </p:nvSpPr>
          <p:spPr bwMode="auto">
            <a:xfrm>
              <a:off x="3585" y="1132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298" name="Rectangle 338"/>
            <p:cNvSpPr>
              <a:spLocks noChangeArrowheads="1"/>
            </p:cNvSpPr>
            <p:nvPr/>
          </p:nvSpPr>
          <p:spPr bwMode="auto">
            <a:xfrm>
              <a:off x="3744" y="1104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99" name="Rectangle 339"/>
            <p:cNvSpPr>
              <a:spLocks noChangeArrowheads="1"/>
            </p:cNvSpPr>
            <p:nvPr/>
          </p:nvSpPr>
          <p:spPr bwMode="auto">
            <a:xfrm>
              <a:off x="3862" y="1132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300" name="Rectangle 340"/>
            <p:cNvSpPr>
              <a:spLocks noChangeArrowheads="1"/>
            </p:cNvSpPr>
            <p:nvPr/>
          </p:nvSpPr>
          <p:spPr bwMode="auto">
            <a:xfrm>
              <a:off x="4032" y="1104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01" name="Rectangle 341"/>
            <p:cNvSpPr>
              <a:spLocks noChangeArrowheads="1"/>
            </p:cNvSpPr>
            <p:nvPr/>
          </p:nvSpPr>
          <p:spPr bwMode="auto">
            <a:xfrm>
              <a:off x="4141" y="1132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302" name="Rectangle 342"/>
            <p:cNvSpPr>
              <a:spLocks noChangeArrowheads="1"/>
            </p:cNvSpPr>
            <p:nvPr/>
          </p:nvSpPr>
          <p:spPr bwMode="auto">
            <a:xfrm>
              <a:off x="2880" y="1104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03" name="Rectangle 343"/>
            <p:cNvSpPr>
              <a:spLocks noChangeArrowheads="1"/>
            </p:cNvSpPr>
            <p:nvPr/>
          </p:nvSpPr>
          <p:spPr bwMode="auto">
            <a:xfrm>
              <a:off x="3013" y="1132"/>
              <a:ext cx="7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304" name="Rectangle 344"/>
            <p:cNvSpPr>
              <a:spLocks noChangeArrowheads="1"/>
            </p:cNvSpPr>
            <p:nvPr/>
          </p:nvSpPr>
          <p:spPr bwMode="auto">
            <a:xfrm>
              <a:off x="3168" y="1104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05" name="Rectangle 345"/>
            <p:cNvSpPr>
              <a:spLocks noChangeArrowheads="1"/>
            </p:cNvSpPr>
            <p:nvPr/>
          </p:nvSpPr>
          <p:spPr bwMode="auto">
            <a:xfrm>
              <a:off x="3294" y="1132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306" name="Rectangle 346"/>
            <p:cNvSpPr>
              <a:spLocks noChangeArrowheads="1"/>
            </p:cNvSpPr>
            <p:nvPr/>
          </p:nvSpPr>
          <p:spPr bwMode="auto">
            <a:xfrm>
              <a:off x="3456" y="1104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07" name="Rectangle 347"/>
            <p:cNvSpPr>
              <a:spLocks noChangeArrowheads="1"/>
            </p:cNvSpPr>
            <p:nvPr/>
          </p:nvSpPr>
          <p:spPr bwMode="auto">
            <a:xfrm>
              <a:off x="3585" y="1132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308" name="Rectangle 348"/>
            <p:cNvSpPr>
              <a:spLocks noChangeArrowheads="1"/>
            </p:cNvSpPr>
            <p:nvPr/>
          </p:nvSpPr>
          <p:spPr bwMode="auto">
            <a:xfrm>
              <a:off x="3744" y="1104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09" name="Rectangle 349"/>
            <p:cNvSpPr>
              <a:spLocks noChangeArrowheads="1"/>
            </p:cNvSpPr>
            <p:nvPr/>
          </p:nvSpPr>
          <p:spPr bwMode="auto">
            <a:xfrm>
              <a:off x="3862" y="1132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310" name="Rectangle 350"/>
            <p:cNvSpPr>
              <a:spLocks noChangeArrowheads="1"/>
            </p:cNvSpPr>
            <p:nvPr/>
          </p:nvSpPr>
          <p:spPr bwMode="auto">
            <a:xfrm>
              <a:off x="4032" y="1104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11" name="Rectangle 351"/>
            <p:cNvSpPr>
              <a:spLocks noChangeArrowheads="1"/>
            </p:cNvSpPr>
            <p:nvPr/>
          </p:nvSpPr>
          <p:spPr bwMode="auto">
            <a:xfrm>
              <a:off x="4141" y="1132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312" name="Rectangle 352"/>
            <p:cNvSpPr>
              <a:spLocks noChangeArrowheads="1"/>
            </p:cNvSpPr>
            <p:nvPr/>
          </p:nvSpPr>
          <p:spPr bwMode="auto">
            <a:xfrm>
              <a:off x="480" y="1296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13" name="Rectangle 353"/>
            <p:cNvSpPr>
              <a:spLocks noChangeArrowheads="1"/>
            </p:cNvSpPr>
            <p:nvPr/>
          </p:nvSpPr>
          <p:spPr bwMode="auto">
            <a:xfrm>
              <a:off x="571" y="1335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0x00d: </a:t>
              </a:r>
              <a:endParaRPr lang="en-US"/>
            </a:p>
          </p:txBody>
        </p:sp>
        <p:sp>
          <p:nvSpPr>
            <p:cNvPr id="425314" name="Rectangle 354"/>
            <p:cNvSpPr>
              <a:spLocks noChangeArrowheads="1"/>
            </p:cNvSpPr>
            <p:nvPr/>
          </p:nvSpPr>
          <p:spPr bwMode="auto">
            <a:xfrm>
              <a:off x="1040" y="1335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nop</a:t>
              </a:r>
              <a:endParaRPr lang="en-US"/>
            </a:p>
          </p:txBody>
        </p:sp>
        <p:sp>
          <p:nvSpPr>
            <p:cNvPr id="425315" name="Rectangle 355"/>
            <p:cNvSpPr>
              <a:spLocks noChangeArrowheads="1"/>
            </p:cNvSpPr>
            <p:nvPr/>
          </p:nvSpPr>
          <p:spPr bwMode="auto">
            <a:xfrm>
              <a:off x="3168" y="1296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16" name="Rectangle 356"/>
            <p:cNvSpPr>
              <a:spLocks noChangeArrowheads="1"/>
            </p:cNvSpPr>
            <p:nvPr/>
          </p:nvSpPr>
          <p:spPr bwMode="auto">
            <a:xfrm>
              <a:off x="3301" y="1324"/>
              <a:ext cx="7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317" name="Rectangle 357"/>
            <p:cNvSpPr>
              <a:spLocks noChangeArrowheads="1"/>
            </p:cNvSpPr>
            <p:nvPr/>
          </p:nvSpPr>
          <p:spPr bwMode="auto">
            <a:xfrm>
              <a:off x="3456" y="1296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18" name="Rectangle 358"/>
            <p:cNvSpPr>
              <a:spLocks noChangeArrowheads="1"/>
            </p:cNvSpPr>
            <p:nvPr/>
          </p:nvSpPr>
          <p:spPr bwMode="auto">
            <a:xfrm>
              <a:off x="3582" y="1324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319" name="Rectangle 359"/>
            <p:cNvSpPr>
              <a:spLocks noChangeArrowheads="1"/>
            </p:cNvSpPr>
            <p:nvPr/>
          </p:nvSpPr>
          <p:spPr bwMode="auto">
            <a:xfrm>
              <a:off x="3744" y="1296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20" name="Rectangle 360"/>
            <p:cNvSpPr>
              <a:spLocks noChangeArrowheads="1"/>
            </p:cNvSpPr>
            <p:nvPr/>
          </p:nvSpPr>
          <p:spPr bwMode="auto">
            <a:xfrm>
              <a:off x="3873" y="1324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321" name="Rectangle 361"/>
            <p:cNvSpPr>
              <a:spLocks noChangeArrowheads="1"/>
            </p:cNvSpPr>
            <p:nvPr/>
          </p:nvSpPr>
          <p:spPr bwMode="auto">
            <a:xfrm>
              <a:off x="4032" y="1296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22" name="Rectangle 362"/>
            <p:cNvSpPr>
              <a:spLocks noChangeArrowheads="1"/>
            </p:cNvSpPr>
            <p:nvPr/>
          </p:nvSpPr>
          <p:spPr bwMode="auto">
            <a:xfrm>
              <a:off x="4150" y="1324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323" name="Rectangle 363"/>
            <p:cNvSpPr>
              <a:spLocks noChangeArrowheads="1"/>
            </p:cNvSpPr>
            <p:nvPr/>
          </p:nvSpPr>
          <p:spPr bwMode="auto">
            <a:xfrm>
              <a:off x="4320" y="1296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24" name="Rectangle 364"/>
            <p:cNvSpPr>
              <a:spLocks noChangeArrowheads="1"/>
            </p:cNvSpPr>
            <p:nvPr/>
          </p:nvSpPr>
          <p:spPr bwMode="auto">
            <a:xfrm>
              <a:off x="4429" y="1324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325" name="Rectangle 365"/>
            <p:cNvSpPr>
              <a:spLocks noChangeArrowheads="1"/>
            </p:cNvSpPr>
            <p:nvPr/>
          </p:nvSpPr>
          <p:spPr bwMode="auto">
            <a:xfrm>
              <a:off x="3168" y="1296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26" name="Rectangle 366"/>
            <p:cNvSpPr>
              <a:spLocks noChangeArrowheads="1"/>
            </p:cNvSpPr>
            <p:nvPr/>
          </p:nvSpPr>
          <p:spPr bwMode="auto">
            <a:xfrm>
              <a:off x="3301" y="1324"/>
              <a:ext cx="7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327" name="Rectangle 367"/>
            <p:cNvSpPr>
              <a:spLocks noChangeArrowheads="1"/>
            </p:cNvSpPr>
            <p:nvPr/>
          </p:nvSpPr>
          <p:spPr bwMode="auto">
            <a:xfrm>
              <a:off x="3456" y="1296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28" name="Rectangle 368"/>
            <p:cNvSpPr>
              <a:spLocks noChangeArrowheads="1"/>
            </p:cNvSpPr>
            <p:nvPr/>
          </p:nvSpPr>
          <p:spPr bwMode="auto">
            <a:xfrm>
              <a:off x="3582" y="1324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329" name="Rectangle 369"/>
            <p:cNvSpPr>
              <a:spLocks noChangeArrowheads="1"/>
            </p:cNvSpPr>
            <p:nvPr/>
          </p:nvSpPr>
          <p:spPr bwMode="auto">
            <a:xfrm>
              <a:off x="3744" y="1296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30" name="Rectangle 370"/>
            <p:cNvSpPr>
              <a:spLocks noChangeArrowheads="1"/>
            </p:cNvSpPr>
            <p:nvPr/>
          </p:nvSpPr>
          <p:spPr bwMode="auto">
            <a:xfrm>
              <a:off x="3873" y="1324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331" name="Rectangle 371"/>
            <p:cNvSpPr>
              <a:spLocks noChangeArrowheads="1"/>
            </p:cNvSpPr>
            <p:nvPr/>
          </p:nvSpPr>
          <p:spPr bwMode="auto">
            <a:xfrm>
              <a:off x="4032" y="1296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32" name="Rectangle 372"/>
            <p:cNvSpPr>
              <a:spLocks noChangeArrowheads="1"/>
            </p:cNvSpPr>
            <p:nvPr/>
          </p:nvSpPr>
          <p:spPr bwMode="auto">
            <a:xfrm>
              <a:off x="4150" y="1324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333" name="Rectangle 373"/>
            <p:cNvSpPr>
              <a:spLocks noChangeArrowheads="1"/>
            </p:cNvSpPr>
            <p:nvPr/>
          </p:nvSpPr>
          <p:spPr bwMode="auto">
            <a:xfrm>
              <a:off x="4320" y="1296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34" name="Rectangle 374"/>
            <p:cNvSpPr>
              <a:spLocks noChangeArrowheads="1"/>
            </p:cNvSpPr>
            <p:nvPr/>
          </p:nvSpPr>
          <p:spPr bwMode="auto">
            <a:xfrm>
              <a:off x="4429" y="1324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335" name="Rectangle 375"/>
            <p:cNvSpPr>
              <a:spLocks noChangeArrowheads="1"/>
            </p:cNvSpPr>
            <p:nvPr/>
          </p:nvSpPr>
          <p:spPr bwMode="auto">
            <a:xfrm>
              <a:off x="480" y="1488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36" name="Rectangle 376"/>
            <p:cNvSpPr>
              <a:spLocks noChangeArrowheads="1"/>
            </p:cNvSpPr>
            <p:nvPr/>
          </p:nvSpPr>
          <p:spPr bwMode="auto">
            <a:xfrm>
              <a:off x="571" y="1527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0x00e: </a:t>
              </a:r>
              <a:endParaRPr lang="en-US"/>
            </a:p>
          </p:txBody>
        </p:sp>
        <p:sp>
          <p:nvSpPr>
            <p:cNvPr id="425337" name="Rectangle 377"/>
            <p:cNvSpPr>
              <a:spLocks noChangeArrowheads="1"/>
            </p:cNvSpPr>
            <p:nvPr/>
          </p:nvSpPr>
          <p:spPr bwMode="auto">
            <a:xfrm>
              <a:off x="1040" y="1527"/>
              <a:ext cx="26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addl</a:t>
              </a:r>
              <a:endParaRPr lang="en-US"/>
            </a:p>
          </p:txBody>
        </p:sp>
        <p:sp>
          <p:nvSpPr>
            <p:cNvPr id="425338" name="Rectangle 378"/>
            <p:cNvSpPr>
              <a:spLocks noChangeArrowheads="1"/>
            </p:cNvSpPr>
            <p:nvPr/>
          </p:nvSpPr>
          <p:spPr bwMode="auto">
            <a:xfrm>
              <a:off x="1375" y="1527"/>
              <a:ext cx="67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%</a:t>
              </a:r>
              <a:endParaRPr lang="en-US"/>
            </a:p>
          </p:txBody>
        </p:sp>
        <p:sp>
          <p:nvSpPr>
            <p:cNvPr id="425339" name="Rectangle 379"/>
            <p:cNvSpPr>
              <a:spLocks noChangeArrowheads="1"/>
            </p:cNvSpPr>
            <p:nvPr/>
          </p:nvSpPr>
          <p:spPr bwMode="auto">
            <a:xfrm>
              <a:off x="1442" y="1527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edx</a:t>
              </a:r>
              <a:endParaRPr lang="en-US"/>
            </a:p>
          </p:txBody>
        </p:sp>
        <p:sp>
          <p:nvSpPr>
            <p:cNvPr id="425340" name="Rectangle 380"/>
            <p:cNvSpPr>
              <a:spLocks noChangeArrowheads="1"/>
            </p:cNvSpPr>
            <p:nvPr/>
          </p:nvSpPr>
          <p:spPr bwMode="auto">
            <a:xfrm>
              <a:off x="1643" y="1527"/>
              <a:ext cx="134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,%</a:t>
              </a:r>
              <a:endParaRPr lang="en-US"/>
            </a:p>
          </p:txBody>
        </p:sp>
        <p:sp>
          <p:nvSpPr>
            <p:cNvPr id="425341" name="Rectangle 381"/>
            <p:cNvSpPr>
              <a:spLocks noChangeArrowheads="1"/>
            </p:cNvSpPr>
            <p:nvPr/>
          </p:nvSpPr>
          <p:spPr bwMode="auto">
            <a:xfrm>
              <a:off x="1777" y="1527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eax</a:t>
              </a:r>
              <a:endParaRPr lang="en-US"/>
            </a:p>
          </p:txBody>
        </p:sp>
        <p:sp>
          <p:nvSpPr>
            <p:cNvPr id="425342" name="Rectangle 382"/>
            <p:cNvSpPr>
              <a:spLocks noChangeArrowheads="1"/>
            </p:cNvSpPr>
            <p:nvPr/>
          </p:nvSpPr>
          <p:spPr bwMode="auto">
            <a:xfrm>
              <a:off x="3456" y="1488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43" name="Rectangle 383"/>
            <p:cNvSpPr>
              <a:spLocks noChangeArrowheads="1"/>
            </p:cNvSpPr>
            <p:nvPr/>
          </p:nvSpPr>
          <p:spPr bwMode="auto">
            <a:xfrm>
              <a:off x="3589" y="1516"/>
              <a:ext cx="7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344" name="Rectangle 384"/>
            <p:cNvSpPr>
              <a:spLocks noChangeArrowheads="1"/>
            </p:cNvSpPr>
            <p:nvPr/>
          </p:nvSpPr>
          <p:spPr bwMode="auto">
            <a:xfrm>
              <a:off x="3744" y="1488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45" name="Rectangle 385"/>
            <p:cNvSpPr>
              <a:spLocks noChangeArrowheads="1"/>
            </p:cNvSpPr>
            <p:nvPr/>
          </p:nvSpPr>
          <p:spPr bwMode="auto">
            <a:xfrm>
              <a:off x="3870" y="1516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346" name="Rectangle 386"/>
            <p:cNvSpPr>
              <a:spLocks noChangeArrowheads="1"/>
            </p:cNvSpPr>
            <p:nvPr/>
          </p:nvSpPr>
          <p:spPr bwMode="auto">
            <a:xfrm>
              <a:off x="4032" y="1488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47" name="Rectangle 387"/>
            <p:cNvSpPr>
              <a:spLocks noChangeArrowheads="1"/>
            </p:cNvSpPr>
            <p:nvPr/>
          </p:nvSpPr>
          <p:spPr bwMode="auto">
            <a:xfrm>
              <a:off x="4161" y="1516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348" name="Rectangle 388"/>
            <p:cNvSpPr>
              <a:spLocks noChangeArrowheads="1"/>
            </p:cNvSpPr>
            <p:nvPr/>
          </p:nvSpPr>
          <p:spPr bwMode="auto">
            <a:xfrm>
              <a:off x="4320" y="1488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49" name="Rectangle 389"/>
            <p:cNvSpPr>
              <a:spLocks noChangeArrowheads="1"/>
            </p:cNvSpPr>
            <p:nvPr/>
          </p:nvSpPr>
          <p:spPr bwMode="auto">
            <a:xfrm>
              <a:off x="4438" y="1516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350" name="Rectangle 390"/>
            <p:cNvSpPr>
              <a:spLocks noChangeArrowheads="1"/>
            </p:cNvSpPr>
            <p:nvPr/>
          </p:nvSpPr>
          <p:spPr bwMode="auto">
            <a:xfrm>
              <a:off x="4608" y="1488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51" name="Rectangle 391"/>
            <p:cNvSpPr>
              <a:spLocks noChangeArrowheads="1"/>
            </p:cNvSpPr>
            <p:nvPr/>
          </p:nvSpPr>
          <p:spPr bwMode="auto">
            <a:xfrm>
              <a:off x="4717" y="1516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352" name="Rectangle 392"/>
            <p:cNvSpPr>
              <a:spLocks noChangeArrowheads="1"/>
            </p:cNvSpPr>
            <p:nvPr/>
          </p:nvSpPr>
          <p:spPr bwMode="auto">
            <a:xfrm>
              <a:off x="3456" y="1488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53" name="Rectangle 393"/>
            <p:cNvSpPr>
              <a:spLocks noChangeArrowheads="1"/>
            </p:cNvSpPr>
            <p:nvPr/>
          </p:nvSpPr>
          <p:spPr bwMode="auto">
            <a:xfrm>
              <a:off x="3589" y="1516"/>
              <a:ext cx="7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354" name="Rectangle 394"/>
            <p:cNvSpPr>
              <a:spLocks noChangeArrowheads="1"/>
            </p:cNvSpPr>
            <p:nvPr/>
          </p:nvSpPr>
          <p:spPr bwMode="auto">
            <a:xfrm>
              <a:off x="3744" y="1488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55" name="Rectangle 395"/>
            <p:cNvSpPr>
              <a:spLocks noChangeArrowheads="1"/>
            </p:cNvSpPr>
            <p:nvPr/>
          </p:nvSpPr>
          <p:spPr bwMode="auto">
            <a:xfrm>
              <a:off x="3870" y="1516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356" name="Rectangle 396"/>
            <p:cNvSpPr>
              <a:spLocks noChangeArrowheads="1"/>
            </p:cNvSpPr>
            <p:nvPr/>
          </p:nvSpPr>
          <p:spPr bwMode="auto">
            <a:xfrm>
              <a:off x="4032" y="1488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57" name="Rectangle 397"/>
            <p:cNvSpPr>
              <a:spLocks noChangeArrowheads="1"/>
            </p:cNvSpPr>
            <p:nvPr/>
          </p:nvSpPr>
          <p:spPr bwMode="auto">
            <a:xfrm>
              <a:off x="4161" y="1516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358" name="Rectangle 398"/>
            <p:cNvSpPr>
              <a:spLocks noChangeArrowheads="1"/>
            </p:cNvSpPr>
            <p:nvPr/>
          </p:nvSpPr>
          <p:spPr bwMode="auto">
            <a:xfrm>
              <a:off x="4320" y="1488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59" name="Rectangle 399"/>
            <p:cNvSpPr>
              <a:spLocks noChangeArrowheads="1"/>
            </p:cNvSpPr>
            <p:nvPr/>
          </p:nvSpPr>
          <p:spPr bwMode="auto">
            <a:xfrm>
              <a:off x="4438" y="1516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360" name="Rectangle 400"/>
            <p:cNvSpPr>
              <a:spLocks noChangeArrowheads="1"/>
            </p:cNvSpPr>
            <p:nvPr/>
          </p:nvSpPr>
          <p:spPr bwMode="auto">
            <a:xfrm>
              <a:off x="4608" y="1488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61" name="Rectangle 401"/>
            <p:cNvSpPr>
              <a:spLocks noChangeArrowheads="1"/>
            </p:cNvSpPr>
            <p:nvPr/>
          </p:nvSpPr>
          <p:spPr bwMode="auto">
            <a:xfrm>
              <a:off x="4717" y="1516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362" name="Rectangle 402"/>
            <p:cNvSpPr>
              <a:spLocks noChangeArrowheads="1"/>
            </p:cNvSpPr>
            <p:nvPr/>
          </p:nvSpPr>
          <p:spPr bwMode="auto">
            <a:xfrm>
              <a:off x="480" y="1680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63" name="Rectangle 403"/>
            <p:cNvSpPr>
              <a:spLocks noChangeArrowheads="1"/>
            </p:cNvSpPr>
            <p:nvPr/>
          </p:nvSpPr>
          <p:spPr bwMode="auto">
            <a:xfrm>
              <a:off x="571" y="1719"/>
              <a:ext cx="737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0x010: halt</a:t>
              </a:r>
              <a:endParaRPr lang="en-US"/>
            </a:p>
          </p:txBody>
        </p:sp>
        <p:sp>
          <p:nvSpPr>
            <p:cNvPr id="425364" name="Rectangle 404"/>
            <p:cNvSpPr>
              <a:spLocks noChangeArrowheads="1"/>
            </p:cNvSpPr>
            <p:nvPr/>
          </p:nvSpPr>
          <p:spPr bwMode="auto">
            <a:xfrm>
              <a:off x="3744" y="1680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65" name="Rectangle 405"/>
            <p:cNvSpPr>
              <a:spLocks noChangeArrowheads="1"/>
            </p:cNvSpPr>
            <p:nvPr/>
          </p:nvSpPr>
          <p:spPr bwMode="auto">
            <a:xfrm>
              <a:off x="3877" y="1708"/>
              <a:ext cx="7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366" name="Rectangle 406"/>
            <p:cNvSpPr>
              <a:spLocks noChangeArrowheads="1"/>
            </p:cNvSpPr>
            <p:nvPr/>
          </p:nvSpPr>
          <p:spPr bwMode="auto">
            <a:xfrm>
              <a:off x="4032" y="1680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67" name="Rectangle 407"/>
            <p:cNvSpPr>
              <a:spLocks noChangeArrowheads="1"/>
            </p:cNvSpPr>
            <p:nvPr/>
          </p:nvSpPr>
          <p:spPr bwMode="auto">
            <a:xfrm>
              <a:off x="4158" y="1708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368" name="Rectangle 408"/>
            <p:cNvSpPr>
              <a:spLocks noChangeArrowheads="1"/>
            </p:cNvSpPr>
            <p:nvPr/>
          </p:nvSpPr>
          <p:spPr bwMode="auto">
            <a:xfrm>
              <a:off x="4320" y="1680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69" name="Rectangle 409"/>
            <p:cNvSpPr>
              <a:spLocks noChangeArrowheads="1"/>
            </p:cNvSpPr>
            <p:nvPr/>
          </p:nvSpPr>
          <p:spPr bwMode="auto">
            <a:xfrm>
              <a:off x="4449" y="1708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370" name="Rectangle 410"/>
            <p:cNvSpPr>
              <a:spLocks noChangeArrowheads="1"/>
            </p:cNvSpPr>
            <p:nvPr/>
          </p:nvSpPr>
          <p:spPr bwMode="auto">
            <a:xfrm>
              <a:off x="4608" y="1680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71" name="Rectangle 411"/>
            <p:cNvSpPr>
              <a:spLocks noChangeArrowheads="1"/>
            </p:cNvSpPr>
            <p:nvPr/>
          </p:nvSpPr>
          <p:spPr bwMode="auto">
            <a:xfrm>
              <a:off x="4726" y="1708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372" name="Rectangle 412"/>
            <p:cNvSpPr>
              <a:spLocks noChangeArrowheads="1"/>
            </p:cNvSpPr>
            <p:nvPr/>
          </p:nvSpPr>
          <p:spPr bwMode="auto">
            <a:xfrm>
              <a:off x="4896" y="1680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73" name="Rectangle 413"/>
            <p:cNvSpPr>
              <a:spLocks noChangeArrowheads="1"/>
            </p:cNvSpPr>
            <p:nvPr/>
          </p:nvSpPr>
          <p:spPr bwMode="auto">
            <a:xfrm>
              <a:off x="5005" y="1708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374" name="Rectangle 414"/>
            <p:cNvSpPr>
              <a:spLocks noChangeArrowheads="1"/>
            </p:cNvSpPr>
            <p:nvPr/>
          </p:nvSpPr>
          <p:spPr bwMode="auto">
            <a:xfrm>
              <a:off x="3744" y="1680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75" name="Rectangle 415"/>
            <p:cNvSpPr>
              <a:spLocks noChangeArrowheads="1"/>
            </p:cNvSpPr>
            <p:nvPr/>
          </p:nvSpPr>
          <p:spPr bwMode="auto">
            <a:xfrm>
              <a:off x="3877" y="1708"/>
              <a:ext cx="7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376" name="Rectangle 416"/>
            <p:cNvSpPr>
              <a:spLocks noChangeArrowheads="1"/>
            </p:cNvSpPr>
            <p:nvPr/>
          </p:nvSpPr>
          <p:spPr bwMode="auto">
            <a:xfrm>
              <a:off x="4032" y="1680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77" name="Rectangle 417"/>
            <p:cNvSpPr>
              <a:spLocks noChangeArrowheads="1"/>
            </p:cNvSpPr>
            <p:nvPr/>
          </p:nvSpPr>
          <p:spPr bwMode="auto">
            <a:xfrm>
              <a:off x="4158" y="1708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378" name="Rectangle 418"/>
            <p:cNvSpPr>
              <a:spLocks noChangeArrowheads="1"/>
            </p:cNvSpPr>
            <p:nvPr/>
          </p:nvSpPr>
          <p:spPr bwMode="auto">
            <a:xfrm>
              <a:off x="4320" y="1680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79" name="Rectangle 419"/>
            <p:cNvSpPr>
              <a:spLocks noChangeArrowheads="1"/>
            </p:cNvSpPr>
            <p:nvPr/>
          </p:nvSpPr>
          <p:spPr bwMode="auto">
            <a:xfrm>
              <a:off x="4449" y="1708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380" name="Rectangle 420"/>
            <p:cNvSpPr>
              <a:spLocks noChangeArrowheads="1"/>
            </p:cNvSpPr>
            <p:nvPr/>
          </p:nvSpPr>
          <p:spPr bwMode="auto">
            <a:xfrm>
              <a:off x="4608" y="1680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81" name="Rectangle 421"/>
            <p:cNvSpPr>
              <a:spLocks noChangeArrowheads="1"/>
            </p:cNvSpPr>
            <p:nvPr/>
          </p:nvSpPr>
          <p:spPr bwMode="auto">
            <a:xfrm>
              <a:off x="4726" y="1708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382" name="Rectangle 422"/>
            <p:cNvSpPr>
              <a:spLocks noChangeArrowheads="1"/>
            </p:cNvSpPr>
            <p:nvPr/>
          </p:nvSpPr>
          <p:spPr bwMode="auto">
            <a:xfrm>
              <a:off x="4896" y="1680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83" name="Rectangle 423"/>
            <p:cNvSpPr>
              <a:spLocks noChangeArrowheads="1"/>
            </p:cNvSpPr>
            <p:nvPr/>
          </p:nvSpPr>
          <p:spPr bwMode="auto">
            <a:xfrm>
              <a:off x="5005" y="1708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384" name="Line 424"/>
            <p:cNvSpPr>
              <a:spLocks noChangeShapeType="1"/>
            </p:cNvSpPr>
            <p:nvPr/>
          </p:nvSpPr>
          <p:spPr bwMode="auto">
            <a:xfrm flipH="1">
              <a:off x="3264" y="1872"/>
              <a:ext cx="480" cy="4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85" name="Line 425"/>
            <p:cNvSpPr>
              <a:spLocks noChangeShapeType="1"/>
            </p:cNvSpPr>
            <p:nvPr/>
          </p:nvSpPr>
          <p:spPr bwMode="auto">
            <a:xfrm>
              <a:off x="4032" y="1872"/>
              <a:ext cx="432" cy="4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86" name="Rectangle 426"/>
            <p:cNvSpPr>
              <a:spLocks noChangeArrowheads="1"/>
            </p:cNvSpPr>
            <p:nvPr/>
          </p:nvSpPr>
          <p:spPr bwMode="auto">
            <a:xfrm>
              <a:off x="4896" y="480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87" name="Rectangle 427"/>
            <p:cNvSpPr>
              <a:spLocks noChangeArrowheads="1"/>
            </p:cNvSpPr>
            <p:nvPr/>
          </p:nvSpPr>
          <p:spPr bwMode="auto">
            <a:xfrm>
              <a:off x="5008" y="524"/>
              <a:ext cx="106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10</a:t>
              </a:r>
              <a:endParaRPr lang="en-US"/>
            </a:p>
          </p:txBody>
        </p:sp>
        <p:sp>
          <p:nvSpPr>
            <p:cNvPr id="425388" name="Rectangle 428"/>
            <p:cNvSpPr>
              <a:spLocks noChangeArrowheads="1"/>
            </p:cNvSpPr>
            <p:nvPr/>
          </p:nvSpPr>
          <p:spPr bwMode="auto">
            <a:xfrm>
              <a:off x="480" y="528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89" name="Rectangle 429"/>
            <p:cNvSpPr>
              <a:spLocks noChangeArrowheads="1"/>
            </p:cNvSpPr>
            <p:nvPr/>
          </p:nvSpPr>
          <p:spPr bwMode="auto">
            <a:xfrm>
              <a:off x="571" y="562"/>
              <a:ext cx="804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400">
                  <a:solidFill>
                    <a:srgbClr val="000000"/>
                  </a:solidFill>
                  <a:latin typeface="Courier New" pitchFamily="49" charset="0"/>
                </a:rPr>
                <a:t># demo-h2.ys</a:t>
              </a:r>
              <a:endParaRPr lang="en-US"/>
            </a:p>
          </p:txBody>
        </p:sp>
        <p:grpSp>
          <p:nvGrpSpPr>
            <p:cNvPr id="425399" name="Group 439"/>
            <p:cNvGrpSpPr>
              <a:grpSpLocks/>
            </p:cNvGrpSpPr>
            <p:nvPr/>
          </p:nvGrpSpPr>
          <p:grpSpPr bwMode="auto">
            <a:xfrm>
              <a:off x="3264" y="2352"/>
              <a:ext cx="1201" cy="625"/>
              <a:chOff x="3303" y="2271"/>
              <a:chExt cx="1201" cy="625"/>
            </a:xfrm>
          </p:grpSpPr>
          <p:sp>
            <p:nvSpPr>
              <p:cNvPr id="425390" name="Rectangle 430"/>
              <p:cNvSpPr>
                <a:spLocks noChangeArrowheads="1"/>
              </p:cNvSpPr>
              <p:nvPr/>
            </p:nvSpPr>
            <p:spPr bwMode="auto">
              <a:xfrm>
                <a:off x="3303" y="2271"/>
                <a:ext cx="1201" cy="625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391" name="Rectangle 431"/>
              <p:cNvSpPr>
                <a:spLocks noChangeArrowheads="1"/>
              </p:cNvSpPr>
              <p:nvPr/>
            </p:nvSpPr>
            <p:spPr bwMode="auto">
              <a:xfrm>
                <a:off x="3868" y="2312"/>
                <a:ext cx="125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W</a:t>
                </a:r>
                <a:endParaRPr lang="en-US"/>
              </a:p>
            </p:txBody>
          </p:sp>
          <p:sp>
            <p:nvSpPr>
              <p:cNvPr id="425392" name="Rectangle 432"/>
              <p:cNvSpPr>
                <a:spLocks noChangeArrowheads="1"/>
              </p:cNvSpPr>
              <p:nvPr/>
            </p:nvSpPr>
            <p:spPr bwMode="auto">
              <a:xfrm>
                <a:off x="3303" y="2511"/>
                <a:ext cx="1201" cy="193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393" name="Rectangle 433"/>
              <p:cNvSpPr>
                <a:spLocks noChangeArrowheads="1"/>
              </p:cNvSpPr>
              <p:nvPr/>
            </p:nvSpPr>
            <p:spPr bwMode="auto">
              <a:xfrm>
                <a:off x="3389" y="2541"/>
                <a:ext cx="11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25394" name="Rectangle 434"/>
              <p:cNvSpPr>
                <a:spLocks noChangeArrowheads="1"/>
              </p:cNvSpPr>
              <p:nvPr/>
            </p:nvSpPr>
            <p:spPr bwMode="auto">
              <a:xfrm>
                <a:off x="3510" y="2553"/>
                <a:ext cx="6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5395" name="Rectangle 435"/>
              <p:cNvSpPr>
                <a:spLocks noChangeArrowheads="1"/>
              </p:cNvSpPr>
              <p:nvPr/>
            </p:nvSpPr>
            <p:spPr bwMode="auto">
              <a:xfrm>
                <a:off x="3577" y="2553"/>
                <a:ext cx="201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eax</a:t>
                </a:r>
                <a:endParaRPr lang="en-US"/>
              </a:p>
            </p:txBody>
          </p:sp>
          <p:sp>
            <p:nvSpPr>
              <p:cNvPr id="425396" name="Rectangle 436"/>
              <p:cNvSpPr>
                <a:spLocks noChangeArrowheads="1"/>
              </p:cNvSpPr>
              <p:nvPr/>
            </p:nvSpPr>
            <p:spPr bwMode="auto">
              <a:xfrm>
                <a:off x="3769" y="2541"/>
                <a:ext cx="6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425397" name="Rectangle 437"/>
              <p:cNvSpPr>
                <a:spLocks noChangeArrowheads="1"/>
              </p:cNvSpPr>
              <p:nvPr/>
            </p:nvSpPr>
            <p:spPr bwMode="auto">
              <a:xfrm>
                <a:off x="3850" y="2537"/>
                <a:ext cx="100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5398" name="Rectangle 438"/>
              <p:cNvSpPr>
                <a:spLocks noChangeArrowheads="1"/>
              </p:cNvSpPr>
              <p:nvPr/>
            </p:nvSpPr>
            <p:spPr bwMode="auto">
              <a:xfrm>
                <a:off x="3962" y="2541"/>
                <a:ext cx="6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3</a:t>
                </a:r>
                <a:endParaRPr lang="en-US"/>
              </a:p>
            </p:txBody>
          </p:sp>
        </p:grpSp>
        <p:grpSp>
          <p:nvGrpSpPr>
            <p:cNvPr id="425419" name="Group 459"/>
            <p:cNvGrpSpPr>
              <a:grpSpLocks/>
            </p:cNvGrpSpPr>
            <p:nvPr/>
          </p:nvGrpSpPr>
          <p:grpSpPr bwMode="auto">
            <a:xfrm>
              <a:off x="3264" y="3360"/>
              <a:ext cx="1201" cy="625"/>
              <a:chOff x="3303" y="3279"/>
              <a:chExt cx="1201" cy="625"/>
            </a:xfrm>
          </p:grpSpPr>
          <p:sp>
            <p:nvSpPr>
              <p:cNvPr id="425400" name="Rectangle 440"/>
              <p:cNvSpPr>
                <a:spLocks noChangeArrowheads="1"/>
              </p:cNvSpPr>
              <p:nvPr/>
            </p:nvSpPr>
            <p:spPr bwMode="auto">
              <a:xfrm>
                <a:off x="3303" y="3279"/>
                <a:ext cx="1201" cy="625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401" name="Rectangle 441"/>
              <p:cNvSpPr>
                <a:spLocks noChangeArrowheads="1"/>
              </p:cNvSpPr>
              <p:nvPr/>
            </p:nvSpPr>
            <p:spPr bwMode="auto">
              <a:xfrm>
                <a:off x="3885" y="3320"/>
                <a:ext cx="92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D</a:t>
                </a:r>
                <a:endParaRPr lang="en-US"/>
              </a:p>
            </p:txBody>
          </p:sp>
          <p:sp>
            <p:nvSpPr>
              <p:cNvPr id="425402" name="Rectangle 442"/>
              <p:cNvSpPr>
                <a:spLocks noChangeArrowheads="1"/>
              </p:cNvSpPr>
              <p:nvPr/>
            </p:nvSpPr>
            <p:spPr bwMode="auto">
              <a:xfrm>
                <a:off x="3303" y="3519"/>
                <a:ext cx="1201" cy="337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403" name="Rectangle 443"/>
              <p:cNvSpPr>
                <a:spLocks noChangeArrowheads="1"/>
              </p:cNvSpPr>
              <p:nvPr/>
            </p:nvSpPr>
            <p:spPr bwMode="auto">
              <a:xfrm>
                <a:off x="3389" y="3551"/>
                <a:ext cx="21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valA</a:t>
                </a:r>
                <a:endParaRPr lang="en-US"/>
              </a:p>
            </p:txBody>
          </p:sp>
          <p:sp>
            <p:nvSpPr>
              <p:cNvPr id="425404" name="Rectangle 444"/>
              <p:cNvSpPr>
                <a:spLocks noChangeArrowheads="1"/>
              </p:cNvSpPr>
              <p:nvPr/>
            </p:nvSpPr>
            <p:spPr bwMode="auto">
              <a:xfrm>
                <a:off x="3656" y="3547"/>
                <a:ext cx="100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5405" name="Rectangle 445"/>
              <p:cNvSpPr>
                <a:spLocks noChangeArrowheads="1"/>
              </p:cNvSpPr>
              <p:nvPr/>
            </p:nvSpPr>
            <p:spPr bwMode="auto">
              <a:xfrm>
                <a:off x="3768" y="3551"/>
                <a:ext cx="11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25406" name="Rectangle 446"/>
              <p:cNvSpPr>
                <a:spLocks noChangeArrowheads="1"/>
              </p:cNvSpPr>
              <p:nvPr/>
            </p:nvSpPr>
            <p:spPr bwMode="auto">
              <a:xfrm>
                <a:off x="3889" y="3563"/>
                <a:ext cx="6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5407" name="Rectangle 447"/>
              <p:cNvSpPr>
                <a:spLocks noChangeArrowheads="1"/>
              </p:cNvSpPr>
              <p:nvPr/>
            </p:nvSpPr>
            <p:spPr bwMode="auto">
              <a:xfrm>
                <a:off x="3956" y="3563"/>
                <a:ext cx="201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edx</a:t>
                </a:r>
                <a:endParaRPr lang="en-US"/>
              </a:p>
            </p:txBody>
          </p:sp>
          <p:sp>
            <p:nvSpPr>
              <p:cNvPr id="425408" name="Rectangle 448"/>
              <p:cNvSpPr>
                <a:spLocks noChangeArrowheads="1"/>
              </p:cNvSpPr>
              <p:nvPr/>
            </p:nvSpPr>
            <p:spPr bwMode="auto">
              <a:xfrm>
                <a:off x="4148" y="3551"/>
                <a:ext cx="6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425409" name="Rectangle 449"/>
              <p:cNvSpPr>
                <a:spLocks noChangeArrowheads="1"/>
              </p:cNvSpPr>
              <p:nvPr/>
            </p:nvSpPr>
            <p:spPr bwMode="auto">
              <a:xfrm>
                <a:off x="4210" y="3551"/>
                <a:ext cx="96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25410" name="Rectangle 450"/>
              <p:cNvSpPr>
                <a:spLocks noChangeArrowheads="1"/>
              </p:cNvSpPr>
              <p:nvPr/>
            </p:nvSpPr>
            <p:spPr bwMode="auto">
              <a:xfrm>
                <a:off x="4306" y="3551"/>
                <a:ext cx="124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10</a:t>
                </a:r>
                <a:endParaRPr lang="en-US"/>
              </a:p>
            </p:txBody>
          </p:sp>
          <p:sp>
            <p:nvSpPr>
              <p:cNvPr id="425411" name="Rectangle 451"/>
              <p:cNvSpPr>
                <a:spLocks noChangeArrowheads="1"/>
              </p:cNvSpPr>
              <p:nvPr/>
            </p:nvSpPr>
            <p:spPr bwMode="auto">
              <a:xfrm>
                <a:off x="3389" y="3698"/>
                <a:ext cx="21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valB</a:t>
                </a:r>
                <a:endParaRPr lang="en-US"/>
              </a:p>
            </p:txBody>
          </p:sp>
          <p:sp>
            <p:nvSpPr>
              <p:cNvPr id="425412" name="Rectangle 452"/>
              <p:cNvSpPr>
                <a:spLocks noChangeArrowheads="1"/>
              </p:cNvSpPr>
              <p:nvPr/>
            </p:nvSpPr>
            <p:spPr bwMode="auto">
              <a:xfrm>
                <a:off x="3656" y="3694"/>
                <a:ext cx="100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5413" name="Rectangle 453"/>
              <p:cNvSpPr>
                <a:spLocks noChangeArrowheads="1"/>
              </p:cNvSpPr>
              <p:nvPr/>
            </p:nvSpPr>
            <p:spPr bwMode="auto">
              <a:xfrm>
                <a:off x="3768" y="3698"/>
                <a:ext cx="11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25414" name="Rectangle 454"/>
              <p:cNvSpPr>
                <a:spLocks noChangeArrowheads="1"/>
              </p:cNvSpPr>
              <p:nvPr/>
            </p:nvSpPr>
            <p:spPr bwMode="auto">
              <a:xfrm>
                <a:off x="3889" y="3710"/>
                <a:ext cx="6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5415" name="Rectangle 455"/>
              <p:cNvSpPr>
                <a:spLocks noChangeArrowheads="1"/>
              </p:cNvSpPr>
              <p:nvPr/>
            </p:nvSpPr>
            <p:spPr bwMode="auto">
              <a:xfrm>
                <a:off x="3956" y="3710"/>
                <a:ext cx="201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eax</a:t>
                </a:r>
                <a:endParaRPr lang="en-US"/>
              </a:p>
            </p:txBody>
          </p:sp>
          <p:sp>
            <p:nvSpPr>
              <p:cNvPr id="425416" name="Rectangle 456"/>
              <p:cNvSpPr>
                <a:spLocks noChangeArrowheads="1"/>
              </p:cNvSpPr>
              <p:nvPr/>
            </p:nvSpPr>
            <p:spPr bwMode="auto">
              <a:xfrm>
                <a:off x="4148" y="3698"/>
                <a:ext cx="6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425417" name="Rectangle 457"/>
              <p:cNvSpPr>
                <a:spLocks noChangeArrowheads="1"/>
              </p:cNvSpPr>
              <p:nvPr/>
            </p:nvSpPr>
            <p:spPr bwMode="auto">
              <a:xfrm>
                <a:off x="4210" y="3698"/>
                <a:ext cx="96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25418" name="Rectangle 458"/>
              <p:cNvSpPr>
                <a:spLocks noChangeArrowheads="1"/>
              </p:cNvSpPr>
              <p:nvPr/>
            </p:nvSpPr>
            <p:spPr bwMode="auto">
              <a:xfrm>
                <a:off x="4306" y="3698"/>
                <a:ext cx="6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0</a:t>
                </a:r>
                <a:endParaRPr lang="en-US"/>
              </a:p>
            </p:txBody>
          </p:sp>
        </p:grpSp>
        <p:sp>
          <p:nvSpPr>
            <p:cNvPr id="425420" name="Rectangle 460"/>
            <p:cNvSpPr>
              <a:spLocks noChangeArrowheads="1"/>
            </p:cNvSpPr>
            <p:nvPr/>
          </p:nvSpPr>
          <p:spPr bwMode="auto">
            <a:xfrm>
              <a:off x="3792" y="2976"/>
              <a:ext cx="162" cy="3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421" name="Rectangle 461"/>
            <p:cNvSpPr>
              <a:spLocks noChangeArrowheads="1"/>
            </p:cNvSpPr>
            <p:nvPr/>
          </p:nvSpPr>
          <p:spPr bwMode="auto">
            <a:xfrm>
              <a:off x="3878" y="2977"/>
              <a:ext cx="4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•</a:t>
              </a:r>
              <a:endParaRPr lang="en-US"/>
            </a:p>
          </p:txBody>
        </p:sp>
        <p:sp>
          <p:nvSpPr>
            <p:cNvPr id="425422" name="Rectangle 462"/>
            <p:cNvSpPr>
              <a:spLocks noChangeArrowheads="1"/>
            </p:cNvSpPr>
            <p:nvPr/>
          </p:nvSpPr>
          <p:spPr bwMode="auto">
            <a:xfrm>
              <a:off x="3878" y="3085"/>
              <a:ext cx="4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•</a:t>
              </a:r>
              <a:endParaRPr lang="en-US"/>
            </a:p>
          </p:txBody>
        </p:sp>
        <p:sp>
          <p:nvSpPr>
            <p:cNvPr id="425423" name="Rectangle 463"/>
            <p:cNvSpPr>
              <a:spLocks noChangeArrowheads="1"/>
            </p:cNvSpPr>
            <p:nvPr/>
          </p:nvSpPr>
          <p:spPr bwMode="auto">
            <a:xfrm>
              <a:off x="3878" y="3193"/>
              <a:ext cx="4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•</a:t>
              </a:r>
              <a:endParaRPr lang="en-US"/>
            </a:p>
          </p:txBody>
        </p:sp>
        <p:sp>
          <p:nvSpPr>
            <p:cNvPr id="425424" name="Rectangle 464"/>
            <p:cNvSpPr>
              <a:spLocks noChangeArrowheads="1"/>
            </p:cNvSpPr>
            <p:nvPr/>
          </p:nvSpPr>
          <p:spPr bwMode="auto">
            <a:xfrm>
              <a:off x="3264" y="2352"/>
              <a:ext cx="1201" cy="625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425" name="Rectangle 465"/>
            <p:cNvSpPr>
              <a:spLocks noChangeArrowheads="1"/>
            </p:cNvSpPr>
            <p:nvPr/>
          </p:nvSpPr>
          <p:spPr bwMode="auto">
            <a:xfrm>
              <a:off x="3829" y="2393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426" name="Rectangle 466"/>
            <p:cNvSpPr>
              <a:spLocks noChangeArrowheads="1"/>
            </p:cNvSpPr>
            <p:nvPr/>
          </p:nvSpPr>
          <p:spPr bwMode="auto">
            <a:xfrm>
              <a:off x="3264" y="2592"/>
              <a:ext cx="1201" cy="19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427" name="Rectangle 467"/>
            <p:cNvSpPr>
              <a:spLocks noChangeArrowheads="1"/>
            </p:cNvSpPr>
            <p:nvPr/>
          </p:nvSpPr>
          <p:spPr bwMode="auto">
            <a:xfrm>
              <a:off x="3781" y="2622"/>
              <a:ext cx="112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R[</a:t>
              </a:r>
              <a:endParaRPr lang="en-US"/>
            </a:p>
          </p:txBody>
        </p:sp>
        <p:sp>
          <p:nvSpPr>
            <p:cNvPr id="425428" name="Rectangle 468"/>
            <p:cNvSpPr>
              <a:spLocks noChangeArrowheads="1"/>
            </p:cNvSpPr>
            <p:nvPr/>
          </p:nvSpPr>
          <p:spPr bwMode="auto">
            <a:xfrm>
              <a:off x="3902" y="2634"/>
              <a:ext cx="67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%</a:t>
              </a:r>
              <a:endParaRPr lang="en-US"/>
            </a:p>
          </p:txBody>
        </p:sp>
        <p:sp>
          <p:nvSpPr>
            <p:cNvPr id="425429" name="Rectangle 469"/>
            <p:cNvSpPr>
              <a:spLocks noChangeArrowheads="1"/>
            </p:cNvSpPr>
            <p:nvPr/>
          </p:nvSpPr>
          <p:spPr bwMode="auto">
            <a:xfrm>
              <a:off x="3969" y="2634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eax</a:t>
              </a:r>
              <a:endParaRPr lang="en-US"/>
            </a:p>
          </p:txBody>
        </p:sp>
        <p:sp>
          <p:nvSpPr>
            <p:cNvPr id="425430" name="Rectangle 470"/>
            <p:cNvSpPr>
              <a:spLocks noChangeArrowheads="1"/>
            </p:cNvSpPr>
            <p:nvPr/>
          </p:nvSpPr>
          <p:spPr bwMode="auto">
            <a:xfrm>
              <a:off x="4161" y="2622"/>
              <a:ext cx="62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] </a:t>
              </a:r>
              <a:endParaRPr lang="en-US"/>
            </a:p>
          </p:txBody>
        </p:sp>
        <p:sp>
          <p:nvSpPr>
            <p:cNvPr id="425431" name="Rectangle 471"/>
            <p:cNvSpPr>
              <a:spLocks noChangeArrowheads="1"/>
            </p:cNvSpPr>
            <p:nvPr/>
          </p:nvSpPr>
          <p:spPr bwMode="auto">
            <a:xfrm>
              <a:off x="4242" y="2618"/>
              <a:ext cx="100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Wingdings 3" pitchFamily="18" charset="2"/>
                </a:rPr>
                <a:t>f</a:t>
              </a:r>
              <a:endParaRPr lang="en-US"/>
            </a:p>
          </p:txBody>
        </p:sp>
        <p:sp>
          <p:nvSpPr>
            <p:cNvPr id="425432" name="Rectangle 472"/>
            <p:cNvSpPr>
              <a:spLocks noChangeArrowheads="1"/>
            </p:cNvSpPr>
            <p:nvPr/>
          </p:nvSpPr>
          <p:spPr bwMode="auto">
            <a:xfrm>
              <a:off x="4354" y="2622"/>
              <a:ext cx="62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3</a:t>
              </a:r>
              <a:endParaRPr lang="en-US"/>
            </a:p>
          </p:txBody>
        </p:sp>
        <p:sp>
          <p:nvSpPr>
            <p:cNvPr id="425433" name="Rectangle 473"/>
            <p:cNvSpPr>
              <a:spLocks noChangeArrowheads="1"/>
            </p:cNvSpPr>
            <p:nvPr/>
          </p:nvSpPr>
          <p:spPr bwMode="auto">
            <a:xfrm>
              <a:off x="3264" y="2352"/>
              <a:ext cx="1201" cy="625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434" name="Rectangle 474"/>
            <p:cNvSpPr>
              <a:spLocks noChangeArrowheads="1"/>
            </p:cNvSpPr>
            <p:nvPr/>
          </p:nvSpPr>
          <p:spPr bwMode="auto">
            <a:xfrm>
              <a:off x="3829" y="2393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435" name="Rectangle 475"/>
            <p:cNvSpPr>
              <a:spLocks noChangeArrowheads="1"/>
            </p:cNvSpPr>
            <p:nvPr/>
          </p:nvSpPr>
          <p:spPr bwMode="auto">
            <a:xfrm>
              <a:off x="3744" y="2592"/>
              <a:ext cx="721" cy="19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436" name="Rectangle 476"/>
            <p:cNvSpPr>
              <a:spLocks noChangeArrowheads="1"/>
            </p:cNvSpPr>
            <p:nvPr/>
          </p:nvSpPr>
          <p:spPr bwMode="auto">
            <a:xfrm>
              <a:off x="3781" y="2622"/>
              <a:ext cx="112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R[</a:t>
              </a:r>
              <a:endParaRPr lang="en-US"/>
            </a:p>
          </p:txBody>
        </p:sp>
        <p:sp>
          <p:nvSpPr>
            <p:cNvPr id="425437" name="Rectangle 477"/>
            <p:cNvSpPr>
              <a:spLocks noChangeArrowheads="1"/>
            </p:cNvSpPr>
            <p:nvPr/>
          </p:nvSpPr>
          <p:spPr bwMode="auto">
            <a:xfrm>
              <a:off x="3902" y="2634"/>
              <a:ext cx="67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%</a:t>
              </a:r>
              <a:endParaRPr lang="en-US"/>
            </a:p>
          </p:txBody>
        </p:sp>
        <p:sp>
          <p:nvSpPr>
            <p:cNvPr id="425438" name="Rectangle 478"/>
            <p:cNvSpPr>
              <a:spLocks noChangeArrowheads="1"/>
            </p:cNvSpPr>
            <p:nvPr/>
          </p:nvSpPr>
          <p:spPr bwMode="auto">
            <a:xfrm>
              <a:off x="3969" y="2634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eax</a:t>
              </a:r>
              <a:endParaRPr lang="en-US"/>
            </a:p>
          </p:txBody>
        </p:sp>
        <p:sp>
          <p:nvSpPr>
            <p:cNvPr id="425439" name="Rectangle 479"/>
            <p:cNvSpPr>
              <a:spLocks noChangeArrowheads="1"/>
            </p:cNvSpPr>
            <p:nvPr/>
          </p:nvSpPr>
          <p:spPr bwMode="auto">
            <a:xfrm>
              <a:off x="4161" y="2622"/>
              <a:ext cx="62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] </a:t>
              </a:r>
              <a:endParaRPr lang="en-US"/>
            </a:p>
          </p:txBody>
        </p:sp>
        <p:sp>
          <p:nvSpPr>
            <p:cNvPr id="425440" name="Rectangle 480"/>
            <p:cNvSpPr>
              <a:spLocks noChangeArrowheads="1"/>
            </p:cNvSpPr>
            <p:nvPr/>
          </p:nvSpPr>
          <p:spPr bwMode="auto">
            <a:xfrm>
              <a:off x="4242" y="2618"/>
              <a:ext cx="100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Wingdings 3" pitchFamily="18" charset="2"/>
                </a:rPr>
                <a:t>f</a:t>
              </a:r>
              <a:endParaRPr lang="en-US"/>
            </a:p>
          </p:txBody>
        </p:sp>
        <p:sp>
          <p:nvSpPr>
            <p:cNvPr id="425441" name="Rectangle 481"/>
            <p:cNvSpPr>
              <a:spLocks noChangeArrowheads="1"/>
            </p:cNvSpPr>
            <p:nvPr/>
          </p:nvSpPr>
          <p:spPr bwMode="auto">
            <a:xfrm>
              <a:off x="4354" y="2622"/>
              <a:ext cx="62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3</a:t>
              </a:r>
              <a:endParaRPr lang="en-US"/>
            </a:p>
          </p:txBody>
        </p:sp>
        <p:grpSp>
          <p:nvGrpSpPr>
            <p:cNvPr id="425491" name="Group 531"/>
            <p:cNvGrpSpPr>
              <a:grpSpLocks/>
            </p:cNvGrpSpPr>
            <p:nvPr/>
          </p:nvGrpSpPr>
          <p:grpSpPr bwMode="auto">
            <a:xfrm>
              <a:off x="3264" y="2112"/>
              <a:ext cx="1709" cy="1873"/>
              <a:chOff x="3303" y="2031"/>
              <a:chExt cx="1709" cy="1873"/>
            </a:xfrm>
          </p:grpSpPr>
          <p:sp>
            <p:nvSpPr>
              <p:cNvPr id="425442" name="Rectangle 482"/>
              <p:cNvSpPr>
                <a:spLocks noChangeArrowheads="1"/>
              </p:cNvSpPr>
              <p:nvPr/>
            </p:nvSpPr>
            <p:spPr bwMode="auto">
              <a:xfrm>
                <a:off x="3303" y="3279"/>
                <a:ext cx="1201" cy="625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443" name="Rectangle 483"/>
              <p:cNvSpPr>
                <a:spLocks noChangeArrowheads="1"/>
              </p:cNvSpPr>
              <p:nvPr/>
            </p:nvSpPr>
            <p:spPr bwMode="auto">
              <a:xfrm>
                <a:off x="3885" y="3320"/>
                <a:ext cx="92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D</a:t>
                </a:r>
                <a:endParaRPr lang="en-US"/>
              </a:p>
            </p:txBody>
          </p:sp>
          <p:sp>
            <p:nvSpPr>
              <p:cNvPr id="425444" name="Rectangle 484"/>
              <p:cNvSpPr>
                <a:spLocks noChangeArrowheads="1"/>
              </p:cNvSpPr>
              <p:nvPr/>
            </p:nvSpPr>
            <p:spPr bwMode="auto">
              <a:xfrm>
                <a:off x="3303" y="3519"/>
                <a:ext cx="1201" cy="337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445" name="Rectangle 485"/>
              <p:cNvSpPr>
                <a:spLocks noChangeArrowheads="1"/>
              </p:cNvSpPr>
              <p:nvPr/>
            </p:nvSpPr>
            <p:spPr bwMode="auto">
              <a:xfrm>
                <a:off x="3389" y="3551"/>
                <a:ext cx="21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valA</a:t>
                </a:r>
                <a:endParaRPr lang="en-US"/>
              </a:p>
            </p:txBody>
          </p:sp>
          <p:sp>
            <p:nvSpPr>
              <p:cNvPr id="425446" name="Rectangle 486"/>
              <p:cNvSpPr>
                <a:spLocks noChangeArrowheads="1"/>
              </p:cNvSpPr>
              <p:nvPr/>
            </p:nvSpPr>
            <p:spPr bwMode="auto">
              <a:xfrm>
                <a:off x="3656" y="3547"/>
                <a:ext cx="100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5447" name="Rectangle 487"/>
              <p:cNvSpPr>
                <a:spLocks noChangeArrowheads="1"/>
              </p:cNvSpPr>
              <p:nvPr/>
            </p:nvSpPr>
            <p:spPr bwMode="auto">
              <a:xfrm>
                <a:off x="3768" y="3551"/>
                <a:ext cx="11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25448" name="Rectangle 488"/>
              <p:cNvSpPr>
                <a:spLocks noChangeArrowheads="1"/>
              </p:cNvSpPr>
              <p:nvPr/>
            </p:nvSpPr>
            <p:spPr bwMode="auto">
              <a:xfrm>
                <a:off x="3889" y="3563"/>
                <a:ext cx="6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5449" name="Rectangle 489"/>
              <p:cNvSpPr>
                <a:spLocks noChangeArrowheads="1"/>
              </p:cNvSpPr>
              <p:nvPr/>
            </p:nvSpPr>
            <p:spPr bwMode="auto">
              <a:xfrm>
                <a:off x="3956" y="3563"/>
                <a:ext cx="201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edx</a:t>
                </a:r>
                <a:endParaRPr lang="en-US"/>
              </a:p>
            </p:txBody>
          </p:sp>
          <p:sp>
            <p:nvSpPr>
              <p:cNvPr id="425450" name="Rectangle 490"/>
              <p:cNvSpPr>
                <a:spLocks noChangeArrowheads="1"/>
              </p:cNvSpPr>
              <p:nvPr/>
            </p:nvSpPr>
            <p:spPr bwMode="auto">
              <a:xfrm>
                <a:off x="4148" y="3551"/>
                <a:ext cx="6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425451" name="Rectangle 491"/>
              <p:cNvSpPr>
                <a:spLocks noChangeArrowheads="1"/>
              </p:cNvSpPr>
              <p:nvPr/>
            </p:nvSpPr>
            <p:spPr bwMode="auto">
              <a:xfrm>
                <a:off x="4210" y="3551"/>
                <a:ext cx="96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25452" name="Rectangle 492"/>
              <p:cNvSpPr>
                <a:spLocks noChangeArrowheads="1"/>
              </p:cNvSpPr>
              <p:nvPr/>
            </p:nvSpPr>
            <p:spPr bwMode="auto">
              <a:xfrm>
                <a:off x="4306" y="3551"/>
                <a:ext cx="124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10</a:t>
                </a:r>
                <a:endParaRPr lang="en-US"/>
              </a:p>
            </p:txBody>
          </p:sp>
          <p:sp>
            <p:nvSpPr>
              <p:cNvPr id="425453" name="Rectangle 493"/>
              <p:cNvSpPr>
                <a:spLocks noChangeArrowheads="1"/>
              </p:cNvSpPr>
              <p:nvPr/>
            </p:nvSpPr>
            <p:spPr bwMode="auto">
              <a:xfrm>
                <a:off x="3389" y="3698"/>
                <a:ext cx="21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valB</a:t>
                </a:r>
                <a:endParaRPr lang="en-US"/>
              </a:p>
            </p:txBody>
          </p:sp>
          <p:sp>
            <p:nvSpPr>
              <p:cNvPr id="425454" name="Rectangle 494"/>
              <p:cNvSpPr>
                <a:spLocks noChangeArrowheads="1"/>
              </p:cNvSpPr>
              <p:nvPr/>
            </p:nvSpPr>
            <p:spPr bwMode="auto">
              <a:xfrm>
                <a:off x="3656" y="3694"/>
                <a:ext cx="100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5455" name="Rectangle 495"/>
              <p:cNvSpPr>
                <a:spLocks noChangeArrowheads="1"/>
              </p:cNvSpPr>
              <p:nvPr/>
            </p:nvSpPr>
            <p:spPr bwMode="auto">
              <a:xfrm>
                <a:off x="3768" y="3698"/>
                <a:ext cx="11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25456" name="Rectangle 496"/>
              <p:cNvSpPr>
                <a:spLocks noChangeArrowheads="1"/>
              </p:cNvSpPr>
              <p:nvPr/>
            </p:nvSpPr>
            <p:spPr bwMode="auto">
              <a:xfrm>
                <a:off x="3889" y="3710"/>
                <a:ext cx="6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5457" name="Rectangle 497"/>
              <p:cNvSpPr>
                <a:spLocks noChangeArrowheads="1"/>
              </p:cNvSpPr>
              <p:nvPr/>
            </p:nvSpPr>
            <p:spPr bwMode="auto">
              <a:xfrm>
                <a:off x="3956" y="3710"/>
                <a:ext cx="201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eax</a:t>
                </a:r>
                <a:endParaRPr lang="en-US"/>
              </a:p>
            </p:txBody>
          </p:sp>
          <p:sp>
            <p:nvSpPr>
              <p:cNvPr id="425458" name="Rectangle 498"/>
              <p:cNvSpPr>
                <a:spLocks noChangeArrowheads="1"/>
              </p:cNvSpPr>
              <p:nvPr/>
            </p:nvSpPr>
            <p:spPr bwMode="auto">
              <a:xfrm>
                <a:off x="4148" y="3698"/>
                <a:ext cx="6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425459" name="Rectangle 499"/>
              <p:cNvSpPr>
                <a:spLocks noChangeArrowheads="1"/>
              </p:cNvSpPr>
              <p:nvPr/>
            </p:nvSpPr>
            <p:spPr bwMode="auto">
              <a:xfrm>
                <a:off x="4210" y="3698"/>
                <a:ext cx="96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25460" name="Rectangle 500"/>
              <p:cNvSpPr>
                <a:spLocks noChangeArrowheads="1"/>
              </p:cNvSpPr>
              <p:nvPr/>
            </p:nvSpPr>
            <p:spPr bwMode="auto">
              <a:xfrm>
                <a:off x="4306" y="3698"/>
                <a:ext cx="6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0</a:t>
                </a:r>
                <a:endParaRPr lang="en-US"/>
              </a:p>
            </p:txBody>
          </p:sp>
          <p:sp>
            <p:nvSpPr>
              <p:cNvPr id="425461" name="Rectangle 501"/>
              <p:cNvSpPr>
                <a:spLocks noChangeArrowheads="1"/>
              </p:cNvSpPr>
              <p:nvPr/>
            </p:nvSpPr>
            <p:spPr bwMode="auto">
              <a:xfrm>
                <a:off x="3303" y="3279"/>
                <a:ext cx="1201" cy="625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462" name="Rectangle 502"/>
              <p:cNvSpPr>
                <a:spLocks noChangeArrowheads="1"/>
              </p:cNvSpPr>
              <p:nvPr/>
            </p:nvSpPr>
            <p:spPr bwMode="auto">
              <a:xfrm>
                <a:off x="3885" y="3320"/>
                <a:ext cx="92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D</a:t>
                </a:r>
                <a:endParaRPr lang="en-US"/>
              </a:p>
            </p:txBody>
          </p:sp>
          <p:sp>
            <p:nvSpPr>
              <p:cNvPr id="425463" name="Rectangle 503"/>
              <p:cNvSpPr>
                <a:spLocks noChangeArrowheads="1"/>
              </p:cNvSpPr>
              <p:nvPr/>
            </p:nvSpPr>
            <p:spPr bwMode="auto">
              <a:xfrm>
                <a:off x="3303" y="3519"/>
                <a:ext cx="1201" cy="337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464" name="Rectangle 504"/>
              <p:cNvSpPr>
                <a:spLocks noChangeArrowheads="1"/>
              </p:cNvSpPr>
              <p:nvPr/>
            </p:nvSpPr>
            <p:spPr bwMode="auto">
              <a:xfrm>
                <a:off x="3389" y="3551"/>
                <a:ext cx="21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valA</a:t>
                </a:r>
                <a:endParaRPr lang="en-US"/>
              </a:p>
            </p:txBody>
          </p:sp>
          <p:sp>
            <p:nvSpPr>
              <p:cNvPr id="425465" name="Rectangle 505"/>
              <p:cNvSpPr>
                <a:spLocks noChangeArrowheads="1"/>
              </p:cNvSpPr>
              <p:nvPr/>
            </p:nvSpPr>
            <p:spPr bwMode="auto">
              <a:xfrm>
                <a:off x="3656" y="3547"/>
                <a:ext cx="100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5466" name="Rectangle 506"/>
              <p:cNvSpPr>
                <a:spLocks noChangeArrowheads="1"/>
              </p:cNvSpPr>
              <p:nvPr/>
            </p:nvSpPr>
            <p:spPr bwMode="auto">
              <a:xfrm>
                <a:off x="3768" y="3551"/>
                <a:ext cx="11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25467" name="Rectangle 507"/>
              <p:cNvSpPr>
                <a:spLocks noChangeArrowheads="1"/>
              </p:cNvSpPr>
              <p:nvPr/>
            </p:nvSpPr>
            <p:spPr bwMode="auto">
              <a:xfrm>
                <a:off x="3889" y="3563"/>
                <a:ext cx="6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5468" name="Rectangle 508"/>
              <p:cNvSpPr>
                <a:spLocks noChangeArrowheads="1"/>
              </p:cNvSpPr>
              <p:nvPr/>
            </p:nvSpPr>
            <p:spPr bwMode="auto">
              <a:xfrm>
                <a:off x="3956" y="3563"/>
                <a:ext cx="201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edx</a:t>
                </a:r>
                <a:endParaRPr lang="en-US"/>
              </a:p>
            </p:txBody>
          </p:sp>
          <p:sp>
            <p:nvSpPr>
              <p:cNvPr id="425469" name="Rectangle 509"/>
              <p:cNvSpPr>
                <a:spLocks noChangeArrowheads="1"/>
              </p:cNvSpPr>
              <p:nvPr/>
            </p:nvSpPr>
            <p:spPr bwMode="auto">
              <a:xfrm>
                <a:off x="4148" y="3551"/>
                <a:ext cx="6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425470" name="Rectangle 510"/>
              <p:cNvSpPr>
                <a:spLocks noChangeArrowheads="1"/>
              </p:cNvSpPr>
              <p:nvPr/>
            </p:nvSpPr>
            <p:spPr bwMode="auto">
              <a:xfrm>
                <a:off x="4210" y="3551"/>
                <a:ext cx="96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25471" name="Rectangle 511"/>
              <p:cNvSpPr>
                <a:spLocks noChangeArrowheads="1"/>
              </p:cNvSpPr>
              <p:nvPr/>
            </p:nvSpPr>
            <p:spPr bwMode="auto">
              <a:xfrm>
                <a:off x="4306" y="3551"/>
                <a:ext cx="124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10</a:t>
                </a:r>
                <a:endParaRPr lang="en-US"/>
              </a:p>
            </p:txBody>
          </p:sp>
          <p:sp>
            <p:nvSpPr>
              <p:cNvPr id="425472" name="Rectangle 512"/>
              <p:cNvSpPr>
                <a:spLocks noChangeArrowheads="1"/>
              </p:cNvSpPr>
              <p:nvPr/>
            </p:nvSpPr>
            <p:spPr bwMode="auto">
              <a:xfrm>
                <a:off x="3389" y="3698"/>
                <a:ext cx="21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valB</a:t>
                </a:r>
                <a:endParaRPr lang="en-US"/>
              </a:p>
            </p:txBody>
          </p:sp>
          <p:sp>
            <p:nvSpPr>
              <p:cNvPr id="425473" name="Rectangle 513"/>
              <p:cNvSpPr>
                <a:spLocks noChangeArrowheads="1"/>
              </p:cNvSpPr>
              <p:nvPr/>
            </p:nvSpPr>
            <p:spPr bwMode="auto">
              <a:xfrm>
                <a:off x="3656" y="3694"/>
                <a:ext cx="100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5474" name="Rectangle 514"/>
              <p:cNvSpPr>
                <a:spLocks noChangeArrowheads="1"/>
              </p:cNvSpPr>
              <p:nvPr/>
            </p:nvSpPr>
            <p:spPr bwMode="auto">
              <a:xfrm>
                <a:off x="3768" y="3698"/>
                <a:ext cx="11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25475" name="Rectangle 515"/>
              <p:cNvSpPr>
                <a:spLocks noChangeArrowheads="1"/>
              </p:cNvSpPr>
              <p:nvPr/>
            </p:nvSpPr>
            <p:spPr bwMode="auto">
              <a:xfrm>
                <a:off x="3889" y="3710"/>
                <a:ext cx="6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5476" name="Rectangle 516"/>
              <p:cNvSpPr>
                <a:spLocks noChangeArrowheads="1"/>
              </p:cNvSpPr>
              <p:nvPr/>
            </p:nvSpPr>
            <p:spPr bwMode="auto">
              <a:xfrm>
                <a:off x="3956" y="3710"/>
                <a:ext cx="201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eax</a:t>
                </a:r>
                <a:endParaRPr lang="en-US"/>
              </a:p>
            </p:txBody>
          </p:sp>
          <p:sp>
            <p:nvSpPr>
              <p:cNvPr id="425477" name="Rectangle 517"/>
              <p:cNvSpPr>
                <a:spLocks noChangeArrowheads="1"/>
              </p:cNvSpPr>
              <p:nvPr/>
            </p:nvSpPr>
            <p:spPr bwMode="auto">
              <a:xfrm>
                <a:off x="4148" y="3698"/>
                <a:ext cx="6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425478" name="Rectangle 518"/>
              <p:cNvSpPr>
                <a:spLocks noChangeArrowheads="1"/>
              </p:cNvSpPr>
              <p:nvPr/>
            </p:nvSpPr>
            <p:spPr bwMode="auto">
              <a:xfrm>
                <a:off x="4210" y="3698"/>
                <a:ext cx="96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25479" name="Rectangle 519"/>
              <p:cNvSpPr>
                <a:spLocks noChangeArrowheads="1"/>
              </p:cNvSpPr>
              <p:nvPr/>
            </p:nvSpPr>
            <p:spPr bwMode="auto">
              <a:xfrm>
                <a:off x="4306" y="3698"/>
                <a:ext cx="6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0</a:t>
                </a:r>
                <a:endParaRPr lang="en-US"/>
              </a:p>
            </p:txBody>
          </p:sp>
          <p:sp>
            <p:nvSpPr>
              <p:cNvPr id="425480" name="Rectangle 520"/>
              <p:cNvSpPr>
                <a:spLocks noChangeArrowheads="1"/>
              </p:cNvSpPr>
              <p:nvPr/>
            </p:nvSpPr>
            <p:spPr bwMode="auto">
              <a:xfrm>
                <a:off x="3831" y="2895"/>
                <a:ext cx="162" cy="3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481" name="Rectangle 521"/>
              <p:cNvSpPr>
                <a:spLocks noChangeArrowheads="1"/>
              </p:cNvSpPr>
              <p:nvPr/>
            </p:nvSpPr>
            <p:spPr bwMode="auto">
              <a:xfrm>
                <a:off x="3917" y="2896"/>
                <a:ext cx="45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•</a:t>
                </a:r>
                <a:endParaRPr lang="en-US"/>
              </a:p>
            </p:txBody>
          </p:sp>
          <p:sp>
            <p:nvSpPr>
              <p:cNvPr id="425482" name="Rectangle 522"/>
              <p:cNvSpPr>
                <a:spLocks noChangeArrowheads="1"/>
              </p:cNvSpPr>
              <p:nvPr/>
            </p:nvSpPr>
            <p:spPr bwMode="auto">
              <a:xfrm>
                <a:off x="3917" y="3004"/>
                <a:ext cx="45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•</a:t>
                </a:r>
                <a:endParaRPr lang="en-US"/>
              </a:p>
            </p:txBody>
          </p:sp>
          <p:sp>
            <p:nvSpPr>
              <p:cNvPr id="425483" name="Rectangle 523"/>
              <p:cNvSpPr>
                <a:spLocks noChangeArrowheads="1"/>
              </p:cNvSpPr>
              <p:nvPr/>
            </p:nvSpPr>
            <p:spPr bwMode="auto">
              <a:xfrm>
                <a:off x="3917" y="3112"/>
                <a:ext cx="45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•</a:t>
                </a:r>
                <a:endParaRPr lang="en-US"/>
              </a:p>
            </p:txBody>
          </p:sp>
          <p:sp>
            <p:nvSpPr>
              <p:cNvPr id="425484" name="Rectangle 524"/>
              <p:cNvSpPr>
                <a:spLocks noChangeArrowheads="1"/>
              </p:cNvSpPr>
              <p:nvPr/>
            </p:nvSpPr>
            <p:spPr bwMode="auto">
              <a:xfrm>
                <a:off x="3303" y="2031"/>
                <a:ext cx="1201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485" name="Rectangle 525"/>
              <p:cNvSpPr>
                <a:spLocks noChangeArrowheads="1"/>
              </p:cNvSpPr>
              <p:nvPr/>
            </p:nvSpPr>
            <p:spPr bwMode="auto">
              <a:xfrm>
                <a:off x="3719" y="2069"/>
                <a:ext cx="423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Cycle 6</a:t>
                </a:r>
                <a:endParaRPr lang="en-US"/>
              </a:p>
            </p:txBody>
          </p:sp>
          <p:grpSp>
            <p:nvGrpSpPr>
              <p:cNvPr id="425488" name="Group 528"/>
              <p:cNvGrpSpPr>
                <a:grpSpLocks/>
              </p:cNvGrpSpPr>
              <p:nvPr/>
            </p:nvGrpSpPr>
            <p:grpSpPr bwMode="auto">
              <a:xfrm>
                <a:off x="4359" y="3615"/>
                <a:ext cx="336" cy="109"/>
                <a:chOff x="4359" y="3615"/>
                <a:chExt cx="336" cy="109"/>
              </a:xfrm>
            </p:grpSpPr>
            <p:sp>
              <p:nvSpPr>
                <p:cNvPr id="425486" name="Line 526"/>
                <p:cNvSpPr>
                  <a:spLocks noChangeShapeType="1"/>
                </p:cNvSpPr>
                <p:nvPr/>
              </p:nvSpPr>
              <p:spPr bwMode="auto">
                <a:xfrm flipH="1">
                  <a:off x="4417" y="3615"/>
                  <a:ext cx="278" cy="7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5487" name="Freeform 527"/>
                <p:cNvSpPr>
                  <a:spLocks/>
                </p:cNvSpPr>
                <p:nvPr/>
              </p:nvSpPr>
              <p:spPr bwMode="auto">
                <a:xfrm>
                  <a:off x="4359" y="3664"/>
                  <a:ext cx="69" cy="60"/>
                </a:xfrm>
                <a:custGeom>
                  <a:avLst/>
                  <a:gdLst/>
                  <a:ahLst/>
                  <a:cxnLst>
                    <a:cxn ang="0">
                      <a:pos x="52" y="0"/>
                    </a:cxn>
                    <a:cxn ang="0">
                      <a:pos x="0" y="47"/>
                    </a:cxn>
                    <a:cxn ang="0">
                      <a:pos x="69" y="60"/>
                    </a:cxn>
                    <a:cxn ang="0">
                      <a:pos x="52" y="0"/>
                    </a:cxn>
                  </a:cxnLst>
                  <a:rect l="0" t="0" r="r" b="b"/>
                  <a:pathLst>
                    <a:path w="69" h="60">
                      <a:moveTo>
                        <a:pt x="52" y="0"/>
                      </a:moveTo>
                      <a:lnTo>
                        <a:pt x="0" y="47"/>
                      </a:lnTo>
                      <a:lnTo>
                        <a:pt x="69" y="60"/>
                      </a:lnTo>
                      <a:lnTo>
                        <a:pt x="5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25489" name="Rectangle 529"/>
              <p:cNvSpPr>
                <a:spLocks noChangeArrowheads="1"/>
              </p:cNvSpPr>
              <p:nvPr/>
            </p:nvSpPr>
            <p:spPr bwMode="auto">
              <a:xfrm>
                <a:off x="4647" y="3519"/>
                <a:ext cx="365" cy="1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490" name="Rectangle 530"/>
              <p:cNvSpPr>
                <a:spLocks noChangeArrowheads="1"/>
              </p:cNvSpPr>
              <p:nvPr/>
            </p:nvSpPr>
            <p:spPr bwMode="auto">
              <a:xfrm>
                <a:off x="4729" y="3555"/>
                <a:ext cx="248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 i="1">
                    <a:solidFill>
                      <a:srgbClr val="000000"/>
                    </a:solidFill>
                  </a:rPr>
                  <a:t>Error</a:t>
                </a:r>
                <a:endParaRPr lang="en-US"/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704263" cy="779463"/>
          </a:xfrm>
        </p:spPr>
        <p:txBody>
          <a:bodyPr/>
          <a:lstStyle/>
          <a:p>
            <a:r>
              <a:rPr lang="en-US"/>
              <a:t>Data Dependencies: No Nop</a:t>
            </a:r>
          </a:p>
        </p:txBody>
      </p:sp>
      <p:grpSp>
        <p:nvGrpSpPr>
          <p:cNvPr id="427420" name="Group 412"/>
          <p:cNvGrpSpPr>
            <a:grpSpLocks/>
          </p:cNvGrpSpPr>
          <p:nvPr/>
        </p:nvGrpSpPr>
        <p:grpSpPr bwMode="auto">
          <a:xfrm>
            <a:off x="1281113" y="747713"/>
            <a:ext cx="6554787" cy="5335587"/>
            <a:chOff x="807" y="471"/>
            <a:chExt cx="4129" cy="3361"/>
          </a:xfrm>
        </p:grpSpPr>
        <p:sp>
          <p:nvSpPr>
            <p:cNvPr id="427269" name="Rectangle 261"/>
            <p:cNvSpPr>
              <a:spLocks noChangeArrowheads="1"/>
            </p:cNvSpPr>
            <p:nvPr/>
          </p:nvSpPr>
          <p:spPr bwMode="auto">
            <a:xfrm>
              <a:off x="807" y="711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70" name="Rectangle 262"/>
            <p:cNvSpPr>
              <a:spLocks noChangeArrowheads="1"/>
            </p:cNvSpPr>
            <p:nvPr/>
          </p:nvSpPr>
          <p:spPr bwMode="auto">
            <a:xfrm>
              <a:off x="865" y="750"/>
              <a:ext cx="536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0x000: </a:t>
              </a:r>
              <a:endParaRPr lang="en-US"/>
            </a:p>
          </p:txBody>
        </p:sp>
        <p:sp>
          <p:nvSpPr>
            <p:cNvPr id="427271" name="Rectangle 263"/>
            <p:cNvSpPr>
              <a:spLocks noChangeArrowheads="1"/>
            </p:cNvSpPr>
            <p:nvPr/>
          </p:nvSpPr>
          <p:spPr bwMode="auto">
            <a:xfrm>
              <a:off x="1367" y="750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irmovl </a:t>
              </a:r>
              <a:endParaRPr lang="en-US"/>
            </a:p>
          </p:txBody>
        </p:sp>
        <p:sp>
          <p:nvSpPr>
            <p:cNvPr id="427272" name="Rectangle 264"/>
            <p:cNvSpPr>
              <a:spLocks noChangeArrowheads="1"/>
            </p:cNvSpPr>
            <p:nvPr/>
          </p:nvSpPr>
          <p:spPr bwMode="auto">
            <a:xfrm>
              <a:off x="1803" y="750"/>
              <a:ext cx="402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$10,%</a:t>
              </a:r>
              <a:endParaRPr lang="en-US"/>
            </a:p>
          </p:txBody>
        </p:sp>
        <p:sp>
          <p:nvSpPr>
            <p:cNvPr id="427273" name="Rectangle 265"/>
            <p:cNvSpPr>
              <a:spLocks noChangeArrowheads="1"/>
            </p:cNvSpPr>
            <p:nvPr/>
          </p:nvSpPr>
          <p:spPr bwMode="auto">
            <a:xfrm>
              <a:off x="2171" y="750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edx</a:t>
              </a:r>
              <a:endParaRPr lang="en-US"/>
            </a:p>
          </p:txBody>
        </p:sp>
        <p:sp>
          <p:nvSpPr>
            <p:cNvPr id="427274" name="Rectangle 266"/>
            <p:cNvSpPr>
              <a:spLocks noChangeArrowheads="1"/>
            </p:cNvSpPr>
            <p:nvPr/>
          </p:nvSpPr>
          <p:spPr bwMode="auto">
            <a:xfrm>
              <a:off x="2631" y="471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75" name="Rectangle 267"/>
            <p:cNvSpPr>
              <a:spLocks noChangeArrowheads="1"/>
            </p:cNvSpPr>
            <p:nvPr/>
          </p:nvSpPr>
          <p:spPr bwMode="auto">
            <a:xfrm>
              <a:off x="2748" y="515"/>
              <a:ext cx="95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1</a:t>
              </a:r>
              <a:endParaRPr lang="en-US"/>
            </a:p>
          </p:txBody>
        </p:sp>
        <p:sp>
          <p:nvSpPr>
            <p:cNvPr id="427276" name="Rectangle 268"/>
            <p:cNvSpPr>
              <a:spLocks noChangeArrowheads="1"/>
            </p:cNvSpPr>
            <p:nvPr/>
          </p:nvSpPr>
          <p:spPr bwMode="auto">
            <a:xfrm>
              <a:off x="2919" y="471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77" name="Rectangle 269"/>
            <p:cNvSpPr>
              <a:spLocks noChangeArrowheads="1"/>
            </p:cNvSpPr>
            <p:nvPr/>
          </p:nvSpPr>
          <p:spPr bwMode="auto">
            <a:xfrm>
              <a:off x="3036" y="515"/>
              <a:ext cx="95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2</a:t>
              </a:r>
              <a:endParaRPr lang="en-US"/>
            </a:p>
          </p:txBody>
        </p:sp>
        <p:sp>
          <p:nvSpPr>
            <p:cNvPr id="427278" name="Rectangle 270"/>
            <p:cNvSpPr>
              <a:spLocks noChangeArrowheads="1"/>
            </p:cNvSpPr>
            <p:nvPr/>
          </p:nvSpPr>
          <p:spPr bwMode="auto">
            <a:xfrm>
              <a:off x="3207" y="471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79" name="Rectangle 271"/>
            <p:cNvSpPr>
              <a:spLocks noChangeArrowheads="1"/>
            </p:cNvSpPr>
            <p:nvPr/>
          </p:nvSpPr>
          <p:spPr bwMode="auto">
            <a:xfrm>
              <a:off x="3324" y="515"/>
              <a:ext cx="95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3</a:t>
              </a:r>
              <a:endParaRPr lang="en-US"/>
            </a:p>
          </p:txBody>
        </p:sp>
        <p:sp>
          <p:nvSpPr>
            <p:cNvPr id="427280" name="Rectangle 272"/>
            <p:cNvSpPr>
              <a:spLocks noChangeArrowheads="1"/>
            </p:cNvSpPr>
            <p:nvPr/>
          </p:nvSpPr>
          <p:spPr bwMode="auto">
            <a:xfrm>
              <a:off x="3495" y="471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81" name="Rectangle 273"/>
            <p:cNvSpPr>
              <a:spLocks noChangeArrowheads="1"/>
            </p:cNvSpPr>
            <p:nvPr/>
          </p:nvSpPr>
          <p:spPr bwMode="auto">
            <a:xfrm>
              <a:off x="3612" y="515"/>
              <a:ext cx="95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4</a:t>
              </a:r>
              <a:endParaRPr lang="en-US"/>
            </a:p>
          </p:txBody>
        </p:sp>
        <p:sp>
          <p:nvSpPr>
            <p:cNvPr id="427282" name="Rectangle 274"/>
            <p:cNvSpPr>
              <a:spLocks noChangeArrowheads="1"/>
            </p:cNvSpPr>
            <p:nvPr/>
          </p:nvSpPr>
          <p:spPr bwMode="auto">
            <a:xfrm>
              <a:off x="3783" y="471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83" name="Rectangle 275"/>
            <p:cNvSpPr>
              <a:spLocks noChangeArrowheads="1"/>
            </p:cNvSpPr>
            <p:nvPr/>
          </p:nvSpPr>
          <p:spPr bwMode="auto">
            <a:xfrm>
              <a:off x="3900" y="515"/>
              <a:ext cx="95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5</a:t>
              </a:r>
              <a:endParaRPr lang="en-US"/>
            </a:p>
          </p:txBody>
        </p:sp>
        <p:sp>
          <p:nvSpPr>
            <p:cNvPr id="427284" name="Rectangle 276"/>
            <p:cNvSpPr>
              <a:spLocks noChangeArrowheads="1"/>
            </p:cNvSpPr>
            <p:nvPr/>
          </p:nvSpPr>
          <p:spPr bwMode="auto">
            <a:xfrm>
              <a:off x="4071" y="471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85" name="Rectangle 277"/>
            <p:cNvSpPr>
              <a:spLocks noChangeArrowheads="1"/>
            </p:cNvSpPr>
            <p:nvPr/>
          </p:nvSpPr>
          <p:spPr bwMode="auto">
            <a:xfrm>
              <a:off x="4188" y="515"/>
              <a:ext cx="95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6</a:t>
              </a:r>
              <a:endParaRPr lang="en-US"/>
            </a:p>
          </p:txBody>
        </p:sp>
        <p:sp>
          <p:nvSpPr>
            <p:cNvPr id="427286" name="Rectangle 278"/>
            <p:cNvSpPr>
              <a:spLocks noChangeArrowheads="1"/>
            </p:cNvSpPr>
            <p:nvPr/>
          </p:nvSpPr>
          <p:spPr bwMode="auto">
            <a:xfrm>
              <a:off x="4359" y="471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87" name="Rectangle 279"/>
            <p:cNvSpPr>
              <a:spLocks noChangeArrowheads="1"/>
            </p:cNvSpPr>
            <p:nvPr/>
          </p:nvSpPr>
          <p:spPr bwMode="auto">
            <a:xfrm>
              <a:off x="4476" y="515"/>
              <a:ext cx="95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7</a:t>
              </a:r>
              <a:endParaRPr lang="en-US"/>
            </a:p>
          </p:txBody>
        </p:sp>
        <p:sp>
          <p:nvSpPr>
            <p:cNvPr id="427288" name="Rectangle 280"/>
            <p:cNvSpPr>
              <a:spLocks noChangeArrowheads="1"/>
            </p:cNvSpPr>
            <p:nvPr/>
          </p:nvSpPr>
          <p:spPr bwMode="auto">
            <a:xfrm>
              <a:off x="4647" y="471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89" name="Rectangle 281"/>
            <p:cNvSpPr>
              <a:spLocks noChangeArrowheads="1"/>
            </p:cNvSpPr>
            <p:nvPr/>
          </p:nvSpPr>
          <p:spPr bwMode="auto">
            <a:xfrm>
              <a:off x="4764" y="515"/>
              <a:ext cx="95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8</a:t>
              </a:r>
              <a:endParaRPr lang="en-US"/>
            </a:p>
          </p:txBody>
        </p:sp>
        <p:sp>
          <p:nvSpPr>
            <p:cNvPr id="427290" name="Rectangle 282"/>
            <p:cNvSpPr>
              <a:spLocks noChangeArrowheads="1"/>
            </p:cNvSpPr>
            <p:nvPr/>
          </p:nvSpPr>
          <p:spPr bwMode="auto">
            <a:xfrm>
              <a:off x="2631" y="711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91" name="Rectangle 283"/>
            <p:cNvSpPr>
              <a:spLocks noChangeArrowheads="1"/>
            </p:cNvSpPr>
            <p:nvPr/>
          </p:nvSpPr>
          <p:spPr bwMode="auto">
            <a:xfrm>
              <a:off x="2736" y="739"/>
              <a:ext cx="135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7292" name="Rectangle 284"/>
            <p:cNvSpPr>
              <a:spLocks noChangeArrowheads="1"/>
            </p:cNvSpPr>
            <p:nvPr/>
          </p:nvSpPr>
          <p:spPr bwMode="auto">
            <a:xfrm>
              <a:off x="2919" y="711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93" name="Rectangle 285"/>
            <p:cNvSpPr>
              <a:spLocks noChangeArrowheads="1"/>
            </p:cNvSpPr>
            <p:nvPr/>
          </p:nvSpPr>
          <p:spPr bwMode="auto">
            <a:xfrm>
              <a:off x="3017" y="739"/>
              <a:ext cx="149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7294" name="Rectangle 286"/>
            <p:cNvSpPr>
              <a:spLocks noChangeArrowheads="1"/>
            </p:cNvSpPr>
            <p:nvPr/>
          </p:nvSpPr>
          <p:spPr bwMode="auto">
            <a:xfrm>
              <a:off x="3207" y="711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95" name="Rectangle 287"/>
            <p:cNvSpPr>
              <a:spLocks noChangeArrowheads="1"/>
            </p:cNvSpPr>
            <p:nvPr/>
          </p:nvSpPr>
          <p:spPr bwMode="auto">
            <a:xfrm>
              <a:off x="3308" y="739"/>
              <a:ext cx="14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7296" name="Rectangle 288"/>
            <p:cNvSpPr>
              <a:spLocks noChangeArrowheads="1"/>
            </p:cNvSpPr>
            <p:nvPr/>
          </p:nvSpPr>
          <p:spPr bwMode="auto">
            <a:xfrm>
              <a:off x="3495" y="711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97" name="Rectangle 289"/>
            <p:cNvSpPr>
              <a:spLocks noChangeArrowheads="1"/>
            </p:cNvSpPr>
            <p:nvPr/>
          </p:nvSpPr>
          <p:spPr bwMode="auto">
            <a:xfrm>
              <a:off x="3585" y="739"/>
              <a:ext cx="164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7298" name="Rectangle 290"/>
            <p:cNvSpPr>
              <a:spLocks noChangeArrowheads="1"/>
            </p:cNvSpPr>
            <p:nvPr/>
          </p:nvSpPr>
          <p:spPr bwMode="auto">
            <a:xfrm>
              <a:off x="4071" y="903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99" name="Rectangle 291"/>
            <p:cNvSpPr>
              <a:spLocks noChangeArrowheads="1"/>
            </p:cNvSpPr>
            <p:nvPr/>
          </p:nvSpPr>
          <p:spPr bwMode="auto">
            <a:xfrm>
              <a:off x="4152" y="931"/>
              <a:ext cx="18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7300" name="Rectangle 292"/>
            <p:cNvSpPr>
              <a:spLocks noChangeArrowheads="1"/>
            </p:cNvSpPr>
            <p:nvPr/>
          </p:nvSpPr>
          <p:spPr bwMode="auto">
            <a:xfrm>
              <a:off x="807" y="903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01" name="Rectangle 293"/>
            <p:cNvSpPr>
              <a:spLocks noChangeArrowheads="1"/>
            </p:cNvSpPr>
            <p:nvPr/>
          </p:nvSpPr>
          <p:spPr bwMode="auto">
            <a:xfrm>
              <a:off x="865" y="942"/>
              <a:ext cx="536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0x006: </a:t>
              </a:r>
              <a:endParaRPr lang="en-US"/>
            </a:p>
          </p:txBody>
        </p:sp>
        <p:sp>
          <p:nvSpPr>
            <p:cNvPr id="427302" name="Rectangle 294"/>
            <p:cNvSpPr>
              <a:spLocks noChangeArrowheads="1"/>
            </p:cNvSpPr>
            <p:nvPr/>
          </p:nvSpPr>
          <p:spPr bwMode="auto">
            <a:xfrm>
              <a:off x="1367" y="942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irmovl </a:t>
              </a:r>
              <a:endParaRPr lang="en-US"/>
            </a:p>
          </p:txBody>
        </p:sp>
        <p:sp>
          <p:nvSpPr>
            <p:cNvPr id="427303" name="Rectangle 295"/>
            <p:cNvSpPr>
              <a:spLocks noChangeArrowheads="1"/>
            </p:cNvSpPr>
            <p:nvPr/>
          </p:nvSpPr>
          <p:spPr bwMode="auto">
            <a:xfrm>
              <a:off x="1870" y="942"/>
              <a:ext cx="335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$3,%</a:t>
              </a:r>
              <a:endParaRPr lang="en-US"/>
            </a:p>
          </p:txBody>
        </p:sp>
        <p:sp>
          <p:nvSpPr>
            <p:cNvPr id="427304" name="Rectangle 296"/>
            <p:cNvSpPr>
              <a:spLocks noChangeArrowheads="1"/>
            </p:cNvSpPr>
            <p:nvPr/>
          </p:nvSpPr>
          <p:spPr bwMode="auto">
            <a:xfrm>
              <a:off x="2171" y="942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eax</a:t>
              </a:r>
              <a:endParaRPr lang="en-US"/>
            </a:p>
          </p:txBody>
        </p:sp>
        <p:sp>
          <p:nvSpPr>
            <p:cNvPr id="427305" name="Rectangle 297"/>
            <p:cNvSpPr>
              <a:spLocks noChangeArrowheads="1"/>
            </p:cNvSpPr>
            <p:nvPr/>
          </p:nvSpPr>
          <p:spPr bwMode="auto">
            <a:xfrm>
              <a:off x="2919" y="903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06" name="Rectangle 298"/>
            <p:cNvSpPr>
              <a:spLocks noChangeArrowheads="1"/>
            </p:cNvSpPr>
            <p:nvPr/>
          </p:nvSpPr>
          <p:spPr bwMode="auto">
            <a:xfrm>
              <a:off x="3024" y="931"/>
              <a:ext cx="135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7307" name="Rectangle 299"/>
            <p:cNvSpPr>
              <a:spLocks noChangeArrowheads="1"/>
            </p:cNvSpPr>
            <p:nvPr/>
          </p:nvSpPr>
          <p:spPr bwMode="auto">
            <a:xfrm>
              <a:off x="3207" y="903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08" name="Rectangle 300"/>
            <p:cNvSpPr>
              <a:spLocks noChangeArrowheads="1"/>
            </p:cNvSpPr>
            <p:nvPr/>
          </p:nvSpPr>
          <p:spPr bwMode="auto">
            <a:xfrm>
              <a:off x="3305" y="931"/>
              <a:ext cx="149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7309" name="Rectangle 301"/>
            <p:cNvSpPr>
              <a:spLocks noChangeArrowheads="1"/>
            </p:cNvSpPr>
            <p:nvPr/>
          </p:nvSpPr>
          <p:spPr bwMode="auto">
            <a:xfrm>
              <a:off x="3495" y="903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10" name="Rectangle 302"/>
            <p:cNvSpPr>
              <a:spLocks noChangeArrowheads="1"/>
            </p:cNvSpPr>
            <p:nvPr/>
          </p:nvSpPr>
          <p:spPr bwMode="auto">
            <a:xfrm>
              <a:off x="3596" y="931"/>
              <a:ext cx="14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7311" name="Rectangle 303"/>
            <p:cNvSpPr>
              <a:spLocks noChangeArrowheads="1"/>
            </p:cNvSpPr>
            <p:nvPr/>
          </p:nvSpPr>
          <p:spPr bwMode="auto">
            <a:xfrm>
              <a:off x="3783" y="903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12" name="Rectangle 304"/>
            <p:cNvSpPr>
              <a:spLocks noChangeArrowheads="1"/>
            </p:cNvSpPr>
            <p:nvPr/>
          </p:nvSpPr>
          <p:spPr bwMode="auto">
            <a:xfrm>
              <a:off x="3873" y="931"/>
              <a:ext cx="164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7313" name="Rectangle 305"/>
            <p:cNvSpPr>
              <a:spLocks noChangeArrowheads="1"/>
            </p:cNvSpPr>
            <p:nvPr/>
          </p:nvSpPr>
          <p:spPr bwMode="auto">
            <a:xfrm>
              <a:off x="3783" y="711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14" name="Rectangle 306"/>
            <p:cNvSpPr>
              <a:spLocks noChangeArrowheads="1"/>
            </p:cNvSpPr>
            <p:nvPr/>
          </p:nvSpPr>
          <p:spPr bwMode="auto">
            <a:xfrm>
              <a:off x="3864" y="739"/>
              <a:ext cx="18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7315" name="Rectangle 307"/>
            <p:cNvSpPr>
              <a:spLocks noChangeArrowheads="1"/>
            </p:cNvSpPr>
            <p:nvPr/>
          </p:nvSpPr>
          <p:spPr bwMode="auto">
            <a:xfrm>
              <a:off x="3207" y="1095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16" name="Rectangle 308"/>
            <p:cNvSpPr>
              <a:spLocks noChangeArrowheads="1"/>
            </p:cNvSpPr>
            <p:nvPr/>
          </p:nvSpPr>
          <p:spPr bwMode="auto">
            <a:xfrm>
              <a:off x="3312" y="1123"/>
              <a:ext cx="135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7317" name="Rectangle 309"/>
            <p:cNvSpPr>
              <a:spLocks noChangeArrowheads="1"/>
            </p:cNvSpPr>
            <p:nvPr/>
          </p:nvSpPr>
          <p:spPr bwMode="auto">
            <a:xfrm>
              <a:off x="3495" y="1095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18" name="Rectangle 310"/>
            <p:cNvSpPr>
              <a:spLocks noChangeArrowheads="1"/>
            </p:cNvSpPr>
            <p:nvPr/>
          </p:nvSpPr>
          <p:spPr bwMode="auto">
            <a:xfrm>
              <a:off x="3593" y="1123"/>
              <a:ext cx="149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7319" name="Rectangle 311"/>
            <p:cNvSpPr>
              <a:spLocks noChangeArrowheads="1"/>
            </p:cNvSpPr>
            <p:nvPr/>
          </p:nvSpPr>
          <p:spPr bwMode="auto">
            <a:xfrm>
              <a:off x="3783" y="1095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20" name="Rectangle 312"/>
            <p:cNvSpPr>
              <a:spLocks noChangeArrowheads="1"/>
            </p:cNvSpPr>
            <p:nvPr/>
          </p:nvSpPr>
          <p:spPr bwMode="auto">
            <a:xfrm>
              <a:off x="3884" y="1123"/>
              <a:ext cx="14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7321" name="Rectangle 313"/>
            <p:cNvSpPr>
              <a:spLocks noChangeArrowheads="1"/>
            </p:cNvSpPr>
            <p:nvPr/>
          </p:nvSpPr>
          <p:spPr bwMode="auto">
            <a:xfrm>
              <a:off x="4071" y="1095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22" name="Rectangle 314"/>
            <p:cNvSpPr>
              <a:spLocks noChangeArrowheads="1"/>
            </p:cNvSpPr>
            <p:nvPr/>
          </p:nvSpPr>
          <p:spPr bwMode="auto">
            <a:xfrm>
              <a:off x="4161" y="1123"/>
              <a:ext cx="164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7323" name="Rectangle 315"/>
            <p:cNvSpPr>
              <a:spLocks noChangeArrowheads="1"/>
            </p:cNvSpPr>
            <p:nvPr/>
          </p:nvSpPr>
          <p:spPr bwMode="auto">
            <a:xfrm>
              <a:off x="4359" y="1095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24" name="Rectangle 316"/>
            <p:cNvSpPr>
              <a:spLocks noChangeArrowheads="1"/>
            </p:cNvSpPr>
            <p:nvPr/>
          </p:nvSpPr>
          <p:spPr bwMode="auto">
            <a:xfrm>
              <a:off x="4440" y="1123"/>
              <a:ext cx="18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7325" name="Rectangle 317"/>
            <p:cNvSpPr>
              <a:spLocks noChangeArrowheads="1"/>
            </p:cNvSpPr>
            <p:nvPr/>
          </p:nvSpPr>
          <p:spPr bwMode="auto">
            <a:xfrm>
              <a:off x="807" y="1095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26" name="Rectangle 318"/>
            <p:cNvSpPr>
              <a:spLocks noChangeArrowheads="1"/>
            </p:cNvSpPr>
            <p:nvPr/>
          </p:nvSpPr>
          <p:spPr bwMode="auto">
            <a:xfrm>
              <a:off x="865" y="1134"/>
              <a:ext cx="536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0x00c: </a:t>
              </a:r>
              <a:endParaRPr lang="en-US"/>
            </a:p>
          </p:txBody>
        </p:sp>
        <p:sp>
          <p:nvSpPr>
            <p:cNvPr id="427327" name="Rectangle 319"/>
            <p:cNvSpPr>
              <a:spLocks noChangeArrowheads="1"/>
            </p:cNvSpPr>
            <p:nvPr/>
          </p:nvSpPr>
          <p:spPr bwMode="auto">
            <a:xfrm>
              <a:off x="1367" y="1134"/>
              <a:ext cx="26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addl</a:t>
              </a:r>
              <a:endParaRPr lang="en-US"/>
            </a:p>
          </p:txBody>
        </p:sp>
        <p:sp>
          <p:nvSpPr>
            <p:cNvPr id="427328" name="Rectangle 320"/>
            <p:cNvSpPr>
              <a:spLocks noChangeArrowheads="1"/>
            </p:cNvSpPr>
            <p:nvPr/>
          </p:nvSpPr>
          <p:spPr bwMode="auto">
            <a:xfrm>
              <a:off x="1669" y="1134"/>
              <a:ext cx="134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%</a:t>
              </a:r>
              <a:endParaRPr lang="en-US"/>
            </a:p>
          </p:txBody>
        </p:sp>
        <p:sp>
          <p:nvSpPr>
            <p:cNvPr id="427329" name="Rectangle 321"/>
            <p:cNvSpPr>
              <a:spLocks noChangeArrowheads="1"/>
            </p:cNvSpPr>
            <p:nvPr/>
          </p:nvSpPr>
          <p:spPr bwMode="auto">
            <a:xfrm>
              <a:off x="1769" y="1134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edx</a:t>
              </a:r>
              <a:endParaRPr lang="en-US"/>
            </a:p>
          </p:txBody>
        </p:sp>
        <p:sp>
          <p:nvSpPr>
            <p:cNvPr id="427330" name="Rectangle 322"/>
            <p:cNvSpPr>
              <a:spLocks noChangeArrowheads="1"/>
            </p:cNvSpPr>
            <p:nvPr/>
          </p:nvSpPr>
          <p:spPr bwMode="auto">
            <a:xfrm>
              <a:off x="1937" y="1134"/>
              <a:ext cx="201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,%</a:t>
              </a:r>
              <a:endParaRPr lang="en-US"/>
            </a:p>
          </p:txBody>
        </p:sp>
        <p:sp>
          <p:nvSpPr>
            <p:cNvPr id="427331" name="Rectangle 323"/>
            <p:cNvSpPr>
              <a:spLocks noChangeArrowheads="1"/>
            </p:cNvSpPr>
            <p:nvPr/>
          </p:nvSpPr>
          <p:spPr bwMode="auto">
            <a:xfrm>
              <a:off x="2104" y="1134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eax</a:t>
              </a:r>
              <a:endParaRPr lang="en-US"/>
            </a:p>
          </p:txBody>
        </p:sp>
        <p:sp>
          <p:nvSpPr>
            <p:cNvPr id="427332" name="Rectangle 324"/>
            <p:cNvSpPr>
              <a:spLocks noChangeArrowheads="1"/>
            </p:cNvSpPr>
            <p:nvPr/>
          </p:nvSpPr>
          <p:spPr bwMode="auto">
            <a:xfrm>
              <a:off x="3495" y="1287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33" name="Rectangle 325"/>
            <p:cNvSpPr>
              <a:spLocks noChangeArrowheads="1"/>
            </p:cNvSpPr>
            <p:nvPr/>
          </p:nvSpPr>
          <p:spPr bwMode="auto">
            <a:xfrm>
              <a:off x="3600" y="1315"/>
              <a:ext cx="135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7334" name="Rectangle 326"/>
            <p:cNvSpPr>
              <a:spLocks noChangeArrowheads="1"/>
            </p:cNvSpPr>
            <p:nvPr/>
          </p:nvSpPr>
          <p:spPr bwMode="auto">
            <a:xfrm>
              <a:off x="3783" y="1287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35" name="Rectangle 327"/>
            <p:cNvSpPr>
              <a:spLocks noChangeArrowheads="1"/>
            </p:cNvSpPr>
            <p:nvPr/>
          </p:nvSpPr>
          <p:spPr bwMode="auto">
            <a:xfrm>
              <a:off x="3881" y="1315"/>
              <a:ext cx="149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7336" name="Rectangle 328"/>
            <p:cNvSpPr>
              <a:spLocks noChangeArrowheads="1"/>
            </p:cNvSpPr>
            <p:nvPr/>
          </p:nvSpPr>
          <p:spPr bwMode="auto">
            <a:xfrm>
              <a:off x="4071" y="1287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37" name="Rectangle 329"/>
            <p:cNvSpPr>
              <a:spLocks noChangeArrowheads="1"/>
            </p:cNvSpPr>
            <p:nvPr/>
          </p:nvSpPr>
          <p:spPr bwMode="auto">
            <a:xfrm>
              <a:off x="4172" y="1315"/>
              <a:ext cx="14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7338" name="Rectangle 330"/>
            <p:cNvSpPr>
              <a:spLocks noChangeArrowheads="1"/>
            </p:cNvSpPr>
            <p:nvPr/>
          </p:nvSpPr>
          <p:spPr bwMode="auto">
            <a:xfrm>
              <a:off x="4359" y="1287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39" name="Rectangle 331"/>
            <p:cNvSpPr>
              <a:spLocks noChangeArrowheads="1"/>
            </p:cNvSpPr>
            <p:nvPr/>
          </p:nvSpPr>
          <p:spPr bwMode="auto">
            <a:xfrm>
              <a:off x="4449" y="1315"/>
              <a:ext cx="164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7340" name="Rectangle 332"/>
            <p:cNvSpPr>
              <a:spLocks noChangeArrowheads="1"/>
            </p:cNvSpPr>
            <p:nvPr/>
          </p:nvSpPr>
          <p:spPr bwMode="auto">
            <a:xfrm>
              <a:off x="4647" y="1287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41" name="Rectangle 333"/>
            <p:cNvSpPr>
              <a:spLocks noChangeArrowheads="1"/>
            </p:cNvSpPr>
            <p:nvPr/>
          </p:nvSpPr>
          <p:spPr bwMode="auto">
            <a:xfrm>
              <a:off x="4728" y="1315"/>
              <a:ext cx="18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7342" name="Rectangle 334"/>
            <p:cNvSpPr>
              <a:spLocks noChangeArrowheads="1"/>
            </p:cNvSpPr>
            <p:nvPr/>
          </p:nvSpPr>
          <p:spPr bwMode="auto">
            <a:xfrm>
              <a:off x="807" y="1287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43" name="Rectangle 335"/>
            <p:cNvSpPr>
              <a:spLocks noChangeArrowheads="1"/>
            </p:cNvSpPr>
            <p:nvPr/>
          </p:nvSpPr>
          <p:spPr bwMode="auto">
            <a:xfrm>
              <a:off x="865" y="1326"/>
              <a:ext cx="804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0x00e: halt</a:t>
              </a:r>
              <a:endParaRPr lang="en-US"/>
            </a:p>
          </p:txBody>
        </p:sp>
        <p:sp>
          <p:nvSpPr>
            <p:cNvPr id="427344" name="Rectangle 336"/>
            <p:cNvSpPr>
              <a:spLocks noChangeArrowheads="1"/>
            </p:cNvSpPr>
            <p:nvPr/>
          </p:nvSpPr>
          <p:spPr bwMode="auto">
            <a:xfrm>
              <a:off x="807" y="519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45" name="Rectangle 337"/>
            <p:cNvSpPr>
              <a:spLocks noChangeArrowheads="1"/>
            </p:cNvSpPr>
            <p:nvPr/>
          </p:nvSpPr>
          <p:spPr bwMode="auto">
            <a:xfrm>
              <a:off x="898" y="553"/>
              <a:ext cx="804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400">
                  <a:solidFill>
                    <a:srgbClr val="000000"/>
                  </a:solidFill>
                  <a:latin typeface="Courier New" pitchFamily="49" charset="0"/>
                </a:rPr>
                <a:t># demo-h0.ys</a:t>
              </a:r>
              <a:endParaRPr lang="en-US"/>
            </a:p>
          </p:txBody>
        </p:sp>
        <p:sp>
          <p:nvSpPr>
            <p:cNvPr id="427346" name="Line 338"/>
            <p:cNvSpPr>
              <a:spLocks noChangeShapeType="1"/>
            </p:cNvSpPr>
            <p:nvPr/>
          </p:nvSpPr>
          <p:spPr bwMode="auto">
            <a:xfrm flipH="1">
              <a:off x="3015" y="1479"/>
              <a:ext cx="480" cy="4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47" name="Line 339"/>
            <p:cNvSpPr>
              <a:spLocks noChangeShapeType="1"/>
            </p:cNvSpPr>
            <p:nvPr/>
          </p:nvSpPr>
          <p:spPr bwMode="auto">
            <a:xfrm>
              <a:off x="3783" y="1479"/>
              <a:ext cx="432" cy="4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48" name="Rectangle 340"/>
            <p:cNvSpPr>
              <a:spLocks noChangeArrowheads="1"/>
            </p:cNvSpPr>
            <p:nvPr/>
          </p:nvSpPr>
          <p:spPr bwMode="auto">
            <a:xfrm>
              <a:off x="3015" y="2583"/>
              <a:ext cx="1201" cy="625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49" name="Rectangle 341"/>
            <p:cNvSpPr>
              <a:spLocks noChangeArrowheads="1"/>
            </p:cNvSpPr>
            <p:nvPr/>
          </p:nvSpPr>
          <p:spPr bwMode="auto">
            <a:xfrm>
              <a:off x="3572" y="2624"/>
              <a:ext cx="14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grpSp>
          <p:nvGrpSpPr>
            <p:cNvPr id="427419" name="Group 411"/>
            <p:cNvGrpSpPr>
              <a:grpSpLocks/>
            </p:cNvGrpSpPr>
            <p:nvPr/>
          </p:nvGrpSpPr>
          <p:grpSpPr bwMode="auto">
            <a:xfrm>
              <a:off x="3015" y="1719"/>
              <a:ext cx="1729" cy="2113"/>
              <a:chOff x="3015" y="1719"/>
              <a:chExt cx="1729" cy="2113"/>
            </a:xfrm>
          </p:grpSpPr>
          <p:sp>
            <p:nvSpPr>
              <p:cNvPr id="427350" name="Rectangle 342"/>
              <p:cNvSpPr>
                <a:spLocks noChangeArrowheads="1"/>
              </p:cNvSpPr>
              <p:nvPr/>
            </p:nvSpPr>
            <p:spPr bwMode="auto">
              <a:xfrm>
                <a:off x="3015" y="3207"/>
                <a:ext cx="1201" cy="625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7351" name="Rectangle 343"/>
              <p:cNvSpPr>
                <a:spLocks noChangeArrowheads="1"/>
              </p:cNvSpPr>
              <p:nvPr/>
            </p:nvSpPr>
            <p:spPr bwMode="auto">
              <a:xfrm>
                <a:off x="3569" y="3248"/>
                <a:ext cx="149" cy="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D</a:t>
                </a:r>
                <a:endParaRPr lang="en-US"/>
              </a:p>
            </p:txBody>
          </p:sp>
          <p:sp>
            <p:nvSpPr>
              <p:cNvPr id="427352" name="Rectangle 344"/>
              <p:cNvSpPr>
                <a:spLocks noChangeArrowheads="1"/>
              </p:cNvSpPr>
              <p:nvPr/>
            </p:nvSpPr>
            <p:spPr bwMode="auto">
              <a:xfrm>
                <a:off x="3015" y="3447"/>
                <a:ext cx="1201" cy="337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7353" name="Rectangle 345"/>
              <p:cNvSpPr>
                <a:spLocks noChangeArrowheads="1"/>
              </p:cNvSpPr>
              <p:nvPr/>
            </p:nvSpPr>
            <p:spPr bwMode="auto">
              <a:xfrm>
                <a:off x="3101" y="3479"/>
                <a:ext cx="21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valA</a:t>
                </a:r>
                <a:endParaRPr lang="en-US"/>
              </a:p>
            </p:txBody>
          </p:sp>
          <p:sp>
            <p:nvSpPr>
              <p:cNvPr id="427354" name="Rectangle 346"/>
              <p:cNvSpPr>
                <a:spLocks noChangeArrowheads="1"/>
              </p:cNvSpPr>
              <p:nvPr/>
            </p:nvSpPr>
            <p:spPr bwMode="auto">
              <a:xfrm>
                <a:off x="3325" y="3475"/>
                <a:ext cx="187" cy="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7355" name="Rectangle 347"/>
              <p:cNvSpPr>
                <a:spLocks noChangeArrowheads="1"/>
              </p:cNvSpPr>
              <p:nvPr/>
            </p:nvSpPr>
            <p:spPr bwMode="auto">
              <a:xfrm>
                <a:off x="3456" y="3479"/>
                <a:ext cx="161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27356" name="Rectangle 348"/>
              <p:cNvSpPr>
                <a:spLocks noChangeArrowheads="1"/>
              </p:cNvSpPr>
              <p:nvPr/>
            </p:nvSpPr>
            <p:spPr bwMode="auto">
              <a:xfrm>
                <a:off x="3568" y="3491"/>
                <a:ext cx="134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7357" name="Rectangle 349"/>
              <p:cNvSpPr>
                <a:spLocks noChangeArrowheads="1"/>
              </p:cNvSpPr>
              <p:nvPr/>
            </p:nvSpPr>
            <p:spPr bwMode="auto">
              <a:xfrm>
                <a:off x="3668" y="3491"/>
                <a:ext cx="201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edx</a:t>
                </a:r>
                <a:endParaRPr lang="en-US"/>
              </a:p>
            </p:txBody>
          </p:sp>
          <p:sp>
            <p:nvSpPr>
              <p:cNvPr id="427358" name="Rectangle 350"/>
              <p:cNvSpPr>
                <a:spLocks noChangeArrowheads="1"/>
              </p:cNvSpPr>
              <p:nvPr/>
            </p:nvSpPr>
            <p:spPr bwMode="auto">
              <a:xfrm>
                <a:off x="3836" y="3479"/>
                <a:ext cx="111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427359" name="Rectangle 351"/>
              <p:cNvSpPr>
                <a:spLocks noChangeArrowheads="1"/>
              </p:cNvSpPr>
              <p:nvPr/>
            </p:nvSpPr>
            <p:spPr bwMode="auto">
              <a:xfrm>
                <a:off x="3898" y="3479"/>
                <a:ext cx="145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27360" name="Rectangle 352"/>
              <p:cNvSpPr>
                <a:spLocks noChangeArrowheads="1"/>
              </p:cNvSpPr>
              <p:nvPr/>
            </p:nvSpPr>
            <p:spPr bwMode="auto">
              <a:xfrm>
                <a:off x="3994" y="3479"/>
                <a:ext cx="111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0</a:t>
                </a:r>
                <a:endParaRPr lang="en-US"/>
              </a:p>
            </p:txBody>
          </p:sp>
          <p:sp>
            <p:nvSpPr>
              <p:cNvPr id="427361" name="Rectangle 353"/>
              <p:cNvSpPr>
                <a:spLocks noChangeArrowheads="1"/>
              </p:cNvSpPr>
              <p:nvPr/>
            </p:nvSpPr>
            <p:spPr bwMode="auto">
              <a:xfrm>
                <a:off x="3101" y="3626"/>
                <a:ext cx="21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valB</a:t>
                </a:r>
                <a:endParaRPr lang="en-US"/>
              </a:p>
            </p:txBody>
          </p:sp>
          <p:sp>
            <p:nvSpPr>
              <p:cNvPr id="427362" name="Rectangle 354"/>
              <p:cNvSpPr>
                <a:spLocks noChangeArrowheads="1"/>
              </p:cNvSpPr>
              <p:nvPr/>
            </p:nvSpPr>
            <p:spPr bwMode="auto">
              <a:xfrm>
                <a:off x="3325" y="3622"/>
                <a:ext cx="187" cy="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7363" name="Rectangle 355"/>
              <p:cNvSpPr>
                <a:spLocks noChangeArrowheads="1"/>
              </p:cNvSpPr>
              <p:nvPr/>
            </p:nvSpPr>
            <p:spPr bwMode="auto">
              <a:xfrm>
                <a:off x="3456" y="3626"/>
                <a:ext cx="161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27364" name="Rectangle 356"/>
              <p:cNvSpPr>
                <a:spLocks noChangeArrowheads="1"/>
              </p:cNvSpPr>
              <p:nvPr/>
            </p:nvSpPr>
            <p:spPr bwMode="auto">
              <a:xfrm>
                <a:off x="3568" y="3638"/>
                <a:ext cx="134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7365" name="Rectangle 357"/>
              <p:cNvSpPr>
                <a:spLocks noChangeArrowheads="1"/>
              </p:cNvSpPr>
              <p:nvPr/>
            </p:nvSpPr>
            <p:spPr bwMode="auto">
              <a:xfrm>
                <a:off x="3668" y="3638"/>
                <a:ext cx="201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eax</a:t>
                </a:r>
                <a:endParaRPr lang="en-US"/>
              </a:p>
            </p:txBody>
          </p:sp>
          <p:sp>
            <p:nvSpPr>
              <p:cNvPr id="427366" name="Rectangle 358"/>
              <p:cNvSpPr>
                <a:spLocks noChangeArrowheads="1"/>
              </p:cNvSpPr>
              <p:nvPr/>
            </p:nvSpPr>
            <p:spPr bwMode="auto">
              <a:xfrm>
                <a:off x="3836" y="3626"/>
                <a:ext cx="111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427367" name="Rectangle 359"/>
              <p:cNvSpPr>
                <a:spLocks noChangeArrowheads="1"/>
              </p:cNvSpPr>
              <p:nvPr/>
            </p:nvSpPr>
            <p:spPr bwMode="auto">
              <a:xfrm>
                <a:off x="3898" y="3626"/>
                <a:ext cx="145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27368" name="Rectangle 360"/>
              <p:cNvSpPr>
                <a:spLocks noChangeArrowheads="1"/>
              </p:cNvSpPr>
              <p:nvPr/>
            </p:nvSpPr>
            <p:spPr bwMode="auto">
              <a:xfrm>
                <a:off x="3994" y="3626"/>
                <a:ext cx="111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0</a:t>
                </a:r>
                <a:endParaRPr lang="en-US"/>
              </a:p>
            </p:txBody>
          </p:sp>
          <p:sp>
            <p:nvSpPr>
              <p:cNvPr id="427369" name="Rectangle 361"/>
              <p:cNvSpPr>
                <a:spLocks noChangeArrowheads="1"/>
              </p:cNvSpPr>
              <p:nvPr/>
            </p:nvSpPr>
            <p:spPr bwMode="auto">
              <a:xfrm>
                <a:off x="3015" y="3207"/>
                <a:ext cx="1201" cy="625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7370" name="Rectangle 362"/>
              <p:cNvSpPr>
                <a:spLocks noChangeArrowheads="1"/>
              </p:cNvSpPr>
              <p:nvPr/>
            </p:nvSpPr>
            <p:spPr bwMode="auto">
              <a:xfrm>
                <a:off x="3569" y="3248"/>
                <a:ext cx="149" cy="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D</a:t>
                </a:r>
                <a:endParaRPr lang="en-US"/>
              </a:p>
            </p:txBody>
          </p:sp>
          <p:sp>
            <p:nvSpPr>
              <p:cNvPr id="427371" name="Rectangle 363"/>
              <p:cNvSpPr>
                <a:spLocks noChangeArrowheads="1"/>
              </p:cNvSpPr>
              <p:nvPr/>
            </p:nvSpPr>
            <p:spPr bwMode="auto">
              <a:xfrm>
                <a:off x="3015" y="3447"/>
                <a:ext cx="1201" cy="337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7372" name="Rectangle 364"/>
              <p:cNvSpPr>
                <a:spLocks noChangeArrowheads="1"/>
              </p:cNvSpPr>
              <p:nvPr/>
            </p:nvSpPr>
            <p:spPr bwMode="auto">
              <a:xfrm>
                <a:off x="3101" y="3479"/>
                <a:ext cx="21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valA</a:t>
                </a:r>
                <a:endParaRPr lang="en-US"/>
              </a:p>
            </p:txBody>
          </p:sp>
          <p:sp>
            <p:nvSpPr>
              <p:cNvPr id="427373" name="Rectangle 365"/>
              <p:cNvSpPr>
                <a:spLocks noChangeArrowheads="1"/>
              </p:cNvSpPr>
              <p:nvPr/>
            </p:nvSpPr>
            <p:spPr bwMode="auto">
              <a:xfrm>
                <a:off x="3325" y="3475"/>
                <a:ext cx="187" cy="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7374" name="Rectangle 366"/>
              <p:cNvSpPr>
                <a:spLocks noChangeArrowheads="1"/>
              </p:cNvSpPr>
              <p:nvPr/>
            </p:nvSpPr>
            <p:spPr bwMode="auto">
              <a:xfrm>
                <a:off x="3456" y="3479"/>
                <a:ext cx="161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27375" name="Rectangle 367"/>
              <p:cNvSpPr>
                <a:spLocks noChangeArrowheads="1"/>
              </p:cNvSpPr>
              <p:nvPr/>
            </p:nvSpPr>
            <p:spPr bwMode="auto">
              <a:xfrm>
                <a:off x="3568" y="3491"/>
                <a:ext cx="134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7376" name="Rectangle 368"/>
              <p:cNvSpPr>
                <a:spLocks noChangeArrowheads="1"/>
              </p:cNvSpPr>
              <p:nvPr/>
            </p:nvSpPr>
            <p:spPr bwMode="auto">
              <a:xfrm>
                <a:off x="3668" y="3491"/>
                <a:ext cx="201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edx</a:t>
                </a:r>
                <a:endParaRPr lang="en-US"/>
              </a:p>
            </p:txBody>
          </p:sp>
          <p:sp>
            <p:nvSpPr>
              <p:cNvPr id="427377" name="Rectangle 369"/>
              <p:cNvSpPr>
                <a:spLocks noChangeArrowheads="1"/>
              </p:cNvSpPr>
              <p:nvPr/>
            </p:nvSpPr>
            <p:spPr bwMode="auto">
              <a:xfrm>
                <a:off x="3836" y="3479"/>
                <a:ext cx="111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427378" name="Rectangle 370"/>
              <p:cNvSpPr>
                <a:spLocks noChangeArrowheads="1"/>
              </p:cNvSpPr>
              <p:nvPr/>
            </p:nvSpPr>
            <p:spPr bwMode="auto">
              <a:xfrm>
                <a:off x="3898" y="3479"/>
                <a:ext cx="145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27379" name="Rectangle 371"/>
              <p:cNvSpPr>
                <a:spLocks noChangeArrowheads="1"/>
              </p:cNvSpPr>
              <p:nvPr/>
            </p:nvSpPr>
            <p:spPr bwMode="auto">
              <a:xfrm>
                <a:off x="3994" y="3479"/>
                <a:ext cx="111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0</a:t>
                </a:r>
                <a:endParaRPr lang="en-US"/>
              </a:p>
            </p:txBody>
          </p:sp>
          <p:sp>
            <p:nvSpPr>
              <p:cNvPr id="427380" name="Rectangle 372"/>
              <p:cNvSpPr>
                <a:spLocks noChangeArrowheads="1"/>
              </p:cNvSpPr>
              <p:nvPr/>
            </p:nvSpPr>
            <p:spPr bwMode="auto">
              <a:xfrm>
                <a:off x="3101" y="3626"/>
                <a:ext cx="21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valB</a:t>
                </a:r>
                <a:endParaRPr lang="en-US"/>
              </a:p>
            </p:txBody>
          </p:sp>
          <p:sp>
            <p:nvSpPr>
              <p:cNvPr id="427381" name="Rectangle 373"/>
              <p:cNvSpPr>
                <a:spLocks noChangeArrowheads="1"/>
              </p:cNvSpPr>
              <p:nvPr/>
            </p:nvSpPr>
            <p:spPr bwMode="auto">
              <a:xfrm>
                <a:off x="3325" y="3622"/>
                <a:ext cx="187" cy="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7382" name="Rectangle 374"/>
              <p:cNvSpPr>
                <a:spLocks noChangeArrowheads="1"/>
              </p:cNvSpPr>
              <p:nvPr/>
            </p:nvSpPr>
            <p:spPr bwMode="auto">
              <a:xfrm>
                <a:off x="3456" y="3626"/>
                <a:ext cx="161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27383" name="Rectangle 375"/>
              <p:cNvSpPr>
                <a:spLocks noChangeArrowheads="1"/>
              </p:cNvSpPr>
              <p:nvPr/>
            </p:nvSpPr>
            <p:spPr bwMode="auto">
              <a:xfrm>
                <a:off x="3568" y="3638"/>
                <a:ext cx="134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7384" name="Rectangle 376"/>
              <p:cNvSpPr>
                <a:spLocks noChangeArrowheads="1"/>
              </p:cNvSpPr>
              <p:nvPr/>
            </p:nvSpPr>
            <p:spPr bwMode="auto">
              <a:xfrm>
                <a:off x="3668" y="3638"/>
                <a:ext cx="201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eax</a:t>
                </a:r>
                <a:endParaRPr lang="en-US"/>
              </a:p>
            </p:txBody>
          </p:sp>
          <p:sp>
            <p:nvSpPr>
              <p:cNvPr id="427385" name="Rectangle 377"/>
              <p:cNvSpPr>
                <a:spLocks noChangeArrowheads="1"/>
              </p:cNvSpPr>
              <p:nvPr/>
            </p:nvSpPr>
            <p:spPr bwMode="auto">
              <a:xfrm>
                <a:off x="3836" y="3626"/>
                <a:ext cx="111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427386" name="Rectangle 378"/>
              <p:cNvSpPr>
                <a:spLocks noChangeArrowheads="1"/>
              </p:cNvSpPr>
              <p:nvPr/>
            </p:nvSpPr>
            <p:spPr bwMode="auto">
              <a:xfrm>
                <a:off x="3898" y="3626"/>
                <a:ext cx="145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27387" name="Rectangle 379"/>
              <p:cNvSpPr>
                <a:spLocks noChangeArrowheads="1"/>
              </p:cNvSpPr>
              <p:nvPr/>
            </p:nvSpPr>
            <p:spPr bwMode="auto">
              <a:xfrm>
                <a:off x="3994" y="3626"/>
                <a:ext cx="111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0</a:t>
                </a:r>
                <a:endParaRPr lang="en-US"/>
              </a:p>
            </p:txBody>
          </p:sp>
          <p:sp>
            <p:nvSpPr>
              <p:cNvPr id="427388" name="Rectangle 380"/>
              <p:cNvSpPr>
                <a:spLocks noChangeArrowheads="1"/>
              </p:cNvSpPr>
              <p:nvPr/>
            </p:nvSpPr>
            <p:spPr bwMode="auto">
              <a:xfrm>
                <a:off x="3015" y="1719"/>
                <a:ext cx="1201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7389" name="Rectangle 381"/>
              <p:cNvSpPr>
                <a:spLocks noChangeArrowheads="1"/>
              </p:cNvSpPr>
              <p:nvPr/>
            </p:nvSpPr>
            <p:spPr bwMode="auto">
              <a:xfrm>
                <a:off x="3403" y="1757"/>
                <a:ext cx="480" cy="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Cycle 4</a:t>
                </a:r>
                <a:endParaRPr lang="en-US"/>
              </a:p>
            </p:txBody>
          </p:sp>
          <p:grpSp>
            <p:nvGrpSpPr>
              <p:cNvPr id="427392" name="Group 384"/>
              <p:cNvGrpSpPr>
                <a:grpSpLocks/>
              </p:cNvGrpSpPr>
              <p:nvPr/>
            </p:nvGrpSpPr>
            <p:grpSpPr bwMode="auto">
              <a:xfrm>
                <a:off x="4071" y="3495"/>
                <a:ext cx="336" cy="149"/>
                <a:chOff x="4071" y="3495"/>
                <a:chExt cx="336" cy="149"/>
              </a:xfrm>
            </p:grpSpPr>
            <p:sp>
              <p:nvSpPr>
                <p:cNvPr id="427390" name="Line 382"/>
                <p:cNvSpPr>
                  <a:spLocks noChangeShapeType="1"/>
                </p:cNvSpPr>
                <p:nvPr/>
              </p:nvSpPr>
              <p:spPr bwMode="auto">
                <a:xfrm flipH="1">
                  <a:off x="4126" y="3495"/>
                  <a:ext cx="281" cy="12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7391" name="Freeform 383"/>
                <p:cNvSpPr>
                  <a:spLocks/>
                </p:cNvSpPr>
                <p:nvPr/>
              </p:nvSpPr>
              <p:spPr bwMode="auto">
                <a:xfrm>
                  <a:off x="4071" y="3586"/>
                  <a:ext cx="70" cy="58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0" y="53"/>
                    </a:cxn>
                    <a:cxn ang="0">
                      <a:pos x="70" y="58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70" h="58">
                      <a:moveTo>
                        <a:pt x="46" y="0"/>
                      </a:moveTo>
                      <a:lnTo>
                        <a:pt x="0" y="53"/>
                      </a:lnTo>
                      <a:lnTo>
                        <a:pt x="70" y="58"/>
                      </a:lnTo>
                      <a:lnTo>
                        <a:pt x="4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27393" name="Rectangle 385"/>
              <p:cNvSpPr>
                <a:spLocks noChangeArrowheads="1"/>
              </p:cNvSpPr>
              <p:nvPr/>
            </p:nvSpPr>
            <p:spPr bwMode="auto">
              <a:xfrm>
                <a:off x="4379" y="3351"/>
                <a:ext cx="365" cy="1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7394" name="Rectangle 386"/>
              <p:cNvSpPr>
                <a:spLocks noChangeArrowheads="1"/>
              </p:cNvSpPr>
              <p:nvPr/>
            </p:nvSpPr>
            <p:spPr bwMode="auto">
              <a:xfrm>
                <a:off x="4437" y="3387"/>
                <a:ext cx="297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 i="1">
                    <a:solidFill>
                      <a:srgbClr val="000000"/>
                    </a:solidFill>
                  </a:rPr>
                  <a:t>Error</a:t>
                </a:r>
                <a:endParaRPr lang="en-US"/>
              </a:p>
            </p:txBody>
          </p:sp>
          <p:sp>
            <p:nvSpPr>
              <p:cNvPr id="427395" name="Rectangle 387"/>
              <p:cNvSpPr>
                <a:spLocks noChangeArrowheads="1"/>
              </p:cNvSpPr>
              <p:nvPr/>
            </p:nvSpPr>
            <p:spPr bwMode="auto">
              <a:xfrm>
                <a:off x="3015" y="1959"/>
                <a:ext cx="1201" cy="625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7396" name="Rectangle 388"/>
              <p:cNvSpPr>
                <a:spLocks noChangeArrowheads="1"/>
              </p:cNvSpPr>
              <p:nvPr/>
            </p:nvSpPr>
            <p:spPr bwMode="auto">
              <a:xfrm>
                <a:off x="3561" y="2000"/>
                <a:ext cx="164" cy="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M</a:t>
                </a:r>
                <a:endParaRPr lang="en-US"/>
              </a:p>
            </p:txBody>
          </p:sp>
          <p:sp>
            <p:nvSpPr>
              <p:cNvPr id="427397" name="Rectangle 389"/>
              <p:cNvSpPr>
                <a:spLocks noChangeArrowheads="1"/>
              </p:cNvSpPr>
              <p:nvPr/>
            </p:nvSpPr>
            <p:spPr bwMode="auto">
              <a:xfrm>
                <a:off x="3015" y="2151"/>
                <a:ext cx="1201" cy="337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7398" name="Rectangle 390"/>
              <p:cNvSpPr>
                <a:spLocks noChangeArrowheads="1"/>
              </p:cNvSpPr>
              <p:nvPr/>
            </p:nvSpPr>
            <p:spPr bwMode="auto">
              <a:xfrm>
                <a:off x="3077" y="2190"/>
                <a:ext cx="204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M_</a:t>
                </a:r>
                <a:endParaRPr lang="en-US"/>
              </a:p>
            </p:txBody>
          </p:sp>
          <p:sp>
            <p:nvSpPr>
              <p:cNvPr id="427399" name="Rectangle 391"/>
              <p:cNvSpPr>
                <a:spLocks noChangeArrowheads="1"/>
              </p:cNvSpPr>
              <p:nvPr/>
            </p:nvSpPr>
            <p:spPr bwMode="auto">
              <a:xfrm>
                <a:off x="3256" y="2190"/>
                <a:ext cx="21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valE</a:t>
                </a:r>
                <a:endParaRPr lang="en-US"/>
              </a:p>
            </p:txBody>
          </p:sp>
          <p:sp>
            <p:nvSpPr>
              <p:cNvPr id="427400" name="Rectangle 392"/>
              <p:cNvSpPr>
                <a:spLocks noChangeArrowheads="1"/>
              </p:cNvSpPr>
              <p:nvPr/>
            </p:nvSpPr>
            <p:spPr bwMode="auto">
              <a:xfrm>
                <a:off x="3480" y="2190"/>
                <a:ext cx="269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10</a:t>
                </a:r>
                <a:endParaRPr lang="en-US"/>
              </a:p>
            </p:txBody>
          </p:sp>
          <p:sp>
            <p:nvSpPr>
              <p:cNvPr id="427401" name="Rectangle 393"/>
              <p:cNvSpPr>
                <a:spLocks noChangeArrowheads="1"/>
              </p:cNvSpPr>
              <p:nvPr/>
            </p:nvSpPr>
            <p:spPr bwMode="auto">
              <a:xfrm>
                <a:off x="3077" y="2329"/>
                <a:ext cx="204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M_</a:t>
                </a:r>
                <a:endParaRPr lang="en-US"/>
              </a:p>
            </p:txBody>
          </p:sp>
          <p:sp>
            <p:nvSpPr>
              <p:cNvPr id="427402" name="Rectangle 394"/>
              <p:cNvSpPr>
                <a:spLocks noChangeArrowheads="1"/>
              </p:cNvSpPr>
              <p:nvPr/>
            </p:nvSpPr>
            <p:spPr bwMode="auto">
              <a:xfrm>
                <a:off x="3256" y="2329"/>
                <a:ext cx="224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dstE</a:t>
                </a:r>
                <a:endParaRPr lang="en-US"/>
              </a:p>
            </p:txBody>
          </p:sp>
          <p:sp>
            <p:nvSpPr>
              <p:cNvPr id="427403" name="Rectangle 395"/>
              <p:cNvSpPr>
                <a:spLocks noChangeArrowheads="1"/>
              </p:cNvSpPr>
              <p:nvPr/>
            </p:nvSpPr>
            <p:spPr bwMode="auto">
              <a:xfrm>
                <a:off x="3487" y="2329"/>
                <a:ext cx="145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27404" name="Rectangle 396"/>
              <p:cNvSpPr>
                <a:spLocks noChangeArrowheads="1"/>
              </p:cNvSpPr>
              <p:nvPr/>
            </p:nvSpPr>
            <p:spPr bwMode="auto">
              <a:xfrm>
                <a:off x="3583" y="2341"/>
                <a:ext cx="134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7405" name="Rectangle 397"/>
              <p:cNvSpPr>
                <a:spLocks noChangeArrowheads="1"/>
              </p:cNvSpPr>
              <p:nvPr/>
            </p:nvSpPr>
            <p:spPr bwMode="auto">
              <a:xfrm>
                <a:off x="3683" y="2341"/>
                <a:ext cx="201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edx</a:t>
                </a:r>
                <a:endParaRPr lang="en-US"/>
              </a:p>
            </p:txBody>
          </p:sp>
          <p:grpSp>
            <p:nvGrpSpPr>
              <p:cNvPr id="427408" name="Group 400"/>
              <p:cNvGrpSpPr>
                <a:grpSpLocks/>
              </p:cNvGrpSpPr>
              <p:nvPr/>
            </p:nvGrpSpPr>
            <p:grpSpPr bwMode="auto">
              <a:xfrm>
                <a:off x="4071" y="3447"/>
                <a:ext cx="336" cy="70"/>
                <a:chOff x="4071" y="3447"/>
                <a:chExt cx="336" cy="70"/>
              </a:xfrm>
            </p:grpSpPr>
            <p:sp>
              <p:nvSpPr>
                <p:cNvPr id="427406" name="Line 398"/>
                <p:cNvSpPr>
                  <a:spLocks noChangeShapeType="1"/>
                </p:cNvSpPr>
                <p:nvPr/>
              </p:nvSpPr>
              <p:spPr bwMode="auto">
                <a:xfrm flipH="1">
                  <a:off x="4130" y="3447"/>
                  <a:ext cx="277" cy="3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7407" name="Freeform 399"/>
                <p:cNvSpPr>
                  <a:spLocks/>
                </p:cNvSpPr>
                <p:nvPr/>
              </p:nvSpPr>
              <p:spPr bwMode="auto">
                <a:xfrm>
                  <a:off x="4071" y="3455"/>
                  <a:ext cx="67" cy="62"/>
                </a:xfrm>
                <a:custGeom>
                  <a:avLst/>
                  <a:gdLst/>
                  <a:ahLst/>
                  <a:cxnLst>
                    <a:cxn ang="0">
                      <a:pos x="58" y="0"/>
                    </a:cxn>
                    <a:cxn ang="0">
                      <a:pos x="0" y="40"/>
                    </a:cxn>
                    <a:cxn ang="0">
                      <a:pos x="67" y="62"/>
                    </a:cxn>
                    <a:cxn ang="0">
                      <a:pos x="58" y="0"/>
                    </a:cxn>
                  </a:cxnLst>
                  <a:rect l="0" t="0" r="r" b="b"/>
                  <a:pathLst>
                    <a:path w="67" h="62">
                      <a:moveTo>
                        <a:pt x="58" y="0"/>
                      </a:moveTo>
                      <a:lnTo>
                        <a:pt x="0" y="40"/>
                      </a:lnTo>
                      <a:lnTo>
                        <a:pt x="67" y="62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27409" name="Rectangle 401"/>
              <p:cNvSpPr>
                <a:spLocks noChangeArrowheads="1"/>
              </p:cNvSpPr>
              <p:nvPr/>
            </p:nvSpPr>
            <p:spPr bwMode="auto">
              <a:xfrm>
                <a:off x="3015" y="2775"/>
                <a:ext cx="1201" cy="337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7410" name="Rectangle 402"/>
              <p:cNvSpPr>
                <a:spLocks noChangeArrowheads="1"/>
              </p:cNvSpPr>
              <p:nvPr/>
            </p:nvSpPr>
            <p:spPr bwMode="auto">
              <a:xfrm>
                <a:off x="3077" y="2815"/>
                <a:ext cx="173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e_</a:t>
                </a:r>
                <a:endParaRPr lang="en-US"/>
              </a:p>
            </p:txBody>
          </p:sp>
          <p:sp>
            <p:nvSpPr>
              <p:cNvPr id="427411" name="Rectangle 403"/>
              <p:cNvSpPr>
                <a:spLocks noChangeArrowheads="1"/>
              </p:cNvSpPr>
              <p:nvPr/>
            </p:nvSpPr>
            <p:spPr bwMode="auto">
              <a:xfrm>
                <a:off x="3225" y="2815"/>
                <a:ext cx="21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valE</a:t>
                </a:r>
                <a:endParaRPr lang="en-US"/>
              </a:p>
            </p:txBody>
          </p:sp>
          <p:sp>
            <p:nvSpPr>
              <p:cNvPr id="427412" name="Rectangle 404"/>
              <p:cNvSpPr>
                <a:spLocks noChangeArrowheads="1"/>
              </p:cNvSpPr>
              <p:nvPr/>
            </p:nvSpPr>
            <p:spPr bwMode="auto">
              <a:xfrm>
                <a:off x="3449" y="2811"/>
                <a:ext cx="187" cy="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7413" name="Rectangle 405"/>
              <p:cNvSpPr>
                <a:spLocks noChangeArrowheads="1"/>
              </p:cNvSpPr>
              <p:nvPr/>
            </p:nvSpPr>
            <p:spPr bwMode="auto">
              <a:xfrm>
                <a:off x="3580" y="2815"/>
                <a:ext cx="520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0 + 3 = 3 </a:t>
                </a:r>
                <a:endParaRPr lang="en-US"/>
              </a:p>
            </p:txBody>
          </p:sp>
          <p:sp>
            <p:nvSpPr>
              <p:cNvPr id="427414" name="Rectangle 406"/>
              <p:cNvSpPr>
                <a:spLocks noChangeArrowheads="1"/>
              </p:cNvSpPr>
              <p:nvPr/>
            </p:nvSpPr>
            <p:spPr bwMode="auto">
              <a:xfrm>
                <a:off x="3077" y="2953"/>
                <a:ext cx="186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E_</a:t>
                </a:r>
                <a:endParaRPr lang="en-US"/>
              </a:p>
            </p:txBody>
          </p:sp>
          <p:sp>
            <p:nvSpPr>
              <p:cNvPr id="427415" name="Rectangle 407"/>
              <p:cNvSpPr>
                <a:spLocks noChangeArrowheads="1"/>
              </p:cNvSpPr>
              <p:nvPr/>
            </p:nvSpPr>
            <p:spPr bwMode="auto">
              <a:xfrm>
                <a:off x="3238" y="2953"/>
                <a:ext cx="224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dstE</a:t>
                </a:r>
                <a:endParaRPr lang="en-US"/>
              </a:p>
            </p:txBody>
          </p:sp>
          <p:sp>
            <p:nvSpPr>
              <p:cNvPr id="427416" name="Rectangle 408"/>
              <p:cNvSpPr>
                <a:spLocks noChangeArrowheads="1"/>
              </p:cNvSpPr>
              <p:nvPr/>
            </p:nvSpPr>
            <p:spPr bwMode="auto">
              <a:xfrm>
                <a:off x="3469" y="2953"/>
                <a:ext cx="145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27417" name="Rectangle 409"/>
              <p:cNvSpPr>
                <a:spLocks noChangeArrowheads="1"/>
              </p:cNvSpPr>
              <p:nvPr/>
            </p:nvSpPr>
            <p:spPr bwMode="auto">
              <a:xfrm>
                <a:off x="3565" y="2965"/>
                <a:ext cx="134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7418" name="Rectangle 410"/>
              <p:cNvSpPr>
                <a:spLocks noChangeArrowheads="1"/>
              </p:cNvSpPr>
              <p:nvPr/>
            </p:nvSpPr>
            <p:spPr bwMode="auto">
              <a:xfrm>
                <a:off x="3665" y="2965"/>
                <a:ext cx="201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eax</a:t>
                </a:r>
                <a:endParaRPr lang="en-US"/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Stalling for Data Dependencies</a:t>
            </a:r>
          </a:p>
        </p:txBody>
      </p:sp>
      <p:sp>
        <p:nvSpPr>
          <p:cNvPr id="436436" name="Rectangle 212"/>
          <p:cNvSpPr>
            <a:spLocks noGrp="1" noChangeArrowheads="1"/>
          </p:cNvSpPr>
          <p:nvPr>
            <p:ph type="body" idx="1"/>
          </p:nvPr>
        </p:nvSpPr>
        <p:spPr>
          <a:xfrm>
            <a:off x="290513" y="3810000"/>
            <a:ext cx="8294687" cy="2622550"/>
          </a:xfrm>
        </p:spPr>
        <p:txBody>
          <a:bodyPr/>
          <a:lstStyle/>
          <a:p>
            <a:pPr lvl="1"/>
            <a:r>
              <a:rPr lang="en-US"/>
              <a:t>If instruction follows too closely after one that writes register, slow it down</a:t>
            </a:r>
          </a:p>
          <a:p>
            <a:pPr lvl="1"/>
            <a:r>
              <a:rPr lang="en-US"/>
              <a:t>Hold instruction in decode</a:t>
            </a:r>
          </a:p>
          <a:p>
            <a:pPr lvl="1"/>
            <a:r>
              <a:rPr lang="en-US"/>
              <a:t>Dynamically inject nop into execute stage</a:t>
            </a:r>
          </a:p>
        </p:txBody>
      </p:sp>
      <p:sp>
        <p:nvSpPr>
          <p:cNvPr id="436379" name="Rectangle 155"/>
          <p:cNvSpPr>
            <a:spLocks noChangeArrowheads="1"/>
          </p:cNvSpPr>
          <p:nvPr/>
        </p:nvSpPr>
        <p:spPr bwMode="auto">
          <a:xfrm>
            <a:off x="685800" y="13716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>
                <a:latin typeface="Courier New" pitchFamily="49" charset="0"/>
              </a:rPr>
              <a:t>0x000: irmovl $10,%edx</a:t>
            </a:r>
          </a:p>
        </p:txBody>
      </p:sp>
      <p:sp>
        <p:nvSpPr>
          <p:cNvPr id="436380" name="Rectangle 156"/>
          <p:cNvSpPr>
            <a:spLocks noChangeArrowheads="1"/>
          </p:cNvSpPr>
          <p:nvPr/>
        </p:nvSpPr>
        <p:spPr bwMode="auto">
          <a:xfrm>
            <a:off x="3581400" y="9906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436381" name="Rectangle 157"/>
          <p:cNvSpPr>
            <a:spLocks noChangeArrowheads="1"/>
          </p:cNvSpPr>
          <p:nvPr/>
        </p:nvSpPr>
        <p:spPr bwMode="auto">
          <a:xfrm>
            <a:off x="4038600" y="9906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436382" name="Rectangle 158"/>
          <p:cNvSpPr>
            <a:spLocks noChangeArrowheads="1"/>
          </p:cNvSpPr>
          <p:nvPr/>
        </p:nvSpPr>
        <p:spPr bwMode="auto">
          <a:xfrm>
            <a:off x="4495800" y="9906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3</a:t>
            </a:r>
          </a:p>
        </p:txBody>
      </p:sp>
      <p:sp>
        <p:nvSpPr>
          <p:cNvPr id="436383" name="Rectangle 159"/>
          <p:cNvSpPr>
            <a:spLocks noChangeArrowheads="1"/>
          </p:cNvSpPr>
          <p:nvPr/>
        </p:nvSpPr>
        <p:spPr bwMode="auto">
          <a:xfrm>
            <a:off x="4953000" y="9906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4</a:t>
            </a:r>
          </a:p>
        </p:txBody>
      </p:sp>
      <p:sp>
        <p:nvSpPr>
          <p:cNvPr id="436384" name="Rectangle 160"/>
          <p:cNvSpPr>
            <a:spLocks noChangeArrowheads="1"/>
          </p:cNvSpPr>
          <p:nvPr/>
        </p:nvSpPr>
        <p:spPr bwMode="auto">
          <a:xfrm>
            <a:off x="5410200" y="9906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5</a:t>
            </a:r>
          </a:p>
        </p:txBody>
      </p:sp>
      <p:sp>
        <p:nvSpPr>
          <p:cNvPr id="436385" name="Rectangle 161"/>
          <p:cNvSpPr>
            <a:spLocks noChangeArrowheads="1"/>
          </p:cNvSpPr>
          <p:nvPr/>
        </p:nvSpPr>
        <p:spPr bwMode="auto">
          <a:xfrm>
            <a:off x="5867400" y="9906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6</a:t>
            </a:r>
          </a:p>
        </p:txBody>
      </p:sp>
      <p:sp>
        <p:nvSpPr>
          <p:cNvPr id="436386" name="Rectangle 162"/>
          <p:cNvSpPr>
            <a:spLocks noChangeArrowheads="1"/>
          </p:cNvSpPr>
          <p:nvPr/>
        </p:nvSpPr>
        <p:spPr bwMode="auto">
          <a:xfrm>
            <a:off x="6324600" y="9906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7</a:t>
            </a:r>
          </a:p>
        </p:txBody>
      </p:sp>
      <p:sp>
        <p:nvSpPr>
          <p:cNvPr id="436387" name="Rectangle 163"/>
          <p:cNvSpPr>
            <a:spLocks noChangeArrowheads="1"/>
          </p:cNvSpPr>
          <p:nvPr/>
        </p:nvSpPr>
        <p:spPr bwMode="auto">
          <a:xfrm>
            <a:off x="6781800" y="9906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8</a:t>
            </a:r>
          </a:p>
        </p:txBody>
      </p:sp>
      <p:sp>
        <p:nvSpPr>
          <p:cNvPr id="436388" name="Rectangle 164"/>
          <p:cNvSpPr>
            <a:spLocks noChangeArrowheads="1"/>
          </p:cNvSpPr>
          <p:nvPr/>
        </p:nvSpPr>
        <p:spPr bwMode="auto">
          <a:xfrm>
            <a:off x="7239000" y="9906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9</a:t>
            </a:r>
          </a:p>
        </p:txBody>
      </p:sp>
      <p:grpSp>
        <p:nvGrpSpPr>
          <p:cNvPr id="436389" name="Group 165"/>
          <p:cNvGrpSpPr>
            <a:grpSpLocks/>
          </p:cNvGrpSpPr>
          <p:nvPr/>
        </p:nvGrpSpPr>
        <p:grpSpPr bwMode="auto">
          <a:xfrm>
            <a:off x="3581400" y="1371600"/>
            <a:ext cx="2286000" cy="304800"/>
            <a:chOff x="1920" y="1296"/>
            <a:chExt cx="1440" cy="192"/>
          </a:xfrm>
        </p:grpSpPr>
        <p:sp>
          <p:nvSpPr>
            <p:cNvPr id="436390" name="Rectangle 166"/>
            <p:cNvSpPr>
              <a:spLocks noChangeArrowheads="1"/>
            </p:cNvSpPr>
            <p:nvPr/>
          </p:nvSpPr>
          <p:spPr bwMode="auto">
            <a:xfrm>
              <a:off x="1920" y="1296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F</a:t>
              </a:r>
            </a:p>
          </p:txBody>
        </p:sp>
        <p:sp>
          <p:nvSpPr>
            <p:cNvPr id="436391" name="Rectangle 167"/>
            <p:cNvSpPr>
              <a:spLocks noChangeArrowheads="1"/>
            </p:cNvSpPr>
            <p:nvPr/>
          </p:nvSpPr>
          <p:spPr bwMode="auto">
            <a:xfrm>
              <a:off x="2208" y="1296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D</a:t>
              </a:r>
            </a:p>
          </p:txBody>
        </p:sp>
        <p:sp>
          <p:nvSpPr>
            <p:cNvPr id="436392" name="Rectangle 168"/>
            <p:cNvSpPr>
              <a:spLocks noChangeArrowheads="1"/>
            </p:cNvSpPr>
            <p:nvPr/>
          </p:nvSpPr>
          <p:spPr bwMode="auto">
            <a:xfrm>
              <a:off x="2496" y="1296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E</a:t>
              </a:r>
            </a:p>
          </p:txBody>
        </p:sp>
        <p:sp>
          <p:nvSpPr>
            <p:cNvPr id="436393" name="Rectangle 169"/>
            <p:cNvSpPr>
              <a:spLocks noChangeArrowheads="1"/>
            </p:cNvSpPr>
            <p:nvPr/>
          </p:nvSpPr>
          <p:spPr bwMode="auto">
            <a:xfrm>
              <a:off x="2784" y="1296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M</a:t>
              </a:r>
            </a:p>
          </p:txBody>
        </p:sp>
        <p:sp>
          <p:nvSpPr>
            <p:cNvPr id="436394" name="Rectangle 170"/>
            <p:cNvSpPr>
              <a:spLocks noChangeArrowheads="1"/>
            </p:cNvSpPr>
            <p:nvPr/>
          </p:nvSpPr>
          <p:spPr bwMode="auto">
            <a:xfrm>
              <a:off x="3072" y="1296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W</a:t>
              </a:r>
            </a:p>
          </p:txBody>
        </p:sp>
      </p:grpSp>
      <p:sp>
        <p:nvSpPr>
          <p:cNvPr id="436395" name="Rectangle 171"/>
          <p:cNvSpPr>
            <a:spLocks noChangeArrowheads="1"/>
          </p:cNvSpPr>
          <p:nvPr/>
        </p:nvSpPr>
        <p:spPr bwMode="auto">
          <a:xfrm>
            <a:off x="685800" y="16764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>
                <a:latin typeface="Courier New" pitchFamily="49" charset="0"/>
              </a:rPr>
              <a:t>0x006: irmovl  $3,%eax</a:t>
            </a:r>
          </a:p>
        </p:txBody>
      </p:sp>
      <p:sp>
        <p:nvSpPr>
          <p:cNvPr id="436396" name="Rectangle 172"/>
          <p:cNvSpPr>
            <a:spLocks noChangeArrowheads="1"/>
          </p:cNvSpPr>
          <p:nvPr/>
        </p:nvSpPr>
        <p:spPr bwMode="auto">
          <a:xfrm>
            <a:off x="4038600" y="1676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F</a:t>
            </a:r>
          </a:p>
        </p:txBody>
      </p:sp>
      <p:sp>
        <p:nvSpPr>
          <p:cNvPr id="436397" name="Rectangle 173"/>
          <p:cNvSpPr>
            <a:spLocks noChangeArrowheads="1"/>
          </p:cNvSpPr>
          <p:nvPr/>
        </p:nvSpPr>
        <p:spPr bwMode="auto">
          <a:xfrm>
            <a:off x="4495800" y="1676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D</a:t>
            </a:r>
          </a:p>
        </p:txBody>
      </p:sp>
      <p:sp>
        <p:nvSpPr>
          <p:cNvPr id="436398" name="Rectangle 174"/>
          <p:cNvSpPr>
            <a:spLocks noChangeArrowheads="1"/>
          </p:cNvSpPr>
          <p:nvPr/>
        </p:nvSpPr>
        <p:spPr bwMode="auto">
          <a:xfrm>
            <a:off x="4953000" y="1676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E</a:t>
            </a:r>
          </a:p>
        </p:txBody>
      </p:sp>
      <p:sp>
        <p:nvSpPr>
          <p:cNvPr id="436399" name="Rectangle 175"/>
          <p:cNvSpPr>
            <a:spLocks noChangeArrowheads="1"/>
          </p:cNvSpPr>
          <p:nvPr/>
        </p:nvSpPr>
        <p:spPr bwMode="auto">
          <a:xfrm>
            <a:off x="5410200" y="1676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M</a:t>
            </a:r>
          </a:p>
        </p:txBody>
      </p:sp>
      <p:sp>
        <p:nvSpPr>
          <p:cNvPr id="436400" name="Rectangle 176"/>
          <p:cNvSpPr>
            <a:spLocks noChangeArrowheads="1"/>
          </p:cNvSpPr>
          <p:nvPr/>
        </p:nvSpPr>
        <p:spPr bwMode="auto">
          <a:xfrm>
            <a:off x="5867400" y="1676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W</a:t>
            </a:r>
          </a:p>
        </p:txBody>
      </p:sp>
      <p:sp>
        <p:nvSpPr>
          <p:cNvPr id="436401" name="Rectangle 177"/>
          <p:cNvSpPr>
            <a:spLocks noChangeArrowheads="1"/>
          </p:cNvSpPr>
          <p:nvPr/>
        </p:nvSpPr>
        <p:spPr bwMode="auto">
          <a:xfrm>
            <a:off x="685800" y="19812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>
                <a:latin typeface="Courier New" pitchFamily="49" charset="0"/>
              </a:rPr>
              <a:t>0x00c: nop</a:t>
            </a:r>
          </a:p>
        </p:txBody>
      </p:sp>
      <p:sp>
        <p:nvSpPr>
          <p:cNvPr id="436402" name="Rectangle 178"/>
          <p:cNvSpPr>
            <a:spLocks noChangeArrowheads="1"/>
          </p:cNvSpPr>
          <p:nvPr/>
        </p:nvSpPr>
        <p:spPr bwMode="auto">
          <a:xfrm>
            <a:off x="4495800" y="19812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F</a:t>
            </a:r>
          </a:p>
        </p:txBody>
      </p:sp>
      <p:sp>
        <p:nvSpPr>
          <p:cNvPr id="436403" name="Rectangle 179"/>
          <p:cNvSpPr>
            <a:spLocks noChangeArrowheads="1"/>
          </p:cNvSpPr>
          <p:nvPr/>
        </p:nvSpPr>
        <p:spPr bwMode="auto">
          <a:xfrm>
            <a:off x="4953000" y="19812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D</a:t>
            </a:r>
          </a:p>
        </p:txBody>
      </p:sp>
      <p:sp>
        <p:nvSpPr>
          <p:cNvPr id="436404" name="Rectangle 180"/>
          <p:cNvSpPr>
            <a:spLocks noChangeArrowheads="1"/>
          </p:cNvSpPr>
          <p:nvPr/>
        </p:nvSpPr>
        <p:spPr bwMode="auto">
          <a:xfrm>
            <a:off x="5410200" y="19812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E</a:t>
            </a:r>
          </a:p>
        </p:txBody>
      </p:sp>
      <p:sp>
        <p:nvSpPr>
          <p:cNvPr id="436405" name="Rectangle 181"/>
          <p:cNvSpPr>
            <a:spLocks noChangeArrowheads="1"/>
          </p:cNvSpPr>
          <p:nvPr/>
        </p:nvSpPr>
        <p:spPr bwMode="auto">
          <a:xfrm>
            <a:off x="5867400" y="19812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M</a:t>
            </a:r>
          </a:p>
        </p:txBody>
      </p:sp>
      <p:sp>
        <p:nvSpPr>
          <p:cNvPr id="436406" name="Rectangle 182"/>
          <p:cNvSpPr>
            <a:spLocks noChangeArrowheads="1"/>
          </p:cNvSpPr>
          <p:nvPr/>
        </p:nvSpPr>
        <p:spPr bwMode="auto">
          <a:xfrm>
            <a:off x="6324600" y="19812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W</a:t>
            </a:r>
          </a:p>
        </p:txBody>
      </p:sp>
      <p:sp>
        <p:nvSpPr>
          <p:cNvPr id="436407" name="Rectangle 183"/>
          <p:cNvSpPr>
            <a:spLocks noChangeArrowheads="1"/>
          </p:cNvSpPr>
          <p:nvPr/>
        </p:nvSpPr>
        <p:spPr bwMode="auto">
          <a:xfrm>
            <a:off x="685800" y="25908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>
                <a:latin typeface="Courier New" pitchFamily="49" charset="0"/>
              </a:rPr>
              <a:t>       </a:t>
            </a:r>
            <a:r>
              <a:rPr lang="en-US" sz="1400" i="1">
                <a:latin typeface="Courier New" pitchFamily="49" charset="0"/>
              </a:rPr>
              <a:t>bubble</a:t>
            </a:r>
          </a:p>
        </p:txBody>
      </p:sp>
      <p:grpSp>
        <p:nvGrpSpPr>
          <p:cNvPr id="436408" name="Group 184"/>
          <p:cNvGrpSpPr>
            <a:grpSpLocks/>
          </p:cNvGrpSpPr>
          <p:nvPr/>
        </p:nvGrpSpPr>
        <p:grpSpPr bwMode="auto">
          <a:xfrm>
            <a:off x="5410200" y="2590800"/>
            <a:ext cx="2286000" cy="609600"/>
            <a:chOff x="2976" y="1008"/>
            <a:chExt cx="1440" cy="384"/>
          </a:xfrm>
        </p:grpSpPr>
        <p:sp>
          <p:nvSpPr>
            <p:cNvPr id="436409" name="Rectangle 185"/>
            <p:cNvSpPr>
              <a:spLocks noChangeArrowheads="1"/>
            </p:cNvSpPr>
            <p:nvPr/>
          </p:nvSpPr>
          <p:spPr bwMode="auto">
            <a:xfrm>
              <a:off x="2976" y="1200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F</a:t>
              </a:r>
            </a:p>
          </p:txBody>
        </p:sp>
        <p:sp>
          <p:nvSpPr>
            <p:cNvPr id="436410" name="Rectangle 186"/>
            <p:cNvSpPr>
              <a:spLocks noChangeArrowheads="1"/>
            </p:cNvSpPr>
            <p:nvPr/>
          </p:nvSpPr>
          <p:spPr bwMode="auto">
            <a:xfrm>
              <a:off x="3552" y="1008"/>
              <a:ext cx="288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E</a:t>
              </a:r>
            </a:p>
          </p:txBody>
        </p:sp>
        <p:sp>
          <p:nvSpPr>
            <p:cNvPr id="436411" name="Rectangle 187"/>
            <p:cNvSpPr>
              <a:spLocks noChangeArrowheads="1"/>
            </p:cNvSpPr>
            <p:nvPr/>
          </p:nvSpPr>
          <p:spPr bwMode="auto">
            <a:xfrm>
              <a:off x="3840" y="1008"/>
              <a:ext cx="288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M</a:t>
              </a:r>
            </a:p>
          </p:txBody>
        </p:sp>
        <p:sp>
          <p:nvSpPr>
            <p:cNvPr id="436412" name="Rectangle 188"/>
            <p:cNvSpPr>
              <a:spLocks noChangeArrowheads="1"/>
            </p:cNvSpPr>
            <p:nvPr/>
          </p:nvSpPr>
          <p:spPr bwMode="auto">
            <a:xfrm>
              <a:off x="4128" y="1008"/>
              <a:ext cx="288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W</a:t>
              </a:r>
            </a:p>
          </p:txBody>
        </p:sp>
      </p:grpSp>
      <p:sp>
        <p:nvSpPr>
          <p:cNvPr id="436413" name="Rectangle 189"/>
          <p:cNvSpPr>
            <a:spLocks noChangeArrowheads="1"/>
          </p:cNvSpPr>
          <p:nvPr/>
        </p:nvSpPr>
        <p:spPr bwMode="auto">
          <a:xfrm>
            <a:off x="685800" y="28956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>
                <a:latin typeface="Courier New" pitchFamily="49" charset="0"/>
              </a:rPr>
              <a:t>0x00e: addl %edx,%eax</a:t>
            </a:r>
          </a:p>
        </p:txBody>
      </p:sp>
      <p:sp>
        <p:nvSpPr>
          <p:cNvPr id="436414" name="Rectangle 190"/>
          <p:cNvSpPr>
            <a:spLocks noChangeArrowheads="1"/>
          </p:cNvSpPr>
          <p:nvPr/>
        </p:nvSpPr>
        <p:spPr bwMode="auto">
          <a:xfrm>
            <a:off x="5867400" y="28956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D</a:t>
            </a:r>
          </a:p>
        </p:txBody>
      </p:sp>
      <p:sp>
        <p:nvSpPr>
          <p:cNvPr id="436415" name="Rectangle 191"/>
          <p:cNvSpPr>
            <a:spLocks noChangeArrowheads="1"/>
          </p:cNvSpPr>
          <p:nvPr/>
        </p:nvSpPr>
        <p:spPr bwMode="auto">
          <a:xfrm>
            <a:off x="6324600" y="28956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D</a:t>
            </a:r>
          </a:p>
        </p:txBody>
      </p:sp>
      <p:sp>
        <p:nvSpPr>
          <p:cNvPr id="436416" name="Rectangle 192"/>
          <p:cNvSpPr>
            <a:spLocks noChangeArrowheads="1"/>
          </p:cNvSpPr>
          <p:nvPr/>
        </p:nvSpPr>
        <p:spPr bwMode="auto">
          <a:xfrm>
            <a:off x="6781800" y="28956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E</a:t>
            </a:r>
          </a:p>
        </p:txBody>
      </p:sp>
      <p:sp>
        <p:nvSpPr>
          <p:cNvPr id="436417" name="Rectangle 193"/>
          <p:cNvSpPr>
            <a:spLocks noChangeArrowheads="1"/>
          </p:cNvSpPr>
          <p:nvPr/>
        </p:nvSpPr>
        <p:spPr bwMode="auto">
          <a:xfrm>
            <a:off x="7239000" y="28956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M</a:t>
            </a:r>
          </a:p>
        </p:txBody>
      </p:sp>
      <p:sp>
        <p:nvSpPr>
          <p:cNvPr id="436418" name="Rectangle 194"/>
          <p:cNvSpPr>
            <a:spLocks noChangeArrowheads="1"/>
          </p:cNvSpPr>
          <p:nvPr/>
        </p:nvSpPr>
        <p:spPr bwMode="auto">
          <a:xfrm>
            <a:off x="7696200" y="28956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W</a:t>
            </a:r>
          </a:p>
        </p:txBody>
      </p:sp>
      <p:sp>
        <p:nvSpPr>
          <p:cNvPr id="436419" name="Rectangle 195"/>
          <p:cNvSpPr>
            <a:spLocks noChangeArrowheads="1"/>
          </p:cNvSpPr>
          <p:nvPr/>
        </p:nvSpPr>
        <p:spPr bwMode="auto">
          <a:xfrm>
            <a:off x="685800" y="32004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>
                <a:latin typeface="Courier New" pitchFamily="49" charset="0"/>
              </a:rPr>
              <a:t>0x010: halt</a:t>
            </a:r>
          </a:p>
        </p:txBody>
      </p:sp>
      <p:sp>
        <p:nvSpPr>
          <p:cNvPr id="436420" name="Rectangle 196"/>
          <p:cNvSpPr>
            <a:spLocks noChangeArrowheads="1"/>
          </p:cNvSpPr>
          <p:nvPr/>
        </p:nvSpPr>
        <p:spPr bwMode="auto">
          <a:xfrm>
            <a:off x="6324600" y="3200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F</a:t>
            </a:r>
          </a:p>
        </p:txBody>
      </p:sp>
      <p:sp>
        <p:nvSpPr>
          <p:cNvPr id="436421" name="Rectangle 197"/>
          <p:cNvSpPr>
            <a:spLocks noChangeArrowheads="1"/>
          </p:cNvSpPr>
          <p:nvPr/>
        </p:nvSpPr>
        <p:spPr bwMode="auto">
          <a:xfrm>
            <a:off x="6781800" y="3200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D</a:t>
            </a:r>
          </a:p>
        </p:txBody>
      </p:sp>
      <p:sp>
        <p:nvSpPr>
          <p:cNvPr id="436422" name="Rectangle 198"/>
          <p:cNvSpPr>
            <a:spLocks noChangeArrowheads="1"/>
          </p:cNvSpPr>
          <p:nvPr/>
        </p:nvSpPr>
        <p:spPr bwMode="auto">
          <a:xfrm>
            <a:off x="7239000" y="3200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E</a:t>
            </a:r>
          </a:p>
        </p:txBody>
      </p:sp>
      <p:sp>
        <p:nvSpPr>
          <p:cNvPr id="436423" name="Rectangle 199"/>
          <p:cNvSpPr>
            <a:spLocks noChangeArrowheads="1"/>
          </p:cNvSpPr>
          <p:nvPr/>
        </p:nvSpPr>
        <p:spPr bwMode="auto">
          <a:xfrm>
            <a:off x="7696200" y="3200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M</a:t>
            </a:r>
          </a:p>
        </p:txBody>
      </p:sp>
      <p:sp>
        <p:nvSpPr>
          <p:cNvPr id="436424" name="Rectangle 200"/>
          <p:cNvSpPr>
            <a:spLocks noChangeArrowheads="1"/>
          </p:cNvSpPr>
          <p:nvPr/>
        </p:nvSpPr>
        <p:spPr bwMode="auto">
          <a:xfrm>
            <a:off x="8153400" y="3200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W</a:t>
            </a:r>
          </a:p>
        </p:txBody>
      </p:sp>
      <p:sp>
        <p:nvSpPr>
          <p:cNvPr id="436425" name="Rectangle 201"/>
          <p:cNvSpPr>
            <a:spLocks noChangeArrowheads="1"/>
          </p:cNvSpPr>
          <p:nvPr/>
        </p:nvSpPr>
        <p:spPr bwMode="auto">
          <a:xfrm>
            <a:off x="7696200" y="9906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10</a:t>
            </a:r>
          </a:p>
        </p:txBody>
      </p:sp>
      <p:sp>
        <p:nvSpPr>
          <p:cNvPr id="436426" name="Rectangle 202"/>
          <p:cNvSpPr>
            <a:spLocks noChangeArrowheads="1"/>
          </p:cNvSpPr>
          <p:nvPr/>
        </p:nvSpPr>
        <p:spPr bwMode="auto">
          <a:xfrm>
            <a:off x="685800" y="10668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# demo-h2.ys</a:t>
            </a:r>
          </a:p>
        </p:txBody>
      </p:sp>
      <p:sp>
        <p:nvSpPr>
          <p:cNvPr id="436427" name="Freeform 203"/>
          <p:cNvSpPr>
            <a:spLocks/>
          </p:cNvSpPr>
          <p:nvPr/>
        </p:nvSpPr>
        <p:spPr bwMode="auto">
          <a:xfrm>
            <a:off x="6172200" y="2743200"/>
            <a:ext cx="152400" cy="152400"/>
          </a:xfrm>
          <a:custGeom>
            <a:avLst/>
            <a:gdLst/>
            <a:ahLst/>
            <a:cxnLst>
              <a:cxn ang="0">
                <a:pos x="0" y="240"/>
              </a:cxn>
              <a:cxn ang="0">
                <a:pos x="0" y="0"/>
              </a:cxn>
              <a:cxn ang="0">
                <a:pos x="96" y="0"/>
              </a:cxn>
            </a:cxnLst>
            <a:rect l="0" t="0" r="r" b="b"/>
            <a:pathLst>
              <a:path w="96" h="240">
                <a:moveTo>
                  <a:pt x="0" y="240"/>
                </a:moveTo>
                <a:lnTo>
                  <a:pt x="0" y="0"/>
                </a:lnTo>
                <a:lnTo>
                  <a:pt x="96" y="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6428" name="Rectangle 204"/>
          <p:cNvSpPr>
            <a:spLocks noChangeArrowheads="1"/>
          </p:cNvSpPr>
          <p:nvPr/>
        </p:nvSpPr>
        <p:spPr bwMode="auto">
          <a:xfrm>
            <a:off x="5867400" y="3200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F</a:t>
            </a:r>
          </a:p>
        </p:txBody>
      </p:sp>
      <p:sp>
        <p:nvSpPr>
          <p:cNvPr id="436429" name="Rectangle 205"/>
          <p:cNvSpPr>
            <a:spLocks noChangeArrowheads="1"/>
          </p:cNvSpPr>
          <p:nvPr/>
        </p:nvSpPr>
        <p:spPr bwMode="auto">
          <a:xfrm>
            <a:off x="4953000" y="22860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F</a:t>
            </a:r>
          </a:p>
        </p:txBody>
      </p:sp>
      <p:sp>
        <p:nvSpPr>
          <p:cNvPr id="436430" name="Rectangle 206"/>
          <p:cNvSpPr>
            <a:spLocks noChangeArrowheads="1"/>
          </p:cNvSpPr>
          <p:nvPr/>
        </p:nvSpPr>
        <p:spPr bwMode="auto">
          <a:xfrm>
            <a:off x="5410200" y="22860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D</a:t>
            </a:r>
          </a:p>
        </p:txBody>
      </p:sp>
      <p:sp>
        <p:nvSpPr>
          <p:cNvPr id="436431" name="Rectangle 207"/>
          <p:cNvSpPr>
            <a:spLocks noChangeArrowheads="1"/>
          </p:cNvSpPr>
          <p:nvPr/>
        </p:nvSpPr>
        <p:spPr bwMode="auto">
          <a:xfrm>
            <a:off x="5867400" y="22860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E</a:t>
            </a:r>
          </a:p>
        </p:txBody>
      </p:sp>
      <p:sp>
        <p:nvSpPr>
          <p:cNvPr id="436432" name="Rectangle 208"/>
          <p:cNvSpPr>
            <a:spLocks noChangeArrowheads="1"/>
          </p:cNvSpPr>
          <p:nvPr/>
        </p:nvSpPr>
        <p:spPr bwMode="auto">
          <a:xfrm>
            <a:off x="6324600" y="22860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M</a:t>
            </a:r>
          </a:p>
        </p:txBody>
      </p:sp>
      <p:sp>
        <p:nvSpPr>
          <p:cNvPr id="436433" name="Rectangle 209"/>
          <p:cNvSpPr>
            <a:spLocks noChangeArrowheads="1"/>
          </p:cNvSpPr>
          <p:nvPr/>
        </p:nvSpPr>
        <p:spPr bwMode="auto">
          <a:xfrm>
            <a:off x="6781800" y="22860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W</a:t>
            </a:r>
          </a:p>
        </p:txBody>
      </p:sp>
      <p:sp>
        <p:nvSpPr>
          <p:cNvPr id="436434" name="Rectangle 210"/>
          <p:cNvSpPr>
            <a:spLocks noChangeArrowheads="1"/>
          </p:cNvSpPr>
          <p:nvPr/>
        </p:nvSpPr>
        <p:spPr bwMode="auto">
          <a:xfrm>
            <a:off x="685800" y="22860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>
                <a:latin typeface="Courier New" pitchFamily="49" charset="0"/>
              </a:rPr>
              <a:t>0x00d: nop</a:t>
            </a:r>
          </a:p>
        </p:txBody>
      </p:sp>
      <p:sp>
        <p:nvSpPr>
          <p:cNvPr id="436435" name="Rectangle 211"/>
          <p:cNvSpPr>
            <a:spLocks noChangeArrowheads="1"/>
          </p:cNvSpPr>
          <p:nvPr/>
        </p:nvSpPr>
        <p:spPr bwMode="auto">
          <a:xfrm>
            <a:off x="8153400" y="9906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11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Stall Condition</a:t>
            </a:r>
          </a:p>
        </p:txBody>
      </p:sp>
      <p:sp>
        <p:nvSpPr>
          <p:cNvPr id="438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984250"/>
            <a:ext cx="3900487" cy="5213350"/>
          </a:xfrm>
        </p:spPr>
        <p:txBody>
          <a:bodyPr/>
          <a:lstStyle/>
          <a:p>
            <a:r>
              <a:rPr lang="en-US" dirty="0"/>
              <a:t>Source Registers</a:t>
            </a:r>
          </a:p>
          <a:p>
            <a:pPr lvl="1"/>
            <a:r>
              <a:rPr lang="en-US" dirty="0" err="1"/>
              <a:t>srcA</a:t>
            </a:r>
            <a:r>
              <a:rPr lang="en-US" dirty="0"/>
              <a:t> and </a:t>
            </a:r>
            <a:r>
              <a:rPr lang="en-US" dirty="0" err="1"/>
              <a:t>srcB</a:t>
            </a:r>
            <a:r>
              <a:rPr lang="en-US" dirty="0"/>
              <a:t> of current instruction in decode stage</a:t>
            </a:r>
          </a:p>
          <a:p>
            <a:r>
              <a:rPr lang="en-US" dirty="0"/>
              <a:t>Destination Registers</a:t>
            </a:r>
          </a:p>
          <a:p>
            <a:pPr lvl="1"/>
            <a:r>
              <a:rPr lang="en-US" dirty="0" err="1"/>
              <a:t>dstE</a:t>
            </a:r>
            <a:r>
              <a:rPr lang="en-US" dirty="0"/>
              <a:t> and </a:t>
            </a:r>
            <a:r>
              <a:rPr lang="en-US" dirty="0" err="1"/>
              <a:t>dstM</a:t>
            </a:r>
            <a:r>
              <a:rPr lang="en-US" dirty="0"/>
              <a:t> fields</a:t>
            </a:r>
          </a:p>
          <a:p>
            <a:pPr lvl="1"/>
            <a:r>
              <a:rPr lang="en-US" dirty="0"/>
              <a:t>Instructions in execute, memory, and write-back stages</a:t>
            </a:r>
          </a:p>
          <a:p>
            <a:r>
              <a:rPr lang="en-US" dirty="0"/>
              <a:t>Special Case</a:t>
            </a:r>
          </a:p>
          <a:p>
            <a:pPr lvl="1"/>
            <a:r>
              <a:rPr lang="en-US" dirty="0"/>
              <a:t>Don’t stall for register ID </a:t>
            </a:r>
            <a:r>
              <a:rPr lang="en-US" dirty="0" smtClean="0"/>
              <a:t>15 (0xF)</a:t>
            </a:r>
            <a:endParaRPr lang="en-US" dirty="0"/>
          </a:p>
          <a:p>
            <a:pPr lvl="2"/>
            <a:r>
              <a:rPr lang="en-US" dirty="0"/>
              <a:t>Indicates absence of register </a:t>
            </a:r>
            <a:r>
              <a:rPr lang="en-US" dirty="0" smtClean="0"/>
              <a:t>operand</a:t>
            </a:r>
          </a:p>
          <a:p>
            <a:pPr lvl="1"/>
            <a:r>
              <a:rPr lang="en-US" dirty="0" smtClean="0"/>
              <a:t>Don’t stall for failed conditional move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0850" y="21537"/>
            <a:ext cx="4794250" cy="6823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Detecting Stall Condition</a:t>
            </a:r>
          </a:p>
        </p:txBody>
      </p:sp>
      <p:sp>
        <p:nvSpPr>
          <p:cNvPr id="439300" name="Rectangle 4"/>
          <p:cNvSpPr>
            <a:spLocks noChangeArrowheads="1"/>
          </p:cNvSpPr>
          <p:nvPr/>
        </p:nvSpPr>
        <p:spPr bwMode="auto">
          <a:xfrm>
            <a:off x="685800" y="13716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>
                <a:latin typeface="Courier New" pitchFamily="49" charset="0"/>
              </a:rPr>
              <a:t>0x000: irmovl $10,%edx</a:t>
            </a:r>
          </a:p>
        </p:txBody>
      </p:sp>
      <p:sp>
        <p:nvSpPr>
          <p:cNvPr id="439301" name="Rectangle 5"/>
          <p:cNvSpPr>
            <a:spLocks noChangeArrowheads="1"/>
          </p:cNvSpPr>
          <p:nvPr/>
        </p:nvSpPr>
        <p:spPr bwMode="auto">
          <a:xfrm>
            <a:off x="3581400" y="9906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439302" name="Rectangle 6"/>
          <p:cNvSpPr>
            <a:spLocks noChangeArrowheads="1"/>
          </p:cNvSpPr>
          <p:nvPr/>
        </p:nvSpPr>
        <p:spPr bwMode="auto">
          <a:xfrm>
            <a:off x="4038600" y="9906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439303" name="Rectangle 7"/>
          <p:cNvSpPr>
            <a:spLocks noChangeArrowheads="1"/>
          </p:cNvSpPr>
          <p:nvPr/>
        </p:nvSpPr>
        <p:spPr bwMode="auto">
          <a:xfrm>
            <a:off x="4495800" y="9906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3</a:t>
            </a:r>
          </a:p>
        </p:txBody>
      </p:sp>
      <p:sp>
        <p:nvSpPr>
          <p:cNvPr id="439304" name="Rectangle 8"/>
          <p:cNvSpPr>
            <a:spLocks noChangeArrowheads="1"/>
          </p:cNvSpPr>
          <p:nvPr/>
        </p:nvSpPr>
        <p:spPr bwMode="auto">
          <a:xfrm>
            <a:off x="4953000" y="9906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4</a:t>
            </a:r>
          </a:p>
        </p:txBody>
      </p:sp>
      <p:sp>
        <p:nvSpPr>
          <p:cNvPr id="439305" name="Rectangle 9"/>
          <p:cNvSpPr>
            <a:spLocks noChangeArrowheads="1"/>
          </p:cNvSpPr>
          <p:nvPr/>
        </p:nvSpPr>
        <p:spPr bwMode="auto">
          <a:xfrm>
            <a:off x="5410200" y="9906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5</a:t>
            </a:r>
          </a:p>
        </p:txBody>
      </p:sp>
      <p:sp>
        <p:nvSpPr>
          <p:cNvPr id="439306" name="Rectangle 10"/>
          <p:cNvSpPr>
            <a:spLocks noChangeArrowheads="1"/>
          </p:cNvSpPr>
          <p:nvPr/>
        </p:nvSpPr>
        <p:spPr bwMode="auto">
          <a:xfrm>
            <a:off x="5867400" y="9906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6</a:t>
            </a:r>
          </a:p>
        </p:txBody>
      </p:sp>
      <p:sp>
        <p:nvSpPr>
          <p:cNvPr id="439307" name="Rectangle 11"/>
          <p:cNvSpPr>
            <a:spLocks noChangeArrowheads="1"/>
          </p:cNvSpPr>
          <p:nvPr/>
        </p:nvSpPr>
        <p:spPr bwMode="auto">
          <a:xfrm>
            <a:off x="6324600" y="9906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7</a:t>
            </a:r>
          </a:p>
        </p:txBody>
      </p:sp>
      <p:sp>
        <p:nvSpPr>
          <p:cNvPr id="439308" name="Rectangle 12"/>
          <p:cNvSpPr>
            <a:spLocks noChangeArrowheads="1"/>
          </p:cNvSpPr>
          <p:nvPr/>
        </p:nvSpPr>
        <p:spPr bwMode="auto">
          <a:xfrm>
            <a:off x="6781800" y="9906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8</a:t>
            </a:r>
          </a:p>
        </p:txBody>
      </p:sp>
      <p:sp>
        <p:nvSpPr>
          <p:cNvPr id="439309" name="Rectangle 13"/>
          <p:cNvSpPr>
            <a:spLocks noChangeArrowheads="1"/>
          </p:cNvSpPr>
          <p:nvPr/>
        </p:nvSpPr>
        <p:spPr bwMode="auto">
          <a:xfrm>
            <a:off x="7239000" y="9906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9</a:t>
            </a:r>
          </a:p>
        </p:txBody>
      </p:sp>
      <p:grpSp>
        <p:nvGrpSpPr>
          <p:cNvPr id="439310" name="Group 14"/>
          <p:cNvGrpSpPr>
            <a:grpSpLocks/>
          </p:cNvGrpSpPr>
          <p:nvPr/>
        </p:nvGrpSpPr>
        <p:grpSpPr bwMode="auto">
          <a:xfrm>
            <a:off x="3581400" y="1371600"/>
            <a:ext cx="2286000" cy="304800"/>
            <a:chOff x="1920" y="1296"/>
            <a:chExt cx="1440" cy="192"/>
          </a:xfrm>
        </p:grpSpPr>
        <p:sp>
          <p:nvSpPr>
            <p:cNvPr id="439311" name="Rectangle 15"/>
            <p:cNvSpPr>
              <a:spLocks noChangeArrowheads="1"/>
            </p:cNvSpPr>
            <p:nvPr/>
          </p:nvSpPr>
          <p:spPr bwMode="auto">
            <a:xfrm>
              <a:off x="1920" y="1296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F</a:t>
              </a:r>
            </a:p>
          </p:txBody>
        </p:sp>
        <p:sp>
          <p:nvSpPr>
            <p:cNvPr id="439312" name="Rectangle 16"/>
            <p:cNvSpPr>
              <a:spLocks noChangeArrowheads="1"/>
            </p:cNvSpPr>
            <p:nvPr/>
          </p:nvSpPr>
          <p:spPr bwMode="auto">
            <a:xfrm>
              <a:off x="2208" y="1296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D</a:t>
              </a:r>
            </a:p>
          </p:txBody>
        </p:sp>
        <p:sp>
          <p:nvSpPr>
            <p:cNvPr id="439313" name="Rectangle 17"/>
            <p:cNvSpPr>
              <a:spLocks noChangeArrowheads="1"/>
            </p:cNvSpPr>
            <p:nvPr/>
          </p:nvSpPr>
          <p:spPr bwMode="auto">
            <a:xfrm>
              <a:off x="2496" y="1296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E</a:t>
              </a:r>
            </a:p>
          </p:txBody>
        </p:sp>
        <p:sp>
          <p:nvSpPr>
            <p:cNvPr id="439314" name="Rectangle 18"/>
            <p:cNvSpPr>
              <a:spLocks noChangeArrowheads="1"/>
            </p:cNvSpPr>
            <p:nvPr/>
          </p:nvSpPr>
          <p:spPr bwMode="auto">
            <a:xfrm>
              <a:off x="2784" y="1296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M</a:t>
              </a:r>
            </a:p>
          </p:txBody>
        </p:sp>
        <p:sp>
          <p:nvSpPr>
            <p:cNvPr id="439315" name="Rectangle 19"/>
            <p:cNvSpPr>
              <a:spLocks noChangeArrowheads="1"/>
            </p:cNvSpPr>
            <p:nvPr/>
          </p:nvSpPr>
          <p:spPr bwMode="auto">
            <a:xfrm>
              <a:off x="3072" y="1296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W</a:t>
              </a:r>
            </a:p>
          </p:txBody>
        </p:sp>
      </p:grpSp>
      <p:sp>
        <p:nvSpPr>
          <p:cNvPr id="439316" name="Rectangle 20"/>
          <p:cNvSpPr>
            <a:spLocks noChangeArrowheads="1"/>
          </p:cNvSpPr>
          <p:nvPr/>
        </p:nvSpPr>
        <p:spPr bwMode="auto">
          <a:xfrm>
            <a:off x="685800" y="16764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>
                <a:latin typeface="Courier New" pitchFamily="49" charset="0"/>
              </a:rPr>
              <a:t>0x006: irmovl  $3,%eax</a:t>
            </a:r>
          </a:p>
        </p:txBody>
      </p:sp>
      <p:sp>
        <p:nvSpPr>
          <p:cNvPr id="439317" name="Rectangle 21"/>
          <p:cNvSpPr>
            <a:spLocks noChangeArrowheads="1"/>
          </p:cNvSpPr>
          <p:nvPr/>
        </p:nvSpPr>
        <p:spPr bwMode="auto">
          <a:xfrm>
            <a:off x="4038600" y="1676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F</a:t>
            </a:r>
          </a:p>
        </p:txBody>
      </p:sp>
      <p:sp>
        <p:nvSpPr>
          <p:cNvPr id="439318" name="Rectangle 22"/>
          <p:cNvSpPr>
            <a:spLocks noChangeArrowheads="1"/>
          </p:cNvSpPr>
          <p:nvPr/>
        </p:nvSpPr>
        <p:spPr bwMode="auto">
          <a:xfrm>
            <a:off x="4495800" y="1676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D</a:t>
            </a:r>
          </a:p>
        </p:txBody>
      </p:sp>
      <p:sp>
        <p:nvSpPr>
          <p:cNvPr id="439319" name="Rectangle 23"/>
          <p:cNvSpPr>
            <a:spLocks noChangeArrowheads="1"/>
          </p:cNvSpPr>
          <p:nvPr/>
        </p:nvSpPr>
        <p:spPr bwMode="auto">
          <a:xfrm>
            <a:off x="4953000" y="1676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E</a:t>
            </a:r>
          </a:p>
        </p:txBody>
      </p:sp>
      <p:sp>
        <p:nvSpPr>
          <p:cNvPr id="439320" name="Rectangle 24"/>
          <p:cNvSpPr>
            <a:spLocks noChangeArrowheads="1"/>
          </p:cNvSpPr>
          <p:nvPr/>
        </p:nvSpPr>
        <p:spPr bwMode="auto">
          <a:xfrm>
            <a:off x="5410200" y="1676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M</a:t>
            </a:r>
          </a:p>
        </p:txBody>
      </p:sp>
      <p:sp>
        <p:nvSpPr>
          <p:cNvPr id="439321" name="Rectangle 25"/>
          <p:cNvSpPr>
            <a:spLocks noChangeArrowheads="1"/>
          </p:cNvSpPr>
          <p:nvPr/>
        </p:nvSpPr>
        <p:spPr bwMode="auto">
          <a:xfrm>
            <a:off x="5867400" y="1676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W</a:t>
            </a:r>
          </a:p>
        </p:txBody>
      </p:sp>
      <p:sp>
        <p:nvSpPr>
          <p:cNvPr id="439322" name="Rectangle 26"/>
          <p:cNvSpPr>
            <a:spLocks noChangeArrowheads="1"/>
          </p:cNvSpPr>
          <p:nvPr/>
        </p:nvSpPr>
        <p:spPr bwMode="auto">
          <a:xfrm>
            <a:off x="685800" y="19812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>
                <a:latin typeface="Courier New" pitchFamily="49" charset="0"/>
              </a:rPr>
              <a:t>0x00c: nop</a:t>
            </a:r>
          </a:p>
        </p:txBody>
      </p:sp>
      <p:sp>
        <p:nvSpPr>
          <p:cNvPr id="439323" name="Rectangle 27"/>
          <p:cNvSpPr>
            <a:spLocks noChangeArrowheads="1"/>
          </p:cNvSpPr>
          <p:nvPr/>
        </p:nvSpPr>
        <p:spPr bwMode="auto">
          <a:xfrm>
            <a:off x="4495800" y="19812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F</a:t>
            </a:r>
          </a:p>
        </p:txBody>
      </p:sp>
      <p:sp>
        <p:nvSpPr>
          <p:cNvPr id="439324" name="Rectangle 28"/>
          <p:cNvSpPr>
            <a:spLocks noChangeArrowheads="1"/>
          </p:cNvSpPr>
          <p:nvPr/>
        </p:nvSpPr>
        <p:spPr bwMode="auto">
          <a:xfrm>
            <a:off x="4953000" y="19812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D</a:t>
            </a:r>
          </a:p>
        </p:txBody>
      </p:sp>
      <p:sp>
        <p:nvSpPr>
          <p:cNvPr id="439325" name="Rectangle 29"/>
          <p:cNvSpPr>
            <a:spLocks noChangeArrowheads="1"/>
          </p:cNvSpPr>
          <p:nvPr/>
        </p:nvSpPr>
        <p:spPr bwMode="auto">
          <a:xfrm>
            <a:off x="5410200" y="19812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E</a:t>
            </a:r>
          </a:p>
        </p:txBody>
      </p:sp>
      <p:sp>
        <p:nvSpPr>
          <p:cNvPr id="439326" name="Rectangle 30"/>
          <p:cNvSpPr>
            <a:spLocks noChangeArrowheads="1"/>
          </p:cNvSpPr>
          <p:nvPr/>
        </p:nvSpPr>
        <p:spPr bwMode="auto">
          <a:xfrm>
            <a:off x="5867400" y="19812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M</a:t>
            </a:r>
          </a:p>
        </p:txBody>
      </p:sp>
      <p:sp>
        <p:nvSpPr>
          <p:cNvPr id="439327" name="Rectangle 31"/>
          <p:cNvSpPr>
            <a:spLocks noChangeArrowheads="1"/>
          </p:cNvSpPr>
          <p:nvPr/>
        </p:nvSpPr>
        <p:spPr bwMode="auto">
          <a:xfrm>
            <a:off x="6324600" y="19812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W</a:t>
            </a:r>
          </a:p>
        </p:txBody>
      </p:sp>
      <p:sp>
        <p:nvSpPr>
          <p:cNvPr id="439328" name="Rectangle 32"/>
          <p:cNvSpPr>
            <a:spLocks noChangeArrowheads="1"/>
          </p:cNvSpPr>
          <p:nvPr/>
        </p:nvSpPr>
        <p:spPr bwMode="auto">
          <a:xfrm>
            <a:off x="685800" y="25908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>
                <a:latin typeface="Courier New" pitchFamily="49" charset="0"/>
              </a:rPr>
              <a:t>       </a:t>
            </a:r>
            <a:r>
              <a:rPr lang="en-US" sz="1400" i="1">
                <a:latin typeface="Courier New" pitchFamily="49" charset="0"/>
              </a:rPr>
              <a:t>bubble</a:t>
            </a:r>
          </a:p>
        </p:txBody>
      </p:sp>
      <p:grpSp>
        <p:nvGrpSpPr>
          <p:cNvPr id="439329" name="Group 33"/>
          <p:cNvGrpSpPr>
            <a:grpSpLocks/>
          </p:cNvGrpSpPr>
          <p:nvPr/>
        </p:nvGrpSpPr>
        <p:grpSpPr bwMode="auto">
          <a:xfrm>
            <a:off x="5410200" y="2590800"/>
            <a:ext cx="2286000" cy="609600"/>
            <a:chOff x="2976" y="1008"/>
            <a:chExt cx="1440" cy="384"/>
          </a:xfrm>
        </p:grpSpPr>
        <p:sp>
          <p:nvSpPr>
            <p:cNvPr id="439330" name="Rectangle 34"/>
            <p:cNvSpPr>
              <a:spLocks noChangeArrowheads="1"/>
            </p:cNvSpPr>
            <p:nvPr/>
          </p:nvSpPr>
          <p:spPr bwMode="auto">
            <a:xfrm>
              <a:off x="2976" y="1200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F</a:t>
              </a:r>
            </a:p>
          </p:txBody>
        </p:sp>
        <p:sp>
          <p:nvSpPr>
            <p:cNvPr id="439331" name="Rectangle 35"/>
            <p:cNvSpPr>
              <a:spLocks noChangeArrowheads="1"/>
            </p:cNvSpPr>
            <p:nvPr/>
          </p:nvSpPr>
          <p:spPr bwMode="auto">
            <a:xfrm>
              <a:off x="3552" y="1008"/>
              <a:ext cx="288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E</a:t>
              </a:r>
            </a:p>
          </p:txBody>
        </p:sp>
        <p:sp>
          <p:nvSpPr>
            <p:cNvPr id="439332" name="Rectangle 36"/>
            <p:cNvSpPr>
              <a:spLocks noChangeArrowheads="1"/>
            </p:cNvSpPr>
            <p:nvPr/>
          </p:nvSpPr>
          <p:spPr bwMode="auto">
            <a:xfrm>
              <a:off x="3840" y="1008"/>
              <a:ext cx="288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M</a:t>
              </a:r>
            </a:p>
          </p:txBody>
        </p:sp>
        <p:sp>
          <p:nvSpPr>
            <p:cNvPr id="439333" name="Rectangle 37"/>
            <p:cNvSpPr>
              <a:spLocks noChangeArrowheads="1"/>
            </p:cNvSpPr>
            <p:nvPr/>
          </p:nvSpPr>
          <p:spPr bwMode="auto">
            <a:xfrm>
              <a:off x="4128" y="1008"/>
              <a:ext cx="288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W</a:t>
              </a:r>
            </a:p>
          </p:txBody>
        </p:sp>
      </p:grpSp>
      <p:sp>
        <p:nvSpPr>
          <p:cNvPr id="439334" name="Rectangle 38"/>
          <p:cNvSpPr>
            <a:spLocks noChangeArrowheads="1"/>
          </p:cNvSpPr>
          <p:nvPr/>
        </p:nvSpPr>
        <p:spPr bwMode="auto">
          <a:xfrm>
            <a:off x="685800" y="28956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>
                <a:latin typeface="Courier New" pitchFamily="49" charset="0"/>
              </a:rPr>
              <a:t>0x00e: addl %edx,%eax</a:t>
            </a:r>
          </a:p>
        </p:txBody>
      </p:sp>
      <p:sp>
        <p:nvSpPr>
          <p:cNvPr id="439335" name="Rectangle 39"/>
          <p:cNvSpPr>
            <a:spLocks noChangeArrowheads="1"/>
          </p:cNvSpPr>
          <p:nvPr/>
        </p:nvSpPr>
        <p:spPr bwMode="auto">
          <a:xfrm>
            <a:off x="5867400" y="28956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D</a:t>
            </a:r>
          </a:p>
        </p:txBody>
      </p:sp>
      <p:sp>
        <p:nvSpPr>
          <p:cNvPr id="439336" name="Rectangle 40"/>
          <p:cNvSpPr>
            <a:spLocks noChangeArrowheads="1"/>
          </p:cNvSpPr>
          <p:nvPr/>
        </p:nvSpPr>
        <p:spPr bwMode="auto">
          <a:xfrm>
            <a:off x="6324600" y="28956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D</a:t>
            </a:r>
          </a:p>
        </p:txBody>
      </p:sp>
      <p:sp>
        <p:nvSpPr>
          <p:cNvPr id="439337" name="Rectangle 41"/>
          <p:cNvSpPr>
            <a:spLocks noChangeArrowheads="1"/>
          </p:cNvSpPr>
          <p:nvPr/>
        </p:nvSpPr>
        <p:spPr bwMode="auto">
          <a:xfrm>
            <a:off x="6781800" y="28956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E</a:t>
            </a:r>
          </a:p>
        </p:txBody>
      </p:sp>
      <p:sp>
        <p:nvSpPr>
          <p:cNvPr id="439338" name="Rectangle 42"/>
          <p:cNvSpPr>
            <a:spLocks noChangeArrowheads="1"/>
          </p:cNvSpPr>
          <p:nvPr/>
        </p:nvSpPr>
        <p:spPr bwMode="auto">
          <a:xfrm>
            <a:off x="7239000" y="28956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M</a:t>
            </a:r>
          </a:p>
        </p:txBody>
      </p:sp>
      <p:sp>
        <p:nvSpPr>
          <p:cNvPr id="439339" name="Rectangle 43"/>
          <p:cNvSpPr>
            <a:spLocks noChangeArrowheads="1"/>
          </p:cNvSpPr>
          <p:nvPr/>
        </p:nvSpPr>
        <p:spPr bwMode="auto">
          <a:xfrm>
            <a:off x="7696200" y="28956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W</a:t>
            </a:r>
          </a:p>
        </p:txBody>
      </p:sp>
      <p:sp>
        <p:nvSpPr>
          <p:cNvPr id="439340" name="Rectangle 44"/>
          <p:cNvSpPr>
            <a:spLocks noChangeArrowheads="1"/>
          </p:cNvSpPr>
          <p:nvPr/>
        </p:nvSpPr>
        <p:spPr bwMode="auto">
          <a:xfrm>
            <a:off x="685800" y="32004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>
                <a:latin typeface="Courier New" pitchFamily="49" charset="0"/>
              </a:rPr>
              <a:t>0x010: halt</a:t>
            </a:r>
          </a:p>
        </p:txBody>
      </p:sp>
      <p:sp>
        <p:nvSpPr>
          <p:cNvPr id="439341" name="Rectangle 45"/>
          <p:cNvSpPr>
            <a:spLocks noChangeArrowheads="1"/>
          </p:cNvSpPr>
          <p:nvPr/>
        </p:nvSpPr>
        <p:spPr bwMode="auto">
          <a:xfrm>
            <a:off x="6324600" y="3200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F</a:t>
            </a:r>
          </a:p>
        </p:txBody>
      </p:sp>
      <p:sp>
        <p:nvSpPr>
          <p:cNvPr id="439342" name="Rectangle 46"/>
          <p:cNvSpPr>
            <a:spLocks noChangeArrowheads="1"/>
          </p:cNvSpPr>
          <p:nvPr/>
        </p:nvSpPr>
        <p:spPr bwMode="auto">
          <a:xfrm>
            <a:off x="6781800" y="3200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D</a:t>
            </a:r>
          </a:p>
        </p:txBody>
      </p:sp>
      <p:sp>
        <p:nvSpPr>
          <p:cNvPr id="439343" name="Rectangle 47"/>
          <p:cNvSpPr>
            <a:spLocks noChangeArrowheads="1"/>
          </p:cNvSpPr>
          <p:nvPr/>
        </p:nvSpPr>
        <p:spPr bwMode="auto">
          <a:xfrm>
            <a:off x="7239000" y="3200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E</a:t>
            </a:r>
          </a:p>
        </p:txBody>
      </p:sp>
      <p:sp>
        <p:nvSpPr>
          <p:cNvPr id="439344" name="Rectangle 48"/>
          <p:cNvSpPr>
            <a:spLocks noChangeArrowheads="1"/>
          </p:cNvSpPr>
          <p:nvPr/>
        </p:nvSpPr>
        <p:spPr bwMode="auto">
          <a:xfrm>
            <a:off x="7696200" y="3200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M</a:t>
            </a:r>
          </a:p>
        </p:txBody>
      </p:sp>
      <p:sp>
        <p:nvSpPr>
          <p:cNvPr id="439345" name="Rectangle 49"/>
          <p:cNvSpPr>
            <a:spLocks noChangeArrowheads="1"/>
          </p:cNvSpPr>
          <p:nvPr/>
        </p:nvSpPr>
        <p:spPr bwMode="auto">
          <a:xfrm>
            <a:off x="8153400" y="3200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W</a:t>
            </a:r>
          </a:p>
        </p:txBody>
      </p:sp>
      <p:sp>
        <p:nvSpPr>
          <p:cNvPr id="439346" name="Rectangle 50"/>
          <p:cNvSpPr>
            <a:spLocks noChangeArrowheads="1"/>
          </p:cNvSpPr>
          <p:nvPr/>
        </p:nvSpPr>
        <p:spPr bwMode="auto">
          <a:xfrm>
            <a:off x="7696200" y="9906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10</a:t>
            </a:r>
          </a:p>
        </p:txBody>
      </p:sp>
      <p:sp>
        <p:nvSpPr>
          <p:cNvPr id="439347" name="Rectangle 51"/>
          <p:cNvSpPr>
            <a:spLocks noChangeArrowheads="1"/>
          </p:cNvSpPr>
          <p:nvPr/>
        </p:nvSpPr>
        <p:spPr bwMode="auto">
          <a:xfrm>
            <a:off x="685800" y="10668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# demo-h2.ys</a:t>
            </a:r>
          </a:p>
        </p:txBody>
      </p:sp>
      <p:sp>
        <p:nvSpPr>
          <p:cNvPr id="439348" name="Freeform 52"/>
          <p:cNvSpPr>
            <a:spLocks/>
          </p:cNvSpPr>
          <p:nvPr/>
        </p:nvSpPr>
        <p:spPr bwMode="auto">
          <a:xfrm>
            <a:off x="6172200" y="2743200"/>
            <a:ext cx="152400" cy="152400"/>
          </a:xfrm>
          <a:custGeom>
            <a:avLst/>
            <a:gdLst/>
            <a:ahLst/>
            <a:cxnLst>
              <a:cxn ang="0">
                <a:pos x="0" y="240"/>
              </a:cxn>
              <a:cxn ang="0">
                <a:pos x="0" y="0"/>
              </a:cxn>
              <a:cxn ang="0">
                <a:pos x="96" y="0"/>
              </a:cxn>
            </a:cxnLst>
            <a:rect l="0" t="0" r="r" b="b"/>
            <a:pathLst>
              <a:path w="96" h="240">
                <a:moveTo>
                  <a:pt x="0" y="240"/>
                </a:moveTo>
                <a:lnTo>
                  <a:pt x="0" y="0"/>
                </a:lnTo>
                <a:lnTo>
                  <a:pt x="96" y="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9349" name="Rectangle 53"/>
          <p:cNvSpPr>
            <a:spLocks noChangeArrowheads="1"/>
          </p:cNvSpPr>
          <p:nvPr/>
        </p:nvSpPr>
        <p:spPr bwMode="auto">
          <a:xfrm>
            <a:off x="5867400" y="3200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F</a:t>
            </a:r>
          </a:p>
        </p:txBody>
      </p:sp>
      <p:sp>
        <p:nvSpPr>
          <p:cNvPr id="439350" name="Rectangle 54"/>
          <p:cNvSpPr>
            <a:spLocks noChangeArrowheads="1"/>
          </p:cNvSpPr>
          <p:nvPr/>
        </p:nvSpPr>
        <p:spPr bwMode="auto">
          <a:xfrm>
            <a:off x="4953000" y="22860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F</a:t>
            </a:r>
          </a:p>
        </p:txBody>
      </p:sp>
      <p:sp>
        <p:nvSpPr>
          <p:cNvPr id="439351" name="Rectangle 55"/>
          <p:cNvSpPr>
            <a:spLocks noChangeArrowheads="1"/>
          </p:cNvSpPr>
          <p:nvPr/>
        </p:nvSpPr>
        <p:spPr bwMode="auto">
          <a:xfrm>
            <a:off x="5410200" y="22860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D</a:t>
            </a:r>
          </a:p>
        </p:txBody>
      </p:sp>
      <p:sp>
        <p:nvSpPr>
          <p:cNvPr id="439352" name="Rectangle 56"/>
          <p:cNvSpPr>
            <a:spLocks noChangeArrowheads="1"/>
          </p:cNvSpPr>
          <p:nvPr/>
        </p:nvSpPr>
        <p:spPr bwMode="auto">
          <a:xfrm>
            <a:off x="5867400" y="22860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E</a:t>
            </a:r>
          </a:p>
        </p:txBody>
      </p:sp>
      <p:sp>
        <p:nvSpPr>
          <p:cNvPr id="439353" name="Rectangle 57"/>
          <p:cNvSpPr>
            <a:spLocks noChangeArrowheads="1"/>
          </p:cNvSpPr>
          <p:nvPr/>
        </p:nvSpPr>
        <p:spPr bwMode="auto">
          <a:xfrm>
            <a:off x="6324600" y="22860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M</a:t>
            </a:r>
          </a:p>
        </p:txBody>
      </p:sp>
      <p:sp>
        <p:nvSpPr>
          <p:cNvPr id="439354" name="Rectangle 58"/>
          <p:cNvSpPr>
            <a:spLocks noChangeArrowheads="1"/>
          </p:cNvSpPr>
          <p:nvPr/>
        </p:nvSpPr>
        <p:spPr bwMode="auto">
          <a:xfrm>
            <a:off x="6781800" y="22860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W</a:t>
            </a:r>
          </a:p>
        </p:txBody>
      </p:sp>
      <p:sp>
        <p:nvSpPr>
          <p:cNvPr id="439355" name="Rectangle 59"/>
          <p:cNvSpPr>
            <a:spLocks noChangeArrowheads="1"/>
          </p:cNvSpPr>
          <p:nvPr/>
        </p:nvSpPr>
        <p:spPr bwMode="auto">
          <a:xfrm>
            <a:off x="685800" y="22860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>
                <a:latin typeface="Courier New" pitchFamily="49" charset="0"/>
              </a:rPr>
              <a:t>0x00d: nop</a:t>
            </a:r>
          </a:p>
        </p:txBody>
      </p:sp>
      <p:sp>
        <p:nvSpPr>
          <p:cNvPr id="439356" name="Rectangle 60"/>
          <p:cNvSpPr>
            <a:spLocks noChangeArrowheads="1"/>
          </p:cNvSpPr>
          <p:nvPr/>
        </p:nvSpPr>
        <p:spPr bwMode="auto">
          <a:xfrm>
            <a:off x="8153400" y="9906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11</a:t>
            </a:r>
          </a:p>
        </p:txBody>
      </p:sp>
      <p:sp>
        <p:nvSpPr>
          <p:cNvPr id="439357" name="Line 61"/>
          <p:cNvSpPr>
            <a:spLocks noChangeShapeType="1"/>
          </p:cNvSpPr>
          <p:nvPr/>
        </p:nvSpPr>
        <p:spPr bwMode="auto">
          <a:xfrm flipH="1">
            <a:off x="5181600" y="3492500"/>
            <a:ext cx="685800" cy="622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9358" name="Line 62"/>
          <p:cNvSpPr>
            <a:spLocks noChangeShapeType="1"/>
          </p:cNvSpPr>
          <p:nvPr/>
        </p:nvSpPr>
        <p:spPr bwMode="auto">
          <a:xfrm>
            <a:off x="6324600" y="3492500"/>
            <a:ext cx="685800" cy="622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39368" name="Group 72"/>
          <p:cNvGrpSpPr>
            <a:grpSpLocks/>
          </p:cNvGrpSpPr>
          <p:nvPr/>
        </p:nvGrpSpPr>
        <p:grpSpPr bwMode="auto">
          <a:xfrm>
            <a:off x="5181600" y="3733800"/>
            <a:ext cx="1828800" cy="2971800"/>
            <a:chOff x="2880" y="2440"/>
            <a:chExt cx="1152" cy="1872"/>
          </a:xfrm>
        </p:grpSpPr>
        <p:sp>
          <p:nvSpPr>
            <p:cNvPr id="439359" name="Rectangle 63"/>
            <p:cNvSpPr>
              <a:spLocks noChangeArrowheads="1"/>
            </p:cNvSpPr>
            <p:nvPr/>
          </p:nvSpPr>
          <p:spPr bwMode="auto">
            <a:xfrm>
              <a:off x="2880" y="2440"/>
              <a:ext cx="115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Cycle 6</a:t>
              </a:r>
            </a:p>
          </p:txBody>
        </p:sp>
        <p:sp>
          <p:nvSpPr>
            <p:cNvPr id="439360" name="Rectangle 64"/>
            <p:cNvSpPr>
              <a:spLocks noChangeArrowheads="1"/>
            </p:cNvSpPr>
            <p:nvPr/>
          </p:nvSpPr>
          <p:spPr bwMode="auto">
            <a:xfrm>
              <a:off x="2880" y="2680"/>
              <a:ext cx="1152" cy="624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W</a:t>
              </a:r>
            </a:p>
          </p:txBody>
        </p:sp>
        <p:sp>
          <p:nvSpPr>
            <p:cNvPr id="439362" name="Rectangle 66"/>
            <p:cNvSpPr>
              <a:spLocks noChangeArrowheads="1"/>
            </p:cNvSpPr>
            <p:nvPr/>
          </p:nvSpPr>
          <p:spPr bwMode="auto">
            <a:xfrm>
              <a:off x="2880" y="3688"/>
              <a:ext cx="1152" cy="624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D</a:t>
              </a:r>
            </a:p>
          </p:txBody>
        </p:sp>
        <p:sp>
          <p:nvSpPr>
            <p:cNvPr id="439364" name="Rectangle 68"/>
            <p:cNvSpPr>
              <a:spLocks noChangeArrowheads="1"/>
            </p:cNvSpPr>
            <p:nvPr/>
          </p:nvSpPr>
          <p:spPr bwMode="auto">
            <a:xfrm>
              <a:off x="3343" y="3312"/>
              <a:ext cx="161" cy="3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70000"/>
                </a:lnSpc>
              </a:pPr>
              <a:r>
                <a:rPr lang="en-US" sz="1600" b="0"/>
                <a:t>•</a:t>
              </a:r>
            </a:p>
            <a:p>
              <a:pPr algn="l" eaLnBrk="1" hangingPunct="1">
                <a:lnSpc>
                  <a:spcPct val="70000"/>
                </a:lnSpc>
              </a:pPr>
              <a:r>
                <a:rPr lang="en-US" sz="1600" b="0"/>
                <a:t>•</a:t>
              </a:r>
            </a:p>
            <a:p>
              <a:pPr algn="l" eaLnBrk="1" hangingPunct="1">
                <a:lnSpc>
                  <a:spcPct val="70000"/>
                </a:lnSpc>
              </a:pPr>
              <a:r>
                <a:rPr lang="en-US" sz="1600" b="0"/>
                <a:t>•</a:t>
              </a:r>
            </a:p>
          </p:txBody>
        </p:sp>
        <p:sp>
          <p:nvSpPr>
            <p:cNvPr id="439365" name="Rectangle 69"/>
            <p:cNvSpPr>
              <a:spLocks noChangeArrowheads="1"/>
            </p:cNvSpPr>
            <p:nvPr/>
          </p:nvSpPr>
          <p:spPr bwMode="auto">
            <a:xfrm>
              <a:off x="2880" y="2920"/>
              <a:ext cx="1152" cy="33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/>
                <a:t>W_dstE = </a:t>
              </a:r>
              <a:r>
                <a:rPr lang="en-US" sz="1400">
                  <a:solidFill>
                    <a:srgbClr val="FF3300"/>
                  </a:solidFill>
                  <a:latin typeface="Courier New" pitchFamily="49" charset="0"/>
                </a:rPr>
                <a:t>%eax</a:t>
              </a:r>
            </a:p>
            <a:p>
              <a:pPr algn="l" eaLnBrk="1" hangingPunct="1">
                <a:lnSpc>
                  <a:spcPct val="100000"/>
                </a:lnSpc>
              </a:pPr>
              <a:r>
                <a:rPr lang="en-US" sz="1400" b="0"/>
                <a:t>W_valE = 3</a:t>
              </a:r>
            </a:p>
          </p:txBody>
        </p:sp>
        <p:sp>
          <p:nvSpPr>
            <p:cNvPr id="439366" name="Rectangle 70"/>
            <p:cNvSpPr>
              <a:spLocks noChangeArrowheads="1"/>
            </p:cNvSpPr>
            <p:nvPr/>
          </p:nvSpPr>
          <p:spPr bwMode="auto">
            <a:xfrm>
              <a:off x="2880" y="3928"/>
              <a:ext cx="768" cy="33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/>
                <a:t>srcA = </a:t>
              </a:r>
              <a:r>
                <a:rPr lang="en-US" sz="1400" b="0">
                  <a:latin typeface="Courier New" pitchFamily="49" charset="0"/>
                </a:rPr>
                <a:t>%edx</a:t>
              </a:r>
            </a:p>
            <a:p>
              <a:pPr algn="l" eaLnBrk="1" hangingPunct="1">
                <a:lnSpc>
                  <a:spcPct val="100000"/>
                </a:lnSpc>
              </a:pPr>
              <a:r>
                <a:rPr lang="en-US" sz="1400" b="0"/>
                <a:t>srcB = </a:t>
              </a:r>
              <a:r>
                <a:rPr lang="en-US" sz="1400">
                  <a:solidFill>
                    <a:srgbClr val="008000"/>
                  </a:solidFill>
                  <a:latin typeface="Courier New" pitchFamily="49" charset="0"/>
                </a:rPr>
                <a:t>%eax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ujitsu-99-02">
  <a:themeElements>
    <a:clrScheme name="">
      <a:dk1>
        <a:srgbClr val="000066"/>
      </a:dk1>
      <a:lt1>
        <a:srgbClr val="FFFFFF"/>
      </a:lt1>
      <a:dk2>
        <a:srgbClr val="003300"/>
      </a:dk2>
      <a:lt2>
        <a:srgbClr val="00FF99"/>
      </a:lt2>
      <a:accent1>
        <a:srgbClr val="800000"/>
      </a:accent1>
      <a:accent2>
        <a:srgbClr val="33CCCC"/>
      </a:accent2>
      <a:accent3>
        <a:srgbClr val="FFFFFF"/>
      </a:accent3>
      <a:accent4>
        <a:srgbClr val="000056"/>
      </a:accent4>
      <a:accent5>
        <a:srgbClr val="C0AAAA"/>
      </a:accent5>
      <a:accent6>
        <a:srgbClr val="2DB9B9"/>
      </a:accent6>
      <a:hlink>
        <a:srgbClr val="660033"/>
      </a:hlink>
      <a:folHlink>
        <a:srgbClr val="000099"/>
      </a:folHlink>
    </a:clrScheme>
    <a:fontScheme name="fujitsu-99-02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2"/>
          </a:solidFill>
          <a:prstDash val="solid"/>
          <a:round/>
          <a:headEnd type="none" w="med" len="med"/>
          <a:tailEnd type="none" w="sm" len="sm"/>
        </a:ln>
        <a:effectLst/>
      </a:spPr>
      <a:bodyPr vert="horz" wrap="non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2"/>
          </a:solidFill>
          <a:prstDash val="solid"/>
          <a:round/>
          <a:headEnd type="none" w="med" len="med"/>
          <a:tailEnd type="none" w="sm" len="sm"/>
        </a:ln>
        <a:effectLst/>
      </a:spPr>
      <a:bodyPr vert="horz" wrap="non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fujitsu-99-0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ujitsu-99-0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8">
        <a:dk1>
          <a:srgbClr val="000000"/>
        </a:dk1>
        <a:lt1>
          <a:srgbClr val="FFFFFF"/>
        </a:lt1>
        <a:dk2>
          <a:srgbClr val="002396"/>
        </a:dk2>
        <a:lt2>
          <a:srgbClr val="00FF64"/>
        </a:lt2>
        <a:accent1>
          <a:srgbClr val="DC0A00"/>
        </a:accent1>
        <a:accent2>
          <a:srgbClr val="00FFFF"/>
        </a:accent2>
        <a:accent3>
          <a:srgbClr val="AAACC9"/>
        </a:accent3>
        <a:accent4>
          <a:srgbClr val="DADADA"/>
        </a:accent4>
        <a:accent5>
          <a:srgbClr val="EBAAAA"/>
        </a:accent5>
        <a:accent6>
          <a:srgbClr val="00E7E7"/>
        </a:accent6>
        <a:hlink>
          <a:srgbClr val="E1E100"/>
        </a:hlink>
        <a:folHlink>
          <a:srgbClr val="FF963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HD:Shared Files:Presentations:1999 Presentations:fujitsu-99-02.ppt</Template>
  <TotalTime>21074</TotalTime>
  <Pages>8</Pages>
  <Words>3031</Words>
  <Application>Microsoft Office PowerPoint</Application>
  <PresentationFormat>Custom</PresentationFormat>
  <Paragraphs>1709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fujitsu-99-02</vt:lpstr>
      <vt:lpstr>Slide 1</vt:lpstr>
      <vt:lpstr>Overview</vt:lpstr>
      <vt:lpstr>Pipeline Stages</vt:lpstr>
      <vt:lpstr>PIPE- Hardware</vt:lpstr>
      <vt:lpstr>Data Dependencies: 2 Nop’s</vt:lpstr>
      <vt:lpstr>Data Dependencies: No Nop</vt:lpstr>
      <vt:lpstr>Stalling for Data Dependencies</vt:lpstr>
      <vt:lpstr>Stall Condition</vt:lpstr>
      <vt:lpstr>Detecting Stall Condition</vt:lpstr>
      <vt:lpstr>Stalling X3</vt:lpstr>
      <vt:lpstr>What Happens When Stalling?</vt:lpstr>
      <vt:lpstr>Implementing Stalling</vt:lpstr>
      <vt:lpstr>Pipeline Register Modes</vt:lpstr>
      <vt:lpstr>Data Forwarding</vt:lpstr>
      <vt:lpstr>Data Forwarding Example</vt:lpstr>
      <vt:lpstr>Bypass Paths</vt:lpstr>
      <vt:lpstr>Data Forwarding Example #2</vt:lpstr>
      <vt:lpstr>Forwarding Priority</vt:lpstr>
      <vt:lpstr>Implementing Forwarding</vt:lpstr>
      <vt:lpstr>Implementing Forwarding</vt:lpstr>
      <vt:lpstr>Limitation of Forwarding</vt:lpstr>
      <vt:lpstr>Avoiding Load/Use Hazard</vt:lpstr>
      <vt:lpstr>Detecting Load/Use Hazard</vt:lpstr>
      <vt:lpstr>Control for Load/Use Hazard</vt:lpstr>
      <vt:lpstr>Branch Misprediction Example</vt:lpstr>
      <vt:lpstr>Handling Misprediction</vt:lpstr>
      <vt:lpstr>Detecting Mispredicted Branch</vt:lpstr>
      <vt:lpstr>Control for Misprediction</vt:lpstr>
      <vt:lpstr>Return Example</vt:lpstr>
      <vt:lpstr>Correct Return Example</vt:lpstr>
      <vt:lpstr>Detecting Return</vt:lpstr>
      <vt:lpstr>Control for Return</vt:lpstr>
      <vt:lpstr>Special Control Cases</vt:lpstr>
      <vt:lpstr>Implementing Pipeline Control</vt:lpstr>
      <vt:lpstr>Initial Version of Pipeline Control</vt:lpstr>
      <vt:lpstr>Control Combinations</vt:lpstr>
      <vt:lpstr>Control Combination A</vt:lpstr>
      <vt:lpstr>Control Combination B</vt:lpstr>
      <vt:lpstr>Handling Control Combination B</vt:lpstr>
      <vt:lpstr>Corrected Pipeline Control Logic</vt:lpstr>
      <vt:lpstr>Pipeline 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Formal Processor Verification</dc:title>
  <dc:subject>SRC Review Slides</dc:subject>
  <dc:creator>Randal E. Bryant</dc:creator>
  <cp:lastModifiedBy>Carnegie Mellon University</cp:lastModifiedBy>
  <cp:revision>93</cp:revision>
  <cp:lastPrinted>1999-02-26T14:55:35Z</cp:lastPrinted>
  <dcterms:created xsi:type="dcterms:W3CDTF">1998-03-03T17:17:57Z</dcterms:created>
  <dcterms:modified xsi:type="dcterms:W3CDTF">2011-05-21T18:39:52Z</dcterms:modified>
</cp:coreProperties>
</file>