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3"/>
  </p:notesMasterIdLst>
  <p:handoutMasterIdLst>
    <p:handoutMasterId r:id="rId44"/>
  </p:handoutMasterIdLst>
  <p:sldIdLst>
    <p:sldId id="256" r:id="rId2"/>
    <p:sldId id="295" r:id="rId3"/>
    <p:sldId id="308" r:id="rId4"/>
    <p:sldId id="309" r:id="rId5"/>
    <p:sldId id="316" r:id="rId6"/>
    <p:sldId id="318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53" r:id="rId19"/>
    <p:sldId id="336" r:id="rId20"/>
    <p:sldId id="344" r:id="rId21"/>
    <p:sldId id="334" r:id="rId22"/>
    <p:sldId id="335" r:id="rId23"/>
    <p:sldId id="338" r:id="rId24"/>
    <p:sldId id="341" r:id="rId25"/>
    <p:sldId id="319" r:id="rId26"/>
    <p:sldId id="320" r:id="rId27"/>
    <p:sldId id="339" r:id="rId28"/>
    <p:sldId id="342" r:id="rId29"/>
    <p:sldId id="322" r:id="rId30"/>
    <p:sldId id="321" r:id="rId31"/>
    <p:sldId id="340" r:id="rId32"/>
    <p:sldId id="343" r:id="rId33"/>
    <p:sldId id="337" r:id="rId34"/>
    <p:sldId id="346" r:id="rId35"/>
    <p:sldId id="345" r:id="rId36"/>
    <p:sldId id="347" r:id="rId37"/>
    <p:sldId id="348" r:id="rId38"/>
    <p:sldId id="349" r:id="rId39"/>
    <p:sldId id="350" r:id="rId40"/>
    <p:sldId id="351" r:id="rId41"/>
    <p:sldId id="294" r:id="rId42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8000"/>
    <a:srgbClr val="CCFF99"/>
    <a:srgbClr val="99FFCC"/>
    <a:srgbClr val="FFFF99"/>
    <a:srgbClr val="FF3300"/>
    <a:srgbClr val="FFCCFF"/>
    <a:srgbClr val="FFCCCC"/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 showGuides="1">
      <p:cViewPr>
        <p:scale>
          <a:sx n="60" d="100"/>
          <a:sy n="60" d="100"/>
        </p:scale>
        <p:origin x="-2382" y="-672"/>
      </p:cViewPr>
      <p:guideLst>
        <p:guide orient="horz" pos="1728"/>
        <p:guide pos="9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1" d="100"/>
          <a:sy n="81" d="100"/>
        </p:scale>
        <p:origin x="-1968" y="-84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712720" y="378381"/>
            <a:ext cx="1819587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15-349, Summer 2002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E045116F-AA73-4981-AA99-B999503F3F08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3207B21C-3DAD-4668-B91C-22136960DE42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425" y="6380163"/>
            <a:ext cx="951395" cy="2860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CS:APP2e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67000" y="4216400"/>
            <a:ext cx="3797300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/>
              <a:t>Randal E. Bryant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574800" y="5245100"/>
            <a:ext cx="6007100" cy="585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5000"/>
              </a:lnSpc>
            </a:pPr>
            <a:r>
              <a:rPr lang="en-US" sz="3600" i="1">
                <a:solidFill>
                  <a:schemeClr val="hlink"/>
                </a:solidFill>
              </a:rPr>
              <a:t>Carnegie Mellon University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7450" cy="24519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CS:APP2e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46250" y="533400"/>
            <a:ext cx="5756275" cy="3430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Architecture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Pipelined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Implementation</a:t>
            </a:r>
          </a:p>
          <a:p>
            <a:pPr>
              <a:lnSpc>
                <a:spcPct val="94000"/>
              </a:lnSpc>
            </a:pP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Part II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152400"/>
            <a:ext cx="8704262" cy="779463"/>
          </a:xfrm>
        </p:spPr>
        <p:txBody>
          <a:bodyPr/>
          <a:lstStyle/>
          <a:p>
            <a:r>
              <a:rPr lang="en-US"/>
              <a:t>Stalling X3</a:t>
            </a:r>
          </a:p>
        </p:txBody>
      </p:sp>
      <p:sp>
        <p:nvSpPr>
          <p:cNvPr id="441405" name="Rectangle 61"/>
          <p:cNvSpPr>
            <a:spLocks noChangeArrowheads="1"/>
          </p:cNvSpPr>
          <p:nvPr/>
        </p:nvSpPr>
        <p:spPr bwMode="auto">
          <a:xfrm>
            <a:off x="685800" y="12954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0x000: irmovl $10,%edx</a:t>
            </a:r>
          </a:p>
        </p:txBody>
      </p:sp>
      <p:sp>
        <p:nvSpPr>
          <p:cNvPr id="441406" name="Rectangle 62"/>
          <p:cNvSpPr>
            <a:spLocks noChangeArrowheads="1"/>
          </p:cNvSpPr>
          <p:nvPr/>
        </p:nvSpPr>
        <p:spPr bwMode="auto">
          <a:xfrm>
            <a:off x="35814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41407" name="Rectangle 63"/>
          <p:cNvSpPr>
            <a:spLocks noChangeArrowheads="1"/>
          </p:cNvSpPr>
          <p:nvPr/>
        </p:nvSpPr>
        <p:spPr bwMode="auto">
          <a:xfrm>
            <a:off x="40386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41408" name="Rectangle 64"/>
          <p:cNvSpPr>
            <a:spLocks noChangeArrowheads="1"/>
          </p:cNvSpPr>
          <p:nvPr/>
        </p:nvSpPr>
        <p:spPr bwMode="auto">
          <a:xfrm>
            <a:off x="44958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41409" name="Rectangle 65"/>
          <p:cNvSpPr>
            <a:spLocks noChangeArrowheads="1"/>
          </p:cNvSpPr>
          <p:nvPr/>
        </p:nvSpPr>
        <p:spPr bwMode="auto">
          <a:xfrm>
            <a:off x="49530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41410" name="Rectangle 66"/>
          <p:cNvSpPr>
            <a:spLocks noChangeArrowheads="1"/>
          </p:cNvSpPr>
          <p:nvPr/>
        </p:nvSpPr>
        <p:spPr bwMode="auto">
          <a:xfrm>
            <a:off x="54102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441411" name="Rectangle 67"/>
          <p:cNvSpPr>
            <a:spLocks noChangeArrowheads="1"/>
          </p:cNvSpPr>
          <p:nvPr/>
        </p:nvSpPr>
        <p:spPr bwMode="auto">
          <a:xfrm>
            <a:off x="58674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441412" name="Rectangle 68"/>
          <p:cNvSpPr>
            <a:spLocks noChangeArrowheads="1"/>
          </p:cNvSpPr>
          <p:nvPr/>
        </p:nvSpPr>
        <p:spPr bwMode="auto">
          <a:xfrm>
            <a:off x="63246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441413" name="Rectangle 69"/>
          <p:cNvSpPr>
            <a:spLocks noChangeArrowheads="1"/>
          </p:cNvSpPr>
          <p:nvPr/>
        </p:nvSpPr>
        <p:spPr bwMode="auto">
          <a:xfrm>
            <a:off x="67818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441414" name="Rectangle 70"/>
          <p:cNvSpPr>
            <a:spLocks noChangeArrowheads="1"/>
          </p:cNvSpPr>
          <p:nvPr/>
        </p:nvSpPr>
        <p:spPr bwMode="auto">
          <a:xfrm>
            <a:off x="72390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9</a:t>
            </a:r>
          </a:p>
        </p:txBody>
      </p:sp>
      <p:sp>
        <p:nvSpPr>
          <p:cNvPr id="441415" name="Rectangle 71"/>
          <p:cNvSpPr>
            <a:spLocks noChangeArrowheads="1"/>
          </p:cNvSpPr>
          <p:nvPr/>
        </p:nvSpPr>
        <p:spPr bwMode="auto">
          <a:xfrm>
            <a:off x="35814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41416" name="Rectangle 72"/>
          <p:cNvSpPr>
            <a:spLocks noChangeArrowheads="1"/>
          </p:cNvSpPr>
          <p:nvPr/>
        </p:nvSpPr>
        <p:spPr bwMode="auto">
          <a:xfrm>
            <a:off x="40386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41417" name="Rectangle 73"/>
          <p:cNvSpPr>
            <a:spLocks noChangeArrowheads="1"/>
          </p:cNvSpPr>
          <p:nvPr/>
        </p:nvSpPr>
        <p:spPr bwMode="auto">
          <a:xfrm>
            <a:off x="44958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41418" name="Rectangle 74"/>
          <p:cNvSpPr>
            <a:spLocks noChangeArrowheads="1"/>
          </p:cNvSpPr>
          <p:nvPr/>
        </p:nvSpPr>
        <p:spPr bwMode="auto">
          <a:xfrm>
            <a:off x="49530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41419" name="Rectangle 75"/>
          <p:cNvSpPr>
            <a:spLocks noChangeArrowheads="1"/>
          </p:cNvSpPr>
          <p:nvPr/>
        </p:nvSpPr>
        <p:spPr bwMode="auto">
          <a:xfrm>
            <a:off x="5410200" y="1295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41420" name="Rectangle 76"/>
          <p:cNvSpPr>
            <a:spLocks noChangeArrowheads="1"/>
          </p:cNvSpPr>
          <p:nvPr/>
        </p:nvSpPr>
        <p:spPr bwMode="auto">
          <a:xfrm>
            <a:off x="685800" y="16002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0x006: irmovl  $3,%eax</a:t>
            </a:r>
          </a:p>
        </p:txBody>
      </p:sp>
      <p:sp>
        <p:nvSpPr>
          <p:cNvPr id="441421" name="Rectangle 77"/>
          <p:cNvSpPr>
            <a:spLocks noChangeArrowheads="1"/>
          </p:cNvSpPr>
          <p:nvPr/>
        </p:nvSpPr>
        <p:spPr bwMode="auto">
          <a:xfrm>
            <a:off x="4038600" y="1600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41422" name="Rectangle 78"/>
          <p:cNvSpPr>
            <a:spLocks noChangeArrowheads="1"/>
          </p:cNvSpPr>
          <p:nvPr/>
        </p:nvSpPr>
        <p:spPr bwMode="auto">
          <a:xfrm>
            <a:off x="4495800" y="1600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41423" name="Rectangle 79"/>
          <p:cNvSpPr>
            <a:spLocks noChangeArrowheads="1"/>
          </p:cNvSpPr>
          <p:nvPr/>
        </p:nvSpPr>
        <p:spPr bwMode="auto">
          <a:xfrm>
            <a:off x="4953000" y="1600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41424" name="Rectangle 80"/>
          <p:cNvSpPr>
            <a:spLocks noChangeArrowheads="1"/>
          </p:cNvSpPr>
          <p:nvPr/>
        </p:nvSpPr>
        <p:spPr bwMode="auto">
          <a:xfrm>
            <a:off x="5410200" y="1600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41425" name="Rectangle 81"/>
          <p:cNvSpPr>
            <a:spLocks noChangeArrowheads="1"/>
          </p:cNvSpPr>
          <p:nvPr/>
        </p:nvSpPr>
        <p:spPr bwMode="auto">
          <a:xfrm>
            <a:off x="5867400" y="1600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41426" name="Rectangle 82"/>
          <p:cNvSpPr>
            <a:spLocks noChangeArrowheads="1"/>
          </p:cNvSpPr>
          <p:nvPr/>
        </p:nvSpPr>
        <p:spPr bwMode="auto">
          <a:xfrm>
            <a:off x="685800" y="19050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       </a:t>
            </a:r>
            <a:r>
              <a:rPr lang="en-US" sz="1400" i="1">
                <a:latin typeface="Courier New" pitchFamily="49" charset="0"/>
              </a:rPr>
              <a:t>bubble</a:t>
            </a:r>
          </a:p>
        </p:txBody>
      </p:sp>
      <p:sp>
        <p:nvSpPr>
          <p:cNvPr id="441427" name="Rectangle 83"/>
          <p:cNvSpPr>
            <a:spLocks noChangeArrowheads="1"/>
          </p:cNvSpPr>
          <p:nvPr/>
        </p:nvSpPr>
        <p:spPr bwMode="auto">
          <a:xfrm>
            <a:off x="44958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41428" name="Rectangle 84"/>
          <p:cNvSpPr>
            <a:spLocks noChangeArrowheads="1"/>
          </p:cNvSpPr>
          <p:nvPr/>
        </p:nvSpPr>
        <p:spPr bwMode="auto">
          <a:xfrm>
            <a:off x="5410200" y="1905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41429" name="Rectangle 85"/>
          <p:cNvSpPr>
            <a:spLocks noChangeArrowheads="1"/>
          </p:cNvSpPr>
          <p:nvPr/>
        </p:nvSpPr>
        <p:spPr bwMode="auto">
          <a:xfrm>
            <a:off x="5867400" y="1905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41430" name="Rectangle 86"/>
          <p:cNvSpPr>
            <a:spLocks noChangeArrowheads="1"/>
          </p:cNvSpPr>
          <p:nvPr/>
        </p:nvSpPr>
        <p:spPr bwMode="auto">
          <a:xfrm>
            <a:off x="6324600" y="19050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41431" name="Rectangle 87"/>
          <p:cNvSpPr>
            <a:spLocks noChangeArrowheads="1"/>
          </p:cNvSpPr>
          <p:nvPr/>
        </p:nvSpPr>
        <p:spPr bwMode="auto">
          <a:xfrm>
            <a:off x="685800" y="22098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       </a:t>
            </a:r>
            <a:r>
              <a:rPr lang="en-US" sz="1400" i="1">
                <a:latin typeface="Courier New" pitchFamily="49" charset="0"/>
              </a:rPr>
              <a:t>bubble</a:t>
            </a:r>
          </a:p>
        </p:txBody>
      </p:sp>
      <p:sp>
        <p:nvSpPr>
          <p:cNvPr id="441432" name="Rectangle 88"/>
          <p:cNvSpPr>
            <a:spLocks noChangeArrowheads="1"/>
          </p:cNvSpPr>
          <p:nvPr/>
        </p:nvSpPr>
        <p:spPr bwMode="auto">
          <a:xfrm>
            <a:off x="49530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41433" name="Rectangle 89"/>
          <p:cNvSpPr>
            <a:spLocks noChangeArrowheads="1"/>
          </p:cNvSpPr>
          <p:nvPr/>
        </p:nvSpPr>
        <p:spPr bwMode="auto">
          <a:xfrm>
            <a:off x="5867400" y="2209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41434" name="Rectangle 90"/>
          <p:cNvSpPr>
            <a:spLocks noChangeArrowheads="1"/>
          </p:cNvSpPr>
          <p:nvPr/>
        </p:nvSpPr>
        <p:spPr bwMode="auto">
          <a:xfrm>
            <a:off x="6324600" y="2209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41435" name="Rectangle 91"/>
          <p:cNvSpPr>
            <a:spLocks noChangeArrowheads="1"/>
          </p:cNvSpPr>
          <p:nvPr/>
        </p:nvSpPr>
        <p:spPr bwMode="auto">
          <a:xfrm>
            <a:off x="6781800" y="22098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41436" name="Rectangle 92"/>
          <p:cNvSpPr>
            <a:spLocks noChangeArrowheads="1"/>
          </p:cNvSpPr>
          <p:nvPr/>
        </p:nvSpPr>
        <p:spPr bwMode="auto">
          <a:xfrm>
            <a:off x="685800" y="28194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0x00c: addl %edx,%eax</a:t>
            </a:r>
          </a:p>
        </p:txBody>
      </p:sp>
      <p:sp>
        <p:nvSpPr>
          <p:cNvPr id="441437" name="Rectangle 93"/>
          <p:cNvSpPr>
            <a:spLocks noChangeArrowheads="1"/>
          </p:cNvSpPr>
          <p:nvPr/>
        </p:nvSpPr>
        <p:spPr bwMode="auto">
          <a:xfrm>
            <a:off x="54102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41438" name="Rectangle 94"/>
          <p:cNvSpPr>
            <a:spLocks noChangeArrowheads="1"/>
          </p:cNvSpPr>
          <p:nvPr/>
        </p:nvSpPr>
        <p:spPr bwMode="auto">
          <a:xfrm>
            <a:off x="63246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41439" name="Rectangle 95"/>
          <p:cNvSpPr>
            <a:spLocks noChangeArrowheads="1"/>
          </p:cNvSpPr>
          <p:nvPr/>
        </p:nvSpPr>
        <p:spPr bwMode="auto">
          <a:xfrm>
            <a:off x="67818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41440" name="Rectangle 96"/>
          <p:cNvSpPr>
            <a:spLocks noChangeArrowheads="1"/>
          </p:cNvSpPr>
          <p:nvPr/>
        </p:nvSpPr>
        <p:spPr bwMode="auto">
          <a:xfrm>
            <a:off x="72390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41441" name="Rectangle 97"/>
          <p:cNvSpPr>
            <a:spLocks noChangeArrowheads="1"/>
          </p:cNvSpPr>
          <p:nvPr/>
        </p:nvSpPr>
        <p:spPr bwMode="auto">
          <a:xfrm>
            <a:off x="76962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41442" name="Rectangle 98"/>
          <p:cNvSpPr>
            <a:spLocks noChangeArrowheads="1"/>
          </p:cNvSpPr>
          <p:nvPr/>
        </p:nvSpPr>
        <p:spPr bwMode="auto">
          <a:xfrm>
            <a:off x="685800" y="31242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0x00e: halt</a:t>
            </a:r>
          </a:p>
        </p:txBody>
      </p:sp>
      <p:sp>
        <p:nvSpPr>
          <p:cNvPr id="441443" name="Rectangle 99"/>
          <p:cNvSpPr>
            <a:spLocks noChangeArrowheads="1"/>
          </p:cNvSpPr>
          <p:nvPr/>
        </p:nvSpPr>
        <p:spPr bwMode="auto">
          <a:xfrm>
            <a:off x="63246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41444" name="Rectangle 100"/>
          <p:cNvSpPr>
            <a:spLocks noChangeArrowheads="1"/>
          </p:cNvSpPr>
          <p:nvPr/>
        </p:nvSpPr>
        <p:spPr bwMode="auto">
          <a:xfrm>
            <a:off x="67818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41445" name="Rectangle 101"/>
          <p:cNvSpPr>
            <a:spLocks noChangeArrowheads="1"/>
          </p:cNvSpPr>
          <p:nvPr/>
        </p:nvSpPr>
        <p:spPr bwMode="auto">
          <a:xfrm>
            <a:off x="72390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41446" name="Rectangle 102"/>
          <p:cNvSpPr>
            <a:spLocks noChangeArrowheads="1"/>
          </p:cNvSpPr>
          <p:nvPr/>
        </p:nvSpPr>
        <p:spPr bwMode="auto">
          <a:xfrm>
            <a:off x="76962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41447" name="Rectangle 103"/>
          <p:cNvSpPr>
            <a:spLocks noChangeArrowheads="1"/>
          </p:cNvSpPr>
          <p:nvPr/>
        </p:nvSpPr>
        <p:spPr bwMode="auto">
          <a:xfrm>
            <a:off x="81534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41448" name="Rectangle 104"/>
          <p:cNvSpPr>
            <a:spLocks noChangeArrowheads="1"/>
          </p:cNvSpPr>
          <p:nvPr/>
        </p:nvSpPr>
        <p:spPr bwMode="auto">
          <a:xfrm>
            <a:off x="76962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441449" name="Rectangle 105"/>
          <p:cNvSpPr>
            <a:spLocks noChangeArrowheads="1"/>
          </p:cNvSpPr>
          <p:nvPr/>
        </p:nvSpPr>
        <p:spPr bwMode="auto">
          <a:xfrm>
            <a:off x="685800" y="9906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# demo-h0.ys</a:t>
            </a:r>
          </a:p>
        </p:txBody>
      </p:sp>
      <p:sp>
        <p:nvSpPr>
          <p:cNvPr id="441450" name="Freeform 106"/>
          <p:cNvSpPr>
            <a:spLocks/>
          </p:cNvSpPr>
          <p:nvPr/>
        </p:nvSpPr>
        <p:spPr bwMode="auto">
          <a:xfrm>
            <a:off x="5257800" y="2057400"/>
            <a:ext cx="152400" cy="7620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0" y="0"/>
              </a:cxn>
              <a:cxn ang="0">
                <a:pos x="96" y="0"/>
              </a:cxn>
            </a:cxnLst>
            <a:rect l="0" t="0" r="r" b="b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1451" name="Freeform 107"/>
          <p:cNvSpPr>
            <a:spLocks/>
          </p:cNvSpPr>
          <p:nvPr/>
        </p:nvSpPr>
        <p:spPr bwMode="auto">
          <a:xfrm>
            <a:off x="5715000" y="2362200"/>
            <a:ext cx="152400" cy="4572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0" y="0"/>
              </a:cxn>
              <a:cxn ang="0">
                <a:pos x="96" y="0"/>
              </a:cxn>
            </a:cxnLst>
            <a:rect l="0" t="0" r="r" b="b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1452" name="Rectangle 108"/>
          <p:cNvSpPr>
            <a:spLocks noChangeArrowheads="1"/>
          </p:cNvSpPr>
          <p:nvPr/>
        </p:nvSpPr>
        <p:spPr bwMode="auto">
          <a:xfrm>
            <a:off x="49530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41453" name="Rectangle 109"/>
          <p:cNvSpPr>
            <a:spLocks noChangeArrowheads="1"/>
          </p:cNvSpPr>
          <p:nvPr/>
        </p:nvSpPr>
        <p:spPr bwMode="auto">
          <a:xfrm>
            <a:off x="54102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41454" name="Rectangle 110"/>
          <p:cNvSpPr>
            <a:spLocks noChangeArrowheads="1"/>
          </p:cNvSpPr>
          <p:nvPr/>
        </p:nvSpPr>
        <p:spPr bwMode="auto">
          <a:xfrm>
            <a:off x="5867400" y="2819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41455" name="Rectangle 111"/>
          <p:cNvSpPr>
            <a:spLocks noChangeArrowheads="1"/>
          </p:cNvSpPr>
          <p:nvPr/>
        </p:nvSpPr>
        <p:spPr bwMode="auto">
          <a:xfrm>
            <a:off x="5867400" y="3124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41456" name="Rectangle 112"/>
          <p:cNvSpPr>
            <a:spLocks noChangeArrowheads="1"/>
          </p:cNvSpPr>
          <p:nvPr/>
        </p:nvSpPr>
        <p:spPr bwMode="auto">
          <a:xfrm>
            <a:off x="6324600" y="2514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41457" name="Rectangle 113"/>
          <p:cNvSpPr>
            <a:spLocks noChangeArrowheads="1"/>
          </p:cNvSpPr>
          <p:nvPr/>
        </p:nvSpPr>
        <p:spPr bwMode="auto">
          <a:xfrm>
            <a:off x="6781800" y="2514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41458" name="Rectangle 114"/>
          <p:cNvSpPr>
            <a:spLocks noChangeArrowheads="1"/>
          </p:cNvSpPr>
          <p:nvPr/>
        </p:nvSpPr>
        <p:spPr bwMode="auto">
          <a:xfrm>
            <a:off x="7239000" y="2514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41459" name="Freeform 115"/>
          <p:cNvSpPr>
            <a:spLocks/>
          </p:cNvSpPr>
          <p:nvPr/>
        </p:nvSpPr>
        <p:spPr bwMode="auto">
          <a:xfrm>
            <a:off x="6172200" y="2667000"/>
            <a:ext cx="152400" cy="1524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0" y="0"/>
              </a:cxn>
              <a:cxn ang="0">
                <a:pos x="96" y="0"/>
              </a:cxn>
            </a:cxnLst>
            <a:rect l="0" t="0" r="r" b="b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1460" name="Rectangle 116"/>
          <p:cNvSpPr>
            <a:spLocks noChangeArrowheads="1"/>
          </p:cNvSpPr>
          <p:nvPr/>
        </p:nvSpPr>
        <p:spPr bwMode="auto">
          <a:xfrm>
            <a:off x="685800" y="25146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       </a:t>
            </a:r>
            <a:r>
              <a:rPr lang="en-US" sz="1400" i="1">
                <a:latin typeface="Courier New" pitchFamily="49" charset="0"/>
              </a:rPr>
              <a:t>bubble</a:t>
            </a:r>
          </a:p>
        </p:txBody>
      </p:sp>
      <p:sp>
        <p:nvSpPr>
          <p:cNvPr id="441461" name="Rectangle 117"/>
          <p:cNvSpPr>
            <a:spLocks noChangeArrowheads="1"/>
          </p:cNvSpPr>
          <p:nvPr/>
        </p:nvSpPr>
        <p:spPr bwMode="auto">
          <a:xfrm>
            <a:off x="8153400" y="9144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11</a:t>
            </a:r>
          </a:p>
        </p:txBody>
      </p:sp>
      <p:sp>
        <p:nvSpPr>
          <p:cNvPr id="441462" name="Line 118"/>
          <p:cNvSpPr>
            <a:spLocks noChangeShapeType="1"/>
          </p:cNvSpPr>
          <p:nvPr/>
        </p:nvSpPr>
        <p:spPr bwMode="auto">
          <a:xfrm flipH="1">
            <a:off x="2971800" y="3429000"/>
            <a:ext cx="1981200" cy="191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1463" name="Line 119"/>
          <p:cNvSpPr>
            <a:spLocks noChangeShapeType="1"/>
          </p:cNvSpPr>
          <p:nvPr/>
        </p:nvSpPr>
        <p:spPr bwMode="auto">
          <a:xfrm flipH="1">
            <a:off x="4419600" y="3429000"/>
            <a:ext cx="990600" cy="1308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1465" name="Rectangle 121"/>
          <p:cNvSpPr>
            <a:spLocks noChangeArrowheads="1"/>
          </p:cNvSpPr>
          <p:nvPr/>
        </p:nvSpPr>
        <p:spPr bwMode="auto">
          <a:xfrm>
            <a:off x="2971800" y="495300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Cycle 4</a:t>
            </a:r>
          </a:p>
        </p:txBody>
      </p:sp>
      <p:sp>
        <p:nvSpPr>
          <p:cNvPr id="441468" name="Rectangle 124"/>
          <p:cNvSpPr>
            <a:spLocks noChangeArrowheads="1"/>
          </p:cNvSpPr>
          <p:nvPr/>
        </p:nvSpPr>
        <p:spPr bwMode="auto">
          <a:xfrm>
            <a:off x="6400800" y="5105400"/>
            <a:ext cx="255588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70000"/>
              </a:lnSpc>
            </a:pPr>
            <a:r>
              <a:rPr lang="en-US" sz="1600" b="0"/>
              <a:t>•</a:t>
            </a:r>
          </a:p>
          <a:p>
            <a:pPr algn="l" eaLnBrk="1" hangingPunct="1">
              <a:lnSpc>
                <a:spcPct val="70000"/>
              </a:lnSpc>
            </a:pPr>
            <a:r>
              <a:rPr lang="en-US" sz="1600" b="0"/>
              <a:t>•</a:t>
            </a:r>
          </a:p>
          <a:p>
            <a:pPr algn="l" eaLnBrk="1" hangingPunct="1">
              <a:lnSpc>
                <a:spcPct val="70000"/>
              </a:lnSpc>
            </a:pPr>
            <a:r>
              <a:rPr lang="en-US" sz="1600" b="0"/>
              <a:t>•</a:t>
            </a:r>
          </a:p>
        </p:txBody>
      </p:sp>
      <p:grpSp>
        <p:nvGrpSpPr>
          <p:cNvPr id="441490" name="Group 146"/>
          <p:cNvGrpSpPr>
            <a:grpSpLocks/>
          </p:cNvGrpSpPr>
          <p:nvPr/>
        </p:nvGrpSpPr>
        <p:grpSpPr bwMode="auto">
          <a:xfrm>
            <a:off x="5867400" y="4114800"/>
            <a:ext cx="1447800" cy="609600"/>
            <a:chOff x="1728" y="2736"/>
            <a:chExt cx="912" cy="384"/>
          </a:xfrm>
        </p:grpSpPr>
        <p:sp>
          <p:nvSpPr>
            <p:cNvPr id="441466" name="Rectangle 122"/>
            <p:cNvSpPr>
              <a:spLocks noChangeArrowheads="1"/>
            </p:cNvSpPr>
            <p:nvPr/>
          </p:nvSpPr>
          <p:spPr bwMode="auto">
            <a:xfrm>
              <a:off x="1728" y="2736"/>
              <a:ext cx="912" cy="38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41469" name="Rectangle 125"/>
            <p:cNvSpPr>
              <a:spLocks noChangeArrowheads="1"/>
            </p:cNvSpPr>
            <p:nvPr/>
          </p:nvSpPr>
          <p:spPr bwMode="auto">
            <a:xfrm>
              <a:off x="1728" y="2920"/>
              <a:ext cx="912" cy="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W_dstE = </a:t>
              </a:r>
              <a:r>
                <a:rPr lang="en-US" sz="1400">
                  <a:solidFill>
                    <a:srgbClr val="FF3300"/>
                  </a:solidFill>
                  <a:latin typeface="Courier New" pitchFamily="49" charset="0"/>
                </a:rPr>
                <a:t>%eax</a:t>
              </a:r>
            </a:p>
          </p:txBody>
        </p:sp>
      </p:grpSp>
      <p:grpSp>
        <p:nvGrpSpPr>
          <p:cNvPr id="441472" name="Group 128"/>
          <p:cNvGrpSpPr>
            <a:grpSpLocks/>
          </p:cNvGrpSpPr>
          <p:nvPr/>
        </p:nvGrpSpPr>
        <p:grpSpPr bwMode="auto">
          <a:xfrm>
            <a:off x="5867400" y="5943600"/>
            <a:ext cx="1447800" cy="838200"/>
            <a:chOff x="1728" y="3648"/>
            <a:chExt cx="912" cy="528"/>
          </a:xfrm>
        </p:grpSpPr>
        <p:sp>
          <p:nvSpPr>
            <p:cNvPr id="441467" name="Rectangle 123"/>
            <p:cNvSpPr>
              <a:spLocks noChangeArrowheads="1"/>
            </p:cNvSpPr>
            <p:nvPr/>
          </p:nvSpPr>
          <p:spPr bwMode="auto">
            <a:xfrm>
              <a:off x="1728" y="3648"/>
              <a:ext cx="912" cy="528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41470" name="Rectangle 126"/>
            <p:cNvSpPr>
              <a:spLocks noChangeArrowheads="1"/>
            </p:cNvSpPr>
            <p:nvPr/>
          </p:nvSpPr>
          <p:spPr bwMode="auto">
            <a:xfrm>
              <a:off x="1728" y="3832"/>
              <a:ext cx="768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srcA = </a:t>
              </a:r>
              <a:r>
                <a:rPr lang="en-US" sz="1400" b="0">
                  <a:latin typeface="Courier New" pitchFamily="49" charset="0"/>
                </a:rPr>
                <a:t>%edx</a:t>
              </a:r>
            </a:p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srcB = </a:t>
              </a:r>
              <a:r>
                <a:rPr lang="en-US" sz="1400">
                  <a:solidFill>
                    <a:srgbClr val="008000"/>
                  </a:solidFill>
                  <a:latin typeface="Courier New" pitchFamily="49" charset="0"/>
                </a:rPr>
                <a:t>%eax</a:t>
              </a:r>
            </a:p>
          </p:txBody>
        </p:sp>
      </p:grpSp>
      <p:sp>
        <p:nvSpPr>
          <p:cNvPr id="441474" name="Rectangle 130"/>
          <p:cNvSpPr>
            <a:spLocks noChangeArrowheads="1"/>
          </p:cNvSpPr>
          <p:nvPr/>
        </p:nvSpPr>
        <p:spPr bwMode="auto">
          <a:xfrm>
            <a:off x="5002213" y="5410200"/>
            <a:ext cx="255587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lnSpc>
                <a:spcPct val="70000"/>
              </a:lnSpc>
            </a:pPr>
            <a:r>
              <a:rPr lang="en-US" sz="1600" b="0"/>
              <a:t>•</a:t>
            </a:r>
          </a:p>
          <a:p>
            <a:pPr algn="l" eaLnBrk="1" hangingPunct="1">
              <a:lnSpc>
                <a:spcPct val="70000"/>
              </a:lnSpc>
            </a:pPr>
            <a:r>
              <a:rPr lang="en-US" sz="1600" b="0"/>
              <a:t>•</a:t>
            </a:r>
          </a:p>
          <a:p>
            <a:pPr algn="l" eaLnBrk="1" hangingPunct="1">
              <a:lnSpc>
                <a:spcPct val="70000"/>
              </a:lnSpc>
            </a:pPr>
            <a:r>
              <a:rPr lang="en-US" sz="1600" b="0"/>
              <a:t>•</a:t>
            </a:r>
          </a:p>
        </p:txBody>
      </p:sp>
      <p:grpSp>
        <p:nvGrpSpPr>
          <p:cNvPr id="441489" name="Group 145"/>
          <p:cNvGrpSpPr>
            <a:grpSpLocks/>
          </p:cNvGrpSpPr>
          <p:nvPr/>
        </p:nvGrpSpPr>
        <p:grpSpPr bwMode="auto">
          <a:xfrm>
            <a:off x="4419600" y="4724400"/>
            <a:ext cx="1447800" cy="609600"/>
            <a:chOff x="816" y="2736"/>
            <a:chExt cx="912" cy="384"/>
          </a:xfrm>
        </p:grpSpPr>
        <p:sp>
          <p:nvSpPr>
            <p:cNvPr id="441476" name="Rectangle 132"/>
            <p:cNvSpPr>
              <a:spLocks noChangeArrowheads="1"/>
            </p:cNvSpPr>
            <p:nvPr/>
          </p:nvSpPr>
          <p:spPr bwMode="auto">
            <a:xfrm>
              <a:off x="816" y="2736"/>
              <a:ext cx="912" cy="38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41477" name="Rectangle 133"/>
            <p:cNvSpPr>
              <a:spLocks noChangeArrowheads="1"/>
            </p:cNvSpPr>
            <p:nvPr/>
          </p:nvSpPr>
          <p:spPr bwMode="auto">
            <a:xfrm>
              <a:off x="816" y="2920"/>
              <a:ext cx="912" cy="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M_dstE = </a:t>
              </a:r>
              <a:r>
                <a:rPr lang="en-US" sz="1400">
                  <a:solidFill>
                    <a:srgbClr val="FF3300"/>
                  </a:solidFill>
                  <a:latin typeface="Courier New" pitchFamily="49" charset="0"/>
                </a:rPr>
                <a:t>%eax</a:t>
              </a:r>
            </a:p>
          </p:txBody>
        </p:sp>
      </p:grpSp>
      <p:grpSp>
        <p:nvGrpSpPr>
          <p:cNvPr id="441478" name="Group 134"/>
          <p:cNvGrpSpPr>
            <a:grpSpLocks/>
          </p:cNvGrpSpPr>
          <p:nvPr/>
        </p:nvGrpSpPr>
        <p:grpSpPr bwMode="auto">
          <a:xfrm>
            <a:off x="4419600" y="5943600"/>
            <a:ext cx="1447800" cy="838200"/>
            <a:chOff x="1728" y="3648"/>
            <a:chExt cx="912" cy="528"/>
          </a:xfrm>
        </p:grpSpPr>
        <p:sp>
          <p:nvSpPr>
            <p:cNvPr id="441479" name="Rectangle 135"/>
            <p:cNvSpPr>
              <a:spLocks noChangeArrowheads="1"/>
            </p:cNvSpPr>
            <p:nvPr/>
          </p:nvSpPr>
          <p:spPr bwMode="auto">
            <a:xfrm>
              <a:off x="1728" y="3648"/>
              <a:ext cx="912" cy="528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41480" name="Rectangle 136"/>
            <p:cNvSpPr>
              <a:spLocks noChangeArrowheads="1"/>
            </p:cNvSpPr>
            <p:nvPr/>
          </p:nvSpPr>
          <p:spPr bwMode="auto">
            <a:xfrm>
              <a:off x="1728" y="3832"/>
              <a:ext cx="768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srcA = </a:t>
              </a:r>
              <a:r>
                <a:rPr lang="en-US" sz="1400" b="0">
                  <a:latin typeface="Courier New" pitchFamily="49" charset="0"/>
                </a:rPr>
                <a:t>%edx</a:t>
              </a:r>
            </a:p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srcB = </a:t>
              </a:r>
              <a:r>
                <a:rPr lang="en-US" sz="1400">
                  <a:solidFill>
                    <a:srgbClr val="008000"/>
                  </a:solidFill>
                  <a:latin typeface="Courier New" pitchFamily="49" charset="0"/>
                </a:rPr>
                <a:t>%eax</a:t>
              </a:r>
            </a:p>
          </p:txBody>
        </p:sp>
      </p:grpSp>
      <p:grpSp>
        <p:nvGrpSpPr>
          <p:cNvPr id="441488" name="Group 144"/>
          <p:cNvGrpSpPr>
            <a:grpSpLocks/>
          </p:cNvGrpSpPr>
          <p:nvPr/>
        </p:nvGrpSpPr>
        <p:grpSpPr bwMode="auto">
          <a:xfrm>
            <a:off x="2971800" y="5334000"/>
            <a:ext cx="1447800" cy="609600"/>
            <a:chOff x="-96" y="2736"/>
            <a:chExt cx="912" cy="384"/>
          </a:xfrm>
        </p:grpSpPr>
        <p:sp>
          <p:nvSpPr>
            <p:cNvPr id="441483" name="Rectangle 139"/>
            <p:cNvSpPr>
              <a:spLocks noChangeArrowheads="1"/>
            </p:cNvSpPr>
            <p:nvPr/>
          </p:nvSpPr>
          <p:spPr bwMode="auto">
            <a:xfrm>
              <a:off x="-96" y="2736"/>
              <a:ext cx="912" cy="38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41484" name="Rectangle 140"/>
            <p:cNvSpPr>
              <a:spLocks noChangeArrowheads="1"/>
            </p:cNvSpPr>
            <p:nvPr/>
          </p:nvSpPr>
          <p:spPr bwMode="auto">
            <a:xfrm>
              <a:off x="-96" y="2920"/>
              <a:ext cx="912" cy="2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E_dstE = </a:t>
              </a:r>
              <a:r>
                <a:rPr lang="en-US" sz="1400">
                  <a:solidFill>
                    <a:srgbClr val="FF3300"/>
                  </a:solidFill>
                  <a:latin typeface="Courier New" pitchFamily="49" charset="0"/>
                </a:rPr>
                <a:t>%eax</a:t>
              </a:r>
            </a:p>
          </p:txBody>
        </p:sp>
      </p:grpSp>
      <p:grpSp>
        <p:nvGrpSpPr>
          <p:cNvPr id="441485" name="Group 141"/>
          <p:cNvGrpSpPr>
            <a:grpSpLocks/>
          </p:cNvGrpSpPr>
          <p:nvPr/>
        </p:nvGrpSpPr>
        <p:grpSpPr bwMode="auto">
          <a:xfrm>
            <a:off x="2971800" y="5943600"/>
            <a:ext cx="1447800" cy="838200"/>
            <a:chOff x="1728" y="3648"/>
            <a:chExt cx="912" cy="528"/>
          </a:xfrm>
        </p:grpSpPr>
        <p:sp>
          <p:nvSpPr>
            <p:cNvPr id="441486" name="Rectangle 142"/>
            <p:cNvSpPr>
              <a:spLocks noChangeArrowheads="1"/>
            </p:cNvSpPr>
            <p:nvPr/>
          </p:nvSpPr>
          <p:spPr bwMode="auto">
            <a:xfrm>
              <a:off x="1728" y="3648"/>
              <a:ext cx="912" cy="528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41487" name="Rectangle 143"/>
            <p:cNvSpPr>
              <a:spLocks noChangeArrowheads="1"/>
            </p:cNvSpPr>
            <p:nvPr/>
          </p:nvSpPr>
          <p:spPr bwMode="auto">
            <a:xfrm>
              <a:off x="1728" y="3832"/>
              <a:ext cx="768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srcA = </a:t>
              </a:r>
              <a:r>
                <a:rPr lang="en-US" sz="1400" b="0">
                  <a:latin typeface="Courier New" pitchFamily="49" charset="0"/>
                </a:rPr>
                <a:t>%edx</a:t>
              </a:r>
            </a:p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srcB = </a:t>
              </a:r>
              <a:r>
                <a:rPr lang="en-US" sz="1400">
                  <a:solidFill>
                    <a:srgbClr val="008000"/>
                  </a:solidFill>
                  <a:latin typeface="Courier New" pitchFamily="49" charset="0"/>
                </a:rPr>
                <a:t>%eax</a:t>
              </a:r>
            </a:p>
          </p:txBody>
        </p:sp>
      </p:grpSp>
      <p:sp>
        <p:nvSpPr>
          <p:cNvPr id="441491" name="Rectangle 147"/>
          <p:cNvSpPr>
            <a:spLocks noChangeArrowheads="1"/>
          </p:cNvSpPr>
          <p:nvPr/>
        </p:nvSpPr>
        <p:spPr bwMode="auto">
          <a:xfrm>
            <a:off x="4419600" y="4343400"/>
            <a:ext cx="1447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Cycle 5</a:t>
            </a:r>
          </a:p>
        </p:txBody>
      </p:sp>
      <p:sp>
        <p:nvSpPr>
          <p:cNvPr id="441492" name="Rectangle 148"/>
          <p:cNvSpPr>
            <a:spLocks noChangeArrowheads="1"/>
          </p:cNvSpPr>
          <p:nvPr/>
        </p:nvSpPr>
        <p:spPr bwMode="auto">
          <a:xfrm>
            <a:off x="5867400" y="3733800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Cycle 6</a:t>
            </a:r>
          </a:p>
        </p:txBody>
      </p:sp>
      <p:sp>
        <p:nvSpPr>
          <p:cNvPr id="441493" name="Line 149"/>
          <p:cNvSpPr>
            <a:spLocks noChangeShapeType="1"/>
          </p:cNvSpPr>
          <p:nvPr/>
        </p:nvSpPr>
        <p:spPr bwMode="auto">
          <a:xfrm>
            <a:off x="5867400" y="34290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1494" name="Line 150"/>
          <p:cNvSpPr>
            <a:spLocks noChangeShapeType="1"/>
          </p:cNvSpPr>
          <p:nvPr/>
        </p:nvSpPr>
        <p:spPr bwMode="auto">
          <a:xfrm>
            <a:off x="6324600" y="34290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Happens When Stalling?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505200"/>
            <a:ext cx="8294688" cy="2590800"/>
          </a:xfrm>
        </p:spPr>
        <p:txBody>
          <a:bodyPr/>
          <a:lstStyle/>
          <a:p>
            <a:pPr lvl="1"/>
            <a:r>
              <a:rPr lang="en-US"/>
              <a:t>Stalling instruction held back in decode stage</a:t>
            </a:r>
          </a:p>
          <a:p>
            <a:pPr lvl="1"/>
            <a:r>
              <a:rPr lang="en-US"/>
              <a:t>Following instruction stays in fetch stage</a:t>
            </a:r>
          </a:p>
          <a:p>
            <a:pPr lvl="1"/>
            <a:r>
              <a:rPr lang="en-US"/>
              <a:t>Bubbles injected into execute stage</a:t>
            </a:r>
          </a:p>
          <a:p>
            <a:pPr lvl="2"/>
            <a:r>
              <a:rPr lang="en-US"/>
              <a:t>Like dynamically generated nop’s</a:t>
            </a:r>
          </a:p>
          <a:p>
            <a:pPr lvl="2"/>
            <a:r>
              <a:rPr lang="en-US"/>
              <a:t>Move through later stages</a:t>
            </a:r>
          </a:p>
        </p:txBody>
      </p:sp>
      <p:grpSp>
        <p:nvGrpSpPr>
          <p:cNvPr id="443482" name="Group 90"/>
          <p:cNvGrpSpPr>
            <a:grpSpLocks/>
          </p:cNvGrpSpPr>
          <p:nvPr/>
        </p:nvGrpSpPr>
        <p:grpSpPr bwMode="auto">
          <a:xfrm>
            <a:off x="5334000" y="1295400"/>
            <a:ext cx="2590800" cy="1828800"/>
            <a:chOff x="-1104" y="1680"/>
            <a:chExt cx="1632" cy="1152"/>
          </a:xfrm>
        </p:grpSpPr>
        <p:sp>
          <p:nvSpPr>
            <p:cNvPr id="443452" name="Rectangle 60"/>
            <p:cNvSpPr>
              <a:spLocks noChangeArrowheads="1"/>
            </p:cNvSpPr>
            <p:nvPr/>
          </p:nvSpPr>
          <p:spPr bwMode="auto">
            <a:xfrm>
              <a:off x="-1104" y="2064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0x000: irmovl $10,%edx</a:t>
              </a:r>
            </a:p>
          </p:txBody>
        </p:sp>
        <p:sp>
          <p:nvSpPr>
            <p:cNvPr id="443453" name="Rectangle 61"/>
            <p:cNvSpPr>
              <a:spLocks noChangeArrowheads="1"/>
            </p:cNvSpPr>
            <p:nvPr/>
          </p:nvSpPr>
          <p:spPr bwMode="auto">
            <a:xfrm>
              <a:off x="-1104" y="2256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0x006: irmovl  $3,%eax</a:t>
              </a:r>
            </a:p>
          </p:txBody>
        </p:sp>
        <p:sp>
          <p:nvSpPr>
            <p:cNvPr id="443456" name="Rectangle 64"/>
            <p:cNvSpPr>
              <a:spLocks noChangeArrowheads="1"/>
            </p:cNvSpPr>
            <p:nvPr/>
          </p:nvSpPr>
          <p:spPr bwMode="auto">
            <a:xfrm>
              <a:off x="-1104" y="2448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0x00c: addl %edx,%eax</a:t>
              </a:r>
            </a:p>
          </p:txBody>
        </p:sp>
        <p:sp>
          <p:nvSpPr>
            <p:cNvPr id="443458" name="Rectangle 66"/>
            <p:cNvSpPr>
              <a:spLocks noChangeArrowheads="1"/>
            </p:cNvSpPr>
            <p:nvPr/>
          </p:nvSpPr>
          <p:spPr bwMode="auto">
            <a:xfrm>
              <a:off x="-1104" y="1680"/>
              <a:ext cx="163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Cycle 4</a:t>
              </a:r>
            </a:p>
          </p:txBody>
        </p:sp>
        <p:sp>
          <p:nvSpPr>
            <p:cNvPr id="443471" name="Rectangle 79"/>
            <p:cNvSpPr>
              <a:spLocks noChangeArrowheads="1"/>
            </p:cNvSpPr>
            <p:nvPr/>
          </p:nvSpPr>
          <p:spPr bwMode="auto">
            <a:xfrm>
              <a:off x="-1104" y="2640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0x00e: halt</a:t>
              </a:r>
            </a:p>
          </p:txBody>
        </p:sp>
      </p:grpSp>
      <p:grpSp>
        <p:nvGrpSpPr>
          <p:cNvPr id="443473" name="Group 81"/>
          <p:cNvGrpSpPr>
            <a:grpSpLocks/>
          </p:cNvGrpSpPr>
          <p:nvPr/>
        </p:nvGrpSpPr>
        <p:grpSpPr bwMode="auto">
          <a:xfrm>
            <a:off x="304800" y="1143000"/>
            <a:ext cx="2895600" cy="1600200"/>
            <a:chOff x="1968" y="816"/>
            <a:chExt cx="1824" cy="1008"/>
          </a:xfrm>
        </p:grpSpPr>
        <p:sp>
          <p:nvSpPr>
            <p:cNvPr id="443416" name="Rectangle 24"/>
            <p:cNvSpPr>
              <a:spLocks noChangeArrowheads="1"/>
            </p:cNvSpPr>
            <p:nvPr/>
          </p:nvSpPr>
          <p:spPr bwMode="auto">
            <a:xfrm>
              <a:off x="1968" y="816"/>
              <a:ext cx="1824" cy="1008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folHlink"/>
              </a:solidFill>
              <a:miter lim="800000"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43409" name="Rectangle 17"/>
            <p:cNvSpPr>
              <a:spLocks noChangeArrowheads="1"/>
            </p:cNvSpPr>
            <p:nvPr/>
          </p:nvSpPr>
          <p:spPr bwMode="auto">
            <a:xfrm>
              <a:off x="2112" y="1056"/>
              <a:ext cx="163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0x000: irmovl $10,%edx</a:t>
              </a:r>
            </a:p>
          </p:txBody>
        </p:sp>
        <p:sp>
          <p:nvSpPr>
            <p:cNvPr id="443410" name="Rectangle 18"/>
            <p:cNvSpPr>
              <a:spLocks noChangeArrowheads="1"/>
            </p:cNvSpPr>
            <p:nvPr/>
          </p:nvSpPr>
          <p:spPr bwMode="auto">
            <a:xfrm>
              <a:off x="2112" y="1248"/>
              <a:ext cx="163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0x006: irmovl  $3,%eax</a:t>
              </a:r>
            </a:p>
          </p:txBody>
        </p:sp>
        <p:sp>
          <p:nvSpPr>
            <p:cNvPr id="443413" name="Rectangle 21"/>
            <p:cNvSpPr>
              <a:spLocks noChangeArrowheads="1"/>
            </p:cNvSpPr>
            <p:nvPr/>
          </p:nvSpPr>
          <p:spPr bwMode="auto">
            <a:xfrm>
              <a:off x="2112" y="1440"/>
              <a:ext cx="163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0x00c: addl %edx,%eax</a:t>
              </a:r>
            </a:p>
          </p:txBody>
        </p:sp>
        <p:sp>
          <p:nvSpPr>
            <p:cNvPr id="443415" name="Rectangle 23"/>
            <p:cNvSpPr>
              <a:spLocks noChangeArrowheads="1"/>
            </p:cNvSpPr>
            <p:nvPr/>
          </p:nvSpPr>
          <p:spPr bwMode="auto">
            <a:xfrm>
              <a:off x="2112" y="864"/>
              <a:ext cx="163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>
                  <a:latin typeface="Courier New" pitchFamily="49" charset="0"/>
                </a:rPr>
                <a:t># demo-h0.ys</a:t>
              </a:r>
            </a:p>
          </p:txBody>
        </p:sp>
        <p:sp>
          <p:nvSpPr>
            <p:cNvPr id="443472" name="Rectangle 80"/>
            <p:cNvSpPr>
              <a:spLocks noChangeArrowheads="1"/>
            </p:cNvSpPr>
            <p:nvPr/>
          </p:nvSpPr>
          <p:spPr bwMode="auto">
            <a:xfrm>
              <a:off x="2112" y="1632"/>
              <a:ext cx="1632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0x00e: halt</a:t>
              </a:r>
            </a:p>
          </p:txBody>
        </p:sp>
      </p:grpSp>
      <p:grpSp>
        <p:nvGrpSpPr>
          <p:cNvPr id="443481" name="Group 89"/>
          <p:cNvGrpSpPr>
            <a:grpSpLocks/>
          </p:cNvGrpSpPr>
          <p:nvPr/>
        </p:nvGrpSpPr>
        <p:grpSpPr bwMode="auto">
          <a:xfrm>
            <a:off x="5334000" y="1295400"/>
            <a:ext cx="2590800" cy="1828800"/>
            <a:chOff x="528" y="1680"/>
            <a:chExt cx="1632" cy="1152"/>
          </a:xfrm>
        </p:grpSpPr>
        <p:sp>
          <p:nvSpPr>
            <p:cNvPr id="443444" name="Rectangle 52"/>
            <p:cNvSpPr>
              <a:spLocks noChangeArrowheads="1"/>
            </p:cNvSpPr>
            <p:nvPr/>
          </p:nvSpPr>
          <p:spPr bwMode="auto">
            <a:xfrm>
              <a:off x="528" y="1872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0x000: irmovl $10,%edx</a:t>
              </a:r>
            </a:p>
          </p:txBody>
        </p:sp>
        <p:sp>
          <p:nvSpPr>
            <p:cNvPr id="443445" name="Rectangle 53"/>
            <p:cNvSpPr>
              <a:spLocks noChangeArrowheads="1"/>
            </p:cNvSpPr>
            <p:nvPr/>
          </p:nvSpPr>
          <p:spPr bwMode="auto">
            <a:xfrm>
              <a:off x="528" y="2064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0x006: irmovl  $3,%eax</a:t>
              </a:r>
            </a:p>
          </p:txBody>
        </p:sp>
        <p:sp>
          <p:nvSpPr>
            <p:cNvPr id="443446" name="Rectangle 54"/>
            <p:cNvSpPr>
              <a:spLocks noChangeArrowheads="1"/>
            </p:cNvSpPr>
            <p:nvPr/>
          </p:nvSpPr>
          <p:spPr bwMode="auto">
            <a:xfrm>
              <a:off x="528" y="2256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       </a:t>
              </a:r>
              <a:r>
                <a:rPr lang="en-US" sz="1400" i="1">
                  <a:latin typeface="Courier New" pitchFamily="49" charset="0"/>
                </a:rPr>
                <a:t>bubble</a:t>
              </a:r>
            </a:p>
          </p:txBody>
        </p:sp>
        <p:sp>
          <p:nvSpPr>
            <p:cNvPr id="443448" name="Rectangle 56"/>
            <p:cNvSpPr>
              <a:spLocks noChangeArrowheads="1"/>
            </p:cNvSpPr>
            <p:nvPr/>
          </p:nvSpPr>
          <p:spPr bwMode="auto">
            <a:xfrm>
              <a:off x="528" y="2448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0x00c: addl %edx,%eax</a:t>
              </a:r>
            </a:p>
          </p:txBody>
        </p:sp>
        <p:sp>
          <p:nvSpPr>
            <p:cNvPr id="443450" name="Rectangle 58"/>
            <p:cNvSpPr>
              <a:spLocks noChangeArrowheads="1"/>
            </p:cNvSpPr>
            <p:nvPr/>
          </p:nvSpPr>
          <p:spPr bwMode="auto">
            <a:xfrm>
              <a:off x="528" y="1680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Cycle 5</a:t>
              </a:r>
            </a:p>
          </p:txBody>
        </p:sp>
        <p:sp>
          <p:nvSpPr>
            <p:cNvPr id="443474" name="Rectangle 82"/>
            <p:cNvSpPr>
              <a:spLocks noChangeArrowheads="1"/>
            </p:cNvSpPr>
            <p:nvPr/>
          </p:nvSpPr>
          <p:spPr bwMode="auto">
            <a:xfrm>
              <a:off x="528" y="2640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0x00e: halt</a:t>
              </a:r>
            </a:p>
          </p:txBody>
        </p:sp>
      </p:grpSp>
      <p:grpSp>
        <p:nvGrpSpPr>
          <p:cNvPr id="443480" name="Group 88"/>
          <p:cNvGrpSpPr>
            <a:grpSpLocks/>
          </p:cNvGrpSpPr>
          <p:nvPr/>
        </p:nvGrpSpPr>
        <p:grpSpPr bwMode="auto">
          <a:xfrm>
            <a:off x="5334000" y="1295400"/>
            <a:ext cx="2590800" cy="1828800"/>
            <a:chOff x="2160" y="1680"/>
            <a:chExt cx="1632" cy="1152"/>
          </a:xfrm>
        </p:grpSpPr>
        <p:sp>
          <p:nvSpPr>
            <p:cNvPr id="443437" name="Rectangle 45"/>
            <p:cNvSpPr>
              <a:spLocks noChangeArrowheads="1"/>
            </p:cNvSpPr>
            <p:nvPr/>
          </p:nvSpPr>
          <p:spPr bwMode="auto">
            <a:xfrm>
              <a:off x="2160" y="1872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0x006: irmovl  $3,%eax</a:t>
              </a:r>
            </a:p>
          </p:txBody>
        </p:sp>
        <p:sp>
          <p:nvSpPr>
            <p:cNvPr id="443439" name="Rectangle 47"/>
            <p:cNvSpPr>
              <a:spLocks noChangeArrowheads="1"/>
            </p:cNvSpPr>
            <p:nvPr/>
          </p:nvSpPr>
          <p:spPr bwMode="auto">
            <a:xfrm>
              <a:off x="2160" y="2064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       </a:t>
              </a:r>
              <a:r>
                <a:rPr lang="en-US" sz="1400" i="1">
                  <a:latin typeface="Courier New" pitchFamily="49" charset="0"/>
                </a:rPr>
                <a:t>bubble</a:t>
              </a:r>
            </a:p>
          </p:txBody>
        </p:sp>
        <p:sp>
          <p:nvSpPr>
            <p:cNvPr id="443440" name="Rectangle 48"/>
            <p:cNvSpPr>
              <a:spLocks noChangeArrowheads="1"/>
            </p:cNvSpPr>
            <p:nvPr/>
          </p:nvSpPr>
          <p:spPr bwMode="auto">
            <a:xfrm>
              <a:off x="2160" y="2448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0x00c: addl %edx,%eax</a:t>
              </a:r>
            </a:p>
          </p:txBody>
        </p:sp>
        <p:sp>
          <p:nvSpPr>
            <p:cNvPr id="443441" name="Rectangle 49"/>
            <p:cNvSpPr>
              <a:spLocks noChangeArrowheads="1"/>
            </p:cNvSpPr>
            <p:nvPr/>
          </p:nvSpPr>
          <p:spPr bwMode="auto">
            <a:xfrm>
              <a:off x="2160" y="2256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       </a:t>
              </a:r>
              <a:r>
                <a:rPr lang="en-US" sz="1400" i="1">
                  <a:latin typeface="Courier New" pitchFamily="49" charset="0"/>
                </a:rPr>
                <a:t>bubble</a:t>
              </a:r>
            </a:p>
          </p:txBody>
        </p:sp>
        <p:sp>
          <p:nvSpPr>
            <p:cNvPr id="443442" name="Rectangle 50"/>
            <p:cNvSpPr>
              <a:spLocks noChangeArrowheads="1"/>
            </p:cNvSpPr>
            <p:nvPr/>
          </p:nvSpPr>
          <p:spPr bwMode="auto">
            <a:xfrm>
              <a:off x="2160" y="1680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Cycle 6</a:t>
              </a:r>
            </a:p>
          </p:txBody>
        </p:sp>
        <p:sp>
          <p:nvSpPr>
            <p:cNvPr id="443475" name="Rectangle 83"/>
            <p:cNvSpPr>
              <a:spLocks noChangeArrowheads="1"/>
            </p:cNvSpPr>
            <p:nvPr/>
          </p:nvSpPr>
          <p:spPr bwMode="auto">
            <a:xfrm>
              <a:off x="2160" y="2640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0x00e: halt</a:t>
              </a:r>
            </a:p>
          </p:txBody>
        </p:sp>
      </p:grpSp>
      <p:grpSp>
        <p:nvGrpSpPr>
          <p:cNvPr id="443479" name="Group 87"/>
          <p:cNvGrpSpPr>
            <a:grpSpLocks/>
          </p:cNvGrpSpPr>
          <p:nvPr/>
        </p:nvGrpSpPr>
        <p:grpSpPr bwMode="auto">
          <a:xfrm>
            <a:off x="5334000" y="1295400"/>
            <a:ext cx="2590800" cy="1828800"/>
            <a:chOff x="3792" y="1680"/>
            <a:chExt cx="1632" cy="1152"/>
          </a:xfrm>
        </p:grpSpPr>
        <p:sp>
          <p:nvSpPr>
            <p:cNvPr id="443430" name="Rectangle 38"/>
            <p:cNvSpPr>
              <a:spLocks noChangeArrowheads="1"/>
            </p:cNvSpPr>
            <p:nvPr/>
          </p:nvSpPr>
          <p:spPr bwMode="auto">
            <a:xfrm>
              <a:off x="3792" y="1872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       </a:t>
              </a:r>
              <a:r>
                <a:rPr lang="en-US" sz="1400" i="1">
                  <a:latin typeface="Courier New" pitchFamily="49" charset="0"/>
                </a:rPr>
                <a:t>bubble</a:t>
              </a:r>
            </a:p>
          </p:txBody>
        </p:sp>
        <p:sp>
          <p:nvSpPr>
            <p:cNvPr id="443431" name="Rectangle 39"/>
            <p:cNvSpPr>
              <a:spLocks noChangeArrowheads="1"/>
            </p:cNvSpPr>
            <p:nvPr/>
          </p:nvSpPr>
          <p:spPr bwMode="auto">
            <a:xfrm>
              <a:off x="3792" y="2064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       </a:t>
              </a:r>
              <a:r>
                <a:rPr lang="en-US" sz="1400" i="1">
                  <a:latin typeface="Courier New" pitchFamily="49" charset="0"/>
                </a:rPr>
                <a:t>bubble</a:t>
              </a:r>
            </a:p>
          </p:txBody>
        </p:sp>
        <p:sp>
          <p:nvSpPr>
            <p:cNvPr id="443432" name="Rectangle 40"/>
            <p:cNvSpPr>
              <a:spLocks noChangeArrowheads="1"/>
            </p:cNvSpPr>
            <p:nvPr/>
          </p:nvSpPr>
          <p:spPr bwMode="auto">
            <a:xfrm>
              <a:off x="3792" y="2448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0x00c: addl %edx,%eax</a:t>
              </a:r>
            </a:p>
          </p:txBody>
        </p:sp>
        <p:sp>
          <p:nvSpPr>
            <p:cNvPr id="443433" name="Rectangle 41"/>
            <p:cNvSpPr>
              <a:spLocks noChangeArrowheads="1"/>
            </p:cNvSpPr>
            <p:nvPr/>
          </p:nvSpPr>
          <p:spPr bwMode="auto">
            <a:xfrm>
              <a:off x="3792" y="2256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       </a:t>
              </a:r>
              <a:r>
                <a:rPr lang="en-US" sz="1400" i="1">
                  <a:latin typeface="Courier New" pitchFamily="49" charset="0"/>
                </a:rPr>
                <a:t>bubble</a:t>
              </a:r>
            </a:p>
          </p:txBody>
        </p:sp>
        <p:sp>
          <p:nvSpPr>
            <p:cNvPr id="443434" name="Rectangle 42"/>
            <p:cNvSpPr>
              <a:spLocks noChangeArrowheads="1"/>
            </p:cNvSpPr>
            <p:nvPr/>
          </p:nvSpPr>
          <p:spPr bwMode="auto">
            <a:xfrm>
              <a:off x="3792" y="1680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Cycle 7</a:t>
              </a:r>
            </a:p>
          </p:txBody>
        </p:sp>
        <p:sp>
          <p:nvSpPr>
            <p:cNvPr id="443476" name="Rectangle 84"/>
            <p:cNvSpPr>
              <a:spLocks noChangeArrowheads="1"/>
            </p:cNvSpPr>
            <p:nvPr/>
          </p:nvSpPr>
          <p:spPr bwMode="auto">
            <a:xfrm>
              <a:off x="3792" y="2640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0x00e: halt</a:t>
              </a:r>
            </a:p>
          </p:txBody>
        </p:sp>
      </p:grpSp>
      <p:grpSp>
        <p:nvGrpSpPr>
          <p:cNvPr id="443478" name="Group 86"/>
          <p:cNvGrpSpPr>
            <a:grpSpLocks/>
          </p:cNvGrpSpPr>
          <p:nvPr/>
        </p:nvGrpSpPr>
        <p:grpSpPr bwMode="auto">
          <a:xfrm>
            <a:off x="5334000" y="1295400"/>
            <a:ext cx="2667000" cy="1981200"/>
            <a:chOff x="5424" y="1680"/>
            <a:chExt cx="1680" cy="1248"/>
          </a:xfrm>
        </p:grpSpPr>
        <p:sp>
          <p:nvSpPr>
            <p:cNvPr id="443399" name="Rectangle 7"/>
            <p:cNvSpPr>
              <a:spLocks noChangeArrowheads="1"/>
            </p:cNvSpPr>
            <p:nvPr/>
          </p:nvSpPr>
          <p:spPr bwMode="auto">
            <a:xfrm>
              <a:off x="5424" y="1872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       </a:t>
              </a:r>
              <a:r>
                <a:rPr lang="en-US" sz="1400" i="1">
                  <a:latin typeface="Courier New" pitchFamily="49" charset="0"/>
                </a:rPr>
                <a:t>bubble</a:t>
              </a:r>
            </a:p>
          </p:txBody>
        </p:sp>
        <p:sp>
          <p:nvSpPr>
            <p:cNvPr id="443402" name="Rectangle 10"/>
            <p:cNvSpPr>
              <a:spLocks noChangeArrowheads="1"/>
            </p:cNvSpPr>
            <p:nvPr/>
          </p:nvSpPr>
          <p:spPr bwMode="auto">
            <a:xfrm>
              <a:off x="5424" y="2064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       </a:t>
              </a:r>
              <a:r>
                <a:rPr lang="en-US" sz="1400" i="1">
                  <a:latin typeface="Courier New" pitchFamily="49" charset="0"/>
                </a:rPr>
                <a:t>bubble</a:t>
              </a:r>
            </a:p>
          </p:txBody>
        </p:sp>
        <p:sp>
          <p:nvSpPr>
            <p:cNvPr id="443425" name="Rectangle 33"/>
            <p:cNvSpPr>
              <a:spLocks noChangeArrowheads="1"/>
            </p:cNvSpPr>
            <p:nvPr/>
          </p:nvSpPr>
          <p:spPr bwMode="auto">
            <a:xfrm>
              <a:off x="5424" y="1680"/>
              <a:ext cx="1632" cy="192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b="0"/>
                <a:t>Cycle 8</a:t>
              </a:r>
            </a:p>
          </p:txBody>
        </p:sp>
        <p:sp>
          <p:nvSpPr>
            <p:cNvPr id="443468" name="Rectangle 76"/>
            <p:cNvSpPr>
              <a:spLocks noChangeArrowheads="1"/>
            </p:cNvSpPr>
            <p:nvPr/>
          </p:nvSpPr>
          <p:spPr bwMode="auto">
            <a:xfrm>
              <a:off x="5424" y="2640"/>
              <a:ext cx="1680" cy="288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b="0"/>
            </a:p>
          </p:txBody>
        </p:sp>
        <p:sp>
          <p:nvSpPr>
            <p:cNvPr id="443400" name="Rectangle 8"/>
            <p:cNvSpPr>
              <a:spLocks noChangeArrowheads="1"/>
            </p:cNvSpPr>
            <p:nvPr/>
          </p:nvSpPr>
          <p:spPr bwMode="auto">
            <a:xfrm>
              <a:off x="5424" y="2256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0x00c: addl %edx,%eax</a:t>
              </a:r>
            </a:p>
          </p:txBody>
        </p:sp>
        <p:sp>
          <p:nvSpPr>
            <p:cNvPr id="443477" name="Rectangle 85"/>
            <p:cNvSpPr>
              <a:spLocks noChangeArrowheads="1"/>
            </p:cNvSpPr>
            <p:nvPr/>
          </p:nvSpPr>
          <p:spPr bwMode="auto">
            <a:xfrm>
              <a:off x="5424" y="2448"/>
              <a:ext cx="1632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0x00e: halt</a:t>
              </a:r>
            </a:p>
          </p:txBody>
        </p:sp>
      </p:grpSp>
      <p:grpSp>
        <p:nvGrpSpPr>
          <p:cNvPr id="443424" name="Group 32"/>
          <p:cNvGrpSpPr>
            <a:grpSpLocks/>
          </p:cNvGrpSpPr>
          <p:nvPr/>
        </p:nvGrpSpPr>
        <p:grpSpPr bwMode="auto">
          <a:xfrm>
            <a:off x="3810000" y="1600200"/>
            <a:ext cx="1524000" cy="1524000"/>
            <a:chOff x="-48" y="1344"/>
            <a:chExt cx="960" cy="960"/>
          </a:xfrm>
        </p:grpSpPr>
        <p:sp>
          <p:nvSpPr>
            <p:cNvPr id="443403" name="Rectangle 11"/>
            <p:cNvSpPr>
              <a:spLocks noChangeArrowheads="1"/>
            </p:cNvSpPr>
            <p:nvPr/>
          </p:nvSpPr>
          <p:spPr bwMode="auto">
            <a:xfrm>
              <a:off x="-48" y="1344"/>
              <a:ext cx="96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b="0"/>
                <a:t>Write Back</a:t>
              </a:r>
            </a:p>
          </p:txBody>
        </p:sp>
        <p:sp>
          <p:nvSpPr>
            <p:cNvPr id="443404" name="Rectangle 12"/>
            <p:cNvSpPr>
              <a:spLocks noChangeArrowheads="1"/>
            </p:cNvSpPr>
            <p:nvPr/>
          </p:nvSpPr>
          <p:spPr bwMode="auto">
            <a:xfrm>
              <a:off x="-48" y="1536"/>
              <a:ext cx="96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b="0"/>
                <a:t>Memory</a:t>
              </a:r>
            </a:p>
          </p:txBody>
        </p:sp>
        <p:sp>
          <p:nvSpPr>
            <p:cNvPr id="443405" name="Rectangle 13"/>
            <p:cNvSpPr>
              <a:spLocks noChangeArrowheads="1"/>
            </p:cNvSpPr>
            <p:nvPr/>
          </p:nvSpPr>
          <p:spPr bwMode="auto">
            <a:xfrm>
              <a:off x="-48" y="1728"/>
              <a:ext cx="96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b="0"/>
                <a:t>Execute</a:t>
              </a:r>
              <a:endParaRPr lang="en-US" i="1"/>
            </a:p>
          </p:txBody>
        </p:sp>
        <p:sp>
          <p:nvSpPr>
            <p:cNvPr id="443406" name="Rectangle 14"/>
            <p:cNvSpPr>
              <a:spLocks noChangeArrowheads="1"/>
            </p:cNvSpPr>
            <p:nvPr/>
          </p:nvSpPr>
          <p:spPr bwMode="auto">
            <a:xfrm>
              <a:off x="-48" y="1920"/>
              <a:ext cx="96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b="0"/>
                <a:t>Decode</a:t>
              </a:r>
              <a:endParaRPr lang="en-US" i="1"/>
            </a:p>
          </p:txBody>
        </p:sp>
        <p:sp>
          <p:nvSpPr>
            <p:cNvPr id="443408" name="Rectangle 16"/>
            <p:cNvSpPr>
              <a:spLocks noChangeArrowheads="1"/>
            </p:cNvSpPr>
            <p:nvPr/>
          </p:nvSpPr>
          <p:spPr bwMode="auto">
            <a:xfrm>
              <a:off x="-48" y="2112"/>
              <a:ext cx="960" cy="192"/>
            </a:xfrm>
            <a:prstGeom prst="rect">
              <a:avLst/>
            </a:prstGeom>
            <a:solidFill>
              <a:srgbClr val="CCFF99"/>
            </a:solidFill>
            <a:ln w="12700">
              <a:solidFill>
                <a:srgbClr val="008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 eaLnBrk="1" hangingPunct="1">
                <a:lnSpc>
                  <a:spcPct val="100000"/>
                </a:lnSpc>
              </a:pPr>
              <a:r>
                <a:rPr lang="en-US" b="0"/>
                <a:t>Fetch</a:t>
              </a:r>
              <a:endParaRPr lang="en-US" i="1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76200"/>
            <a:ext cx="8704262" cy="779463"/>
          </a:xfrm>
        </p:spPr>
        <p:txBody>
          <a:bodyPr/>
          <a:lstStyle/>
          <a:p>
            <a:r>
              <a:rPr lang="en-US"/>
              <a:t>Implementing Stalling</a:t>
            </a:r>
          </a:p>
        </p:txBody>
      </p:sp>
      <p:sp>
        <p:nvSpPr>
          <p:cNvPr id="444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5238750"/>
            <a:ext cx="8294688" cy="1295400"/>
          </a:xfrm>
        </p:spPr>
        <p:txBody>
          <a:bodyPr/>
          <a:lstStyle/>
          <a:p>
            <a:r>
              <a:rPr lang="en-US"/>
              <a:t>Pipeline Control</a:t>
            </a:r>
          </a:p>
          <a:p>
            <a:pPr lvl="1"/>
            <a:r>
              <a:rPr lang="en-US"/>
              <a:t>Combinational logic detects stall condition</a:t>
            </a:r>
          </a:p>
          <a:p>
            <a:pPr lvl="1"/>
            <a:r>
              <a:rPr lang="en-US"/>
              <a:t>Sets mode signals for how pipeline registers should update</a:t>
            </a:r>
          </a:p>
        </p:txBody>
      </p:sp>
      <p:grpSp>
        <p:nvGrpSpPr>
          <p:cNvPr id="95" name="Group 94"/>
          <p:cNvGrpSpPr/>
          <p:nvPr/>
        </p:nvGrpSpPr>
        <p:grpSpPr>
          <a:xfrm>
            <a:off x="1136650" y="831850"/>
            <a:ext cx="6324600" cy="4351789"/>
            <a:chOff x="609600" y="7086600"/>
            <a:chExt cx="8305800" cy="5715000"/>
          </a:xfrm>
        </p:grpSpPr>
        <p:sp>
          <p:nvSpPr>
            <p:cNvPr id="96" name="Line 38"/>
            <p:cNvSpPr>
              <a:spLocks noChangeShapeType="1"/>
            </p:cNvSpPr>
            <p:nvPr/>
          </p:nvSpPr>
          <p:spPr bwMode="auto">
            <a:xfrm flipV="1">
              <a:off x="2743200" y="8686800"/>
              <a:ext cx="0" cy="533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Freeform 231"/>
            <p:cNvSpPr>
              <a:spLocks/>
            </p:cNvSpPr>
            <p:nvPr/>
          </p:nvSpPr>
          <p:spPr bwMode="auto">
            <a:xfrm>
              <a:off x="1295400" y="8153400"/>
              <a:ext cx="1905000" cy="381000"/>
            </a:xfrm>
            <a:custGeom>
              <a:avLst/>
              <a:gdLst>
                <a:gd name="T0" fmla="*/ 720 w 720"/>
                <a:gd name="T1" fmla="*/ 144 h 144"/>
                <a:gd name="T2" fmla="*/ 720 w 720"/>
                <a:gd name="T3" fmla="*/ 0 h 144"/>
                <a:gd name="T4" fmla="*/ 0 w 720"/>
                <a:gd name="T5" fmla="*/ 0 h 144"/>
                <a:gd name="T6" fmla="*/ 0 60000 65536"/>
                <a:gd name="T7" fmla="*/ 0 60000 65536"/>
                <a:gd name="T8" fmla="*/ 0 60000 65536"/>
                <a:gd name="T9" fmla="*/ 0 w 720"/>
                <a:gd name="T10" fmla="*/ 0 h 144"/>
                <a:gd name="T11" fmla="*/ 720 w 72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144">
                  <a:moveTo>
                    <a:pt x="720" y="144"/>
                  </a:moveTo>
                  <a:lnTo>
                    <a:pt x="720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8" name="Freeform 230"/>
            <p:cNvSpPr>
              <a:spLocks/>
            </p:cNvSpPr>
            <p:nvPr/>
          </p:nvSpPr>
          <p:spPr bwMode="auto">
            <a:xfrm>
              <a:off x="1295400" y="11353800"/>
              <a:ext cx="1905000" cy="300038"/>
            </a:xfrm>
            <a:custGeom>
              <a:avLst/>
              <a:gdLst>
                <a:gd name="T0" fmla="*/ 720 w 720"/>
                <a:gd name="T1" fmla="*/ 144 h 144"/>
                <a:gd name="T2" fmla="*/ 720 w 720"/>
                <a:gd name="T3" fmla="*/ 0 h 144"/>
                <a:gd name="T4" fmla="*/ 0 w 720"/>
                <a:gd name="T5" fmla="*/ 0 h 144"/>
                <a:gd name="T6" fmla="*/ 0 60000 65536"/>
                <a:gd name="T7" fmla="*/ 0 60000 65536"/>
                <a:gd name="T8" fmla="*/ 0 60000 65536"/>
                <a:gd name="T9" fmla="*/ 0 w 720"/>
                <a:gd name="T10" fmla="*/ 0 h 144"/>
                <a:gd name="T11" fmla="*/ 720 w 72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144">
                  <a:moveTo>
                    <a:pt x="720" y="144"/>
                  </a:moveTo>
                  <a:lnTo>
                    <a:pt x="720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9" name="Rectangle 159"/>
            <p:cNvSpPr>
              <a:spLocks noChangeArrowheads="1"/>
            </p:cNvSpPr>
            <p:nvPr/>
          </p:nvSpPr>
          <p:spPr bwMode="auto">
            <a:xfrm>
              <a:off x="1981200" y="10287000"/>
              <a:ext cx="6934200" cy="38100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E</a:t>
              </a:r>
            </a:p>
          </p:txBody>
        </p:sp>
        <p:sp>
          <p:nvSpPr>
            <p:cNvPr id="100" name="Rectangle 160"/>
            <p:cNvSpPr>
              <a:spLocks noChangeArrowheads="1"/>
            </p:cNvSpPr>
            <p:nvPr/>
          </p:nvSpPr>
          <p:spPr bwMode="auto">
            <a:xfrm>
              <a:off x="1981200" y="8321675"/>
              <a:ext cx="6934200" cy="38100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M</a:t>
              </a:r>
            </a:p>
          </p:txBody>
        </p:sp>
        <p:sp>
          <p:nvSpPr>
            <p:cNvPr id="101" name="Rectangle 161"/>
            <p:cNvSpPr>
              <a:spLocks noChangeArrowheads="1"/>
            </p:cNvSpPr>
            <p:nvPr/>
          </p:nvSpPr>
          <p:spPr bwMode="auto">
            <a:xfrm>
              <a:off x="1981200" y="7543800"/>
              <a:ext cx="6934200" cy="38100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W</a:t>
              </a:r>
            </a:p>
          </p:txBody>
        </p:sp>
        <p:sp>
          <p:nvSpPr>
            <p:cNvPr id="102" name="Rectangle 162"/>
            <p:cNvSpPr>
              <a:spLocks noChangeArrowheads="1"/>
            </p:cNvSpPr>
            <p:nvPr/>
          </p:nvSpPr>
          <p:spPr bwMode="auto">
            <a:xfrm>
              <a:off x="1981200" y="12420600"/>
              <a:ext cx="6934200" cy="38100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F</a:t>
              </a:r>
            </a:p>
          </p:txBody>
        </p:sp>
        <p:sp>
          <p:nvSpPr>
            <p:cNvPr id="103" name="Rectangle 158"/>
            <p:cNvSpPr>
              <a:spLocks noChangeArrowheads="1"/>
            </p:cNvSpPr>
            <p:nvPr/>
          </p:nvSpPr>
          <p:spPr bwMode="auto">
            <a:xfrm>
              <a:off x="1981200" y="11582400"/>
              <a:ext cx="6934200" cy="38100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D</a:t>
              </a:r>
            </a:p>
          </p:txBody>
        </p:sp>
        <p:sp>
          <p:nvSpPr>
            <p:cNvPr id="104" name="Rectangle 67"/>
            <p:cNvSpPr>
              <a:spLocks noChangeArrowheads="1"/>
            </p:cNvSpPr>
            <p:nvPr/>
          </p:nvSpPr>
          <p:spPr bwMode="auto">
            <a:xfrm>
              <a:off x="3886200" y="9448800"/>
              <a:ext cx="5334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CC</a:t>
              </a:r>
            </a:p>
          </p:txBody>
        </p:sp>
        <p:sp>
          <p:nvSpPr>
            <p:cNvPr id="105" name="Rectangle 31"/>
            <p:cNvSpPr>
              <a:spLocks noChangeArrowheads="1"/>
            </p:cNvSpPr>
            <p:nvPr/>
          </p:nvSpPr>
          <p:spPr bwMode="auto">
            <a:xfrm>
              <a:off x="4800600" y="115824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rB</a:t>
              </a:r>
            </a:p>
          </p:txBody>
        </p:sp>
        <p:sp>
          <p:nvSpPr>
            <p:cNvPr id="106" name="Line 77"/>
            <p:cNvSpPr>
              <a:spLocks noChangeShapeType="1"/>
            </p:cNvSpPr>
            <p:nvPr/>
          </p:nvSpPr>
          <p:spPr bwMode="auto">
            <a:xfrm flipH="1" flipV="1">
              <a:off x="4114800" y="8686800"/>
              <a:ext cx="0" cy="7620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7" name="Line 38"/>
            <p:cNvSpPr>
              <a:spLocks noChangeShapeType="1"/>
            </p:cNvSpPr>
            <p:nvPr/>
          </p:nvSpPr>
          <p:spPr bwMode="auto">
            <a:xfrm flipV="1">
              <a:off x="8686800" y="10668000"/>
              <a:ext cx="0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8" name="Line 41"/>
            <p:cNvSpPr>
              <a:spLocks noChangeShapeType="1"/>
            </p:cNvSpPr>
            <p:nvPr/>
          </p:nvSpPr>
          <p:spPr bwMode="auto">
            <a:xfrm flipV="1">
              <a:off x="8243888" y="10668000"/>
              <a:ext cx="0" cy="685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9" name="AutoShape 42"/>
            <p:cNvSpPr>
              <a:spLocks noChangeArrowheads="1"/>
            </p:cNvSpPr>
            <p:nvPr/>
          </p:nvSpPr>
          <p:spPr bwMode="auto">
            <a:xfrm>
              <a:off x="8001000" y="112014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srcA</a:t>
              </a:r>
            </a:p>
          </p:txBody>
        </p:sp>
        <p:sp>
          <p:nvSpPr>
            <p:cNvPr id="110" name="AutoShape 43"/>
            <p:cNvSpPr>
              <a:spLocks noChangeArrowheads="1"/>
            </p:cNvSpPr>
            <p:nvPr/>
          </p:nvSpPr>
          <p:spPr bwMode="auto">
            <a:xfrm>
              <a:off x="8458200" y="109728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srcB</a:t>
              </a:r>
            </a:p>
          </p:txBody>
        </p:sp>
        <p:sp>
          <p:nvSpPr>
            <p:cNvPr id="111" name="Rectangle 168"/>
            <p:cNvSpPr>
              <a:spLocks noChangeArrowheads="1"/>
            </p:cNvSpPr>
            <p:nvPr/>
          </p:nvSpPr>
          <p:spPr bwMode="auto">
            <a:xfrm>
              <a:off x="2971800" y="75438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112" name="Rectangle 87"/>
            <p:cNvSpPr>
              <a:spLocks noChangeArrowheads="1"/>
            </p:cNvSpPr>
            <p:nvPr/>
          </p:nvSpPr>
          <p:spPr bwMode="auto">
            <a:xfrm>
              <a:off x="4800600" y="7543800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sp>
          <p:nvSpPr>
            <p:cNvPr id="113" name="Rectangle 85"/>
            <p:cNvSpPr>
              <a:spLocks noChangeArrowheads="1"/>
            </p:cNvSpPr>
            <p:nvPr/>
          </p:nvSpPr>
          <p:spPr bwMode="auto">
            <a:xfrm>
              <a:off x="5715000" y="7543800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114" name="Rectangle 90"/>
            <p:cNvSpPr>
              <a:spLocks noChangeArrowheads="1"/>
            </p:cNvSpPr>
            <p:nvPr/>
          </p:nvSpPr>
          <p:spPr bwMode="auto">
            <a:xfrm>
              <a:off x="7086600" y="75438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dstE</a:t>
              </a:r>
            </a:p>
          </p:txBody>
        </p:sp>
        <p:sp>
          <p:nvSpPr>
            <p:cNvPr id="115" name="Rectangle 91"/>
            <p:cNvSpPr>
              <a:spLocks noChangeArrowheads="1"/>
            </p:cNvSpPr>
            <p:nvPr/>
          </p:nvSpPr>
          <p:spPr bwMode="auto">
            <a:xfrm>
              <a:off x="7543800" y="75438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dstM</a:t>
              </a:r>
            </a:p>
          </p:txBody>
        </p:sp>
        <p:sp>
          <p:nvSpPr>
            <p:cNvPr id="116" name="Rectangle 71"/>
            <p:cNvSpPr>
              <a:spLocks noChangeArrowheads="1"/>
            </p:cNvSpPr>
            <p:nvPr/>
          </p:nvSpPr>
          <p:spPr bwMode="auto">
            <a:xfrm>
              <a:off x="3886200" y="8321675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Cnd</a:t>
              </a:r>
            </a:p>
          </p:txBody>
        </p:sp>
        <p:sp>
          <p:nvSpPr>
            <p:cNvPr id="117" name="Rectangle 5"/>
            <p:cNvSpPr>
              <a:spLocks noChangeArrowheads="1"/>
            </p:cNvSpPr>
            <p:nvPr/>
          </p:nvSpPr>
          <p:spPr bwMode="auto">
            <a:xfrm>
              <a:off x="2971800" y="8321675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118" name="Rectangle 57"/>
            <p:cNvSpPr>
              <a:spLocks noChangeArrowheads="1"/>
            </p:cNvSpPr>
            <p:nvPr/>
          </p:nvSpPr>
          <p:spPr bwMode="auto">
            <a:xfrm>
              <a:off x="4800600" y="8321675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sp>
          <p:nvSpPr>
            <p:cNvPr id="119" name="Rectangle 58"/>
            <p:cNvSpPr>
              <a:spLocks noChangeArrowheads="1"/>
            </p:cNvSpPr>
            <p:nvPr/>
          </p:nvSpPr>
          <p:spPr bwMode="auto">
            <a:xfrm>
              <a:off x="5715000" y="8321675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120" name="Rectangle 59"/>
            <p:cNvSpPr>
              <a:spLocks noChangeArrowheads="1"/>
            </p:cNvSpPr>
            <p:nvPr/>
          </p:nvSpPr>
          <p:spPr bwMode="auto">
            <a:xfrm>
              <a:off x="7086600" y="8321675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dstE</a:t>
              </a:r>
            </a:p>
          </p:txBody>
        </p:sp>
        <p:sp>
          <p:nvSpPr>
            <p:cNvPr id="121" name="Rectangle 60"/>
            <p:cNvSpPr>
              <a:spLocks noChangeArrowheads="1"/>
            </p:cNvSpPr>
            <p:nvPr/>
          </p:nvSpPr>
          <p:spPr bwMode="auto">
            <a:xfrm>
              <a:off x="7543800" y="8321675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dstM</a:t>
              </a:r>
            </a:p>
          </p:txBody>
        </p:sp>
        <p:sp>
          <p:nvSpPr>
            <p:cNvPr id="122" name="Rectangle 25"/>
            <p:cNvSpPr>
              <a:spLocks noChangeArrowheads="1"/>
            </p:cNvSpPr>
            <p:nvPr/>
          </p:nvSpPr>
          <p:spPr bwMode="auto">
            <a:xfrm>
              <a:off x="2971800" y="102870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123" name="Rectangle 26"/>
            <p:cNvSpPr>
              <a:spLocks noChangeArrowheads="1"/>
            </p:cNvSpPr>
            <p:nvPr/>
          </p:nvSpPr>
          <p:spPr bwMode="auto">
            <a:xfrm>
              <a:off x="3429000" y="102870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124" name="Rectangle 27"/>
            <p:cNvSpPr>
              <a:spLocks noChangeArrowheads="1"/>
            </p:cNvSpPr>
            <p:nvPr/>
          </p:nvSpPr>
          <p:spPr bwMode="auto">
            <a:xfrm>
              <a:off x="4343400" y="10287000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125" name="Rectangle 28"/>
            <p:cNvSpPr>
              <a:spLocks noChangeArrowheads="1"/>
            </p:cNvSpPr>
            <p:nvPr/>
          </p:nvSpPr>
          <p:spPr bwMode="auto">
            <a:xfrm>
              <a:off x="5257800" y="10287000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126" name="Rectangle 29"/>
            <p:cNvSpPr>
              <a:spLocks noChangeArrowheads="1"/>
            </p:cNvSpPr>
            <p:nvPr/>
          </p:nvSpPr>
          <p:spPr bwMode="auto">
            <a:xfrm>
              <a:off x="6172200" y="10287000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valB</a:t>
              </a:r>
            </a:p>
          </p:txBody>
        </p:sp>
        <p:sp>
          <p:nvSpPr>
            <p:cNvPr id="127" name="Rectangle 36"/>
            <p:cNvSpPr>
              <a:spLocks noChangeArrowheads="1"/>
            </p:cNvSpPr>
            <p:nvPr/>
          </p:nvSpPr>
          <p:spPr bwMode="auto">
            <a:xfrm>
              <a:off x="7086600" y="102870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dstE</a:t>
              </a:r>
            </a:p>
          </p:txBody>
        </p:sp>
        <p:sp>
          <p:nvSpPr>
            <p:cNvPr id="128" name="Rectangle 37"/>
            <p:cNvSpPr>
              <a:spLocks noChangeArrowheads="1"/>
            </p:cNvSpPr>
            <p:nvPr/>
          </p:nvSpPr>
          <p:spPr bwMode="auto">
            <a:xfrm>
              <a:off x="7543800" y="102870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dstM</a:t>
              </a:r>
            </a:p>
          </p:txBody>
        </p:sp>
        <p:sp>
          <p:nvSpPr>
            <p:cNvPr id="129" name="Rectangle 34"/>
            <p:cNvSpPr>
              <a:spLocks noChangeArrowheads="1"/>
            </p:cNvSpPr>
            <p:nvPr/>
          </p:nvSpPr>
          <p:spPr bwMode="auto">
            <a:xfrm>
              <a:off x="8001000" y="102870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srcA</a:t>
              </a:r>
            </a:p>
          </p:txBody>
        </p:sp>
        <p:sp>
          <p:nvSpPr>
            <p:cNvPr id="130" name="Rectangle 35"/>
            <p:cNvSpPr>
              <a:spLocks noChangeArrowheads="1"/>
            </p:cNvSpPr>
            <p:nvPr/>
          </p:nvSpPr>
          <p:spPr bwMode="auto">
            <a:xfrm>
              <a:off x="8458200" y="102870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srcB</a:t>
              </a:r>
            </a:p>
          </p:txBody>
        </p:sp>
        <p:sp>
          <p:nvSpPr>
            <p:cNvPr id="131" name="Rectangle 32"/>
            <p:cNvSpPr>
              <a:spLocks noChangeArrowheads="1"/>
            </p:cNvSpPr>
            <p:nvPr/>
          </p:nvSpPr>
          <p:spPr bwMode="auto">
            <a:xfrm>
              <a:off x="5257800" y="11582400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132" name="Rectangle 33"/>
            <p:cNvSpPr>
              <a:spLocks noChangeArrowheads="1"/>
            </p:cNvSpPr>
            <p:nvPr/>
          </p:nvSpPr>
          <p:spPr bwMode="auto">
            <a:xfrm>
              <a:off x="6172200" y="11582400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133" name="Rectangle 6"/>
            <p:cNvSpPr>
              <a:spLocks noChangeArrowheads="1"/>
            </p:cNvSpPr>
            <p:nvPr/>
          </p:nvSpPr>
          <p:spPr bwMode="auto">
            <a:xfrm>
              <a:off x="2971800" y="115824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134" name="Rectangle 7"/>
            <p:cNvSpPr>
              <a:spLocks noChangeArrowheads="1"/>
            </p:cNvSpPr>
            <p:nvPr/>
          </p:nvSpPr>
          <p:spPr bwMode="auto">
            <a:xfrm>
              <a:off x="3429000" y="115824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135" name="Rectangle 30"/>
            <p:cNvSpPr>
              <a:spLocks noChangeArrowheads="1"/>
            </p:cNvSpPr>
            <p:nvPr/>
          </p:nvSpPr>
          <p:spPr bwMode="auto">
            <a:xfrm>
              <a:off x="4343400" y="115824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rA</a:t>
              </a:r>
            </a:p>
          </p:txBody>
        </p:sp>
        <p:sp>
          <p:nvSpPr>
            <p:cNvPr id="136" name="Rectangle 13"/>
            <p:cNvSpPr>
              <a:spLocks noChangeArrowheads="1"/>
            </p:cNvSpPr>
            <p:nvPr/>
          </p:nvSpPr>
          <p:spPr bwMode="auto">
            <a:xfrm>
              <a:off x="4114800" y="12420600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predPC</a:t>
              </a:r>
            </a:p>
          </p:txBody>
        </p:sp>
        <p:sp>
          <p:nvSpPr>
            <p:cNvPr id="137" name="Text Box 221"/>
            <p:cNvSpPr txBox="1">
              <a:spLocks noChangeArrowheads="1"/>
            </p:cNvSpPr>
            <p:nvPr/>
          </p:nvSpPr>
          <p:spPr bwMode="auto">
            <a:xfrm>
              <a:off x="1676400" y="10668000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d_srcB</a:t>
              </a:r>
            </a:p>
          </p:txBody>
        </p:sp>
        <p:sp>
          <p:nvSpPr>
            <p:cNvPr id="138" name="Text Box 222"/>
            <p:cNvSpPr txBox="1">
              <a:spLocks noChangeArrowheads="1"/>
            </p:cNvSpPr>
            <p:nvPr/>
          </p:nvSpPr>
          <p:spPr bwMode="auto">
            <a:xfrm>
              <a:off x="1676400" y="10896600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d_srcA</a:t>
              </a:r>
            </a:p>
          </p:txBody>
        </p:sp>
        <p:sp>
          <p:nvSpPr>
            <p:cNvPr id="139" name="Text Box 223"/>
            <p:cNvSpPr txBox="1">
              <a:spLocks noChangeArrowheads="1"/>
            </p:cNvSpPr>
            <p:nvPr/>
          </p:nvSpPr>
          <p:spPr bwMode="auto">
            <a:xfrm>
              <a:off x="1676400" y="9128125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e_Cnd</a:t>
              </a:r>
            </a:p>
          </p:txBody>
        </p:sp>
        <p:sp>
          <p:nvSpPr>
            <p:cNvPr id="140" name="Freeform 226"/>
            <p:cNvSpPr>
              <a:spLocks/>
            </p:cNvSpPr>
            <p:nvPr/>
          </p:nvSpPr>
          <p:spPr bwMode="auto">
            <a:xfrm>
              <a:off x="1295400" y="10134600"/>
              <a:ext cx="1905000" cy="152400"/>
            </a:xfrm>
            <a:custGeom>
              <a:avLst/>
              <a:gdLst>
                <a:gd name="T0" fmla="*/ 720 w 720"/>
                <a:gd name="T1" fmla="*/ 144 h 144"/>
                <a:gd name="T2" fmla="*/ 720 w 720"/>
                <a:gd name="T3" fmla="*/ 0 h 144"/>
                <a:gd name="T4" fmla="*/ 0 w 720"/>
                <a:gd name="T5" fmla="*/ 0 h 144"/>
                <a:gd name="T6" fmla="*/ 0 60000 65536"/>
                <a:gd name="T7" fmla="*/ 0 60000 65536"/>
                <a:gd name="T8" fmla="*/ 0 60000 65536"/>
                <a:gd name="T9" fmla="*/ 0 w 720"/>
                <a:gd name="T10" fmla="*/ 0 h 144"/>
                <a:gd name="T11" fmla="*/ 720 w 72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144">
                  <a:moveTo>
                    <a:pt x="720" y="144"/>
                  </a:moveTo>
                  <a:lnTo>
                    <a:pt x="720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1" name="Freeform 227"/>
            <p:cNvSpPr>
              <a:spLocks/>
            </p:cNvSpPr>
            <p:nvPr/>
          </p:nvSpPr>
          <p:spPr bwMode="auto">
            <a:xfrm>
              <a:off x="1295400" y="9906000"/>
              <a:ext cx="6491288" cy="381000"/>
            </a:xfrm>
            <a:custGeom>
              <a:avLst/>
              <a:gdLst>
                <a:gd name="T0" fmla="*/ 720 w 720"/>
                <a:gd name="T1" fmla="*/ 144 h 144"/>
                <a:gd name="T2" fmla="*/ 720 w 720"/>
                <a:gd name="T3" fmla="*/ 0 h 144"/>
                <a:gd name="T4" fmla="*/ 0 w 720"/>
                <a:gd name="T5" fmla="*/ 0 h 144"/>
                <a:gd name="T6" fmla="*/ 0 60000 65536"/>
                <a:gd name="T7" fmla="*/ 0 60000 65536"/>
                <a:gd name="T8" fmla="*/ 0 60000 65536"/>
                <a:gd name="T9" fmla="*/ 0 w 720"/>
                <a:gd name="T10" fmla="*/ 0 h 144"/>
                <a:gd name="T11" fmla="*/ 720 w 72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144">
                  <a:moveTo>
                    <a:pt x="720" y="144"/>
                  </a:moveTo>
                  <a:lnTo>
                    <a:pt x="720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2" name="Line 228"/>
            <p:cNvSpPr>
              <a:spLocks noChangeShapeType="1"/>
            </p:cNvSpPr>
            <p:nvPr/>
          </p:nvSpPr>
          <p:spPr bwMode="auto">
            <a:xfrm rot="16200000" flipV="1">
              <a:off x="4769644" y="7650956"/>
              <a:ext cx="0" cy="69484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3" name="Line 229"/>
            <p:cNvSpPr>
              <a:spLocks noChangeShapeType="1"/>
            </p:cNvSpPr>
            <p:nvPr/>
          </p:nvSpPr>
          <p:spPr bwMode="auto">
            <a:xfrm rot="16200000" flipV="1">
              <a:off x="4998244" y="7193756"/>
              <a:ext cx="0" cy="74056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4" name="Line 232"/>
            <p:cNvSpPr>
              <a:spLocks noChangeShapeType="1"/>
            </p:cNvSpPr>
            <p:nvPr/>
          </p:nvSpPr>
          <p:spPr bwMode="auto">
            <a:xfrm rot="16200000" flipV="1">
              <a:off x="2712244" y="7955756"/>
              <a:ext cx="0" cy="28336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45" name="Group 233"/>
            <p:cNvGrpSpPr>
              <a:grpSpLocks/>
            </p:cNvGrpSpPr>
            <p:nvPr/>
          </p:nvGrpSpPr>
          <p:grpSpPr bwMode="auto">
            <a:xfrm>
              <a:off x="8167688" y="11049000"/>
              <a:ext cx="152400" cy="152400"/>
              <a:chOff x="240" y="4176"/>
              <a:chExt cx="192" cy="192"/>
            </a:xfrm>
          </p:grpSpPr>
          <p:sp>
            <p:nvSpPr>
              <p:cNvPr id="183" name="Oval 23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4" name="Rectangle 23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46" name="Group 236"/>
            <p:cNvGrpSpPr>
              <a:grpSpLocks/>
            </p:cNvGrpSpPr>
            <p:nvPr/>
          </p:nvGrpSpPr>
          <p:grpSpPr bwMode="auto">
            <a:xfrm>
              <a:off x="8610600" y="10820400"/>
              <a:ext cx="152400" cy="152400"/>
              <a:chOff x="240" y="4176"/>
              <a:chExt cx="192" cy="192"/>
            </a:xfrm>
          </p:grpSpPr>
          <p:sp>
            <p:nvSpPr>
              <p:cNvPr id="181" name="Oval 23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" name="Rectangle 23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47" name="Group 239"/>
            <p:cNvGrpSpPr>
              <a:grpSpLocks/>
            </p:cNvGrpSpPr>
            <p:nvPr/>
          </p:nvGrpSpPr>
          <p:grpSpPr bwMode="auto">
            <a:xfrm>
              <a:off x="4038600" y="9296400"/>
              <a:ext cx="152400" cy="152400"/>
              <a:chOff x="240" y="4176"/>
              <a:chExt cx="192" cy="192"/>
            </a:xfrm>
          </p:grpSpPr>
          <p:sp>
            <p:nvSpPr>
              <p:cNvPr id="179" name="Oval 240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" name="Rectangle 241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48" name="Text Box 242"/>
            <p:cNvSpPr txBox="1">
              <a:spLocks noChangeArrowheads="1"/>
            </p:cNvSpPr>
            <p:nvPr/>
          </p:nvSpPr>
          <p:spPr bwMode="auto">
            <a:xfrm>
              <a:off x="1676400" y="11125200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D_icode</a:t>
              </a:r>
            </a:p>
          </p:txBody>
        </p:sp>
        <p:sp>
          <p:nvSpPr>
            <p:cNvPr id="149" name="Text Box 243"/>
            <p:cNvSpPr txBox="1">
              <a:spLocks noChangeArrowheads="1"/>
            </p:cNvSpPr>
            <p:nvPr/>
          </p:nvSpPr>
          <p:spPr bwMode="auto">
            <a:xfrm>
              <a:off x="1676400" y="9890125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E_icode</a:t>
              </a:r>
            </a:p>
          </p:txBody>
        </p:sp>
        <p:sp>
          <p:nvSpPr>
            <p:cNvPr id="150" name="Text Box 244"/>
            <p:cNvSpPr txBox="1">
              <a:spLocks noChangeArrowheads="1"/>
            </p:cNvSpPr>
            <p:nvPr/>
          </p:nvSpPr>
          <p:spPr bwMode="auto">
            <a:xfrm>
              <a:off x="1676400" y="7924799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M_icode</a:t>
              </a:r>
            </a:p>
          </p:txBody>
        </p:sp>
        <p:sp>
          <p:nvSpPr>
            <p:cNvPr id="151" name="Text Box 245"/>
            <p:cNvSpPr txBox="1">
              <a:spLocks noChangeArrowheads="1"/>
            </p:cNvSpPr>
            <p:nvPr/>
          </p:nvSpPr>
          <p:spPr bwMode="auto">
            <a:xfrm>
              <a:off x="1676400" y="9661525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E_dstM</a:t>
              </a:r>
            </a:p>
          </p:txBody>
        </p:sp>
        <p:sp>
          <p:nvSpPr>
            <p:cNvPr id="152" name="AutoShape 246"/>
            <p:cNvSpPr>
              <a:spLocks noChangeArrowheads="1"/>
            </p:cNvSpPr>
            <p:nvPr/>
          </p:nvSpPr>
          <p:spPr bwMode="auto">
            <a:xfrm>
              <a:off x="609600" y="7086600"/>
              <a:ext cx="671513" cy="57150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Pipe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control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logic</a:t>
              </a:r>
            </a:p>
          </p:txBody>
        </p:sp>
        <p:sp>
          <p:nvSpPr>
            <p:cNvPr id="153" name="Line 248"/>
            <p:cNvSpPr>
              <a:spLocks noChangeShapeType="1"/>
            </p:cNvSpPr>
            <p:nvPr/>
          </p:nvSpPr>
          <p:spPr bwMode="auto">
            <a:xfrm flipV="1">
              <a:off x="1295400" y="11658600"/>
              <a:ext cx="685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4" name="Text Box 249"/>
            <p:cNvSpPr txBox="1">
              <a:spLocks noChangeArrowheads="1"/>
            </p:cNvSpPr>
            <p:nvPr/>
          </p:nvSpPr>
          <p:spPr bwMode="auto">
            <a:xfrm>
              <a:off x="1295400" y="11444287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D_bubble</a:t>
              </a:r>
            </a:p>
          </p:txBody>
        </p:sp>
        <p:sp>
          <p:nvSpPr>
            <p:cNvPr id="155" name="Line 250"/>
            <p:cNvSpPr>
              <a:spLocks noChangeShapeType="1"/>
            </p:cNvSpPr>
            <p:nvPr/>
          </p:nvSpPr>
          <p:spPr bwMode="auto">
            <a:xfrm flipV="1">
              <a:off x="1295400" y="11857038"/>
              <a:ext cx="685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6" name="Text Box 251"/>
            <p:cNvSpPr txBox="1">
              <a:spLocks noChangeArrowheads="1"/>
            </p:cNvSpPr>
            <p:nvPr/>
          </p:nvSpPr>
          <p:spPr bwMode="auto">
            <a:xfrm>
              <a:off x="1295400" y="11642725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D_stall</a:t>
              </a:r>
            </a:p>
          </p:txBody>
        </p:sp>
        <p:sp>
          <p:nvSpPr>
            <p:cNvPr id="157" name="Line 252"/>
            <p:cNvSpPr>
              <a:spLocks noChangeShapeType="1"/>
            </p:cNvSpPr>
            <p:nvPr/>
          </p:nvSpPr>
          <p:spPr bwMode="auto">
            <a:xfrm flipV="1">
              <a:off x="1295400" y="10409238"/>
              <a:ext cx="685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8" name="Text Box 253"/>
            <p:cNvSpPr txBox="1">
              <a:spLocks noChangeArrowheads="1"/>
            </p:cNvSpPr>
            <p:nvPr/>
          </p:nvSpPr>
          <p:spPr bwMode="auto">
            <a:xfrm>
              <a:off x="1295400" y="10194925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E_bubble</a:t>
              </a:r>
            </a:p>
          </p:txBody>
        </p:sp>
        <p:sp>
          <p:nvSpPr>
            <p:cNvPr id="159" name="Line 266"/>
            <p:cNvSpPr>
              <a:spLocks noChangeShapeType="1"/>
            </p:cNvSpPr>
            <p:nvPr/>
          </p:nvSpPr>
          <p:spPr bwMode="auto">
            <a:xfrm flipV="1">
              <a:off x="1295400" y="12679363"/>
              <a:ext cx="685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Text Box 267"/>
            <p:cNvSpPr txBox="1">
              <a:spLocks noChangeArrowheads="1"/>
            </p:cNvSpPr>
            <p:nvPr/>
          </p:nvSpPr>
          <p:spPr bwMode="auto">
            <a:xfrm>
              <a:off x="1295400" y="12420600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F_stall</a:t>
              </a:r>
            </a:p>
          </p:txBody>
        </p:sp>
        <p:sp>
          <p:nvSpPr>
            <p:cNvPr id="161" name="Line 252"/>
            <p:cNvSpPr>
              <a:spLocks noChangeShapeType="1"/>
            </p:cNvSpPr>
            <p:nvPr/>
          </p:nvSpPr>
          <p:spPr bwMode="auto">
            <a:xfrm flipV="1">
              <a:off x="1295400" y="8443913"/>
              <a:ext cx="685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Text Box 253"/>
            <p:cNvSpPr txBox="1">
              <a:spLocks noChangeArrowheads="1"/>
            </p:cNvSpPr>
            <p:nvPr/>
          </p:nvSpPr>
          <p:spPr bwMode="auto">
            <a:xfrm>
              <a:off x="1295400" y="8229600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M_bubble</a:t>
              </a:r>
            </a:p>
          </p:txBody>
        </p:sp>
        <p:sp>
          <p:nvSpPr>
            <p:cNvPr id="163" name="Line 252"/>
            <p:cNvSpPr>
              <a:spLocks noChangeShapeType="1"/>
            </p:cNvSpPr>
            <p:nvPr/>
          </p:nvSpPr>
          <p:spPr bwMode="auto">
            <a:xfrm flipV="1">
              <a:off x="1295400" y="7834313"/>
              <a:ext cx="685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Text Box 253"/>
            <p:cNvSpPr txBox="1">
              <a:spLocks noChangeArrowheads="1"/>
            </p:cNvSpPr>
            <p:nvPr/>
          </p:nvSpPr>
          <p:spPr bwMode="auto">
            <a:xfrm>
              <a:off x="1295400" y="7620000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W_stall</a:t>
              </a:r>
            </a:p>
          </p:txBody>
        </p:sp>
        <p:sp>
          <p:nvSpPr>
            <p:cNvPr id="165" name="Line 232"/>
            <p:cNvSpPr>
              <a:spLocks noChangeShapeType="1"/>
            </p:cNvSpPr>
            <p:nvPr/>
          </p:nvSpPr>
          <p:spPr bwMode="auto">
            <a:xfrm rot="5400000" flipH="1" flipV="1">
              <a:off x="2590800" y="8305800"/>
              <a:ext cx="0" cy="2590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6" name="Text Box 245"/>
            <p:cNvSpPr txBox="1">
              <a:spLocks noChangeArrowheads="1"/>
            </p:cNvSpPr>
            <p:nvPr/>
          </p:nvSpPr>
          <p:spPr bwMode="auto">
            <a:xfrm>
              <a:off x="1295400" y="9372601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set_cc</a:t>
              </a:r>
            </a:p>
          </p:txBody>
        </p:sp>
        <p:sp>
          <p:nvSpPr>
            <p:cNvPr id="167" name="Rectangle 168"/>
            <p:cNvSpPr>
              <a:spLocks noChangeArrowheads="1"/>
            </p:cNvSpPr>
            <p:nvPr/>
          </p:nvSpPr>
          <p:spPr bwMode="auto">
            <a:xfrm>
              <a:off x="2514600" y="75438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168" name="Rectangle 5"/>
            <p:cNvSpPr>
              <a:spLocks noChangeArrowheads="1"/>
            </p:cNvSpPr>
            <p:nvPr/>
          </p:nvSpPr>
          <p:spPr bwMode="auto">
            <a:xfrm>
              <a:off x="2514600" y="8321675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169" name="Rectangle 25"/>
            <p:cNvSpPr>
              <a:spLocks noChangeArrowheads="1"/>
            </p:cNvSpPr>
            <p:nvPr/>
          </p:nvSpPr>
          <p:spPr bwMode="auto">
            <a:xfrm>
              <a:off x="2514600" y="102870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170" name="Rectangle 6"/>
            <p:cNvSpPr>
              <a:spLocks noChangeArrowheads="1"/>
            </p:cNvSpPr>
            <p:nvPr/>
          </p:nvSpPr>
          <p:spPr bwMode="auto">
            <a:xfrm>
              <a:off x="2514600" y="115824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171" name="Freeform 231"/>
            <p:cNvSpPr>
              <a:spLocks/>
            </p:cNvSpPr>
            <p:nvPr/>
          </p:nvSpPr>
          <p:spPr bwMode="auto">
            <a:xfrm>
              <a:off x="1295400" y="7315200"/>
              <a:ext cx="1447800" cy="228600"/>
            </a:xfrm>
            <a:custGeom>
              <a:avLst/>
              <a:gdLst>
                <a:gd name="T0" fmla="*/ 720 w 720"/>
                <a:gd name="T1" fmla="*/ 144 h 144"/>
                <a:gd name="T2" fmla="*/ 720 w 720"/>
                <a:gd name="T3" fmla="*/ 0 h 144"/>
                <a:gd name="T4" fmla="*/ 0 w 720"/>
                <a:gd name="T5" fmla="*/ 0 h 144"/>
                <a:gd name="T6" fmla="*/ 0 60000 65536"/>
                <a:gd name="T7" fmla="*/ 0 60000 65536"/>
                <a:gd name="T8" fmla="*/ 0 60000 65536"/>
                <a:gd name="T9" fmla="*/ 0 w 720"/>
                <a:gd name="T10" fmla="*/ 0 h 144"/>
                <a:gd name="T11" fmla="*/ 720 w 72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144">
                  <a:moveTo>
                    <a:pt x="720" y="144"/>
                  </a:moveTo>
                  <a:lnTo>
                    <a:pt x="720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Text Box 244"/>
            <p:cNvSpPr txBox="1">
              <a:spLocks noChangeArrowheads="1"/>
            </p:cNvSpPr>
            <p:nvPr/>
          </p:nvSpPr>
          <p:spPr bwMode="auto">
            <a:xfrm>
              <a:off x="1676400" y="7086600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W_stat</a:t>
              </a:r>
            </a:p>
          </p:txBody>
        </p:sp>
        <p:sp>
          <p:nvSpPr>
            <p:cNvPr id="173" name="AutoShape 223"/>
            <p:cNvSpPr>
              <a:spLocks noChangeArrowheads="1"/>
            </p:cNvSpPr>
            <p:nvPr/>
          </p:nvSpPr>
          <p:spPr bwMode="auto">
            <a:xfrm>
              <a:off x="2514600" y="89916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174" name="Text Box 180"/>
            <p:cNvSpPr txBox="1">
              <a:spLocks noChangeArrowheads="1"/>
            </p:cNvSpPr>
            <p:nvPr/>
          </p:nvSpPr>
          <p:spPr bwMode="auto">
            <a:xfrm>
              <a:off x="1676400" y="8686800"/>
              <a:ext cx="6858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m_stat</a:t>
              </a:r>
            </a:p>
          </p:txBody>
        </p:sp>
        <p:grpSp>
          <p:nvGrpSpPr>
            <p:cNvPr id="175" name="Group 236"/>
            <p:cNvGrpSpPr>
              <a:grpSpLocks/>
            </p:cNvGrpSpPr>
            <p:nvPr/>
          </p:nvGrpSpPr>
          <p:grpSpPr bwMode="auto">
            <a:xfrm>
              <a:off x="2667000" y="8839200"/>
              <a:ext cx="152400" cy="152400"/>
              <a:chOff x="240" y="4176"/>
              <a:chExt cx="192" cy="192"/>
            </a:xfrm>
          </p:grpSpPr>
          <p:sp>
            <p:nvSpPr>
              <p:cNvPr id="177" name="Oval 23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" name="Rectangle 23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176" name="Line 229"/>
            <p:cNvSpPr>
              <a:spLocks noChangeShapeType="1"/>
            </p:cNvSpPr>
            <p:nvPr/>
          </p:nvSpPr>
          <p:spPr bwMode="auto">
            <a:xfrm rot="16200000" flipV="1">
              <a:off x="2019300" y="8191500"/>
              <a:ext cx="0" cy="1447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Register Modes</a:t>
            </a:r>
          </a:p>
        </p:txBody>
      </p:sp>
      <p:grpSp>
        <p:nvGrpSpPr>
          <p:cNvPr id="445507" name="Group 67"/>
          <p:cNvGrpSpPr>
            <a:grpSpLocks/>
          </p:cNvGrpSpPr>
          <p:nvPr/>
        </p:nvGrpSpPr>
        <p:grpSpPr bwMode="auto">
          <a:xfrm>
            <a:off x="4927600" y="1217613"/>
            <a:ext cx="3559175" cy="1117600"/>
            <a:chOff x="3104" y="767"/>
            <a:chExt cx="2242" cy="704"/>
          </a:xfrm>
        </p:grpSpPr>
        <p:sp>
          <p:nvSpPr>
            <p:cNvPr id="445452" name="Freeform 12"/>
            <p:cNvSpPr>
              <a:spLocks/>
            </p:cNvSpPr>
            <p:nvPr/>
          </p:nvSpPr>
          <p:spPr bwMode="auto">
            <a:xfrm>
              <a:off x="3482" y="1112"/>
              <a:ext cx="346" cy="231"/>
            </a:xfrm>
            <a:custGeom>
              <a:avLst/>
              <a:gdLst/>
              <a:ahLst/>
              <a:cxnLst>
                <a:cxn ang="0">
                  <a:pos x="0" y="460"/>
                </a:cxn>
                <a:cxn ang="0">
                  <a:pos x="384" y="460"/>
                </a:cxn>
                <a:cxn ang="0">
                  <a:pos x="384" y="0"/>
                </a:cxn>
                <a:cxn ang="0">
                  <a:pos x="691" y="0"/>
                </a:cxn>
              </a:cxnLst>
              <a:rect l="0" t="0" r="r" b="b"/>
              <a:pathLst>
                <a:path w="691" h="460">
                  <a:moveTo>
                    <a:pt x="0" y="460"/>
                  </a:moveTo>
                  <a:lnTo>
                    <a:pt x="384" y="460"/>
                  </a:lnTo>
                  <a:lnTo>
                    <a:pt x="384" y="0"/>
                  </a:lnTo>
                  <a:lnTo>
                    <a:pt x="691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53" name="Rectangle 13"/>
            <p:cNvSpPr>
              <a:spLocks noChangeArrowheads="1"/>
            </p:cNvSpPr>
            <p:nvPr/>
          </p:nvSpPr>
          <p:spPr bwMode="auto">
            <a:xfrm>
              <a:off x="3328" y="767"/>
              <a:ext cx="692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54" name="Rectangle 14"/>
            <p:cNvSpPr>
              <a:spLocks noChangeArrowheads="1"/>
            </p:cNvSpPr>
            <p:nvPr/>
          </p:nvSpPr>
          <p:spPr bwMode="auto">
            <a:xfrm>
              <a:off x="3532" y="797"/>
              <a:ext cx="334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Rising</a:t>
              </a:r>
              <a:endParaRPr lang="en-US"/>
            </a:p>
          </p:txBody>
        </p:sp>
        <p:sp>
          <p:nvSpPr>
            <p:cNvPr id="445455" name="Rectangle 15"/>
            <p:cNvSpPr>
              <a:spLocks noChangeArrowheads="1"/>
            </p:cNvSpPr>
            <p:nvPr/>
          </p:nvSpPr>
          <p:spPr bwMode="auto">
            <a:xfrm>
              <a:off x="3557" y="920"/>
              <a:ext cx="28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clock</a:t>
              </a:r>
              <a:endParaRPr lang="en-US"/>
            </a:p>
          </p:txBody>
        </p:sp>
        <p:sp>
          <p:nvSpPr>
            <p:cNvPr id="445456" name="Freeform 16"/>
            <p:cNvSpPr>
              <a:spLocks/>
            </p:cNvSpPr>
            <p:nvPr/>
          </p:nvSpPr>
          <p:spPr bwMode="auto">
            <a:xfrm>
              <a:off x="3482" y="1112"/>
              <a:ext cx="346" cy="231"/>
            </a:xfrm>
            <a:custGeom>
              <a:avLst/>
              <a:gdLst/>
              <a:ahLst/>
              <a:cxnLst>
                <a:cxn ang="0">
                  <a:pos x="0" y="460"/>
                </a:cxn>
                <a:cxn ang="0">
                  <a:pos x="384" y="460"/>
                </a:cxn>
                <a:cxn ang="0">
                  <a:pos x="384" y="0"/>
                </a:cxn>
                <a:cxn ang="0">
                  <a:pos x="691" y="0"/>
                </a:cxn>
              </a:cxnLst>
              <a:rect l="0" t="0" r="r" b="b"/>
              <a:pathLst>
                <a:path w="691" h="460">
                  <a:moveTo>
                    <a:pt x="0" y="460"/>
                  </a:moveTo>
                  <a:lnTo>
                    <a:pt x="384" y="460"/>
                  </a:lnTo>
                  <a:lnTo>
                    <a:pt x="384" y="0"/>
                  </a:lnTo>
                  <a:lnTo>
                    <a:pt x="691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57" name="Rectangle 17"/>
            <p:cNvSpPr>
              <a:spLocks noChangeArrowheads="1"/>
            </p:cNvSpPr>
            <p:nvPr/>
          </p:nvSpPr>
          <p:spPr bwMode="auto">
            <a:xfrm>
              <a:off x="3328" y="767"/>
              <a:ext cx="692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58" name="Rectangle 18"/>
            <p:cNvSpPr>
              <a:spLocks noChangeArrowheads="1"/>
            </p:cNvSpPr>
            <p:nvPr/>
          </p:nvSpPr>
          <p:spPr bwMode="auto">
            <a:xfrm>
              <a:off x="3532" y="797"/>
              <a:ext cx="334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Rising</a:t>
              </a:r>
              <a:endParaRPr lang="en-US"/>
            </a:p>
          </p:txBody>
        </p:sp>
        <p:sp>
          <p:nvSpPr>
            <p:cNvPr id="445459" name="Rectangle 19"/>
            <p:cNvSpPr>
              <a:spLocks noChangeArrowheads="1"/>
            </p:cNvSpPr>
            <p:nvPr/>
          </p:nvSpPr>
          <p:spPr bwMode="auto">
            <a:xfrm>
              <a:off x="3557" y="920"/>
              <a:ext cx="28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clock</a:t>
              </a:r>
              <a:endParaRPr lang="en-US"/>
            </a:p>
          </p:txBody>
        </p:sp>
        <p:sp>
          <p:nvSpPr>
            <p:cNvPr id="445461" name="Rectangle 21"/>
            <p:cNvSpPr>
              <a:spLocks noChangeArrowheads="1"/>
            </p:cNvSpPr>
            <p:nvPr/>
          </p:nvSpPr>
          <p:spPr bwMode="auto">
            <a:xfrm>
              <a:off x="3104" y="902"/>
              <a:ext cx="397" cy="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900" b="0">
                  <a:solidFill>
                    <a:srgbClr val="000099"/>
                  </a:solidFill>
                  <a:latin typeface="Wingdings 3" pitchFamily="18" charset="2"/>
                </a:rPr>
                <a:t>_</a:t>
              </a:r>
              <a:endParaRPr lang="en-US"/>
            </a:p>
          </p:txBody>
        </p:sp>
        <p:sp>
          <p:nvSpPr>
            <p:cNvPr id="445462" name="Rectangle 22"/>
            <p:cNvSpPr>
              <a:spLocks noChangeArrowheads="1"/>
            </p:cNvSpPr>
            <p:nvPr/>
          </p:nvSpPr>
          <p:spPr bwMode="auto">
            <a:xfrm>
              <a:off x="4017" y="866"/>
              <a:ext cx="310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63" name="Rectangle 23"/>
            <p:cNvSpPr>
              <a:spLocks noChangeArrowheads="1"/>
            </p:cNvSpPr>
            <p:nvPr/>
          </p:nvSpPr>
          <p:spPr bwMode="auto">
            <a:xfrm>
              <a:off x="4063" y="902"/>
              <a:ext cx="397" cy="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900" b="0">
                  <a:solidFill>
                    <a:srgbClr val="000099"/>
                  </a:solidFill>
                  <a:latin typeface="Wingdings 3" pitchFamily="18" charset="2"/>
                </a:rPr>
                <a:t>_</a:t>
              </a:r>
              <a:endParaRPr lang="en-US"/>
            </a:p>
          </p:txBody>
        </p:sp>
        <p:sp>
          <p:nvSpPr>
            <p:cNvPr id="445470" name="Rectangle 30"/>
            <p:cNvSpPr>
              <a:spLocks noChangeArrowheads="1"/>
            </p:cNvSpPr>
            <p:nvPr/>
          </p:nvSpPr>
          <p:spPr bwMode="auto">
            <a:xfrm>
              <a:off x="4775" y="856"/>
              <a:ext cx="567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71" name="Rectangle 31"/>
            <p:cNvSpPr>
              <a:spLocks noChangeArrowheads="1"/>
            </p:cNvSpPr>
            <p:nvPr/>
          </p:nvSpPr>
          <p:spPr bwMode="auto">
            <a:xfrm>
              <a:off x="4821" y="886"/>
              <a:ext cx="52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Output = y</a:t>
              </a:r>
              <a:endParaRPr lang="en-US"/>
            </a:p>
          </p:txBody>
        </p:sp>
        <p:grpSp>
          <p:nvGrpSpPr>
            <p:cNvPr id="445506" name="Group 66"/>
            <p:cNvGrpSpPr>
              <a:grpSpLocks/>
            </p:cNvGrpSpPr>
            <p:nvPr/>
          </p:nvGrpSpPr>
          <p:grpSpPr bwMode="auto">
            <a:xfrm>
              <a:off x="4375" y="817"/>
              <a:ext cx="575" cy="654"/>
              <a:chOff x="4375" y="817"/>
              <a:chExt cx="575" cy="654"/>
            </a:xfrm>
          </p:grpSpPr>
          <p:sp>
            <p:nvSpPr>
              <p:cNvPr id="445498" name="Rectangle 58"/>
              <p:cNvSpPr>
                <a:spLocks noChangeArrowheads="1"/>
              </p:cNvSpPr>
              <p:nvPr/>
            </p:nvSpPr>
            <p:spPr bwMode="auto">
              <a:xfrm>
                <a:off x="4605" y="817"/>
                <a:ext cx="116" cy="654"/>
              </a:xfrm>
              <a:prstGeom prst="rect">
                <a:avLst/>
              </a:prstGeom>
              <a:solidFill>
                <a:srgbClr val="66CCFF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499" name="Rectangle 59"/>
              <p:cNvSpPr>
                <a:spLocks noChangeArrowheads="1"/>
              </p:cNvSpPr>
              <p:nvPr/>
            </p:nvSpPr>
            <p:spPr bwMode="auto">
              <a:xfrm>
                <a:off x="4631" y="1076"/>
                <a:ext cx="121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y</a:t>
                </a:r>
                <a:endParaRPr lang="en-US"/>
              </a:p>
            </p:txBody>
          </p:sp>
          <p:sp>
            <p:nvSpPr>
              <p:cNvPr id="445500" name="Freeform 60"/>
              <p:cNvSpPr>
                <a:spLocks/>
              </p:cNvSpPr>
              <p:nvPr/>
            </p:nvSpPr>
            <p:spPr bwMode="auto">
              <a:xfrm>
                <a:off x="4375" y="1086"/>
                <a:ext cx="230" cy="115"/>
              </a:xfrm>
              <a:custGeom>
                <a:avLst/>
                <a:gdLst/>
                <a:ahLst/>
                <a:cxnLst>
                  <a:cxn ang="0">
                    <a:pos x="307" y="0"/>
                  </a:cxn>
                  <a:cxn ang="0">
                    <a:pos x="307" y="96"/>
                  </a:cxn>
                  <a:cxn ang="0">
                    <a:pos x="0" y="96"/>
                  </a:cxn>
                  <a:cxn ang="0">
                    <a:pos x="0" y="134"/>
                  </a:cxn>
                  <a:cxn ang="0">
                    <a:pos x="307" y="134"/>
                  </a:cxn>
                  <a:cxn ang="0">
                    <a:pos x="307" y="230"/>
                  </a:cxn>
                  <a:cxn ang="0">
                    <a:pos x="461" y="115"/>
                  </a:cxn>
                  <a:cxn ang="0">
                    <a:pos x="307" y="0"/>
                  </a:cxn>
                </a:cxnLst>
                <a:rect l="0" t="0" r="r" b="b"/>
                <a:pathLst>
                  <a:path w="461" h="230">
                    <a:moveTo>
                      <a:pt x="307" y="0"/>
                    </a:moveTo>
                    <a:lnTo>
                      <a:pt x="307" y="96"/>
                    </a:lnTo>
                    <a:lnTo>
                      <a:pt x="0" y="96"/>
                    </a:lnTo>
                    <a:lnTo>
                      <a:pt x="0" y="134"/>
                    </a:lnTo>
                    <a:lnTo>
                      <a:pt x="307" y="134"/>
                    </a:lnTo>
                    <a:lnTo>
                      <a:pt x="307" y="230"/>
                    </a:lnTo>
                    <a:lnTo>
                      <a:pt x="461" y="115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rgbClr val="FFFFFF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01" name="Freeform 61"/>
              <p:cNvSpPr>
                <a:spLocks/>
              </p:cNvSpPr>
              <p:nvPr/>
            </p:nvSpPr>
            <p:spPr bwMode="auto">
              <a:xfrm>
                <a:off x="4720" y="1086"/>
                <a:ext cx="230" cy="115"/>
              </a:xfrm>
              <a:custGeom>
                <a:avLst/>
                <a:gdLst/>
                <a:ahLst/>
                <a:cxnLst>
                  <a:cxn ang="0">
                    <a:pos x="307" y="0"/>
                  </a:cxn>
                  <a:cxn ang="0">
                    <a:pos x="307" y="96"/>
                  </a:cxn>
                  <a:cxn ang="0">
                    <a:pos x="0" y="96"/>
                  </a:cxn>
                  <a:cxn ang="0">
                    <a:pos x="0" y="134"/>
                  </a:cxn>
                  <a:cxn ang="0">
                    <a:pos x="307" y="134"/>
                  </a:cxn>
                  <a:cxn ang="0">
                    <a:pos x="307" y="230"/>
                  </a:cxn>
                  <a:cxn ang="0">
                    <a:pos x="461" y="115"/>
                  </a:cxn>
                  <a:cxn ang="0">
                    <a:pos x="307" y="0"/>
                  </a:cxn>
                </a:cxnLst>
                <a:rect l="0" t="0" r="r" b="b"/>
                <a:pathLst>
                  <a:path w="461" h="230">
                    <a:moveTo>
                      <a:pt x="307" y="0"/>
                    </a:moveTo>
                    <a:lnTo>
                      <a:pt x="307" y="96"/>
                    </a:lnTo>
                    <a:lnTo>
                      <a:pt x="0" y="96"/>
                    </a:lnTo>
                    <a:lnTo>
                      <a:pt x="0" y="134"/>
                    </a:lnTo>
                    <a:lnTo>
                      <a:pt x="307" y="134"/>
                    </a:lnTo>
                    <a:lnTo>
                      <a:pt x="307" y="230"/>
                    </a:lnTo>
                    <a:lnTo>
                      <a:pt x="461" y="115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rgbClr val="66CCFF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02" name="Rectangle 62"/>
              <p:cNvSpPr>
                <a:spLocks noChangeArrowheads="1"/>
              </p:cNvSpPr>
              <p:nvPr/>
            </p:nvSpPr>
            <p:spPr bwMode="auto">
              <a:xfrm>
                <a:off x="4605" y="817"/>
                <a:ext cx="116" cy="654"/>
              </a:xfrm>
              <a:prstGeom prst="rect">
                <a:avLst/>
              </a:prstGeom>
              <a:solidFill>
                <a:srgbClr val="66CCFF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03" name="Rectangle 63"/>
              <p:cNvSpPr>
                <a:spLocks noChangeArrowheads="1"/>
              </p:cNvSpPr>
              <p:nvPr/>
            </p:nvSpPr>
            <p:spPr bwMode="auto">
              <a:xfrm>
                <a:off x="4631" y="1076"/>
                <a:ext cx="121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y</a:t>
                </a:r>
                <a:endParaRPr lang="en-US"/>
              </a:p>
            </p:txBody>
          </p:sp>
          <p:sp>
            <p:nvSpPr>
              <p:cNvPr id="445504" name="Freeform 64"/>
              <p:cNvSpPr>
                <a:spLocks/>
              </p:cNvSpPr>
              <p:nvPr/>
            </p:nvSpPr>
            <p:spPr bwMode="auto">
              <a:xfrm>
                <a:off x="4375" y="1086"/>
                <a:ext cx="230" cy="115"/>
              </a:xfrm>
              <a:custGeom>
                <a:avLst/>
                <a:gdLst/>
                <a:ahLst/>
                <a:cxnLst>
                  <a:cxn ang="0">
                    <a:pos x="307" y="0"/>
                  </a:cxn>
                  <a:cxn ang="0">
                    <a:pos x="307" y="96"/>
                  </a:cxn>
                  <a:cxn ang="0">
                    <a:pos x="0" y="96"/>
                  </a:cxn>
                  <a:cxn ang="0">
                    <a:pos x="0" y="134"/>
                  </a:cxn>
                  <a:cxn ang="0">
                    <a:pos x="307" y="134"/>
                  </a:cxn>
                  <a:cxn ang="0">
                    <a:pos x="307" y="230"/>
                  </a:cxn>
                  <a:cxn ang="0">
                    <a:pos x="461" y="115"/>
                  </a:cxn>
                  <a:cxn ang="0">
                    <a:pos x="307" y="0"/>
                  </a:cxn>
                </a:cxnLst>
                <a:rect l="0" t="0" r="r" b="b"/>
                <a:pathLst>
                  <a:path w="461" h="230">
                    <a:moveTo>
                      <a:pt x="307" y="0"/>
                    </a:moveTo>
                    <a:lnTo>
                      <a:pt x="307" y="96"/>
                    </a:lnTo>
                    <a:lnTo>
                      <a:pt x="0" y="96"/>
                    </a:lnTo>
                    <a:lnTo>
                      <a:pt x="0" y="134"/>
                    </a:lnTo>
                    <a:lnTo>
                      <a:pt x="307" y="134"/>
                    </a:lnTo>
                    <a:lnTo>
                      <a:pt x="307" y="230"/>
                    </a:lnTo>
                    <a:lnTo>
                      <a:pt x="461" y="115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rgbClr val="FFFFFF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05" name="Freeform 65"/>
              <p:cNvSpPr>
                <a:spLocks/>
              </p:cNvSpPr>
              <p:nvPr/>
            </p:nvSpPr>
            <p:spPr bwMode="auto">
              <a:xfrm>
                <a:off x="4720" y="1086"/>
                <a:ext cx="230" cy="115"/>
              </a:xfrm>
              <a:custGeom>
                <a:avLst/>
                <a:gdLst/>
                <a:ahLst/>
                <a:cxnLst>
                  <a:cxn ang="0">
                    <a:pos x="307" y="0"/>
                  </a:cxn>
                  <a:cxn ang="0">
                    <a:pos x="307" y="96"/>
                  </a:cxn>
                  <a:cxn ang="0">
                    <a:pos x="0" y="96"/>
                  </a:cxn>
                  <a:cxn ang="0">
                    <a:pos x="0" y="134"/>
                  </a:cxn>
                  <a:cxn ang="0">
                    <a:pos x="307" y="134"/>
                  </a:cxn>
                  <a:cxn ang="0">
                    <a:pos x="307" y="230"/>
                  </a:cxn>
                  <a:cxn ang="0">
                    <a:pos x="461" y="115"/>
                  </a:cxn>
                  <a:cxn ang="0">
                    <a:pos x="307" y="0"/>
                  </a:cxn>
                </a:cxnLst>
                <a:rect l="0" t="0" r="r" b="b"/>
                <a:pathLst>
                  <a:path w="461" h="230">
                    <a:moveTo>
                      <a:pt x="307" y="0"/>
                    </a:moveTo>
                    <a:lnTo>
                      <a:pt x="307" y="96"/>
                    </a:lnTo>
                    <a:lnTo>
                      <a:pt x="0" y="96"/>
                    </a:lnTo>
                    <a:lnTo>
                      <a:pt x="0" y="134"/>
                    </a:lnTo>
                    <a:lnTo>
                      <a:pt x="307" y="134"/>
                    </a:lnTo>
                    <a:lnTo>
                      <a:pt x="307" y="230"/>
                    </a:lnTo>
                    <a:lnTo>
                      <a:pt x="461" y="115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rgbClr val="66CCFF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445565" name="Group 125"/>
          <p:cNvGrpSpPr>
            <a:grpSpLocks/>
          </p:cNvGrpSpPr>
          <p:nvPr/>
        </p:nvGrpSpPr>
        <p:grpSpPr bwMode="auto">
          <a:xfrm>
            <a:off x="4833938" y="3103563"/>
            <a:ext cx="3636962" cy="1136650"/>
            <a:chOff x="3045" y="1955"/>
            <a:chExt cx="2291" cy="716"/>
          </a:xfrm>
        </p:grpSpPr>
        <p:sp>
          <p:nvSpPr>
            <p:cNvPr id="445510" name="Freeform 70"/>
            <p:cNvSpPr>
              <a:spLocks/>
            </p:cNvSpPr>
            <p:nvPr/>
          </p:nvSpPr>
          <p:spPr bwMode="auto">
            <a:xfrm>
              <a:off x="3470" y="2300"/>
              <a:ext cx="345" cy="231"/>
            </a:xfrm>
            <a:custGeom>
              <a:avLst/>
              <a:gdLst/>
              <a:ahLst/>
              <a:cxnLst>
                <a:cxn ang="0">
                  <a:pos x="0" y="460"/>
                </a:cxn>
                <a:cxn ang="0">
                  <a:pos x="384" y="460"/>
                </a:cxn>
                <a:cxn ang="0">
                  <a:pos x="384" y="0"/>
                </a:cxn>
                <a:cxn ang="0">
                  <a:pos x="691" y="0"/>
                </a:cxn>
              </a:cxnLst>
              <a:rect l="0" t="0" r="r" b="b"/>
              <a:pathLst>
                <a:path w="691" h="460">
                  <a:moveTo>
                    <a:pt x="0" y="460"/>
                  </a:moveTo>
                  <a:lnTo>
                    <a:pt x="384" y="460"/>
                  </a:lnTo>
                  <a:lnTo>
                    <a:pt x="384" y="0"/>
                  </a:lnTo>
                  <a:lnTo>
                    <a:pt x="691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11" name="Rectangle 71"/>
            <p:cNvSpPr>
              <a:spLocks noChangeArrowheads="1"/>
            </p:cNvSpPr>
            <p:nvPr/>
          </p:nvSpPr>
          <p:spPr bwMode="auto">
            <a:xfrm>
              <a:off x="3316" y="1955"/>
              <a:ext cx="692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12" name="Rectangle 72"/>
            <p:cNvSpPr>
              <a:spLocks noChangeArrowheads="1"/>
            </p:cNvSpPr>
            <p:nvPr/>
          </p:nvSpPr>
          <p:spPr bwMode="auto">
            <a:xfrm>
              <a:off x="3520" y="1985"/>
              <a:ext cx="334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Rising</a:t>
              </a:r>
              <a:endParaRPr lang="en-US"/>
            </a:p>
          </p:txBody>
        </p:sp>
        <p:sp>
          <p:nvSpPr>
            <p:cNvPr id="445513" name="Rectangle 73"/>
            <p:cNvSpPr>
              <a:spLocks noChangeArrowheads="1"/>
            </p:cNvSpPr>
            <p:nvPr/>
          </p:nvSpPr>
          <p:spPr bwMode="auto">
            <a:xfrm>
              <a:off x="3545" y="2108"/>
              <a:ext cx="28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clock</a:t>
              </a:r>
              <a:endParaRPr lang="en-US"/>
            </a:p>
          </p:txBody>
        </p:sp>
        <p:sp>
          <p:nvSpPr>
            <p:cNvPr id="445514" name="Freeform 74"/>
            <p:cNvSpPr>
              <a:spLocks/>
            </p:cNvSpPr>
            <p:nvPr/>
          </p:nvSpPr>
          <p:spPr bwMode="auto">
            <a:xfrm>
              <a:off x="3470" y="2300"/>
              <a:ext cx="345" cy="231"/>
            </a:xfrm>
            <a:custGeom>
              <a:avLst/>
              <a:gdLst/>
              <a:ahLst/>
              <a:cxnLst>
                <a:cxn ang="0">
                  <a:pos x="0" y="460"/>
                </a:cxn>
                <a:cxn ang="0">
                  <a:pos x="384" y="460"/>
                </a:cxn>
                <a:cxn ang="0">
                  <a:pos x="384" y="0"/>
                </a:cxn>
                <a:cxn ang="0">
                  <a:pos x="691" y="0"/>
                </a:cxn>
              </a:cxnLst>
              <a:rect l="0" t="0" r="r" b="b"/>
              <a:pathLst>
                <a:path w="691" h="460">
                  <a:moveTo>
                    <a:pt x="0" y="460"/>
                  </a:moveTo>
                  <a:lnTo>
                    <a:pt x="384" y="460"/>
                  </a:lnTo>
                  <a:lnTo>
                    <a:pt x="384" y="0"/>
                  </a:lnTo>
                  <a:lnTo>
                    <a:pt x="691" y="0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15" name="Rectangle 75"/>
            <p:cNvSpPr>
              <a:spLocks noChangeArrowheads="1"/>
            </p:cNvSpPr>
            <p:nvPr/>
          </p:nvSpPr>
          <p:spPr bwMode="auto">
            <a:xfrm>
              <a:off x="3316" y="1955"/>
              <a:ext cx="692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16" name="Rectangle 76"/>
            <p:cNvSpPr>
              <a:spLocks noChangeArrowheads="1"/>
            </p:cNvSpPr>
            <p:nvPr/>
          </p:nvSpPr>
          <p:spPr bwMode="auto">
            <a:xfrm>
              <a:off x="3520" y="1985"/>
              <a:ext cx="334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Rising</a:t>
              </a:r>
              <a:endParaRPr lang="en-US"/>
            </a:p>
          </p:txBody>
        </p:sp>
        <p:sp>
          <p:nvSpPr>
            <p:cNvPr id="445517" name="Rectangle 77"/>
            <p:cNvSpPr>
              <a:spLocks noChangeArrowheads="1"/>
            </p:cNvSpPr>
            <p:nvPr/>
          </p:nvSpPr>
          <p:spPr bwMode="auto">
            <a:xfrm>
              <a:off x="3545" y="2108"/>
              <a:ext cx="28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clock</a:t>
              </a:r>
              <a:endParaRPr lang="en-US"/>
            </a:p>
          </p:txBody>
        </p:sp>
        <p:sp>
          <p:nvSpPr>
            <p:cNvPr id="445518" name="Rectangle 78"/>
            <p:cNvSpPr>
              <a:spLocks noChangeArrowheads="1"/>
            </p:cNvSpPr>
            <p:nvPr/>
          </p:nvSpPr>
          <p:spPr bwMode="auto">
            <a:xfrm>
              <a:off x="3045" y="2054"/>
              <a:ext cx="310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19" name="Rectangle 79"/>
            <p:cNvSpPr>
              <a:spLocks noChangeArrowheads="1"/>
            </p:cNvSpPr>
            <p:nvPr/>
          </p:nvSpPr>
          <p:spPr bwMode="auto">
            <a:xfrm>
              <a:off x="3092" y="2090"/>
              <a:ext cx="397" cy="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900" b="0">
                  <a:solidFill>
                    <a:srgbClr val="000099"/>
                  </a:solidFill>
                  <a:latin typeface="Wingdings 3" pitchFamily="18" charset="2"/>
                </a:rPr>
                <a:t>_</a:t>
              </a:r>
              <a:endParaRPr lang="en-US"/>
            </a:p>
          </p:txBody>
        </p:sp>
        <p:sp>
          <p:nvSpPr>
            <p:cNvPr id="445520" name="Rectangle 80"/>
            <p:cNvSpPr>
              <a:spLocks noChangeArrowheads="1"/>
            </p:cNvSpPr>
            <p:nvPr/>
          </p:nvSpPr>
          <p:spPr bwMode="auto">
            <a:xfrm>
              <a:off x="4005" y="2054"/>
              <a:ext cx="310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21" name="Rectangle 81"/>
            <p:cNvSpPr>
              <a:spLocks noChangeArrowheads="1"/>
            </p:cNvSpPr>
            <p:nvPr/>
          </p:nvSpPr>
          <p:spPr bwMode="auto">
            <a:xfrm>
              <a:off x="4051" y="2090"/>
              <a:ext cx="397" cy="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900" b="0">
                  <a:solidFill>
                    <a:srgbClr val="000099"/>
                  </a:solidFill>
                  <a:latin typeface="Wingdings 3" pitchFamily="18" charset="2"/>
                </a:rPr>
                <a:t>_</a:t>
              </a:r>
              <a:endParaRPr lang="en-US"/>
            </a:p>
          </p:txBody>
        </p:sp>
        <p:sp>
          <p:nvSpPr>
            <p:cNvPr id="445528" name="Rectangle 88"/>
            <p:cNvSpPr>
              <a:spLocks noChangeArrowheads="1"/>
            </p:cNvSpPr>
            <p:nvPr/>
          </p:nvSpPr>
          <p:spPr bwMode="auto">
            <a:xfrm>
              <a:off x="4762" y="2044"/>
              <a:ext cx="570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29" name="Rectangle 89"/>
            <p:cNvSpPr>
              <a:spLocks noChangeArrowheads="1"/>
            </p:cNvSpPr>
            <p:nvPr/>
          </p:nvSpPr>
          <p:spPr bwMode="auto">
            <a:xfrm>
              <a:off x="4809" y="2074"/>
              <a:ext cx="52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Output = x</a:t>
              </a:r>
              <a:endParaRPr lang="en-US"/>
            </a:p>
          </p:txBody>
        </p:sp>
        <p:grpSp>
          <p:nvGrpSpPr>
            <p:cNvPr id="445564" name="Group 124"/>
            <p:cNvGrpSpPr>
              <a:grpSpLocks/>
            </p:cNvGrpSpPr>
            <p:nvPr/>
          </p:nvGrpSpPr>
          <p:grpSpPr bwMode="auto">
            <a:xfrm>
              <a:off x="4362" y="2017"/>
              <a:ext cx="576" cy="654"/>
              <a:chOff x="4362" y="2017"/>
              <a:chExt cx="576" cy="654"/>
            </a:xfrm>
          </p:grpSpPr>
          <p:sp>
            <p:nvSpPr>
              <p:cNvPr id="445556" name="Rectangle 116"/>
              <p:cNvSpPr>
                <a:spLocks noChangeArrowheads="1"/>
              </p:cNvSpPr>
              <p:nvPr/>
            </p:nvSpPr>
            <p:spPr bwMode="auto">
              <a:xfrm>
                <a:off x="4593" y="2017"/>
                <a:ext cx="116" cy="654"/>
              </a:xfrm>
              <a:prstGeom prst="rect">
                <a:avLst/>
              </a:prstGeom>
              <a:solidFill>
                <a:srgbClr val="B2B2B2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57" name="Rectangle 117"/>
              <p:cNvSpPr>
                <a:spLocks noChangeArrowheads="1"/>
              </p:cNvSpPr>
              <p:nvPr/>
            </p:nvSpPr>
            <p:spPr bwMode="auto">
              <a:xfrm>
                <a:off x="4619" y="2276"/>
                <a:ext cx="120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x</a:t>
                </a:r>
                <a:endParaRPr lang="en-US"/>
              </a:p>
            </p:txBody>
          </p:sp>
          <p:sp>
            <p:nvSpPr>
              <p:cNvPr id="445558" name="Freeform 118"/>
              <p:cNvSpPr>
                <a:spLocks/>
              </p:cNvSpPr>
              <p:nvPr/>
            </p:nvSpPr>
            <p:spPr bwMode="auto">
              <a:xfrm>
                <a:off x="4362" y="2286"/>
                <a:ext cx="231" cy="115"/>
              </a:xfrm>
              <a:custGeom>
                <a:avLst/>
                <a:gdLst/>
                <a:ahLst/>
                <a:cxnLst>
                  <a:cxn ang="0">
                    <a:pos x="307" y="0"/>
                  </a:cxn>
                  <a:cxn ang="0">
                    <a:pos x="307" y="96"/>
                  </a:cxn>
                  <a:cxn ang="0">
                    <a:pos x="0" y="96"/>
                  </a:cxn>
                  <a:cxn ang="0">
                    <a:pos x="0" y="134"/>
                  </a:cxn>
                  <a:cxn ang="0">
                    <a:pos x="307" y="134"/>
                  </a:cxn>
                  <a:cxn ang="0">
                    <a:pos x="307" y="230"/>
                  </a:cxn>
                  <a:cxn ang="0">
                    <a:pos x="460" y="115"/>
                  </a:cxn>
                  <a:cxn ang="0">
                    <a:pos x="307" y="0"/>
                  </a:cxn>
                </a:cxnLst>
                <a:rect l="0" t="0" r="r" b="b"/>
                <a:pathLst>
                  <a:path w="460" h="230">
                    <a:moveTo>
                      <a:pt x="307" y="0"/>
                    </a:moveTo>
                    <a:lnTo>
                      <a:pt x="307" y="96"/>
                    </a:lnTo>
                    <a:lnTo>
                      <a:pt x="0" y="96"/>
                    </a:lnTo>
                    <a:lnTo>
                      <a:pt x="0" y="134"/>
                    </a:lnTo>
                    <a:lnTo>
                      <a:pt x="307" y="134"/>
                    </a:lnTo>
                    <a:lnTo>
                      <a:pt x="307" y="230"/>
                    </a:lnTo>
                    <a:lnTo>
                      <a:pt x="460" y="115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rgbClr val="FFFFFF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59" name="Freeform 119"/>
              <p:cNvSpPr>
                <a:spLocks/>
              </p:cNvSpPr>
              <p:nvPr/>
            </p:nvSpPr>
            <p:spPr bwMode="auto">
              <a:xfrm>
                <a:off x="4708" y="2286"/>
                <a:ext cx="230" cy="115"/>
              </a:xfrm>
              <a:custGeom>
                <a:avLst/>
                <a:gdLst/>
                <a:ahLst/>
                <a:cxnLst>
                  <a:cxn ang="0">
                    <a:pos x="307" y="0"/>
                  </a:cxn>
                  <a:cxn ang="0">
                    <a:pos x="307" y="96"/>
                  </a:cxn>
                  <a:cxn ang="0">
                    <a:pos x="0" y="96"/>
                  </a:cxn>
                  <a:cxn ang="0">
                    <a:pos x="0" y="134"/>
                  </a:cxn>
                  <a:cxn ang="0">
                    <a:pos x="307" y="134"/>
                  </a:cxn>
                  <a:cxn ang="0">
                    <a:pos x="307" y="230"/>
                  </a:cxn>
                  <a:cxn ang="0">
                    <a:pos x="460" y="115"/>
                  </a:cxn>
                  <a:cxn ang="0">
                    <a:pos x="307" y="0"/>
                  </a:cxn>
                </a:cxnLst>
                <a:rect l="0" t="0" r="r" b="b"/>
                <a:pathLst>
                  <a:path w="460" h="230">
                    <a:moveTo>
                      <a:pt x="307" y="0"/>
                    </a:moveTo>
                    <a:lnTo>
                      <a:pt x="307" y="96"/>
                    </a:lnTo>
                    <a:lnTo>
                      <a:pt x="0" y="96"/>
                    </a:lnTo>
                    <a:lnTo>
                      <a:pt x="0" y="134"/>
                    </a:lnTo>
                    <a:lnTo>
                      <a:pt x="307" y="134"/>
                    </a:lnTo>
                    <a:lnTo>
                      <a:pt x="307" y="230"/>
                    </a:lnTo>
                    <a:lnTo>
                      <a:pt x="460" y="115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rgbClr val="B2B2B2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60" name="Rectangle 120"/>
              <p:cNvSpPr>
                <a:spLocks noChangeArrowheads="1"/>
              </p:cNvSpPr>
              <p:nvPr/>
            </p:nvSpPr>
            <p:spPr bwMode="auto">
              <a:xfrm>
                <a:off x="4593" y="2017"/>
                <a:ext cx="116" cy="654"/>
              </a:xfrm>
              <a:prstGeom prst="rect">
                <a:avLst/>
              </a:prstGeom>
              <a:solidFill>
                <a:srgbClr val="B2B2B2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61" name="Rectangle 121"/>
              <p:cNvSpPr>
                <a:spLocks noChangeArrowheads="1"/>
              </p:cNvSpPr>
              <p:nvPr/>
            </p:nvSpPr>
            <p:spPr bwMode="auto">
              <a:xfrm>
                <a:off x="4619" y="2276"/>
                <a:ext cx="120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x</a:t>
                </a:r>
                <a:endParaRPr lang="en-US"/>
              </a:p>
            </p:txBody>
          </p:sp>
          <p:sp>
            <p:nvSpPr>
              <p:cNvPr id="445562" name="Freeform 122"/>
              <p:cNvSpPr>
                <a:spLocks/>
              </p:cNvSpPr>
              <p:nvPr/>
            </p:nvSpPr>
            <p:spPr bwMode="auto">
              <a:xfrm>
                <a:off x="4362" y="2286"/>
                <a:ext cx="231" cy="115"/>
              </a:xfrm>
              <a:custGeom>
                <a:avLst/>
                <a:gdLst/>
                <a:ahLst/>
                <a:cxnLst>
                  <a:cxn ang="0">
                    <a:pos x="307" y="0"/>
                  </a:cxn>
                  <a:cxn ang="0">
                    <a:pos x="307" y="96"/>
                  </a:cxn>
                  <a:cxn ang="0">
                    <a:pos x="0" y="96"/>
                  </a:cxn>
                  <a:cxn ang="0">
                    <a:pos x="0" y="134"/>
                  </a:cxn>
                  <a:cxn ang="0">
                    <a:pos x="307" y="134"/>
                  </a:cxn>
                  <a:cxn ang="0">
                    <a:pos x="307" y="230"/>
                  </a:cxn>
                  <a:cxn ang="0">
                    <a:pos x="460" y="115"/>
                  </a:cxn>
                  <a:cxn ang="0">
                    <a:pos x="307" y="0"/>
                  </a:cxn>
                </a:cxnLst>
                <a:rect l="0" t="0" r="r" b="b"/>
                <a:pathLst>
                  <a:path w="460" h="230">
                    <a:moveTo>
                      <a:pt x="307" y="0"/>
                    </a:moveTo>
                    <a:lnTo>
                      <a:pt x="307" y="96"/>
                    </a:lnTo>
                    <a:lnTo>
                      <a:pt x="0" y="96"/>
                    </a:lnTo>
                    <a:lnTo>
                      <a:pt x="0" y="134"/>
                    </a:lnTo>
                    <a:lnTo>
                      <a:pt x="307" y="134"/>
                    </a:lnTo>
                    <a:lnTo>
                      <a:pt x="307" y="230"/>
                    </a:lnTo>
                    <a:lnTo>
                      <a:pt x="460" y="115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rgbClr val="FFFFFF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63" name="Freeform 123"/>
              <p:cNvSpPr>
                <a:spLocks/>
              </p:cNvSpPr>
              <p:nvPr/>
            </p:nvSpPr>
            <p:spPr bwMode="auto">
              <a:xfrm>
                <a:off x="4708" y="2286"/>
                <a:ext cx="230" cy="115"/>
              </a:xfrm>
              <a:custGeom>
                <a:avLst/>
                <a:gdLst/>
                <a:ahLst/>
                <a:cxnLst>
                  <a:cxn ang="0">
                    <a:pos x="307" y="0"/>
                  </a:cxn>
                  <a:cxn ang="0">
                    <a:pos x="307" y="96"/>
                  </a:cxn>
                  <a:cxn ang="0">
                    <a:pos x="0" y="96"/>
                  </a:cxn>
                  <a:cxn ang="0">
                    <a:pos x="0" y="134"/>
                  </a:cxn>
                  <a:cxn ang="0">
                    <a:pos x="307" y="134"/>
                  </a:cxn>
                  <a:cxn ang="0">
                    <a:pos x="307" y="230"/>
                  </a:cxn>
                  <a:cxn ang="0">
                    <a:pos x="460" y="115"/>
                  </a:cxn>
                  <a:cxn ang="0">
                    <a:pos x="307" y="0"/>
                  </a:cxn>
                </a:cxnLst>
                <a:rect l="0" t="0" r="r" b="b"/>
                <a:pathLst>
                  <a:path w="460" h="230">
                    <a:moveTo>
                      <a:pt x="307" y="0"/>
                    </a:moveTo>
                    <a:lnTo>
                      <a:pt x="307" y="96"/>
                    </a:lnTo>
                    <a:lnTo>
                      <a:pt x="0" y="96"/>
                    </a:lnTo>
                    <a:lnTo>
                      <a:pt x="0" y="134"/>
                    </a:lnTo>
                    <a:lnTo>
                      <a:pt x="307" y="134"/>
                    </a:lnTo>
                    <a:lnTo>
                      <a:pt x="307" y="230"/>
                    </a:lnTo>
                    <a:lnTo>
                      <a:pt x="460" y="115"/>
                    </a:lnTo>
                    <a:lnTo>
                      <a:pt x="307" y="0"/>
                    </a:lnTo>
                    <a:close/>
                  </a:path>
                </a:pathLst>
              </a:custGeom>
              <a:solidFill>
                <a:srgbClr val="B2B2B2"/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445595" name="Rectangle 155"/>
          <p:cNvSpPr>
            <a:spLocks noChangeArrowheads="1"/>
          </p:cNvSpPr>
          <p:nvPr/>
        </p:nvSpPr>
        <p:spPr bwMode="auto">
          <a:xfrm>
            <a:off x="3513138" y="4992688"/>
            <a:ext cx="184150" cy="1038225"/>
          </a:xfrm>
          <a:prstGeom prst="rect">
            <a:avLst/>
          </a:prstGeom>
          <a:solidFill>
            <a:srgbClr val="B2B2B2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5596" name="Rectangle 156"/>
          <p:cNvSpPr>
            <a:spLocks noChangeArrowheads="1"/>
          </p:cNvSpPr>
          <p:nvPr/>
        </p:nvSpPr>
        <p:spPr bwMode="auto">
          <a:xfrm>
            <a:off x="3598863" y="5403850"/>
            <a:ext cx="1016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x</a:t>
            </a:r>
            <a:endParaRPr lang="en-US"/>
          </a:p>
        </p:txBody>
      </p:sp>
      <p:grpSp>
        <p:nvGrpSpPr>
          <p:cNvPr id="445599" name="Group 159"/>
          <p:cNvGrpSpPr>
            <a:grpSpLocks/>
          </p:cNvGrpSpPr>
          <p:nvPr/>
        </p:nvGrpSpPr>
        <p:grpSpPr bwMode="auto">
          <a:xfrm>
            <a:off x="3330575" y="6029325"/>
            <a:ext cx="252413" cy="182563"/>
            <a:chOff x="2098" y="3798"/>
            <a:chExt cx="159" cy="115"/>
          </a:xfrm>
        </p:grpSpPr>
        <p:sp>
          <p:nvSpPr>
            <p:cNvPr id="445597" name="Freeform 157"/>
            <p:cNvSpPr>
              <a:spLocks/>
            </p:cNvSpPr>
            <p:nvPr/>
          </p:nvSpPr>
          <p:spPr bwMode="auto">
            <a:xfrm>
              <a:off x="2098" y="3827"/>
              <a:ext cx="143" cy="86"/>
            </a:xfrm>
            <a:custGeom>
              <a:avLst/>
              <a:gdLst/>
              <a:ahLst/>
              <a:cxnLst>
                <a:cxn ang="0">
                  <a:pos x="286" y="0"/>
                </a:cxn>
                <a:cxn ang="0">
                  <a:pos x="230" y="173"/>
                </a:cxn>
                <a:cxn ang="0">
                  <a:pos x="0" y="173"/>
                </a:cxn>
              </a:cxnLst>
              <a:rect l="0" t="0" r="r" b="b"/>
              <a:pathLst>
                <a:path w="286" h="173">
                  <a:moveTo>
                    <a:pt x="286" y="0"/>
                  </a:moveTo>
                  <a:lnTo>
                    <a:pt x="230" y="173"/>
                  </a:lnTo>
                  <a:lnTo>
                    <a:pt x="0" y="17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98" name="Freeform 158"/>
            <p:cNvSpPr>
              <a:spLocks/>
            </p:cNvSpPr>
            <p:nvPr/>
          </p:nvSpPr>
          <p:spPr bwMode="auto">
            <a:xfrm>
              <a:off x="2225" y="3798"/>
              <a:ext cx="32" cy="36"/>
            </a:xfrm>
            <a:custGeom>
              <a:avLst/>
              <a:gdLst/>
              <a:ahLst/>
              <a:cxnLst>
                <a:cxn ang="0">
                  <a:pos x="62" y="74"/>
                </a:cxn>
                <a:cxn ang="0">
                  <a:pos x="51" y="0"/>
                </a:cxn>
                <a:cxn ang="0">
                  <a:pos x="0" y="53"/>
                </a:cxn>
                <a:cxn ang="0">
                  <a:pos x="62" y="74"/>
                </a:cxn>
              </a:cxnLst>
              <a:rect l="0" t="0" r="r" b="b"/>
              <a:pathLst>
                <a:path w="62" h="74">
                  <a:moveTo>
                    <a:pt x="62" y="74"/>
                  </a:moveTo>
                  <a:lnTo>
                    <a:pt x="51" y="0"/>
                  </a:lnTo>
                  <a:lnTo>
                    <a:pt x="0" y="53"/>
                  </a:lnTo>
                  <a:lnTo>
                    <a:pt x="62" y="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5602" name="Group 162"/>
          <p:cNvGrpSpPr>
            <a:grpSpLocks/>
          </p:cNvGrpSpPr>
          <p:nvPr/>
        </p:nvGrpSpPr>
        <p:grpSpPr bwMode="auto">
          <a:xfrm>
            <a:off x="3627438" y="6029325"/>
            <a:ext cx="250825" cy="182563"/>
            <a:chOff x="2285" y="3798"/>
            <a:chExt cx="158" cy="115"/>
          </a:xfrm>
        </p:grpSpPr>
        <p:sp>
          <p:nvSpPr>
            <p:cNvPr id="445600" name="Freeform 160"/>
            <p:cNvSpPr>
              <a:spLocks/>
            </p:cNvSpPr>
            <p:nvPr/>
          </p:nvSpPr>
          <p:spPr bwMode="auto">
            <a:xfrm>
              <a:off x="2300" y="3827"/>
              <a:ext cx="143" cy="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173"/>
                </a:cxn>
                <a:cxn ang="0">
                  <a:pos x="286" y="173"/>
                </a:cxn>
              </a:cxnLst>
              <a:rect l="0" t="0" r="r" b="b"/>
              <a:pathLst>
                <a:path w="286" h="173">
                  <a:moveTo>
                    <a:pt x="0" y="0"/>
                  </a:moveTo>
                  <a:lnTo>
                    <a:pt x="56" y="173"/>
                  </a:lnTo>
                  <a:lnTo>
                    <a:pt x="286" y="17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601" name="Freeform 161"/>
            <p:cNvSpPr>
              <a:spLocks/>
            </p:cNvSpPr>
            <p:nvPr/>
          </p:nvSpPr>
          <p:spPr bwMode="auto">
            <a:xfrm>
              <a:off x="2285" y="3798"/>
              <a:ext cx="31" cy="36"/>
            </a:xfrm>
            <a:custGeom>
              <a:avLst/>
              <a:gdLst/>
              <a:ahLst/>
              <a:cxnLst>
                <a:cxn ang="0">
                  <a:pos x="63" y="53"/>
                </a:cxn>
                <a:cxn ang="0">
                  <a:pos x="10" y="0"/>
                </a:cxn>
                <a:cxn ang="0">
                  <a:pos x="0" y="74"/>
                </a:cxn>
                <a:cxn ang="0">
                  <a:pos x="63" y="53"/>
                </a:cxn>
              </a:cxnLst>
              <a:rect l="0" t="0" r="r" b="b"/>
              <a:pathLst>
                <a:path w="63" h="74">
                  <a:moveTo>
                    <a:pt x="63" y="53"/>
                  </a:moveTo>
                  <a:lnTo>
                    <a:pt x="10" y="0"/>
                  </a:lnTo>
                  <a:lnTo>
                    <a:pt x="0" y="74"/>
                  </a:lnTo>
                  <a:lnTo>
                    <a:pt x="63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5603" name="Freeform 163"/>
          <p:cNvSpPr>
            <a:spLocks/>
          </p:cNvSpPr>
          <p:nvPr/>
        </p:nvSpPr>
        <p:spPr bwMode="auto">
          <a:xfrm>
            <a:off x="3146425" y="5419725"/>
            <a:ext cx="366713" cy="182563"/>
          </a:xfrm>
          <a:custGeom>
            <a:avLst/>
            <a:gdLst/>
            <a:ahLst/>
            <a:cxnLst>
              <a:cxn ang="0">
                <a:pos x="307" y="0"/>
              </a:cxn>
              <a:cxn ang="0">
                <a:pos x="307" y="96"/>
              </a:cxn>
              <a:cxn ang="0">
                <a:pos x="0" y="96"/>
              </a:cxn>
              <a:cxn ang="0">
                <a:pos x="0" y="134"/>
              </a:cxn>
              <a:cxn ang="0">
                <a:pos x="307" y="134"/>
              </a:cxn>
              <a:cxn ang="0">
                <a:pos x="307" y="230"/>
              </a:cxn>
              <a:cxn ang="0">
                <a:pos x="460" y="115"/>
              </a:cxn>
              <a:cxn ang="0">
                <a:pos x="307" y="0"/>
              </a:cxn>
            </a:cxnLst>
            <a:rect l="0" t="0" r="r" b="b"/>
            <a:pathLst>
              <a:path w="460" h="230">
                <a:moveTo>
                  <a:pt x="307" y="0"/>
                </a:moveTo>
                <a:lnTo>
                  <a:pt x="307" y="96"/>
                </a:lnTo>
                <a:lnTo>
                  <a:pt x="0" y="96"/>
                </a:lnTo>
                <a:lnTo>
                  <a:pt x="0" y="134"/>
                </a:lnTo>
                <a:lnTo>
                  <a:pt x="307" y="134"/>
                </a:lnTo>
                <a:lnTo>
                  <a:pt x="307" y="230"/>
                </a:lnTo>
                <a:lnTo>
                  <a:pt x="460" y="115"/>
                </a:lnTo>
                <a:lnTo>
                  <a:pt x="307" y="0"/>
                </a:lnTo>
                <a:close/>
              </a:path>
            </a:pathLst>
          </a:custGeom>
          <a:solidFill>
            <a:srgbClr val="66CCFF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5604" name="Freeform 164"/>
          <p:cNvSpPr>
            <a:spLocks/>
          </p:cNvSpPr>
          <p:nvPr/>
        </p:nvSpPr>
        <p:spPr bwMode="auto">
          <a:xfrm>
            <a:off x="3695700" y="5419725"/>
            <a:ext cx="365125" cy="182563"/>
          </a:xfrm>
          <a:custGeom>
            <a:avLst/>
            <a:gdLst/>
            <a:ahLst/>
            <a:cxnLst>
              <a:cxn ang="0">
                <a:pos x="307" y="0"/>
              </a:cxn>
              <a:cxn ang="0">
                <a:pos x="307" y="96"/>
              </a:cxn>
              <a:cxn ang="0">
                <a:pos x="0" y="96"/>
              </a:cxn>
              <a:cxn ang="0">
                <a:pos x="0" y="134"/>
              </a:cxn>
              <a:cxn ang="0">
                <a:pos x="307" y="134"/>
              </a:cxn>
              <a:cxn ang="0">
                <a:pos x="307" y="230"/>
              </a:cxn>
              <a:cxn ang="0">
                <a:pos x="460" y="115"/>
              </a:cxn>
              <a:cxn ang="0">
                <a:pos x="307" y="0"/>
              </a:cxn>
            </a:cxnLst>
            <a:rect l="0" t="0" r="r" b="b"/>
            <a:pathLst>
              <a:path w="460" h="230">
                <a:moveTo>
                  <a:pt x="307" y="0"/>
                </a:moveTo>
                <a:lnTo>
                  <a:pt x="307" y="96"/>
                </a:lnTo>
                <a:lnTo>
                  <a:pt x="0" y="96"/>
                </a:lnTo>
                <a:lnTo>
                  <a:pt x="0" y="134"/>
                </a:lnTo>
                <a:lnTo>
                  <a:pt x="307" y="134"/>
                </a:lnTo>
                <a:lnTo>
                  <a:pt x="307" y="230"/>
                </a:lnTo>
                <a:lnTo>
                  <a:pt x="460" y="115"/>
                </a:lnTo>
                <a:lnTo>
                  <a:pt x="307" y="0"/>
                </a:lnTo>
                <a:close/>
              </a:path>
            </a:pathLst>
          </a:custGeom>
          <a:solidFill>
            <a:srgbClr val="B2B2B2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5605" name="Rectangle 165"/>
          <p:cNvSpPr>
            <a:spLocks noChangeArrowheads="1"/>
          </p:cNvSpPr>
          <p:nvPr/>
        </p:nvSpPr>
        <p:spPr bwMode="auto">
          <a:xfrm>
            <a:off x="3513138" y="4992688"/>
            <a:ext cx="184150" cy="1038225"/>
          </a:xfrm>
          <a:prstGeom prst="rect">
            <a:avLst/>
          </a:prstGeom>
          <a:solidFill>
            <a:srgbClr val="B2B2B2"/>
          </a:solidFill>
          <a:ln w="793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5606" name="Rectangle 166"/>
          <p:cNvSpPr>
            <a:spLocks noChangeArrowheads="1"/>
          </p:cNvSpPr>
          <p:nvPr/>
        </p:nvSpPr>
        <p:spPr bwMode="auto">
          <a:xfrm>
            <a:off x="3598863" y="5403850"/>
            <a:ext cx="1016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x</a:t>
            </a:r>
            <a:endParaRPr lang="en-US"/>
          </a:p>
        </p:txBody>
      </p:sp>
      <p:grpSp>
        <p:nvGrpSpPr>
          <p:cNvPr id="445609" name="Group 169"/>
          <p:cNvGrpSpPr>
            <a:grpSpLocks/>
          </p:cNvGrpSpPr>
          <p:nvPr/>
        </p:nvGrpSpPr>
        <p:grpSpPr bwMode="auto">
          <a:xfrm>
            <a:off x="3330575" y="6029325"/>
            <a:ext cx="252413" cy="182563"/>
            <a:chOff x="2098" y="3798"/>
            <a:chExt cx="159" cy="115"/>
          </a:xfrm>
        </p:grpSpPr>
        <p:sp>
          <p:nvSpPr>
            <p:cNvPr id="445607" name="Freeform 167"/>
            <p:cNvSpPr>
              <a:spLocks/>
            </p:cNvSpPr>
            <p:nvPr/>
          </p:nvSpPr>
          <p:spPr bwMode="auto">
            <a:xfrm>
              <a:off x="2098" y="3827"/>
              <a:ext cx="143" cy="86"/>
            </a:xfrm>
            <a:custGeom>
              <a:avLst/>
              <a:gdLst/>
              <a:ahLst/>
              <a:cxnLst>
                <a:cxn ang="0">
                  <a:pos x="286" y="0"/>
                </a:cxn>
                <a:cxn ang="0">
                  <a:pos x="230" y="173"/>
                </a:cxn>
                <a:cxn ang="0">
                  <a:pos x="0" y="173"/>
                </a:cxn>
              </a:cxnLst>
              <a:rect l="0" t="0" r="r" b="b"/>
              <a:pathLst>
                <a:path w="286" h="173">
                  <a:moveTo>
                    <a:pt x="286" y="0"/>
                  </a:moveTo>
                  <a:lnTo>
                    <a:pt x="230" y="173"/>
                  </a:lnTo>
                  <a:lnTo>
                    <a:pt x="0" y="17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608" name="Freeform 168"/>
            <p:cNvSpPr>
              <a:spLocks/>
            </p:cNvSpPr>
            <p:nvPr/>
          </p:nvSpPr>
          <p:spPr bwMode="auto">
            <a:xfrm>
              <a:off x="2225" y="3798"/>
              <a:ext cx="32" cy="36"/>
            </a:xfrm>
            <a:custGeom>
              <a:avLst/>
              <a:gdLst/>
              <a:ahLst/>
              <a:cxnLst>
                <a:cxn ang="0">
                  <a:pos x="62" y="74"/>
                </a:cxn>
                <a:cxn ang="0">
                  <a:pos x="51" y="0"/>
                </a:cxn>
                <a:cxn ang="0">
                  <a:pos x="0" y="53"/>
                </a:cxn>
                <a:cxn ang="0">
                  <a:pos x="62" y="74"/>
                </a:cxn>
              </a:cxnLst>
              <a:rect l="0" t="0" r="r" b="b"/>
              <a:pathLst>
                <a:path w="62" h="74">
                  <a:moveTo>
                    <a:pt x="62" y="74"/>
                  </a:moveTo>
                  <a:lnTo>
                    <a:pt x="51" y="0"/>
                  </a:lnTo>
                  <a:lnTo>
                    <a:pt x="0" y="53"/>
                  </a:lnTo>
                  <a:lnTo>
                    <a:pt x="62" y="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5612" name="Group 172"/>
          <p:cNvGrpSpPr>
            <a:grpSpLocks/>
          </p:cNvGrpSpPr>
          <p:nvPr/>
        </p:nvGrpSpPr>
        <p:grpSpPr bwMode="auto">
          <a:xfrm>
            <a:off x="3627438" y="6029325"/>
            <a:ext cx="250825" cy="182563"/>
            <a:chOff x="2285" y="3798"/>
            <a:chExt cx="158" cy="115"/>
          </a:xfrm>
        </p:grpSpPr>
        <p:sp>
          <p:nvSpPr>
            <p:cNvPr id="445610" name="Freeform 170"/>
            <p:cNvSpPr>
              <a:spLocks/>
            </p:cNvSpPr>
            <p:nvPr/>
          </p:nvSpPr>
          <p:spPr bwMode="auto">
            <a:xfrm>
              <a:off x="2300" y="3827"/>
              <a:ext cx="143" cy="8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173"/>
                </a:cxn>
                <a:cxn ang="0">
                  <a:pos x="286" y="173"/>
                </a:cxn>
              </a:cxnLst>
              <a:rect l="0" t="0" r="r" b="b"/>
              <a:pathLst>
                <a:path w="286" h="173">
                  <a:moveTo>
                    <a:pt x="0" y="0"/>
                  </a:moveTo>
                  <a:lnTo>
                    <a:pt x="56" y="173"/>
                  </a:lnTo>
                  <a:lnTo>
                    <a:pt x="286" y="173"/>
                  </a:lnTo>
                </a:path>
              </a:pathLst>
            </a:cu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611" name="Freeform 171"/>
            <p:cNvSpPr>
              <a:spLocks/>
            </p:cNvSpPr>
            <p:nvPr/>
          </p:nvSpPr>
          <p:spPr bwMode="auto">
            <a:xfrm>
              <a:off x="2285" y="3798"/>
              <a:ext cx="31" cy="36"/>
            </a:xfrm>
            <a:custGeom>
              <a:avLst/>
              <a:gdLst/>
              <a:ahLst/>
              <a:cxnLst>
                <a:cxn ang="0">
                  <a:pos x="63" y="53"/>
                </a:cxn>
                <a:cxn ang="0">
                  <a:pos x="10" y="0"/>
                </a:cxn>
                <a:cxn ang="0">
                  <a:pos x="0" y="74"/>
                </a:cxn>
                <a:cxn ang="0">
                  <a:pos x="63" y="53"/>
                </a:cxn>
              </a:cxnLst>
              <a:rect l="0" t="0" r="r" b="b"/>
              <a:pathLst>
                <a:path w="63" h="74">
                  <a:moveTo>
                    <a:pt x="63" y="53"/>
                  </a:moveTo>
                  <a:lnTo>
                    <a:pt x="10" y="0"/>
                  </a:lnTo>
                  <a:lnTo>
                    <a:pt x="0" y="74"/>
                  </a:lnTo>
                  <a:lnTo>
                    <a:pt x="63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5613" name="Freeform 173"/>
          <p:cNvSpPr>
            <a:spLocks/>
          </p:cNvSpPr>
          <p:nvPr/>
        </p:nvSpPr>
        <p:spPr bwMode="auto">
          <a:xfrm>
            <a:off x="3146425" y="5419725"/>
            <a:ext cx="366713" cy="182563"/>
          </a:xfrm>
          <a:custGeom>
            <a:avLst/>
            <a:gdLst/>
            <a:ahLst/>
            <a:cxnLst>
              <a:cxn ang="0">
                <a:pos x="307" y="0"/>
              </a:cxn>
              <a:cxn ang="0">
                <a:pos x="307" y="96"/>
              </a:cxn>
              <a:cxn ang="0">
                <a:pos x="0" y="96"/>
              </a:cxn>
              <a:cxn ang="0">
                <a:pos x="0" y="134"/>
              </a:cxn>
              <a:cxn ang="0">
                <a:pos x="307" y="134"/>
              </a:cxn>
              <a:cxn ang="0">
                <a:pos x="307" y="230"/>
              </a:cxn>
              <a:cxn ang="0">
                <a:pos x="460" y="115"/>
              </a:cxn>
              <a:cxn ang="0">
                <a:pos x="307" y="0"/>
              </a:cxn>
            </a:cxnLst>
            <a:rect l="0" t="0" r="r" b="b"/>
            <a:pathLst>
              <a:path w="460" h="230">
                <a:moveTo>
                  <a:pt x="307" y="0"/>
                </a:moveTo>
                <a:lnTo>
                  <a:pt x="307" y="96"/>
                </a:lnTo>
                <a:lnTo>
                  <a:pt x="0" y="96"/>
                </a:lnTo>
                <a:lnTo>
                  <a:pt x="0" y="134"/>
                </a:lnTo>
                <a:lnTo>
                  <a:pt x="307" y="134"/>
                </a:lnTo>
                <a:lnTo>
                  <a:pt x="307" y="230"/>
                </a:lnTo>
                <a:lnTo>
                  <a:pt x="460" y="115"/>
                </a:lnTo>
                <a:lnTo>
                  <a:pt x="307" y="0"/>
                </a:lnTo>
                <a:close/>
              </a:path>
            </a:pathLst>
          </a:custGeom>
          <a:solidFill>
            <a:srgbClr val="66CCFF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5614" name="Freeform 174"/>
          <p:cNvSpPr>
            <a:spLocks/>
          </p:cNvSpPr>
          <p:nvPr/>
        </p:nvSpPr>
        <p:spPr bwMode="auto">
          <a:xfrm>
            <a:off x="3695700" y="5419725"/>
            <a:ext cx="365125" cy="182563"/>
          </a:xfrm>
          <a:custGeom>
            <a:avLst/>
            <a:gdLst/>
            <a:ahLst/>
            <a:cxnLst>
              <a:cxn ang="0">
                <a:pos x="307" y="0"/>
              </a:cxn>
              <a:cxn ang="0">
                <a:pos x="307" y="96"/>
              </a:cxn>
              <a:cxn ang="0">
                <a:pos x="0" y="96"/>
              </a:cxn>
              <a:cxn ang="0">
                <a:pos x="0" y="134"/>
              </a:cxn>
              <a:cxn ang="0">
                <a:pos x="307" y="134"/>
              </a:cxn>
              <a:cxn ang="0">
                <a:pos x="307" y="230"/>
              </a:cxn>
              <a:cxn ang="0">
                <a:pos x="460" y="115"/>
              </a:cxn>
              <a:cxn ang="0">
                <a:pos x="307" y="0"/>
              </a:cxn>
            </a:cxnLst>
            <a:rect l="0" t="0" r="r" b="b"/>
            <a:pathLst>
              <a:path w="460" h="230">
                <a:moveTo>
                  <a:pt x="307" y="0"/>
                </a:moveTo>
                <a:lnTo>
                  <a:pt x="307" y="96"/>
                </a:lnTo>
                <a:lnTo>
                  <a:pt x="0" y="96"/>
                </a:lnTo>
                <a:lnTo>
                  <a:pt x="0" y="134"/>
                </a:lnTo>
                <a:lnTo>
                  <a:pt x="307" y="134"/>
                </a:lnTo>
                <a:lnTo>
                  <a:pt x="307" y="230"/>
                </a:lnTo>
                <a:lnTo>
                  <a:pt x="460" y="115"/>
                </a:lnTo>
                <a:lnTo>
                  <a:pt x="307" y="0"/>
                </a:lnTo>
                <a:close/>
              </a:path>
            </a:pathLst>
          </a:custGeom>
          <a:solidFill>
            <a:srgbClr val="B2B2B2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45624" name="Group 184"/>
          <p:cNvGrpSpPr>
            <a:grpSpLocks/>
          </p:cNvGrpSpPr>
          <p:nvPr/>
        </p:nvGrpSpPr>
        <p:grpSpPr bwMode="auto">
          <a:xfrm>
            <a:off x="4833938" y="4864100"/>
            <a:ext cx="3843337" cy="1155700"/>
            <a:chOff x="3045" y="3064"/>
            <a:chExt cx="2421" cy="728"/>
          </a:xfrm>
        </p:grpSpPr>
        <p:grpSp>
          <p:nvGrpSpPr>
            <p:cNvPr id="445623" name="Group 183"/>
            <p:cNvGrpSpPr>
              <a:grpSpLocks/>
            </p:cNvGrpSpPr>
            <p:nvPr/>
          </p:nvGrpSpPr>
          <p:grpSpPr bwMode="auto">
            <a:xfrm>
              <a:off x="3045" y="3064"/>
              <a:ext cx="2421" cy="728"/>
              <a:chOff x="3045" y="3071"/>
              <a:chExt cx="2421" cy="728"/>
            </a:xfrm>
          </p:grpSpPr>
          <p:sp>
            <p:nvSpPr>
              <p:cNvPr id="445578" name="Rectangle 138"/>
              <p:cNvSpPr>
                <a:spLocks noChangeArrowheads="1"/>
              </p:cNvSpPr>
              <p:nvPr/>
            </p:nvSpPr>
            <p:spPr bwMode="auto">
              <a:xfrm>
                <a:off x="3045" y="3170"/>
                <a:ext cx="311" cy="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66" name="Rectangle 126"/>
              <p:cNvSpPr>
                <a:spLocks noChangeArrowheads="1"/>
              </p:cNvSpPr>
              <p:nvPr/>
            </p:nvSpPr>
            <p:spPr bwMode="auto">
              <a:xfrm>
                <a:off x="4593" y="3145"/>
                <a:ext cx="116" cy="654"/>
              </a:xfrm>
              <a:prstGeom prst="rect">
                <a:avLst/>
              </a:prstGeom>
              <a:solidFill>
                <a:srgbClr val="FFFFFF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67" name="Rectangle 127"/>
              <p:cNvSpPr>
                <a:spLocks noChangeArrowheads="1"/>
              </p:cNvSpPr>
              <p:nvPr/>
            </p:nvSpPr>
            <p:spPr bwMode="auto">
              <a:xfrm>
                <a:off x="4638" y="327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n</a:t>
                </a:r>
                <a:endParaRPr lang="en-US"/>
              </a:p>
            </p:txBody>
          </p:sp>
          <p:sp>
            <p:nvSpPr>
              <p:cNvPr id="445568" name="Rectangle 128"/>
              <p:cNvSpPr>
                <a:spLocks noChangeArrowheads="1"/>
              </p:cNvSpPr>
              <p:nvPr/>
            </p:nvSpPr>
            <p:spPr bwMode="auto">
              <a:xfrm>
                <a:off x="4638" y="3412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o</a:t>
                </a:r>
                <a:endParaRPr lang="en-US"/>
              </a:p>
            </p:txBody>
          </p:sp>
          <p:sp>
            <p:nvSpPr>
              <p:cNvPr id="445569" name="Rectangle 129"/>
              <p:cNvSpPr>
                <a:spLocks noChangeArrowheads="1"/>
              </p:cNvSpPr>
              <p:nvPr/>
            </p:nvSpPr>
            <p:spPr bwMode="auto">
              <a:xfrm>
                <a:off x="4638" y="3550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p</a:t>
                </a:r>
                <a:endParaRPr lang="en-US"/>
              </a:p>
            </p:txBody>
          </p:sp>
          <p:sp>
            <p:nvSpPr>
              <p:cNvPr id="445570" name="Freeform 130"/>
              <p:cNvSpPr>
                <a:spLocks/>
              </p:cNvSpPr>
              <p:nvPr/>
            </p:nvSpPr>
            <p:spPr bwMode="auto">
              <a:xfrm>
                <a:off x="3470" y="3416"/>
                <a:ext cx="346" cy="231"/>
              </a:xfrm>
              <a:custGeom>
                <a:avLst/>
                <a:gdLst/>
                <a:ahLst/>
                <a:cxnLst>
                  <a:cxn ang="0">
                    <a:pos x="0" y="460"/>
                  </a:cxn>
                  <a:cxn ang="0">
                    <a:pos x="384" y="460"/>
                  </a:cxn>
                  <a:cxn ang="0">
                    <a:pos x="384" y="0"/>
                  </a:cxn>
                  <a:cxn ang="0">
                    <a:pos x="691" y="0"/>
                  </a:cxn>
                </a:cxnLst>
                <a:rect l="0" t="0" r="r" b="b"/>
                <a:pathLst>
                  <a:path w="691" h="460">
                    <a:moveTo>
                      <a:pt x="0" y="460"/>
                    </a:moveTo>
                    <a:lnTo>
                      <a:pt x="384" y="460"/>
                    </a:lnTo>
                    <a:lnTo>
                      <a:pt x="384" y="0"/>
                    </a:lnTo>
                    <a:lnTo>
                      <a:pt x="691" y="0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71" name="Rectangle 131"/>
              <p:cNvSpPr>
                <a:spLocks noChangeArrowheads="1"/>
              </p:cNvSpPr>
              <p:nvPr/>
            </p:nvSpPr>
            <p:spPr bwMode="auto">
              <a:xfrm>
                <a:off x="3316" y="3071"/>
                <a:ext cx="692" cy="2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72" name="Rectangle 132"/>
              <p:cNvSpPr>
                <a:spLocks noChangeArrowheads="1"/>
              </p:cNvSpPr>
              <p:nvPr/>
            </p:nvSpPr>
            <p:spPr bwMode="auto">
              <a:xfrm>
                <a:off x="3542" y="3101"/>
                <a:ext cx="289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Rising</a:t>
                </a:r>
                <a:endParaRPr lang="en-US"/>
              </a:p>
            </p:txBody>
          </p:sp>
          <p:sp>
            <p:nvSpPr>
              <p:cNvPr id="445573" name="Rectangle 133"/>
              <p:cNvSpPr>
                <a:spLocks noChangeArrowheads="1"/>
              </p:cNvSpPr>
              <p:nvPr/>
            </p:nvSpPr>
            <p:spPr bwMode="auto">
              <a:xfrm>
                <a:off x="3567" y="3224"/>
                <a:ext cx="237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clock</a:t>
                </a:r>
                <a:endParaRPr lang="en-US"/>
              </a:p>
            </p:txBody>
          </p:sp>
          <p:sp>
            <p:nvSpPr>
              <p:cNvPr id="445574" name="Freeform 134"/>
              <p:cNvSpPr>
                <a:spLocks/>
              </p:cNvSpPr>
              <p:nvPr/>
            </p:nvSpPr>
            <p:spPr bwMode="auto">
              <a:xfrm>
                <a:off x="3470" y="3416"/>
                <a:ext cx="346" cy="231"/>
              </a:xfrm>
              <a:custGeom>
                <a:avLst/>
                <a:gdLst/>
                <a:ahLst/>
                <a:cxnLst>
                  <a:cxn ang="0">
                    <a:pos x="0" y="460"/>
                  </a:cxn>
                  <a:cxn ang="0">
                    <a:pos x="384" y="460"/>
                  </a:cxn>
                  <a:cxn ang="0">
                    <a:pos x="384" y="0"/>
                  </a:cxn>
                  <a:cxn ang="0">
                    <a:pos x="691" y="0"/>
                  </a:cxn>
                </a:cxnLst>
                <a:rect l="0" t="0" r="r" b="b"/>
                <a:pathLst>
                  <a:path w="691" h="460">
                    <a:moveTo>
                      <a:pt x="0" y="460"/>
                    </a:moveTo>
                    <a:lnTo>
                      <a:pt x="384" y="460"/>
                    </a:lnTo>
                    <a:lnTo>
                      <a:pt x="384" y="0"/>
                    </a:lnTo>
                    <a:lnTo>
                      <a:pt x="691" y="0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75" name="Rectangle 135"/>
              <p:cNvSpPr>
                <a:spLocks noChangeArrowheads="1"/>
              </p:cNvSpPr>
              <p:nvPr/>
            </p:nvSpPr>
            <p:spPr bwMode="auto">
              <a:xfrm>
                <a:off x="3316" y="3071"/>
                <a:ext cx="692" cy="2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76" name="Rectangle 136"/>
              <p:cNvSpPr>
                <a:spLocks noChangeArrowheads="1"/>
              </p:cNvSpPr>
              <p:nvPr/>
            </p:nvSpPr>
            <p:spPr bwMode="auto">
              <a:xfrm>
                <a:off x="3542" y="3101"/>
                <a:ext cx="289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Rising</a:t>
                </a:r>
                <a:endParaRPr lang="en-US"/>
              </a:p>
            </p:txBody>
          </p:sp>
          <p:sp>
            <p:nvSpPr>
              <p:cNvPr id="445577" name="Rectangle 137"/>
              <p:cNvSpPr>
                <a:spLocks noChangeArrowheads="1"/>
              </p:cNvSpPr>
              <p:nvPr/>
            </p:nvSpPr>
            <p:spPr bwMode="auto">
              <a:xfrm>
                <a:off x="3567" y="3224"/>
                <a:ext cx="237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clock</a:t>
                </a:r>
                <a:endParaRPr lang="en-US"/>
              </a:p>
            </p:txBody>
          </p:sp>
          <p:sp>
            <p:nvSpPr>
              <p:cNvPr id="445579" name="Rectangle 139"/>
              <p:cNvSpPr>
                <a:spLocks noChangeArrowheads="1"/>
              </p:cNvSpPr>
              <p:nvPr/>
            </p:nvSpPr>
            <p:spPr bwMode="auto">
              <a:xfrm>
                <a:off x="3181" y="3206"/>
                <a:ext cx="21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900" b="0">
                    <a:solidFill>
                      <a:srgbClr val="000099"/>
                    </a:solidFill>
                    <a:latin typeface="Wingdings 3" pitchFamily="18" charset="2"/>
                  </a:rPr>
                  <a:t>_</a:t>
                </a:r>
                <a:endParaRPr lang="en-US"/>
              </a:p>
            </p:txBody>
          </p:sp>
          <p:sp>
            <p:nvSpPr>
              <p:cNvPr id="445580" name="Rectangle 140"/>
              <p:cNvSpPr>
                <a:spLocks noChangeArrowheads="1"/>
              </p:cNvSpPr>
              <p:nvPr/>
            </p:nvSpPr>
            <p:spPr bwMode="auto">
              <a:xfrm>
                <a:off x="4005" y="3170"/>
                <a:ext cx="310" cy="3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81" name="Rectangle 141"/>
              <p:cNvSpPr>
                <a:spLocks noChangeArrowheads="1"/>
              </p:cNvSpPr>
              <p:nvPr/>
            </p:nvSpPr>
            <p:spPr bwMode="auto">
              <a:xfrm>
                <a:off x="4141" y="3206"/>
                <a:ext cx="21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2900" b="0">
                    <a:solidFill>
                      <a:srgbClr val="000099"/>
                    </a:solidFill>
                    <a:latin typeface="Wingdings 3" pitchFamily="18" charset="2"/>
                  </a:rPr>
                  <a:t>_</a:t>
                </a:r>
                <a:endParaRPr lang="en-US"/>
              </a:p>
            </p:txBody>
          </p:sp>
          <p:sp>
            <p:nvSpPr>
              <p:cNvPr id="445586" name="Rectangle 146"/>
              <p:cNvSpPr>
                <a:spLocks noChangeArrowheads="1"/>
              </p:cNvSpPr>
              <p:nvPr/>
            </p:nvSpPr>
            <p:spPr bwMode="auto">
              <a:xfrm>
                <a:off x="4763" y="3166"/>
                <a:ext cx="703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87" name="Rectangle 147"/>
              <p:cNvSpPr>
                <a:spLocks noChangeArrowheads="1"/>
              </p:cNvSpPr>
              <p:nvPr/>
            </p:nvSpPr>
            <p:spPr bwMode="auto">
              <a:xfrm>
                <a:off x="4830" y="3190"/>
                <a:ext cx="432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Output = </a:t>
                </a:r>
                <a:endParaRPr lang="en-US"/>
              </a:p>
            </p:txBody>
          </p:sp>
          <p:sp>
            <p:nvSpPr>
              <p:cNvPr id="445588" name="Rectangle 148"/>
              <p:cNvSpPr>
                <a:spLocks noChangeArrowheads="1"/>
              </p:cNvSpPr>
              <p:nvPr/>
            </p:nvSpPr>
            <p:spPr bwMode="auto">
              <a:xfrm>
                <a:off x="5266" y="3200"/>
                <a:ext cx="186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  <a:latin typeface="Courier New" pitchFamily="49" charset="0"/>
                  </a:rPr>
                  <a:t>nop</a:t>
                </a:r>
                <a:endParaRPr lang="en-US"/>
              </a:p>
            </p:txBody>
          </p:sp>
        </p:grpSp>
        <p:sp>
          <p:nvSpPr>
            <p:cNvPr id="445615" name="Freeform 175"/>
            <p:cNvSpPr>
              <a:spLocks/>
            </p:cNvSpPr>
            <p:nvPr/>
          </p:nvSpPr>
          <p:spPr bwMode="auto">
            <a:xfrm>
              <a:off x="4363" y="3414"/>
              <a:ext cx="230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1" y="115"/>
                </a:cxn>
                <a:cxn ang="0">
                  <a:pos x="307" y="0"/>
                </a:cxn>
              </a:cxnLst>
              <a:rect l="0" t="0" r="r" b="b"/>
              <a:pathLst>
                <a:path w="461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1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616" name="Freeform 176"/>
            <p:cNvSpPr>
              <a:spLocks/>
            </p:cNvSpPr>
            <p:nvPr/>
          </p:nvSpPr>
          <p:spPr bwMode="auto">
            <a:xfrm>
              <a:off x="4708" y="3414"/>
              <a:ext cx="231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1" y="115"/>
                </a:cxn>
                <a:cxn ang="0">
                  <a:pos x="307" y="0"/>
                </a:cxn>
              </a:cxnLst>
              <a:rect l="0" t="0" r="r" b="b"/>
              <a:pathLst>
                <a:path w="461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1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FF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5619" name="Group 179"/>
          <p:cNvGrpSpPr>
            <a:grpSpLocks/>
          </p:cNvGrpSpPr>
          <p:nvPr/>
        </p:nvGrpSpPr>
        <p:grpSpPr bwMode="auto">
          <a:xfrm>
            <a:off x="609600" y="1296988"/>
            <a:ext cx="4737100" cy="1360487"/>
            <a:chOff x="384" y="817"/>
            <a:chExt cx="2984" cy="857"/>
          </a:xfrm>
        </p:grpSpPr>
        <p:sp>
          <p:nvSpPr>
            <p:cNvPr id="445460" name="Rectangle 20"/>
            <p:cNvSpPr>
              <a:spLocks noChangeArrowheads="1"/>
            </p:cNvSpPr>
            <p:nvPr/>
          </p:nvSpPr>
          <p:spPr bwMode="auto">
            <a:xfrm>
              <a:off x="3057" y="866"/>
              <a:ext cx="311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64" name="Rectangle 24"/>
            <p:cNvSpPr>
              <a:spLocks noChangeArrowheads="1"/>
            </p:cNvSpPr>
            <p:nvPr/>
          </p:nvSpPr>
          <p:spPr bwMode="auto">
            <a:xfrm>
              <a:off x="2356" y="856"/>
              <a:ext cx="570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65" name="Rectangle 25"/>
            <p:cNvSpPr>
              <a:spLocks noChangeArrowheads="1"/>
            </p:cNvSpPr>
            <p:nvPr/>
          </p:nvSpPr>
          <p:spPr bwMode="auto">
            <a:xfrm>
              <a:off x="2402" y="886"/>
              <a:ext cx="52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Output = x</a:t>
              </a:r>
              <a:endParaRPr lang="en-US"/>
            </a:p>
          </p:txBody>
        </p:sp>
        <p:sp>
          <p:nvSpPr>
            <p:cNvPr id="445466" name="Rectangle 26"/>
            <p:cNvSpPr>
              <a:spLocks noChangeArrowheads="1"/>
            </p:cNvSpPr>
            <p:nvPr/>
          </p:nvSpPr>
          <p:spPr bwMode="auto">
            <a:xfrm>
              <a:off x="1728" y="856"/>
              <a:ext cx="488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67" name="Rectangle 27"/>
            <p:cNvSpPr>
              <a:spLocks noChangeArrowheads="1"/>
            </p:cNvSpPr>
            <p:nvPr/>
          </p:nvSpPr>
          <p:spPr bwMode="auto">
            <a:xfrm>
              <a:off x="1774" y="886"/>
              <a:ext cx="44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Input = y</a:t>
              </a:r>
              <a:endParaRPr lang="en-US"/>
            </a:p>
          </p:txBody>
        </p:sp>
        <p:sp>
          <p:nvSpPr>
            <p:cNvPr id="445472" name="Rectangle 32"/>
            <p:cNvSpPr>
              <a:spLocks noChangeArrowheads="1"/>
            </p:cNvSpPr>
            <p:nvPr/>
          </p:nvSpPr>
          <p:spPr bwMode="auto">
            <a:xfrm>
              <a:off x="1831" y="1381"/>
              <a:ext cx="375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73" name="Rectangle 33"/>
            <p:cNvSpPr>
              <a:spLocks noChangeArrowheads="1"/>
            </p:cNvSpPr>
            <p:nvPr/>
          </p:nvSpPr>
          <p:spPr bwMode="auto">
            <a:xfrm>
              <a:off x="1878" y="1411"/>
              <a:ext cx="25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stall </a:t>
              </a:r>
              <a:endParaRPr lang="en-US"/>
            </a:p>
          </p:txBody>
        </p:sp>
        <p:sp>
          <p:nvSpPr>
            <p:cNvPr id="445474" name="Rectangle 34"/>
            <p:cNvSpPr>
              <a:spLocks noChangeArrowheads="1"/>
            </p:cNvSpPr>
            <p:nvPr/>
          </p:nvSpPr>
          <p:spPr bwMode="auto">
            <a:xfrm>
              <a:off x="1878" y="1534"/>
              <a:ext cx="1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= 0</a:t>
              </a:r>
              <a:endParaRPr lang="en-US"/>
            </a:p>
          </p:txBody>
        </p:sp>
        <p:sp>
          <p:nvSpPr>
            <p:cNvPr id="445475" name="Rectangle 35"/>
            <p:cNvSpPr>
              <a:spLocks noChangeArrowheads="1"/>
            </p:cNvSpPr>
            <p:nvPr/>
          </p:nvSpPr>
          <p:spPr bwMode="auto">
            <a:xfrm>
              <a:off x="2330" y="1381"/>
              <a:ext cx="423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76" name="Rectangle 36"/>
            <p:cNvSpPr>
              <a:spLocks noChangeArrowheads="1"/>
            </p:cNvSpPr>
            <p:nvPr/>
          </p:nvSpPr>
          <p:spPr bwMode="auto">
            <a:xfrm>
              <a:off x="2377" y="1411"/>
              <a:ext cx="35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bubble</a:t>
              </a:r>
              <a:endParaRPr lang="en-US"/>
            </a:p>
          </p:txBody>
        </p:sp>
        <p:sp>
          <p:nvSpPr>
            <p:cNvPr id="445477" name="Rectangle 37"/>
            <p:cNvSpPr>
              <a:spLocks noChangeArrowheads="1"/>
            </p:cNvSpPr>
            <p:nvPr/>
          </p:nvSpPr>
          <p:spPr bwMode="auto">
            <a:xfrm>
              <a:off x="2561" y="1534"/>
              <a:ext cx="1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= 0</a:t>
              </a:r>
              <a:endParaRPr lang="en-US"/>
            </a:p>
          </p:txBody>
        </p:sp>
        <p:sp>
          <p:nvSpPr>
            <p:cNvPr id="445478" name="Rectangle 38"/>
            <p:cNvSpPr>
              <a:spLocks noChangeArrowheads="1"/>
            </p:cNvSpPr>
            <p:nvPr/>
          </p:nvSpPr>
          <p:spPr bwMode="auto">
            <a:xfrm>
              <a:off x="2225" y="817"/>
              <a:ext cx="116" cy="654"/>
            </a:xfrm>
            <a:prstGeom prst="rect">
              <a:avLst/>
            </a:prstGeom>
            <a:solidFill>
              <a:srgbClr val="B2B2B2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79" name="Rectangle 39"/>
            <p:cNvSpPr>
              <a:spLocks noChangeArrowheads="1"/>
            </p:cNvSpPr>
            <p:nvPr/>
          </p:nvSpPr>
          <p:spPr bwMode="auto">
            <a:xfrm>
              <a:off x="2251" y="1076"/>
              <a:ext cx="120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/>
            </a:p>
          </p:txBody>
        </p:sp>
        <p:grpSp>
          <p:nvGrpSpPr>
            <p:cNvPr id="445482" name="Group 42"/>
            <p:cNvGrpSpPr>
              <a:grpSpLocks/>
            </p:cNvGrpSpPr>
            <p:nvPr/>
          </p:nvGrpSpPr>
          <p:grpSpPr bwMode="auto">
            <a:xfrm>
              <a:off x="2110" y="1470"/>
              <a:ext cx="159" cy="115"/>
              <a:chOff x="2110" y="1470"/>
              <a:chExt cx="159" cy="115"/>
            </a:xfrm>
          </p:grpSpPr>
          <p:sp>
            <p:nvSpPr>
              <p:cNvPr id="445480" name="Freeform 40"/>
              <p:cNvSpPr>
                <a:spLocks/>
              </p:cNvSpPr>
              <p:nvPr/>
            </p:nvSpPr>
            <p:spPr bwMode="auto">
              <a:xfrm>
                <a:off x="2110" y="1498"/>
                <a:ext cx="143" cy="87"/>
              </a:xfrm>
              <a:custGeom>
                <a:avLst/>
                <a:gdLst/>
                <a:ahLst/>
                <a:cxnLst>
                  <a:cxn ang="0">
                    <a:pos x="286" y="0"/>
                  </a:cxn>
                  <a:cxn ang="0">
                    <a:pos x="230" y="173"/>
                  </a:cxn>
                  <a:cxn ang="0">
                    <a:pos x="0" y="173"/>
                  </a:cxn>
                </a:cxnLst>
                <a:rect l="0" t="0" r="r" b="b"/>
                <a:pathLst>
                  <a:path w="286" h="173">
                    <a:moveTo>
                      <a:pt x="286" y="0"/>
                    </a:moveTo>
                    <a:lnTo>
                      <a:pt x="230" y="173"/>
                    </a:lnTo>
                    <a:lnTo>
                      <a:pt x="0" y="17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481" name="Freeform 41"/>
              <p:cNvSpPr>
                <a:spLocks/>
              </p:cNvSpPr>
              <p:nvPr/>
            </p:nvSpPr>
            <p:spPr bwMode="auto">
              <a:xfrm>
                <a:off x="2237" y="1470"/>
                <a:ext cx="32" cy="36"/>
              </a:xfrm>
              <a:custGeom>
                <a:avLst/>
                <a:gdLst/>
                <a:ahLst/>
                <a:cxnLst>
                  <a:cxn ang="0">
                    <a:pos x="62" y="74"/>
                  </a:cxn>
                  <a:cxn ang="0">
                    <a:pos x="51" y="0"/>
                  </a:cxn>
                  <a:cxn ang="0">
                    <a:pos x="0" y="53"/>
                  </a:cxn>
                  <a:cxn ang="0">
                    <a:pos x="62" y="74"/>
                  </a:cxn>
                </a:cxnLst>
                <a:rect l="0" t="0" r="r" b="b"/>
                <a:pathLst>
                  <a:path w="62" h="74">
                    <a:moveTo>
                      <a:pt x="62" y="74"/>
                    </a:moveTo>
                    <a:lnTo>
                      <a:pt x="51" y="0"/>
                    </a:lnTo>
                    <a:lnTo>
                      <a:pt x="0" y="53"/>
                    </a:lnTo>
                    <a:lnTo>
                      <a:pt x="62" y="7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5485" name="Group 45"/>
            <p:cNvGrpSpPr>
              <a:grpSpLocks/>
            </p:cNvGrpSpPr>
            <p:nvPr/>
          </p:nvGrpSpPr>
          <p:grpSpPr bwMode="auto">
            <a:xfrm>
              <a:off x="2297" y="1470"/>
              <a:ext cx="158" cy="115"/>
              <a:chOff x="2297" y="1470"/>
              <a:chExt cx="158" cy="115"/>
            </a:xfrm>
          </p:grpSpPr>
          <p:sp>
            <p:nvSpPr>
              <p:cNvPr id="445483" name="Freeform 43"/>
              <p:cNvSpPr>
                <a:spLocks/>
              </p:cNvSpPr>
              <p:nvPr/>
            </p:nvSpPr>
            <p:spPr bwMode="auto">
              <a:xfrm>
                <a:off x="2312" y="1498"/>
                <a:ext cx="143" cy="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173"/>
                  </a:cxn>
                  <a:cxn ang="0">
                    <a:pos x="286" y="173"/>
                  </a:cxn>
                </a:cxnLst>
                <a:rect l="0" t="0" r="r" b="b"/>
                <a:pathLst>
                  <a:path w="286" h="173">
                    <a:moveTo>
                      <a:pt x="0" y="0"/>
                    </a:moveTo>
                    <a:lnTo>
                      <a:pt x="56" y="173"/>
                    </a:lnTo>
                    <a:lnTo>
                      <a:pt x="286" y="17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484" name="Freeform 44"/>
              <p:cNvSpPr>
                <a:spLocks/>
              </p:cNvSpPr>
              <p:nvPr/>
            </p:nvSpPr>
            <p:spPr bwMode="auto">
              <a:xfrm>
                <a:off x="2297" y="1470"/>
                <a:ext cx="31" cy="36"/>
              </a:xfrm>
              <a:custGeom>
                <a:avLst/>
                <a:gdLst/>
                <a:ahLst/>
                <a:cxnLst>
                  <a:cxn ang="0">
                    <a:pos x="63" y="53"/>
                  </a:cxn>
                  <a:cxn ang="0">
                    <a:pos x="10" y="0"/>
                  </a:cxn>
                  <a:cxn ang="0">
                    <a:pos x="0" y="74"/>
                  </a:cxn>
                  <a:cxn ang="0">
                    <a:pos x="63" y="53"/>
                  </a:cxn>
                </a:cxnLst>
                <a:rect l="0" t="0" r="r" b="b"/>
                <a:pathLst>
                  <a:path w="63" h="74">
                    <a:moveTo>
                      <a:pt x="63" y="53"/>
                    </a:moveTo>
                    <a:lnTo>
                      <a:pt x="10" y="0"/>
                    </a:lnTo>
                    <a:lnTo>
                      <a:pt x="0" y="74"/>
                    </a:lnTo>
                    <a:lnTo>
                      <a:pt x="63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5486" name="Freeform 46"/>
            <p:cNvSpPr>
              <a:spLocks/>
            </p:cNvSpPr>
            <p:nvPr/>
          </p:nvSpPr>
          <p:spPr bwMode="auto">
            <a:xfrm>
              <a:off x="1994" y="1086"/>
              <a:ext cx="231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0" y="115"/>
                </a:cxn>
                <a:cxn ang="0">
                  <a:pos x="307" y="0"/>
                </a:cxn>
              </a:cxnLst>
              <a:rect l="0" t="0" r="r" b="b"/>
              <a:pathLst>
                <a:path w="460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0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66CC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87" name="Freeform 47"/>
            <p:cNvSpPr>
              <a:spLocks/>
            </p:cNvSpPr>
            <p:nvPr/>
          </p:nvSpPr>
          <p:spPr bwMode="auto">
            <a:xfrm>
              <a:off x="2340" y="1086"/>
              <a:ext cx="230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0" y="115"/>
                </a:cxn>
                <a:cxn ang="0">
                  <a:pos x="307" y="0"/>
                </a:cxn>
              </a:cxnLst>
              <a:rect l="0" t="0" r="r" b="b"/>
              <a:pathLst>
                <a:path w="460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0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B2B2B2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88" name="Rectangle 48"/>
            <p:cNvSpPr>
              <a:spLocks noChangeArrowheads="1"/>
            </p:cNvSpPr>
            <p:nvPr/>
          </p:nvSpPr>
          <p:spPr bwMode="auto">
            <a:xfrm>
              <a:off x="2225" y="817"/>
              <a:ext cx="116" cy="654"/>
            </a:xfrm>
            <a:prstGeom prst="rect">
              <a:avLst/>
            </a:prstGeom>
            <a:solidFill>
              <a:srgbClr val="B2B2B2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89" name="Rectangle 49"/>
            <p:cNvSpPr>
              <a:spLocks noChangeArrowheads="1"/>
            </p:cNvSpPr>
            <p:nvPr/>
          </p:nvSpPr>
          <p:spPr bwMode="auto">
            <a:xfrm>
              <a:off x="2251" y="1076"/>
              <a:ext cx="120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/>
            </a:p>
          </p:txBody>
        </p:sp>
        <p:grpSp>
          <p:nvGrpSpPr>
            <p:cNvPr id="445492" name="Group 52"/>
            <p:cNvGrpSpPr>
              <a:grpSpLocks/>
            </p:cNvGrpSpPr>
            <p:nvPr/>
          </p:nvGrpSpPr>
          <p:grpSpPr bwMode="auto">
            <a:xfrm>
              <a:off x="2110" y="1470"/>
              <a:ext cx="159" cy="115"/>
              <a:chOff x="2110" y="1470"/>
              <a:chExt cx="159" cy="115"/>
            </a:xfrm>
          </p:grpSpPr>
          <p:sp>
            <p:nvSpPr>
              <p:cNvPr id="445490" name="Freeform 50"/>
              <p:cNvSpPr>
                <a:spLocks/>
              </p:cNvSpPr>
              <p:nvPr/>
            </p:nvSpPr>
            <p:spPr bwMode="auto">
              <a:xfrm>
                <a:off x="2110" y="1498"/>
                <a:ext cx="143" cy="87"/>
              </a:xfrm>
              <a:custGeom>
                <a:avLst/>
                <a:gdLst/>
                <a:ahLst/>
                <a:cxnLst>
                  <a:cxn ang="0">
                    <a:pos x="286" y="0"/>
                  </a:cxn>
                  <a:cxn ang="0">
                    <a:pos x="230" y="173"/>
                  </a:cxn>
                  <a:cxn ang="0">
                    <a:pos x="0" y="173"/>
                  </a:cxn>
                </a:cxnLst>
                <a:rect l="0" t="0" r="r" b="b"/>
                <a:pathLst>
                  <a:path w="286" h="173">
                    <a:moveTo>
                      <a:pt x="286" y="0"/>
                    </a:moveTo>
                    <a:lnTo>
                      <a:pt x="230" y="173"/>
                    </a:lnTo>
                    <a:lnTo>
                      <a:pt x="0" y="17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491" name="Freeform 51"/>
              <p:cNvSpPr>
                <a:spLocks/>
              </p:cNvSpPr>
              <p:nvPr/>
            </p:nvSpPr>
            <p:spPr bwMode="auto">
              <a:xfrm>
                <a:off x="2237" y="1470"/>
                <a:ext cx="32" cy="36"/>
              </a:xfrm>
              <a:custGeom>
                <a:avLst/>
                <a:gdLst/>
                <a:ahLst/>
                <a:cxnLst>
                  <a:cxn ang="0">
                    <a:pos x="62" y="74"/>
                  </a:cxn>
                  <a:cxn ang="0">
                    <a:pos x="51" y="0"/>
                  </a:cxn>
                  <a:cxn ang="0">
                    <a:pos x="0" y="53"/>
                  </a:cxn>
                  <a:cxn ang="0">
                    <a:pos x="62" y="74"/>
                  </a:cxn>
                </a:cxnLst>
                <a:rect l="0" t="0" r="r" b="b"/>
                <a:pathLst>
                  <a:path w="62" h="74">
                    <a:moveTo>
                      <a:pt x="62" y="74"/>
                    </a:moveTo>
                    <a:lnTo>
                      <a:pt x="51" y="0"/>
                    </a:lnTo>
                    <a:lnTo>
                      <a:pt x="0" y="53"/>
                    </a:lnTo>
                    <a:lnTo>
                      <a:pt x="62" y="7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5495" name="Group 55"/>
            <p:cNvGrpSpPr>
              <a:grpSpLocks/>
            </p:cNvGrpSpPr>
            <p:nvPr/>
          </p:nvGrpSpPr>
          <p:grpSpPr bwMode="auto">
            <a:xfrm>
              <a:off x="2297" y="1470"/>
              <a:ext cx="158" cy="115"/>
              <a:chOff x="2297" y="1470"/>
              <a:chExt cx="158" cy="115"/>
            </a:xfrm>
          </p:grpSpPr>
          <p:sp>
            <p:nvSpPr>
              <p:cNvPr id="445493" name="Freeform 53"/>
              <p:cNvSpPr>
                <a:spLocks/>
              </p:cNvSpPr>
              <p:nvPr/>
            </p:nvSpPr>
            <p:spPr bwMode="auto">
              <a:xfrm>
                <a:off x="2312" y="1498"/>
                <a:ext cx="143" cy="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173"/>
                  </a:cxn>
                  <a:cxn ang="0">
                    <a:pos x="286" y="173"/>
                  </a:cxn>
                </a:cxnLst>
                <a:rect l="0" t="0" r="r" b="b"/>
                <a:pathLst>
                  <a:path w="286" h="173">
                    <a:moveTo>
                      <a:pt x="0" y="0"/>
                    </a:moveTo>
                    <a:lnTo>
                      <a:pt x="56" y="173"/>
                    </a:lnTo>
                    <a:lnTo>
                      <a:pt x="286" y="17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494" name="Freeform 54"/>
              <p:cNvSpPr>
                <a:spLocks/>
              </p:cNvSpPr>
              <p:nvPr/>
            </p:nvSpPr>
            <p:spPr bwMode="auto">
              <a:xfrm>
                <a:off x="2297" y="1470"/>
                <a:ext cx="31" cy="36"/>
              </a:xfrm>
              <a:custGeom>
                <a:avLst/>
                <a:gdLst/>
                <a:ahLst/>
                <a:cxnLst>
                  <a:cxn ang="0">
                    <a:pos x="63" y="53"/>
                  </a:cxn>
                  <a:cxn ang="0">
                    <a:pos x="10" y="0"/>
                  </a:cxn>
                  <a:cxn ang="0">
                    <a:pos x="0" y="74"/>
                  </a:cxn>
                  <a:cxn ang="0">
                    <a:pos x="63" y="53"/>
                  </a:cxn>
                </a:cxnLst>
                <a:rect l="0" t="0" r="r" b="b"/>
                <a:pathLst>
                  <a:path w="63" h="74">
                    <a:moveTo>
                      <a:pt x="63" y="53"/>
                    </a:moveTo>
                    <a:lnTo>
                      <a:pt x="10" y="0"/>
                    </a:lnTo>
                    <a:lnTo>
                      <a:pt x="0" y="74"/>
                    </a:lnTo>
                    <a:lnTo>
                      <a:pt x="63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5496" name="Freeform 56"/>
            <p:cNvSpPr>
              <a:spLocks/>
            </p:cNvSpPr>
            <p:nvPr/>
          </p:nvSpPr>
          <p:spPr bwMode="auto">
            <a:xfrm>
              <a:off x="1994" y="1086"/>
              <a:ext cx="231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0" y="115"/>
                </a:cxn>
                <a:cxn ang="0">
                  <a:pos x="307" y="0"/>
                </a:cxn>
              </a:cxnLst>
              <a:rect l="0" t="0" r="r" b="b"/>
              <a:pathLst>
                <a:path w="460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0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66CC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97" name="Freeform 57"/>
            <p:cNvSpPr>
              <a:spLocks/>
            </p:cNvSpPr>
            <p:nvPr/>
          </p:nvSpPr>
          <p:spPr bwMode="auto">
            <a:xfrm>
              <a:off x="2340" y="1086"/>
              <a:ext cx="230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0" y="115"/>
                </a:cxn>
                <a:cxn ang="0">
                  <a:pos x="307" y="0"/>
                </a:cxn>
              </a:cxnLst>
              <a:rect l="0" t="0" r="r" b="b"/>
              <a:pathLst>
                <a:path w="460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0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B2B2B2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47" name="Text Box 7"/>
            <p:cNvSpPr txBox="1">
              <a:spLocks noChangeArrowheads="1"/>
            </p:cNvSpPr>
            <p:nvPr/>
          </p:nvSpPr>
          <p:spPr bwMode="auto">
            <a:xfrm>
              <a:off x="384" y="1046"/>
              <a:ext cx="99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Normal</a:t>
              </a:r>
            </a:p>
          </p:txBody>
        </p:sp>
      </p:grpSp>
      <p:grpSp>
        <p:nvGrpSpPr>
          <p:cNvPr id="445620" name="Group 180"/>
          <p:cNvGrpSpPr>
            <a:grpSpLocks/>
          </p:cNvGrpSpPr>
          <p:nvPr/>
        </p:nvGrpSpPr>
        <p:grpSpPr bwMode="auto">
          <a:xfrm>
            <a:off x="609600" y="3201988"/>
            <a:ext cx="4021138" cy="1341437"/>
            <a:chOff x="384" y="2017"/>
            <a:chExt cx="2533" cy="845"/>
          </a:xfrm>
        </p:grpSpPr>
        <p:sp>
          <p:nvSpPr>
            <p:cNvPr id="445522" name="Rectangle 82"/>
            <p:cNvSpPr>
              <a:spLocks noChangeArrowheads="1"/>
            </p:cNvSpPr>
            <p:nvPr/>
          </p:nvSpPr>
          <p:spPr bwMode="auto">
            <a:xfrm>
              <a:off x="2344" y="2044"/>
              <a:ext cx="570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23" name="Rectangle 83"/>
            <p:cNvSpPr>
              <a:spLocks noChangeArrowheads="1"/>
            </p:cNvSpPr>
            <p:nvPr/>
          </p:nvSpPr>
          <p:spPr bwMode="auto">
            <a:xfrm>
              <a:off x="2390" y="2074"/>
              <a:ext cx="52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Output = x</a:t>
              </a:r>
              <a:endParaRPr lang="en-US"/>
            </a:p>
          </p:txBody>
        </p:sp>
        <p:sp>
          <p:nvSpPr>
            <p:cNvPr id="445524" name="Rectangle 84"/>
            <p:cNvSpPr>
              <a:spLocks noChangeArrowheads="1"/>
            </p:cNvSpPr>
            <p:nvPr/>
          </p:nvSpPr>
          <p:spPr bwMode="auto">
            <a:xfrm>
              <a:off x="1716" y="2044"/>
              <a:ext cx="488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25" name="Rectangle 85"/>
            <p:cNvSpPr>
              <a:spLocks noChangeArrowheads="1"/>
            </p:cNvSpPr>
            <p:nvPr/>
          </p:nvSpPr>
          <p:spPr bwMode="auto">
            <a:xfrm>
              <a:off x="1762" y="2074"/>
              <a:ext cx="44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Input = y</a:t>
              </a:r>
              <a:endParaRPr lang="en-US"/>
            </a:p>
          </p:txBody>
        </p:sp>
        <p:sp>
          <p:nvSpPr>
            <p:cNvPr id="445530" name="Rectangle 90"/>
            <p:cNvSpPr>
              <a:spLocks noChangeArrowheads="1"/>
            </p:cNvSpPr>
            <p:nvPr/>
          </p:nvSpPr>
          <p:spPr bwMode="auto">
            <a:xfrm>
              <a:off x="1819" y="2569"/>
              <a:ext cx="375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31" name="Rectangle 91"/>
            <p:cNvSpPr>
              <a:spLocks noChangeArrowheads="1"/>
            </p:cNvSpPr>
            <p:nvPr/>
          </p:nvSpPr>
          <p:spPr bwMode="auto">
            <a:xfrm>
              <a:off x="1876" y="2599"/>
              <a:ext cx="238" cy="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FF3300"/>
                  </a:solidFill>
                </a:rPr>
                <a:t>stall </a:t>
              </a:r>
            </a:p>
          </p:txBody>
        </p:sp>
        <p:sp>
          <p:nvSpPr>
            <p:cNvPr id="445532" name="Rectangle 92"/>
            <p:cNvSpPr>
              <a:spLocks noChangeArrowheads="1"/>
            </p:cNvSpPr>
            <p:nvPr/>
          </p:nvSpPr>
          <p:spPr bwMode="auto">
            <a:xfrm>
              <a:off x="1888" y="2722"/>
              <a:ext cx="148" cy="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FF3300"/>
                  </a:solidFill>
                </a:rPr>
                <a:t>= 1</a:t>
              </a:r>
              <a:endParaRPr lang="en-US">
                <a:solidFill>
                  <a:srgbClr val="FF3300"/>
                </a:solidFill>
              </a:endParaRPr>
            </a:p>
          </p:txBody>
        </p:sp>
        <p:sp>
          <p:nvSpPr>
            <p:cNvPr id="445533" name="Rectangle 93"/>
            <p:cNvSpPr>
              <a:spLocks noChangeArrowheads="1"/>
            </p:cNvSpPr>
            <p:nvPr/>
          </p:nvSpPr>
          <p:spPr bwMode="auto">
            <a:xfrm>
              <a:off x="2318" y="2569"/>
              <a:ext cx="423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34" name="Rectangle 94"/>
            <p:cNvSpPr>
              <a:spLocks noChangeArrowheads="1"/>
            </p:cNvSpPr>
            <p:nvPr/>
          </p:nvSpPr>
          <p:spPr bwMode="auto">
            <a:xfrm>
              <a:off x="2365" y="2599"/>
              <a:ext cx="35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bubble</a:t>
              </a:r>
              <a:endParaRPr lang="en-US"/>
            </a:p>
          </p:txBody>
        </p:sp>
        <p:sp>
          <p:nvSpPr>
            <p:cNvPr id="445535" name="Rectangle 95"/>
            <p:cNvSpPr>
              <a:spLocks noChangeArrowheads="1"/>
            </p:cNvSpPr>
            <p:nvPr/>
          </p:nvSpPr>
          <p:spPr bwMode="auto">
            <a:xfrm>
              <a:off x="2549" y="2722"/>
              <a:ext cx="1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= 0</a:t>
              </a:r>
              <a:endParaRPr lang="en-US"/>
            </a:p>
          </p:txBody>
        </p:sp>
        <p:sp>
          <p:nvSpPr>
            <p:cNvPr id="445536" name="Rectangle 96"/>
            <p:cNvSpPr>
              <a:spLocks noChangeArrowheads="1"/>
            </p:cNvSpPr>
            <p:nvPr/>
          </p:nvSpPr>
          <p:spPr bwMode="auto">
            <a:xfrm>
              <a:off x="2213" y="2017"/>
              <a:ext cx="116" cy="654"/>
            </a:xfrm>
            <a:prstGeom prst="rect">
              <a:avLst/>
            </a:prstGeom>
            <a:solidFill>
              <a:srgbClr val="B2B2B2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37" name="Rectangle 97"/>
            <p:cNvSpPr>
              <a:spLocks noChangeArrowheads="1"/>
            </p:cNvSpPr>
            <p:nvPr/>
          </p:nvSpPr>
          <p:spPr bwMode="auto">
            <a:xfrm>
              <a:off x="2239" y="2276"/>
              <a:ext cx="120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/>
            </a:p>
          </p:txBody>
        </p:sp>
        <p:grpSp>
          <p:nvGrpSpPr>
            <p:cNvPr id="445540" name="Group 100"/>
            <p:cNvGrpSpPr>
              <a:grpSpLocks/>
            </p:cNvGrpSpPr>
            <p:nvPr/>
          </p:nvGrpSpPr>
          <p:grpSpPr bwMode="auto">
            <a:xfrm>
              <a:off x="2097" y="2670"/>
              <a:ext cx="160" cy="115"/>
              <a:chOff x="2097" y="2670"/>
              <a:chExt cx="160" cy="115"/>
            </a:xfrm>
          </p:grpSpPr>
          <p:sp>
            <p:nvSpPr>
              <p:cNvPr id="445538" name="Freeform 98"/>
              <p:cNvSpPr>
                <a:spLocks/>
              </p:cNvSpPr>
              <p:nvPr/>
            </p:nvSpPr>
            <p:spPr bwMode="auto">
              <a:xfrm>
                <a:off x="2097" y="2698"/>
                <a:ext cx="144" cy="87"/>
              </a:xfrm>
              <a:custGeom>
                <a:avLst/>
                <a:gdLst/>
                <a:ahLst/>
                <a:cxnLst>
                  <a:cxn ang="0">
                    <a:pos x="286" y="0"/>
                  </a:cxn>
                  <a:cxn ang="0">
                    <a:pos x="230" y="173"/>
                  </a:cxn>
                  <a:cxn ang="0">
                    <a:pos x="0" y="173"/>
                  </a:cxn>
                </a:cxnLst>
                <a:rect l="0" t="0" r="r" b="b"/>
                <a:pathLst>
                  <a:path w="286" h="173">
                    <a:moveTo>
                      <a:pt x="286" y="0"/>
                    </a:moveTo>
                    <a:lnTo>
                      <a:pt x="230" y="173"/>
                    </a:lnTo>
                    <a:lnTo>
                      <a:pt x="0" y="17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39" name="Freeform 99"/>
              <p:cNvSpPr>
                <a:spLocks/>
              </p:cNvSpPr>
              <p:nvPr/>
            </p:nvSpPr>
            <p:spPr bwMode="auto">
              <a:xfrm>
                <a:off x="2225" y="2670"/>
                <a:ext cx="32" cy="36"/>
              </a:xfrm>
              <a:custGeom>
                <a:avLst/>
                <a:gdLst/>
                <a:ahLst/>
                <a:cxnLst>
                  <a:cxn ang="0">
                    <a:pos x="62" y="74"/>
                  </a:cxn>
                  <a:cxn ang="0">
                    <a:pos x="51" y="0"/>
                  </a:cxn>
                  <a:cxn ang="0">
                    <a:pos x="0" y="53"/>
                  </a:cxn>
                  <a:cxn ang="0">
                    <a:pos x="62" y="74"/>
                  </a:cxn>
                </a:cxnLst>
                <a:rect l="0" t="0" r="r" b="b"/>
                <a:pathLst>
                  <a:path w="62" h="74">
                    <a:moveTo>
                      <a:pt x="62" y="74"/>
                    </a:moveTo>
                    <a:lnTo>
                      <a:pt x="51" y="0"/>
                    </a:lnTo>
                    <a:lnTo>
                      <a:pt x="0" y="53"/>
                    </a:lnTo>
                    <a:lnTo>
                      <a:pt x="62" y="7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5543" name="Group 103"/>
            <p:cNvGrpSpPr>
              <a:grpSpLocks/>
            </p:cNvGrpSpPr>
            <p:nvPr/>
          </p:nvGrpSpPr>
          <p:grpSpPr bwMode="auto">
            <a:xfrm>
              <a:off x="2285" y="2670"/>
              <a:ext cx="158" cy="115"/>
              <a:chOff x="2285" y="2670"/>
              <a:chExt cx="158" cy="115"/>
            </a:xfrm>
          </p:grpSpPr>
          <p:sp>
            <p:nvSpPr>
              <p:cNvPr id="445541" name="Freeform 101"/>
              <p:cNvSpPr>
                <a:spLocks/>
              </p:cNvSpPr>
              <p:nvPr/>
            </p:nvSpPr>
            <p:spPr bwMode="auto">
              <a:xfrm>
                <a:off x="2300" y="2698"/>
                <a:ext cx="143" cy="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173"/>
                  </a:cxn>
                  <a:cxn ang="0">
                    <a:pos x="286" y="173"/>
                  </a:cxn>
                </a:cxnLst>
                <a:rect l="0" t="0" r="r" b="b"/>
                <a:pathLst>
                  <a:path w="286" h="173">
                    <a:moveTo>
                      <a:pt x="0" y="0"/>
                    </a:moveTo>
                    <a:lnTo>
                      <a:pt x="56" y="173"/>
                    </a:lnTo>
                    <a:lnTo>
                      <a:pt x="286" y="17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42" name="Freeform 102"/>
              <p:cNvSpPr>
                <a:spLocks/>
              </p:cNvSpPr>
              <p:nvPr/>
            </p:nvSpPr>
            <p:spPr bwMode="auto">
              <a:xfrm>
                <a:off x="2285" y="2670"/>
                <a:ext cx="31" cy="36"/>
              </a:xfrm>
              <a:custGeom>
                <a:avLst/>
                <a:gdLst/>
                <a:ahLst/>
                <a:cxnLst>
                  <a:cxn ang="0">
                    <a:pos x="63" y="53"/>
                  </a:cxn>
                  <a:cxn ang="0">
                    <a:pos x="10" y="0"/>
                  </a:cxn>
                  <a:cxn ang="0">
                    <a:pos x="0" y="74"/>
                  </a:cxn>
                  <a:cxn ang="0">
                    <a:pos x="63" y="53"/>
                  </a:cxn>
                </a:cxnLst>
                <a:rect l="0" t="0" r="r" b="b"/>
                <a:pathLst>
                  <a:path w="63" h="74">
                    <a:moveTo>
                      <a:pt x="63" y="53"/>
                    </a:moveTo>
                    <a:lnTo>
                      <a:pt x="10" y="0"/>
                    </a:lnTo>
                    <a:lnTo>
                      <a:pt x="0" y="74"/>
                    </a:lnTo>
                    <a:lnTo>
                      <a:pt x="63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5544" name="Freeform 104"/>
            <p:cNvSpPr>
              <a:spLocks/>
            </p:cNvSpPr>
            <p:nvPr/>
          </p:nvSpPr>
          <p:spPr bwMode="auto">
            <a:xfrm>
              <a:off x="1982" y="2286"/>
              <a:ext cx="231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0" y="115"/>
                </a:cxn>
                <a:cxn ang="0">
                  <a:pos x="307" y="0"/>
                </a:cxn>
              </a:cxnLst>
              <a:rect l="0" t="0" r="r" b="b"/>
              <a:pathLst>
                <a:path w="460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0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66CC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45" name="Freeform 105"/>
            <p:cNvSpPr>
              <a:spLocks/>
            </p:cNvSpPr>
            <p:nvPr/>
          </p:nvSpPr>
          <p:spPr bwMode="auto">
            <a:xfrm>
              <a:off x="2328" y="2286"/>
              <a:ext cx="230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0" y="115"/>
                </a:cxn>
                <a:cxn ang="0">
                  <a:pos x="307" y="0"/>
                </a:cxn>
              </a:cxnLst>
              <a:rect l="0" t="0" r="r" b="b"/>
              <a:pathLst>
                <a:path w="460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0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B2B2B2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46" name="Rectangle 106"/>
            <p:cNvSpPr>
              <a:spLocks noChangeArrowheads="1"/>
            </p:cNvSpPr>
            <p:nvPr/>
          </p:nvSpPr>
          <p:spPr bwMode="auto">
            <a:xfrm>
              <a:off x="2213" y="2017"/>
              <a:ext cx="116" cy="654"/>
            </a:xfrm>
            <a:prstGeom prst="rect">
              <a:avLst/>
            </a:prstGeom>
            <a:solidFill>
              <a:srgbClr val="B2B2B2"/>
            </a:solidFill>
            <a:ln w="793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47" name="Rectangle 107"/>
            <p:cNvSpPr>
              <a:spLocks noChangeArrowheads="1"/>
            </p:cNvSpPr>
            <p:nvPr/>
          </p:nvSpPr>
          <p:spPr bwMode="auto">
            <a:xfrm>
              <a:off x="2239" y="2276"/>
              <a:ext cx="120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x</a:t>
              </a:r>
              <a:endParaRPr lang="en-US"/>
            </a:p>
          </p:txBody>
        </p:sp>
        <p:grpSp>
          <p:nvGrpSpPr>
            <p:cNvPr id="445550" name="Group 110"/>
            <p:cNvGrpSpPr>
              <a:grpSpLocks/>
            </p:cNvGrpSpPr>
            <p:nvPr/>
          </p:nvGrpSpPr>
          <p:grpSpPr bwMode="auto">
            <a:xfrm>
              <a:off x="2097" y="2670"/>
              <a:ext cx="160" cy="115"/>
              <a:chOff x="2097" y="2670"/>
              <a:chExt cx="160" cy="115"/>
            </a:xfrm>
          </p:grpSpPr>
          <p:sp>
            <p:nvSpPr>
              <p:cNvPr id="445548" name="Freeform 108"/>
              <p:cNvSpPr>
                <a:spLocks/>
              </p:cNvSpPr>
              <p:nvPr/>
            </p:nvSpPr>
            <p:spPr bwMode="auto">
              <a:xfrm>
                <a:off x="2097" y="2698"/>
                <a:ext cx="144" cy="87"/>
              </a:xfrm>
              <a:custGeom>
                <a:avLst/>
                <a:gdLst/>
                <a:ahLst/>
                <a:cxnLst>
                  <a:cxn ang="0">
                    <a:pos x="286" y="0"/>
                  </a:cxn>
                  <a:cxn ang="0">
                    <a:pos x="230" y="173"/>
                  </a:cxn>
                  <a:cxn ang="0">
                    <a:pos x="0" y="173"/>
                  </a:cxn>
                </a:cxnLst>
                <a:rect l="0" t="0" r="r" b="b"/>
                <a:pathLst>
                  <a:path w="286" h="173">
                    <a:moveTo>
                      <a:pt x="286" y="0"/>
                    </a:moveTo>
                    <a:lnTo>
                      <a:pt x="230" y="173"/>
                    </a:lnTo>
                    <a:lnTo>
                      <a:pt x="0" y="17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49" name="Freeform 109"/>
              <p:cNvSpPr>
                <a:spLocks/>
              </p:cNvSpPr>
              <p:nvPr/>
            </p:nvSpPr>
            <p:spPr bwMode="auto">
              <a:xfrm>
                <a:off x="2225" y="2670"/>
                <a:ext cx="32" cy="36"/>
              </a:xfrm>
              <a:custGeom>
                <a:avLst/>
                <a:gdLst/>
                <a:ahLst/>
                <a:cxnLst>
                  <a:cxn ang="0">
                    <a:pos x="62" y="74"/>
                  </a:cxn>
                  <a:cxn ang="0">
                    <a:pos x="51" y="0"/>
                  </a:cxn>
                  <a:cxn ang="0">
                    <a:pos x="0" y="53"/>
                  </a:cxn>
                  <a:cxn ang="0">
                    <a:pos x="62" y="74"/>
                  </a:cxn>
                </a:cxnLst>
                <a:rect l="0" t="0" r="r" b="b"/>
                <a:pathLst>
                  <a:path w="62" h="74">
                    <a:moveTo>
                      <a:pt x="62" y="74"/>
                    </a:moveTo>
                    <a:lnTo>
                      <a:pt x="51" y="0"/>
                    </a:lnTo>
                    <a:lnTo>
                      <a:pt x="0" y="53"/>
                    </a:lnTo>
                    <a:lnTo>
                      <a:pt x="62" y="7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45553" name="Group 113"/>
            <p:cNvGrpSpPr>
              <a:grpSpLocks/>
            </p:cNvGrpSpPr>
            <p:nvPr/>
          </p:nvGrpSpPr>
          <p:grpSpPr bwMode="auto">
            <a:xfrm>
              <a:off x="2285" y="2670"/>
              <a:ext cx="158" cy="115"/>
              <a:chOff x="2285" y="2670"/>
              <a:chExt cx="158" cy="115"/>
            </a:xfrm>
          </p:grpSpPr>
          <p:sp>
            <p:nvSpPr>
              <p:cNvPr id="445551" name="Freeform 111"/>
              <p:cNvSpPr>
                <a:spLocks/>
              </p:cNvSpPr>
              <p:nvPr/>
            </p:nvSpPr>
            <p:spPr bwMode="auto">
              <a:xfrm>
                <a:off x="2300" y="2698"/>
                <a:ext cx="143" cy="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6" y="173"/>
                  </a:cxn>
                  <a:cxn ang="0">
                    <a:pos x="286" y="173"/>
                  </a:cxn>
                </a:cxnLst>
                <a:rect l="0" t="0" r="r" b="b"/>
                <a:pathLst>
                  <a:path w="286" h="173">
                    <a:moveTo>
                      <a:pt x="0" y="0"/>
                    </a:moveTo>
                    <a:lnTo>
                      <a:pt x="56" y="173"/>
                    </a:lnTo>
                    <a:lnTo>
                      <a:pt x="286" y="173"/>
                    </a:lnTo>
                  </a:path>
                </a:pathLst>
              </a:cu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5552" name="Freeform 112"/>
              <p:cNvSpPr>
                <a:spLocks/>
              </p:cNvSpPr>
              <p:nvPr/>
            </p:nvSpPr>
            <p:spPr bwMode="auto">
              <a:xfrm>
                <a:off x="2285" y="2670"/>
                <a:ext cx="31" cy="36"/>
              </a:xfrm>
              <a:custGeom>
                <a:avLst/>
                <a:gdLst/>
                <a:ahLst/>
                <a:cxnLst>
                  <a:cxn ang="0">
                    <a:pos x="63" y="53"/>
                  </a:cxn>
                  <a:cxn ang="0">
                    <a:pos x="10" y="0"/>
                  </a:cxn>
                  <a:cxn ang="0">
                    <a:pos x="0" y="74"/>
                  </a:cxn>
                  <a:cxn ang="0">
                    <a:pos x="63" y="53"/>
                  </a:cxn>
                </a:cxnLst>
                <a:rect l="0" t="0" r="r" b="b"/>
                <a:pathLst>
                  <a:path w="63" h="74">
                    <a:moveTo>
                      <a:pt x="63" y="53"/>
                    </a:moveTo>
                    <a:lnTo>
                      <a:pt x="10" y="0"/>
                    </a:lnTo>
                    <a:lnTo>
                      <a:pt x="0" y="74"/>
                    </a:lnTo>
                    <a:lnTo>
                      <a:pt x="63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45554" name="Freeform 114"/>
            <p:cNvSpPr>
              <a:spLocks/>
            </p:cNvSpPr>
            <p:nvPr/>
          </p:nvSpPr>
          <p:spPr bwMode="auto">
            <a:xfrm>
              <a:off x="1982" y="2286"/>
              <a:ext cx="231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0" y="115"/>
                </a:cxn>
                <a:cxn ang="0">
                  <a:pos x="307" y="0"/>
                </a:cxn>
              </a:cxnLst>
              <a:rect l="0" t="0" r="r" b="b"/>
              <a:pathLst>
                <a:path w="460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0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66CC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55" name="Freeform 115"/>
            <p:cNvSpPr>
              <a:spLocks/>
            </p:cNvSpPr>
            <p:nvPr/>
          </p:nvSpPr>
          <p:spPr bwMode="auto">
            <a:xfrm>
              <a:off x="2328" y="2286"/>
              <a:ext cx="230" cy="115"/>
            </a:xfrm>
            <a:custGeom>
              <a:avLst/>
              <a:gdLst/>
              <a:ahLst/>
              <a:cxnLst>
                <a:cxn ang="0">
                  <a:pos x="307" y="0"/>
                </a:cxn>
                <a:cxn ang="0">
                  <a:pos x="307" y="96"/>
                </a:cxn>
                <a:cxn ang="0">
                  <a:pos x="0" y="96"/>
                </a:cxn>
                <a:cxn ang="0">
                  <a:pos x="0" y="134"/>
                </a:cxn>
                <a:cxn ang="0">
                  <a:pos x="307" y="134"/>
                </a:cxn>
                <a:cxn ang="0">
                  <a:pos x="307" y="230"/>
                </a:cxn>
                <a:cxn ang="0">
                  <a:pos x="460" y="115"/>
                </a:cxn>
                <a:cxn ang="0">
                  <a:pos x="307" y="0"/>
                </a:cxn>
              </a:cxnLst>
              <a:rect l="0" t="0" r="r" b="b"/>
              <a:pathLst>
                <a:path w="460" h="230">
                  <a:moveTo>
                    <a:pt x="307" y="0"/>
                  </a:moveTo>
                  <a:lnTo>
                    <a:pt x="307" y="96"/>
                  </a:lnTo>
                  <a:lnTo>
                    <a:pt x="0" y="96"/>
                  </a:lnTo>
                  <a:lnTo>
                    <a:pt x="0" y="134"/>
                  </a:lnTo>
                  <a:lnTo>
                    <a:pt x="307" y="134"/>
                  </a:lnTo>
                  <a:lnTo>
                    <a:pt x="307" y="230"/>
                  </a:lnTo>
                  <a:lnTo>
                    <a:pt x="460" y="115"/>
                  </a:lnTo>
                  <a:lnTo>
                    <a:pt x="307" y="0"/>
                  </a:lnTo>
                  <a:close/>
                </a:path>
              </a:pathLst>
            </a:custGeom>
            <a:solidFill>
              <a:srgbClr val="B2B2B2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448" name="Text Box 8"/>
            <p:cNvSpPr txBox="1">
              <a:spLocks noChangeArrowheads="1"/>
            </p:cNvSpPr>
            <p:nvPr/>
          </p:nvSpPr>
          <p:spPr bwMode="auto">
            <a:xfrm>
              <a:off x="384" y="2234"/>
              <a:ext cx="99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Stall</a:t>
              </a:r>
            </a:p>
          </p:txBody>
        </p:sp>
      </p:grpSp>
      <p:grpSp>
        <p:nvGrpSpPr>
          <p:cNvPr id="445622" name="Group 182"/>
          <p:cNvGrpSpPr>
            <a:grpSpLocks/>
          </p:cNvGrpSpPr>
          <p:nvPr/>
        </p:nvGrpSpPr>
        <p:grpSpPr bwMode="auto">
          <a:xfrm>
            <a:off x="609600" y="5016500"/>
            <a:ext cx="4021138" cy="1298575"/>
            <a:chOff x="384" y="3160"/>
            <a:chExt cx="2533" cy="818"/>
          </a:xfrm>
        </p:grpSpPr>
        <p:sp>
          <p:nvSpPr>
            <p:cNvPr id="445582" name="Rectangle 142"/>
            <p:cNvSpPr>
              <a:spLocks noChangeArrowheads="1"/>
            </p:cNvSpPr>
            <p:nvPr/>
          </p:nvSpPr>
          <p:spPr bwMode="auto">
            <a:xfrm>
              <a:off x="2344" y="3160"/>
              <a:ext cx="570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83" name="Rectangle 143"/>
            <p:cNvSpPr>
              <a:spLocks noChangeArrowheads="1"/>
            </p:cNvSpPr>
            <p:nvPr/>
          </p:nvSpPr>
          <p:spPr bwMode="auto">
            <a:xfrm>
              <a:off x="2390" y="3190"/>
              <a:ext cx="527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Output = x</a:t>
              </a:r>
              <a:endParaRPr lang="en-US"/>
            </a:p>
          </p:txBody>
        </p:sp>
        <p:sp>
          <p:nvSpPr>
            <p:cNvPr id="445584" name="Rectangle 144"/>
            <p:cNvSpPr>
              <a:spLocks noChangeArrowheads="1"/>
            </p:cNvSpPr>
            <p:nvPr/>
          </p:nvSpPr>
          <p:spPr bwMode="auto">
            <a:xfrm>
              <a:off x="1716" y="3160"/>
              <a:ext cx="488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85" name="Rectangle 145"/>
            <p:cNvSpPr>
              <a:spLocks noChangeArrowheads="1"/>
            </p:cNvSpPr>
            <p:nvPr/>
          </p:nvSpPr>
          <p:spPr bwMode="auto">
            <a:xfrm>
              <a:off x="1762" y="3190"/>
              <a:ext cx="44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Input = y</a:t>
              </a:r>
              <a:endParaRPr lang="en-US"/>
            </a:p>
          </p:txBody>
        </p:sp>
        <p:sp>
          <p:nvSpPr>
            <p:cNvPr id="445589" name="Rectangle 149"/>
            <p:cNvSpPr>
              <a:spLocks noChangeArrowheads="1"/>
            </p:cNvSpPr>
            <p:nvPr/>
          </p:nvSpPr>
          <p:spPr bwMode="auto">
            <a:xfrm>
              <a:off x="1819" y="3685"/>
              <a:ext cx="375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90" name="Rectangle 150"/>
            <p:cNvSpPr>
              <a:spLocks noChangeArrowheads="1"/>
            </p:cNvSpPr>
            <p:nvPr/>
          </p:nvSpPr>
          <p:spPr bwMode="auto">
            <a:xfrm>
              <a:off x="1866" y="3715"/>
              <a:ext cx="25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stall </a:t>
              </a:r>
              <a:endParaRPr lang="en-US"/>
            </a:p>
          </p:txBody>
        </p:sp>
        <p:sp>
          <p:nvSpPr>
            <p:cNvPr id="445591" name="Rectangle 151"/>
            <p:cNvSpPr>
              <a:spLocks noChangeArrowheads="1"/>
            </p:cNvSpPr>
            <p:nvPr/>
          </p:nvSpPr>
          <p:spPr bwMode="auto">
            <a:xfrm>
              <a:off x="1866" y="3838"/>
              <a:ext cx="193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= 0</a:t>
              </a:r>
              <a:endParaRPr lang="en-US"/>
            </a:p>
          </p:txBody>
        </p:sp>
        <p:sp>
          <p:nvSpPr>
            <p:cNvPr id="445592" name="Rectangle 152"/>
            <p:cNvSpPr>
              <a:spLocks noChangeArrowheads="1"/>
            </p:cNvSpPr>
            <p:nvPr/>
          </p:nvSpPr>
          <p:spPr bwMode="auto">
            <a:xfrm>
              <a:off x="2318" y="3685"/>
              <a:ext cx="423" cy="2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5593" name="Rectangle 153"/>
            <p:cNvSpPr>
              <a:spLocks noChangeArrowheads="1"/>
            </p:cNvSpPr>
            <p:nvPr/>
          </p:nvSpPr>
          <p:spPr bwMode="auto">
            <a:xfrm>
              <a:off x="2372" y="3715"/>
              <a:ext cx="343" cy="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FF3300"/>
                  </a:solidFill>
                </a:rPr>
                <a:t>bubble</a:t>
              </a:r>
            </a:p>
          </p:txBody>
        </p:sp>
        <p:sp>
          <p:nvSpPr>
            <p:cNvPr id="445594" name="Rectangle 154"/>
            <p:cNvSpPr>
              <a:spLocks noChangeArrowheads="1"/>
            </p:cNvSpPr>
            <p:nvPr/>
          </p:nvSpPr>
          <p:spPr bwMode="auto">
            <a:xfrm>
              <a:off x="2571" y="3838"/>
              <a:ext cx="148" cy="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>
                  <a:solidFill>
                    <a:srgbClr val="FF3300"/>
                  </a:solidFill>
                </a:rPr>
                <a:t>= 1</a:t>
              </a:r>
            </a:p>
          </p:txBody>
        </p:sp>
        <p:sp>
          <p:nvSpPr>
            <p:cNvPr id="445449" name="Text Box 9"/>
            <p:cNvSpPr txBox="1">
              <a:spLocks noChangeArrowheads="1"/>
            </p:cNvSpPr>
            <p:nvPr/>
          </p:nvSpPr>
          <p:spPr bwMode="auto">
            <a:xfrm>
              <a:off x="384" y="3360"/>
              <a:ext cx="997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r"/>
              <a:r>
                <a:rPr lang="en-US"/>
                <a:t>Bubble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Forwarding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Naïve Pipeline</a:t>
            </a:r>
          </a:p>
          <a:p>
            <a:pPr lvl="1"/>
            <a:r>
              <a:rPr lang="en-US"/>
              <a:t>Register isn’t written until completion of write-back stage</a:t>
            </a:r>
          </a:p>
          <a:p>
            <a:pPr lvl="1"/>
            <a:r>
              <a:rPr lang="en-US"/>
              <a:t>Source operands read from register file in decode stage</a:t>
            </a:r>
          </a:p>
          <a:p>
            <a:pPr lvl="2"/>
            <a:r>
              <a:rPr lang="en-US"/>
              <a:t>Needs to be in register file at start of stage</a:t>
            </a:r>
          </a:p>
          <a:p>
            <a:r>
              <a:rPr lang="en-US"/>
              <a:t>Observation</a:t>
            </a:r>
          </a:p>
          <a:p>
            <a:pPr lvl="1"/>
            <a:r>
              <a:rPr lang="en-US"/>
              <a:t>Value generated in execute or memory stage</a:t>
            </a:r>
          </a:p>
          <a:p>
            <a:r>
              <a:rPr lang="en-US"/>
              <a:t>Trick</a:t>
            </a:r>
          </a:p>
          <a:p>
            <a:pPr lvl="1"/>
            <a:r>
              <a:rPr lang="en-US"/>
              <a:t>Pass value directly from generating instruction to decode stage</a:t>
            </a:r>
          </a:p>
          <a:p>
            <a:pPr lvl="1"/>
            <a:r>
              <a:rPr lang="en-US"/>
              <a:t>Needs to be available at end of decode stage</a:t>
            </a:r>
          </a:p>
          <a:p>
            <a:pPr lvl="1"/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Forwarding Example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048000"/>
            <a:ext cx="3443287" cy="3384550"/>
          </a:xfrm>
        </p:spPr>
        <p:txBody>
          <a:bodyPr/>
          <a:lstStyle/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irmovl</a:t>
            </a:r>
            <a:r>
              <a:rPr lang="en-US"/>
              <a:t> in write-back stage</a:t>
            </a:r>
          </a:p>
          <a:p>
            <a:pPr lvl="1"/>
            <a:r>
              <a:rPr lang="en-US"/>
              <a:t>Destination value in W pipeline register</a:t>
            </a:r>
          </a:p>
          <a:p>
            <a:pPr lvl="1"/>
            <a:r>
              <a:rPr lang="en-US"/>
              <a:t>Forward as valB for decode stage</a:t>
            </a:r>
          </a:p>
        </p:txBody>
      </p:sp>
      <p:grpSp>
        <p:nvGrpSpPr>
          <p:cNvPr id="448966" name="Group 454"/>
          <p:cNvGrpSpPr>
            <a:grpSpLocks/>
          </p:cNvGrpSpPr>
          <p:nvPr/>
        </p:nvGrpSpPr>
        <p:grpSpPr bwMode="auto">
          <a:xfrm>
            <a:off x="2514600" y="914400"/>
            <a:ext cx="5973763" cy="4449763"/>
            <a:chOff x="1584" y="576"/>
            <a:chExt cx="3763" cy="2803"/>
          </a:xfrm>
        </p:grpSpPr>
        <p:sp>
          <p:nvSpPr>
            <p:cNvPr id="448742" name="Rectangle 230"/>
            <p:cNvSpPr>
              <a:spLocks noChangeArrowheads="1"/>
            </p:cNvSpPr>
            <p:nvPr/>
          </p:nvSpPr>
          <p:spPr bwMode="auto">
            <a:xfrm>
              <a:off x="1584" y="768"/>
              <a:ext cx="1305" cy="15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43" name="Rectangle 231"/>
            <p:cNvSpPr>
              <a:spLocks noChangeArrowheads="1"/>
            </p:cNvSpPr>
            <p:nvPr/>
          </p:nvSpPr>
          <p:spPr bwMode="auto">
            <a:xfrm>
              <a:off x="1630" y="799"/>
              <a:ext cx="461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/>
            </a:p>
          </p:txBody>
        </p:sp>
        <p:sp>
          <p:nvSpPr>
            <p:cNvPr id="448744" name="Rectangle 232"/>
            <p:cNvSpPr>
              <a:spLocks noChangeArrowheads="1"/>
            </p:cNvSpPr>
            <p:nvPr/>
          </p:nvSpPr>
          <p:spPr bwMode="auto">
            <a:xfrm>
              <a:off x="2051" y="799"/>
              <a:ext cx="371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irmovl </a:t>
              </a:r>
              <a:endParaRPr lang="en-US"/>
            </a:p>
          </p:txBody>
        </p:sp>
        <p:sp>
          <p:nvSpPr>
            <p:cNvPr id="448745" name="Rectangle 233"/>
            <p:cNvSpPr>
              <a:spLocks noChangeArrowheads="1"/>
            </p:cNvSpPr>
            <p:nvPr/>
          </p:nvSpPr>
          <p:spPr bwMode="auto">
            <a:xfrm>
              <a:off x="2381" y="799"/>
              <a:ext cx="346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/>
            </a:p>
          </p:txBody>
        </p:sp>
        <p:sp>
          <p:nvSpPr>
            <p:cNvPr id="448746" name="Rectangle 234"/>
            <p:cNvSpPr>
              <a:spLocks noChangeArrowheads="1"/>
            </p:cNvSpPr>
            <p:nvPr/>
          </p:nvSpPr>
          <p:spPr bwMode="auto">
            <a:xfrm>
              <a:off x="2684" y="799"/>
              <a:ext cx="159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48747" name="Rectangle 235"/>
            <p:cNvSpPr>
              <a:spLocks noChangeArrowheads="1"/>
            </p:cNvSpPr>
            <p:nvPr/>
          </p:nvSpPr>
          <p:spPr bwMode="auto">
            <a:xfrm>
              <a:off x="3043" y="576"/>
              <a:ext cx="230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48" name="Rectangle 236"/>
            <p:cNvSpPr>
              <a:spLocks noChangeArrowheads="1"/>
            </p:cNvSpPr>
            <p:nvPr/>
          </p:nvSpPr>
          <p:spPr bwMode="auto">
            <a:xfrm>
              <a:off x="3136" y="611"/>
              <a:ext cx="8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48749" name="Rectangle 237"/>
            <p:cNvSpPr>
              <a:spLocks noChangeArrowheads="1"/>
            </p:cNvSpPr>
            <p:nvPr/>
          </p:nvSpPr>
          <p:spPr bwMode="auto">
            <a:xfrm>
              <a:off x="3273" y="576"/>
              <a:ext cx="231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50" name="Rectangle 238"/>
            <p:cNvSpPr>
              <a:spLocks noChangeArrowheads="1"/>
            </p:cNvSpPr>
            <p:nvPr/>
          </p:nvSpPr>
          <p:spPr bwMode="auto">
            <a:xfrm>
              <a:off x="3367" y="611"/>
              <a:ext cx="8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48751" name="Rectangle 239"/>
            <p:cNvSpPr>
              <a:spLocks noChangeArrowheads="1"/>
            </p:cNvSpPr>
            <p:nvPr/>
          </p:nvSpPr>
          <p:spPr bwMode="auto">
            <a:xfrm>
              <a:off x="3504" y="576"/>
              <a:ext cx="230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52" name="Rectangle 240"/>
            <p:cNvSpPr>
              <a:spLocks noChangeArrowheads="1"/>
            </p:cNvSpPr>
            <p:nvPr/>
          </p:nvSpPr>
          <p:spPr bwMode="auto">
            <a:xfrm>
              <a:off x="3597" y="611"/>
              <a:ext cx="8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48753" name="Rectangle 241"/>
            <p:cNvSpPr>
              <a:spLocks noChangeArrowheads="1"/>
            </p:cNvSpPr>
            <p:nvPr/>
          </p:nvSpPr>
          <p:spPr bwMode="auto">
            <a:xfrm>
              <a:off x="3734" y="576"/>
              <a:ext cx="230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54" name="Rectangle 242"/>
            <p:cNvSpPr>
              <a:spLocks noChangeArrowheads="1"/>
            </p:cNvSpPr>
            <p:nvPr/>
          </p:nvSpPr>
          <p:spPr bwMode="auto">
            <a:xfrm>
              <a:off x="3828" y="611"/>
              <a:ext cx="8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48755" name="Rectangle 243"/>
            <p:cNvSpPr>
              <a:spLocks noChangeArrowheads="1"/>
            </p:cNvSpPr>
            <p:nvPr/>
          </p:nvSpPr>
          <p:spPr bwMode="auto">
            <a:xfrm>
              <a:off x="3964" y="576"/>
              <a:ext cx="231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56" name="Rectangle 244"/>
            <p:cNvSpPr>
              <a:spLocks noChangeArrowheads="1"/>
            </p:cNvSpPr>
            <p:nvPr/>
          </p:nvSpPr>
          <p:spPr bwMode="auto">
            <a:xfrm>
              <a:off x="4058" y="611"/>
              <a:ext cx="8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48757" name="Rectangle 245"/>
            <p:cNvSpPr>
              <a:spLocks noChangeArrowheads="1"/>
            </p:cNvSpPr>
            <p:nvPr/>
          </p:nvSpPr>
          <p:spPr bwMode="auto">
            <a:xfrm>
              <a:off x="4195" y="576"/>
              <a:ext cx="230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58" name="Rectangle 246"/>
            <p:cNvSpPr>
              <a:spLocks noChangeArrowheads="1"/>
            </p:cNvSpPr>
            <p:nvPr/>
          </p:nvSpPr>
          <p:spPr bwMode="auto">
            <a:xfrm>
              <a:off x="4288" y="611"/>
              <a:ext cx="8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48759" name="Rectangle 247"/>
            <p:cNvSpPr>
              <a:spLocks noChangeArrowheads="1"/>
            </p:cNvSpPr>
            <p:nvPr/>
          </p:nvSpPr>
          <p:spPr bwMode="auto">
            <a:xfrm>
              <a:off x="4425" y="576"/>
              <a:ext cx="230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60" name="Rectangle 248"/>
            <p:cNvSpPr>
              <a:spLocks noChangeArrowheads="1"/>
            </p:cNvSpPr>
            <p:nvPr/>
          </p:nvSpPr>
          <p:spPr bwMode="auto">
            <a:xfrm>
              <a:off x="4519" y="611"/>
              <a:ext cx="8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48761" name="Rectangle 249"/>
            <p:cNvSpPr>
              <a:spLocks noChangeArrowheads="1"/>
            </p:cNvSpPr>
            <p:nvPr/>
          </p:nvSpPr>
          <p:spPr bwMode="auto">
            <a:xfrm>
              <a:off x="4655" y="576"/>
              <a:ext cx="231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62" name="Rectangle 250"/>
            <p:cNvSpPr>
              <a:spLocks noChangeArrowheads="1"/>
            </p:cNvSpPr>
            <p:nvPr/>
          </p:nvSpPr>
          <p:spPr bwMode="auto">
            <a:xfrm>
              <a:off x="4749" y="611"/>
              <a:ext cx="8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48763" name="Rectangle 251"/>
            <p:cNvSpPr>
              <a:spLocks noChangeArrowheads="1"/>
            </p:cNvSpPr>
            <p:nvPr/>
          </p:nvSpPr>
          <p:spPr bwMode="auto">
            <a:xfrm>
              <a:off x="4886" y="576"/>
              <a:ext cx="230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64" name="Rectangle 252"/>
            <p:cNvSpPr>
              <a:spLocks noChangeArrowheads="1"/>
            </p:cNvSpPr>
            <p:nvPr/>
          </p:nvSpPr>
          <p:spPr bwMode="auto">
            <a:xfrm>
              <a:off x="4979" y="611"/>
              <a:ext cx="80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9</a:t>
              </a:r>
              <a:endParaRPr lang="en-US"/>
            </a:p>
          </p:txBody>
        </p:sp>
        <p:sp>
          <p:nvSpPr>
            <p:cNvPr id="448765" name="Rectangle 253"/>
            <p:cNvSpPr>
              <a:spLocks noChangeArrowheads="1"/>
            </p:cNvSpPr>
            <p:nvPr/>
          </p:nvSpPr>
          <p:spPr bwMode="auto">
            <a:xfrm>
              <a:off x="3043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66" name="Rectangle 254"/>
            <p:cNvSpPr>
              <a:spLocks noChangeArrowheads="1"/>
            </p:cNvSpPr>
            <p:nvPr/>
          </p:nvSpPr>
          <p:spPr bwMode="auto">
            <a:xfrm>
              <a:off x="3127" y="790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767" name="Rectangle 255"/>
            <p:cNvSpPr>
              <a:spLocks noChangeArrowheads="1"/>
            </p:cNvSpPr>
            <p:nvPr/>
          </p:nvSpPr>
          <p:spPr bwMode="auto">
            <a:xfrm>
              <a:off x="3273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68" name="Rectangle 256"/>
            <p:cNvSpPr>
              <a:spLocks noChangeArrowheads="1"/>
            </p:cNvSpPr>
            <p:nvPr/>
          </p:nvSpPr>
          <p:spPr bwMode="auto">
            <a:xfrm>
              <a:off x="3352" y="790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769" name="Rectangle 257"/>
            <p:cNvSpPr>
              <a:spLocks noChangeArrowheads="1"/>
            </p:cNvSpPr>
            <p:nvPr/>
          </p:nvSpPr>
          <p:spPr bwMode="auto">
            <a:xfrm>
              <a:off x="3504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70" name="Rectangle 258"/>
            <p:cNvSpPr>
              <a:spLocks noChangeArrowheads="1"/>
            </p:cNvSpPr>
            <p:nvPr/>
          </p:nvSpPr>
          <p:spPr bwMode="auto">
            <a:xfrm>
              <a:off x="3584" y="790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771" name="Rectangle 259"/>
            <p:cNvSpPr>
              <a:spLocks noChangeArrowheads="1"/>
            </p:cNvSpPr>
            <p:nvPr/>
          </p:nvSpPr>
          <p:spPr bwMode="auto">
            <a:xfrm>
              <a:off x="3734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72" name="Rectangle 260"/>
            <p:cNvSpPr>
              <a:spLocks noChangeArrowheads="1"/>
            </p:cNvSpPr>
            <p:nvPr/>
          </p:nvSpPr>
          <p:spPr bwMode="auto">
            <a:xfrm>
              <a:off x="3806" y="790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773" name="Rectangle 261"/>
            <p:cNvSpPr>
              <a:spLocks noChangeArrowheads="1"/>
            </p:cNvSpPr>
            <p:nvPr/>
          </p:nvSpPr>
          <p:spPr bwMode="auto">
            <a:xfrm>
              <a:off x="3964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74" name="Rectangle 262"/>
            <p:cNvSpPr>
              <a:spLocks noChangeArrowheads="1"/>
            </p:cNvSpPr>
            <p:nvPr/>
          </p:nvSpPr>
          <p:spPr bwMode="auto">
            <a:xfrm>
              <a:off x="4029" y="790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775" name="Rectangle 263"/>
            <p:cNvSpPr>
              <a:spLocks noChangeArrowheads="1"/>
            </p:cNvSpPr>
            <p:nvPr/>
          </p:nvSpPr>
          <p:spPr bwMode="auto">
            <a:xfrm>
              <a:off x="3043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76" name="Rectangle 264"/>
            <p:cNvSpPr>
              <a:spLocks noChangeArrowheads="1"/>
            </p:cNvSpPr>
            <p:nvPr/>
          </p:nvSpPr>
          <p:spPr bwMode="auto">
            <a:xfrm>
              <a:off x="3127" y="790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777" name="Rectangle 265"/>
            <p:cNvSpPr>
              <a:spLocks noChangeArrowheads="1"/>
            </p:cNvSpPr>
            <p:nvPr/>
          </p:nvSpPr>
          <p:spPr bwMode="auto">
            <a:xfrm>
              <a:off x="3273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78" name="Rectangle 266"/>
            <p:cNvSpPr>
              <a:spLocks noChangeArrowheads="1"/>
            </p:cNvSpPr>
            <p:nvPr/>
          </p:nvSpPr>
          <p:spPr bwMode="auto">
            <a:xfrm>
              <a:off x="3352" y="790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779" name="Rectangle 267"/>
            <p:cNvSpPr>
              <a:spLocks noChangeArrowheads="1"/>
            </p:cNvSpPr>
            <p:nvPr/>
          </p:nvSpPr>
          <p:spPr bwMode="auto">
            <a:xfrm>
              <a:off x="3504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80" name="Rectangle 268"/>
            <p:cNvSpPr>
              <a:spLocks noChangeArrowheads="1"/>
            </p:cNvSpPr>
            <p:nvPr/>
          </p:nvSpPr>
          <p:spPr bwMode="auto">
            <a:xfrm>
              <a:off x="3584" y="790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781" name="Rectangle 269"/>
            <p:cNvSpPr>
              <a:spLocks noChangeArrowheads="1"/>
            </p:cNvSpPr>
            <p:nvPr/>
          </p:nvSpPr>
          <p:spPr bwMode="auto">
            <a:xfrm>
              <a:off x="3734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82" name="Rectangle 270"/>
            <p:cNvSpPr>
              <a:spLocks noChangeArrowheads="1"/>
            </p:cNvSpPr>
            <p:nvPr/>
          </p:nvSpPr>
          <p:spPr bwMode="auto">
            <a:xfrm>
              <a:off x="3806" y="790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783" name="Rectangle 271"/>
            <p:cNvSpPr>
              <a:spLocks noChangeArrowheads="1"/>
            </p:cNvSpPr>
            <p:nvPr/>
          </p:nvSpPr>
          <p:spPr bwMode="auto">
            <a:xfrm>
              <a:off x="3964" y="768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84" name="Rectangle 272"/>
            <p:cNvSpPr>
              <a:spLocks noChangeArrowheads="1"/>
            </p:cNvSpPr>
            <p:nvPr/>
          </p:nvSpPr>
          <p:spPr bwMode="auto">
            <a:xfrm>
              <a:off x="4029" y="790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785" name="Rectangle 273"/>
            <p:cNvSpPr>
              <a:spLocks noChangeArrowheads="1"/>
            </p:cNvSpPr>
            <p:nvPr/>
          </p:nvSpPr>
          <p:spPr bwMode="auto">
            <a:xfrm>
              <a:off x="1584" y="921"/>
              <a:ext cx="1305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86" name="Rectangle 274"/>
            <p:cNvSpPr>
              <a:spLocks noChangeArrowheads="1"/>
            </p:cNvSpPr>
            <p:nvPr/>
          </p:nvSpPr>
          <p:spPr bwMode="auto">
            <a:xfrm>
              <a:off x="1630" y="953"/>
              <a:ext cx="461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0x006: </a:t>
              </a:r>
              <a:endParaRPr lang="en-US"/>
            </a:p>
          </p:txBody>
        </p:sp>
        <p:sp>
          <p:nvSpPr>
            <p:cNvPr id="448787" name="Rectangle 275"/>
            <p:cNvSpPr>
              <a:spLocks noChangeArrowheads="1"/>
            </p:cNvSpPr>
            <p:nvPr/>
          </p:nvSpPr>
          <p:spPr bwMode="auto">
            <a:xfrm>
              <a:off x="2051" y="953"/>
              <a:ext cx="371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irmovl </a:t>
              </a:r>
              <a:endParaRPr lang="en-US"/>
            </a:p>
          </p:txBody>
        </p:sp>
        <p:sp>
          <p:nvSpPr>
            <p:cNvPr id="448788" name="Rectangle 276"/>
            <p:cNvSpPr>
              <a:spLocks noChangeArrowheads="1"/>
            </p:cNvSpPr>
            <p:nvPr/>
          </p:nvSpPr>
          <p:spPr bwMode="auto">
            <a:xfrm>
              <a:off x="2434" y="953"/>
              <a:ext cx="288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448789" name="Rectangle 277"/>
            <p:cNvSpPr>
              <a:spLocks noChangeArrowheads="1"/>
            </p:cNvSpPr>
            <p:nvPr/>
          </p:nvSpPr>
          <p:spPr bwMode="auto">
            <a:xfrm>
              <a:off x="2684" y="953"/>
              <a:ext cx="159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48790" name="Rectangle 278"/>
            <p:cNvSpPr>
              <a:spLocks noChangeArrowheads="1"/>
            </p:cNvSpPr>
            <p:nvPr/>
          </p:nvSpPr>
          <p:spPr bwMode="auto">
            <a:xfrm>
              <a:off x="3273" y="921"/>
              <a:ext cx="231" cy="15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91" name="Rectangle 279"/>
            <p:cNvSpPr>
              <a:spLocks noChangeArrowheads="1"/>
            </p:cNvSpPr>
            <p:nvPr/>
          </p:nvSpPr>
          <p:spPr bwMode="auto">
            <a:xfrm>
              <a:off x="3357" y="944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792" name="Rectangle 280"/>
            <p:cNvSpPr>
              <a:spLocks noChangeArrowheads="1"/>
            </p:cNvSpPr>
            <p:nvPr/>
          </p:nvSpPr>
          <p:spPr bwMode="auto">
            <a:xfrm>
              <a:off x="3504" y="921"/>
              <a:ext cx="231" cy="15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93" name="Rectangle 281"/>
            <p:cNvSpPr>
              <a:spLocks noChangeArrowheads="1"/>
            </p:cNvSpPr>
            <p:nvPr/>
          </p:nvSpPr>
          <p:spPr bwMode="auto">
            <a:xfrm>
              <a:off x="3582" y="944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794" name="Rectangle 282"/>
            <p:cNvSpPr>
              <a:spLocks noChangeArrowheads="1"/>
            </p:cNvSpPr>
            <p:nvPr/>
          </p:nvSpPr>
          <p:spPr bwMode="auto">
            <a:xfrm>
              <a:off x="3734" y="921"/>
              <a:ext cx="231" cy="15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95" name="Rectangle 283"/>
            <p:cNvSpPr>
              <a:spLocks noChangeArrowheads="1"/>
            </p:cNvSpPr>
            <p:nvPr/>
          </p:nvSpPr>
          <p:spPr bwMode="auto">
            <a:xfrm>
              <a:off x="3815" y="944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796" name="Rectangle 284"/>
            <p:cNvSpPr>
              <a:spLocks noChangeArrowheads="1"/>
            </p:cNvSpPr>
            <p:nvPr/>
          </p:nvSpPr>
          <p:spPr bwMode="auto">
            <a:xfrm>
              <a:off x="3964" y="921"/>
              <a:ext cx="231" cy="15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97" name="Rectangle 285"/>
            <p:cNvSpPr>
              <a:spLocks noChangeArrowheads="1"/>
            </p:cNvSpPr>
            <p:nvPr/>
          </p:nvSpPr>
          <p:spPr bwMode="auto">
            <a:xfrm>
              <a:off x="4036" y="944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798" name="Rectangle 286"/>
            <p:cNvSpPr>
              <a:spLocks noChangeArrowheads="1"/>
            </p:cNvSpPr>
            <p:nvPr/>
          </p:nvSpPr>
          <p:spPr bwMode="auto">
            <a:xfrm>
              <a:off x="4195" y="921"/>
              <a:ext cx="231" cy="15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799" name="Rectangle 287"/>
            <p:cNvSpPr>
              <a:spLocks noChangeArrowheads="1"/>
            </p:cNvSpPr>
            <p:nvPr/>
          </p:nvSpPr>
          <p:spPr bwMode="auto">
            <a:xfrm>
              <a:off x="4259" y="944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800" name="Rectangle 288"/>
            <p:cNvSpPr>
              <a:spLocks noChangeArrowheads="1"/>
            </p:cNvSpPr>
            <p:nvPr/>
          </p:nvSpPr>
          <p:spPr bwMode="auto">
            <a:xfrm>
              <a:off x="3273" y="921"/>
              <a:ext cx="231" cy="15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01" name="Rectangle 289"/>
            <p:cNvSpPr>
              <a:spLocks noChangeArrowheads="1"/>
            </p:cNvSpPr>
            <p:nvPr/>
          </p:nvSpPr>
          <p:spPr bwMode="auto">
            <a:xfrm>
              <a:off x="3357" y="944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802" name="Rectangle 290"/>
            <p:cNvSpPr>
              <a:spLocks noChangeArrowheads="1"/>
            </p:cNvSpPr>
            <p:nvPr/>
          </p:nvSpPr>
          <p:spPr bwMode="auto">
            <a:xfrm>
              <a:off x="3504" y="921"/>
              <a:ext cx="231" cy="15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03" name="Rectangle 291"/>
            <p:cNvSpPr>
              <a:spLocks noChangeArrowheads="1"/>
            </p:cNvSpPr>
            <p:nvPr/>
          </p:nvSpPr>
          <p:spPr bwMode="auto">
            <a:xfrm>
              <a:off x="3582" y="944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804" name="Rectangle 292"/>
            <p:cNvSpPr>
              <a:spLocks noChangeArrowheads="1"/>
            </p:cNvSpPr>
            <p:nvPr/>
          </p:nvSpPr>
          <p:spPr bwMode="auto">
            <a:xfrm>
              <a:off x="3734" y="921"/>
              <a:ext cx="231" cy="15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05" name="Rectangle 293"/>
            <p:cNvSpPr>
              <a:spLocks noChangeArrowheads="1"/>
            </p:cNvSpPr>
            <p:nvPr/>
          </p:nvSpPr>
          <p:spPr bwMode="auto">
            <a:xfrm>
              <a:off x="3815" y="944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806" name="Rectangle 294"/>
            <p:cNvSpPr>
              <a:spLocks noChangeArrowheads="1"/>
            </p:cNvSpPr>
            <p:nvPr/>
          </p:nvSpPr>
          <p:spPr bwMode="auto">
            <a:xfrm>
              <a:off x="3964" y="921"/>
              <a:ext cx="231" cy="15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07" name="Rectangle 295"/>
            <p:cNvSpPr>
              <a:spLocks noChangeArrowheads="1"/>
            </p:cNvSpPr>
            <p:nvPr/>
          </p:nvSpPr>
          <p:spPr bwMode="auto">
            <a:xfrm>
              <a:off x="4036" y="944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808" name="Rectangle 296"/>
            <p:cNvSpPr>
              <a:spLocks noChangeArrowheads="1"/>
            </p:cNvSpPr>
            <p:nvPr/>
          </p:nvSpPr>
          <p:spPr bwMode="auto">
            <a:xfrm>
              <a:off x="4195" y="921"/>
              <a:ext cx="231" cy="15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09" name="Rectangle 297"/>
            <p:cNvSpPr>
              <a:spLocks noChangeArrowheads="1"/>
            </p:cNvSpPr>
            <p:nvPr/>
          </p:nvSpPr>
          <p:spPr bwMode="auto">
            <a:xfrm>
              <a:off x="4259" y="944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810" name="Rectangle 298"/>
            <p:cNvSpPr>
              <a:spLocks noChangeArrowheads="1"/>
            </p:cNvSpPr>
            <p:nvPr/>
          </p:nvSpPr>
          <p:spPr bwMode="auto">
            <a:xfrm>
              <a:off x="1584" y="1075"/>
              <a:ext cx="1305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11" name="Rectangle 299"/>
            <p:cNvSpPr>
              <a:spLocks noChangeArrowheads="1"/>
            </p:cNvSpPr>
            <p:nvPr/>
          </p:nvSpPr>
          <p:spPr bwMode="auto">
            <a:xfrm>
              <a:off x="1630" y="1107"/>
              <a:ext cx="461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0x00c: </a:t>
              </a:r>
              <a:endParaRPr lang="en-US"/>
            </a:p>
          </p:txBody>
        </p:sp>
        <p:sp>
          <p:nvSpPr>
            <p:cNvPr id="448812" name="Rectangle 300"/>
            <p:cNvSpPr>
              <a:spLocks noChangeArrowheads="1"/>
            </p:cNvSpPr>
            <p:nvPr/>
          </p:nvSpPr>
          <p:spPr bwMode="auto">
            <a:xfrm>
              <a:off x="2041" y="1107"/>
              <a:ext cx="159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48813" name="Rectangle 301"/>
            <p:cNvSpPr>
              <a:spLocks noChangeArrowheads="1"/>
            </p:cNvSpPr>
            <p:nvPr/>
          </p:nvSpPr>
          <p:spPr bwMode="auto">
            <a:xfrm>
              <a:off x="3504" y="1075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14" name="Rectangle 302"/>
            <p:cNvSpPr>
              <a:spLocks noChangeArrowheads="1"/>
            </p:cNvSpPr>
            <p:nvPr/>
          </p:nvSpPr>
          <p:spPr bwMode="auto">
            <a:xfrm>
              <a:off x="3588" y="1097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815" name="Rectangle 303"/>
            <p:cNvSpPr>
              <a:spLocks noChangeArrowheads="1"/>
            </p:cNvSpPr>
            <p:nvPr/>
          </p:nvSpPr>
          <p:spPr bwMode="auto">
            <a:xfrm>
              <a:off x="3734" y="1075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16" name="Rectangle 304"/>
            <p:cNvSpPr>
              <a:spLocks noChangeArrowheads="1"/>
            </p:cNvSpPr>
            <p:nvPr/>
          </p:nvSpPr>
          <p:spPr bwMode="auto">
            <a:xfrm>
              <a:off x="3812" y="1097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817" name="Rectangle 305"/>
            <p:cNvSpPr>
              <a:spLocks noChangeArrowheads="1"/>
            </p:cNvSpPr>
            <p:nvPr/>
          </p:nvSpPr>
          <p:spPr bwMode="auto">
            <a:xfrm>
              <a:off x="3964" y="1075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18" name="Rectangle 306"/>
            <p:cNvSpPr>
              <a:spLocks noChangeArrowheads="1"/>
            </p:cNvSpPr>
            <p:nvPr/>
          </p:nvSpPr>
          <p:spPr bwMode="auto">
            <a:xfrm>
              <a:off x="4045" y="1097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819" name="Rectangle 307"/>
            <p:cNvSpPr>
              <a:spLocks noChangeArrowheads="1"/>
            </p:cNvSpPr>
            <p:nvPr/>
          </p:nvSpPr>
          <p:spPr bwMode="auto">
            <a:xfrm>
              <a:off x="4195" y="1075"/>
              <a:ext cx="231" cy="15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20" name="Rectangle 308"/>
            <p:cNvSpPr>
              <a:spLocks noChangeArrowheads="1"/>
            </p:cNvSpPr>
            <p:nvPr/>
          </p:nvSpPr>
          <p:spPr bwMode="auto">
            <a:xfrm>
              <a:off x="4267" y="1097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821" name="Rectangle 309"/>
            <p:cNvSpPr>
              <a:spLocks noChangeArrowheads="1"/>
            </p:cNvSpPr>
            <p:nvPr/>
          </p:nvSpPr>
          <p:spPr bwMode="auto">
            <a:xfrm>
              <a:off x="4425" y="1075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22" name="Rectangle 310"/>
            <p:cNvSpPr>
              <a:spLocks noChangeArrowheads="1"/>
            </p:cNvSpPr>
            <p:nvPr/>
          </p:nvSpPr>
          <p:spPr bwMode="auto">
            <a:xfrm>
              <a:off x="4490" y="1097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823" name="Rectangle 311"/>
            <p:cNvSpPr>
              <a:spLocks noChangeArrowheads="1"/>
            </p:cNvSpPr>
            <p:nvPr/>
          </p:nvSpPr>
          <p:spPr bwMode="auto">
            <a:xfrm>
              <a:off x="3504" y="1075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24" name="Rectangle 312"/>
            <p:cNvSpPr>
              <a:spLocks noChangeArrowheads="1"/>
            </p:cNvSpPr>
            <p:nvPr/>
          </p:nvSpPr>
          <p:spPr bwMode="auto">
            <a:xfrm>
              <a:off x="3588" y="1097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825" name="Rectangle 313"/>
            <p:cNvSpPr>
              <a:spLocks noChangeArrowheads="1"/>
            </p:cNvSpPr>
            <p:nvPr/>
          </p:nvSpPr>
          <p:spPr bwMode="auto">
            <a:xfrm>
              <a:off x="3734" y="1075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26" name="Rectangle 314"/>
            <p:cNvSpPr>
              <a:spLocks noChangeArrowheads="1"/>
            </p:cNvSpPr>
            <p:nvPr/>
          </p:nvSpPr>
          <p:spPr bwMode="auto">
            <a:xfrm>
              <a:off x="3812" y="1097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827" name="Rectangle 315"/>
            <p:cNvSpPr>
              <a:spLocks noChangeArrowheads="1"/>
            </p:cNvSpPr>
            <p:nvPr/>
          </p:nvSpPr>
          <p:spPr bwMode="auto">
            <a:xfrm>
              <a:off x="3964" y="1075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28" name="Rectangle 316"/>
            <p:cNvSpPr>
              <a:spLocks noChangeArrowheads="1"/>
            </p:cNvSpPr>
            <p:nvPr/>
          </p:nvSpPr>
          <p:spPr bwMode="auto">
            <a:xfrm>
              <a:off x="4045" y="1097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829" name="Rectangle 317"/>
            <p:cNvSpPr>
              <a:spLocks noChangeArrowheads="1"/>
            </p:cNvSpPr>
            <p:nvPr/>
          </p:nvSpPr>
          <p:spPr bwMode="auto">
            <a:xfrm>
              <a:off x="4195" y="1075"/>
              <a:ext cx="231" cy="15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30" name="Rectangle 318"/>
            <p:cNvSpPr>
              <a:spLocks noChangeArrowheads="1"/>
            </p:cNvSpPr>
            <p:nvPr/>
          </p:nvSpPr>
          <p:spPr bwMode="auto">
            <a:xfrm>
              <a:off x="4267" y="1097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831" name="Rectangle 319"/>
            <p:cNvSpPr>
              <a:spLocks noChangeArrowheads="1"/>
            </p:cNvSpPr>
            <p:nvPr/>
          </p:nvSpPr>
          <p:spPr bwMode="auto">
            <a:xfrm>
              <a:off x="4425" y="1075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32" name="Rectangle 320"/>
            <p:cNvSpPr>
              <a:spLocks noChangeArrowheads="1"/>
            </p:cNvSpPr>
            <p:nvPr/>
          </p:nvSpPr>
          <p:spPr bwMode="auto">
            <a:xfrm>
              <a:off x="4490" y="1097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833" name="Rectangle 321"/>
            <p:cNvSpPr>
              <a:spLocks noChangeArrowheads="1"/>
            </p:cNvSpPr>
            <p:nvPr/>
          </p:nvSpPr>
          <p:spPr bwMode="auto">
            <a:xfrm>
              <a:off x="1584" y="1229"/>
              <a:ext cx="1305" cy="15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34" name="Rectangle 322"/>
            <p:cNvSpPr>
              <a:spLocks noChangeArrowheads="1"/>
            </p:cNvSpPr>
            <p:nvPr/>
          </p:nvSpPr>
          <p:spPr bwMode="auto">
            <a:xfrm>
              <a:off x="1630" y="1260"/>
              <a:ext cx="461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0x00d: </a:t>
              </a:r>
              <a:endParaRPr lang="en-US"/>
            </a:p>
          </p:txBody>
        </p:sp>
        <p:sp>
          <p:nvSpPr>
            <p:cNvPr id="448835" name="Rectangle 323"/>
            <p:cNvSpPr>
              <a:spLocks noChangeArrowheads="1"/>
            </p:cNvSpPr>
            <p:nvPr/>
          </p:nvSpPr>
          <p:spPr bwMode="auto">
            <a:xfrm>
              <a:off x="2041" y="1260"/>
              <a:ext cx="159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48836" name="Rectangle 324"/>
            <p:cNvSpPr>
              <a:spLocks noChangeArrowheads="1"/>
            </p:cNvSpPr>
            <p:nvPr/>
          </p:nvSpPr>
          <p:spPr bwMode="auto">
            <a:xfrm>
              <a:off x="3734" y="1229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37" name="Rectangle 325"/>
            <p:cNvSpPr>
              <a:spLocks noChangeArrowheads="1"/>
            </p:cNvSpPr>
            <p:nvPr/>
          </p:nvSpPr>
          <p:spPr bwMode="auto">
            <a:xfrm>
              <a:off x="3818" y="1251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838" name="Rectangle 326"/>
            <p:cNvSpPr>
              <a:spLocks noChangeArrowheads="1"/>
            </p:cNvSpPr>
            <p:nvPr/>
          </p:nvSpPr>
          <p:spPr bwMode="auto">
            <a:xfrm>
              <a:off x="3964" y="1229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39" name="Rectangle 327"/>
            <p:cNvSpPr>
              <a:spLocks noChangeArrowheads="1"/>
            </p:cNvSpPr>
            <p:nvPr/>
          </p:nvSpPr>
          <p:spPr bwMode="auto">
            <a:xfrm>
              <a:off x="4043" y="1251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840" name="Rectangle 328"/>
            <p:cNvSpPr>
              <a:spLocks noChangeArrowheads="1"/>
            </p:cNvSpPr>
            <p:nvPr/>
          </p:nvSpPr>
          <p:spPr bwMode="auto">
            <a:xfrm>
              <a:off x="4195" y="1229"/>
              <a:ext cx="231" cy="15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41" name="Rectangle 329"/>
            <p:cNvSpPr>
              <a:spLocks noChangeArrowheads="1"/>
            </p:cNvSpPr>
            <p:nvPr/>
          </p:nvSpPr>
          <p:spPr bwMode="auto">
            <a:xfrm>
              <a:off x="4275" y="1251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842" name="Rectangle 330"/>
            <p:cNvSpPr>
              <a:spLocks noChangeArrowheads="1"/>
            </p:cNvSpPr>
            <p:nvPr/>
          </p:nvSpPr>
          <p:spPr bwMode="auto">
            <a:xfrm>
              <a:off x="4425" y="1229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43" name="Rectangle 331"/>
            <p:cNvSpPr>
              <a:spLocks noChangeArrowheads="1"/>
            </p:cNvSpPr>
            <p:nvPr/>
          </p:nvSpPr>
          <p:spPr bwMode="auto">
            <a:xfrm>
              <a:off x="4497" y="1251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844" name="Rectangle 332"/>
            <p:cNvSpPr>
              <a:spLocks noChangeArrowheads="1"/>
            </p:cNvSpPr>
            <p:nvPr/>
          </p:nvSpPr>
          <p:spPr bwMode="auto">
            <a:xfrm>
              <a:off x="4655" y="1229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45" name="Rectangle 333"/>
            <p:cNvSpPr>
              <a:spLocks noChangeArrowheads="1"/>
            </p:cNvSpPr>
            <p:nvPr/>
          </p:nvSpPr>
          <p:spPr bwMode="auto">
            <a:xfrm>
              <a:off x="4720" y="1251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846" name="Rectangle 334"/>
            <p:cNvSpPr>
              <a:spLocks noChangeArrowheads="1"/>
            </p:cNvSpPr>
            <p:nvPr/>
          </p:nvSpPr>
          <p:spPr bwMode="auto">
            <a:xfrm>
              <a:off x="3734" y="1229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47" name="Rectangle 335"/>
            <p:cNvSpPr>
              <a:spLocks noChangeArrowheads="1"/>
            </p:cNvSpPr>
            <p:nvPr/>
          </p:nvSpPr>
          <p:spPr bwMode="auto">
            <a:xfrm>
              <a:off x="3818" y="1251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848" name="Rectangle 336"/>
            <p:cNvSpPr>
              <a:spLocks noChangeArrowheads="1"/>
            </p:cNvSpPr>
            <p:nvPr/>
          </p:nvSpPr>
          <p:spPr bwMode="auto">
            <a:xfrm>
              <a:off x="3964" y="1229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49" name="Rectangle 337"/>
            <p:cNvSpPr>
              <a:spLocks noChangeArrowheads="1"/>
            </p:cNvSpPr>
            <p:nvPr/>
          </p:nvSpPr>
          <p:spPr bwMode="auto">
            <a:xfrm>
              <a:off x="4043" y="1251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850" name="Rectangle 338"/>
            <p:cNvSpPr>
              <a:spLocks noChangeArrowheads="1"/>
            </p:cNvSpPr>
            <p:nvPr/>
          </p:nvSpPr>
          <p:spPr bwMode="auto">
            <a:xfrm>
              <a:off x="4195" y="1229"/>
              <a:ext cx="231" cy="15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51" name="Rectangle 339"/>
            <p:cNvSpPr>
              <a:spLocks noChangeArrowheads="1"/>
            </p:cNvSpPr>
            <p:nvPr/>
          </p:nvSpPr>
          <p:spPr bwMode="auto">
            <a:xfrm>
              <a:off x="4275" y="1251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852" name="Rectangle 340"/>
            <p:cNvSpPr>
              <a:spLocks noChangeArrowheads="1"/>
            </p:cNvSpPr>
            <p:nvPr/>
          </p:nvSpPr>
          <p:spPr bwMode="auto">
            <a:xfrm>
              <a:off x="4425" y="1229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53" name="Rectangle 341"/>
            <p:cNvSpPr>
              <a:spLocks noChangeArrowheads="1"/>
            </p:cNvSpPr>
            <p:nvPr/>
          </p:nvSpPr>
          <p:spPr bwMode="auto">
            <a:xfrm>
              <a:off x="4497" y="1251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854" name="Rectangle 342"/>
            <p:cNvSpPr>
              <a:spLocks noChangeArrowheads="1"/>
            </p:cNvSpPr>
            <p:nvPr/>
          </p:nvSpPr>
          <p:spPr bwMode="auto">
            <a:xfrm>
              <a:off x="4655" y="1229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55" name="Rectangle 343"/>
            <p:cNvSpPr>
              <a:spLocks noChangeArrowheads="1"/>
            </p:cNvSpPr>
            <p:nvPr/>
          </p:nvSpPr>
          <p:spPr bwMode="auto">
            <a:xfrm>
              <a:off x="4720" y="1251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856" name="Rectangle 344"/>
            <p:cNvSpPr>
              <a:spLocks noChangeArrowheads="1"/>
            </p:cNvSpPr>
            <p:nvPr/>
          </p:nvSpPr>
          <p:spPr bwMode="auto">
            <a:xfrm>
              <a:off x="1584" y="1382"/>
              <a:ext cx="1305" cy="15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57" name="Rectangle 345"/>
            <p:cNvSpPr>
              <a:spLocks noChangeArrowheads="1"/>
            </p:cNvSpPr>
            <p:nvPr/>
          </p:nvSpPr>
          <p:spPr bwMode="auto">
            <a:xfrm>
              <a:off x="1630" y="1414"/>
              <a:ext cx="461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0x00e: </a:t>
              </a:r>
              <a:endParaRPr lang="en-US"/>
            </a:p>
          </p:txBody>
        </p:sp>
        <p:sp>
          <p:nvSpPr>
            <p:cNvPr id="448858" name="Rectangle 346"/>
            <p:cNvSpPr>
              <a:spLocks noChangeArrowheads="1"/>
            </p:cNvSpPr>
            <p:nvPr/>
          </p:nvSpPr>
          <p:spPr bwMode="auto">
            <a:xfrm>
              <a:off x="2044" y="1414"/>
              <a:ext cx="212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addl</a:t>
              </a:r>
              <a:endParaRPr lang="en-US"/>
            </a:p>
          </p:txBody>
        </p:sp>
        <p:sp>
          <p:nvSpPr>
            <p:cNvPr id="448859" name="Rectangle 347"/>
            <p:cNvSpPr>
              <a:spLocks noChangeArrowheads="1"/>
            </p:cNvSpPr>
            <p:nvPr/>
          </p:nvSpPr>
          <p:spPr bwMode="auto">
            <a:xfrm>
              <a:off x="2273" y="1414"/>
              <a:ext cx="115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48860" name="Rectangle 348"/>
            <p:cNvSpPr>
              <a:spLocks noChangeArrowheads="1"/>
            </p:cNvSpPr>
            <p:nvPr/>
          </p:nvSpPr>
          <p:spPr bwMode="auto">
            <a:xfrm>
              <a:off x="2362" y="1414"/>
              <a:ext cx="159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48861" name="Rectangle 349"/>
            <p:cNvSpPr>
              <a:spLocks noChangeArrowheads="1"/>
            </p:cNvSpPr>
            <p:nvPr/>
          </p:nvSpPr>
          <p:spPr bwMode="auto">
            <a:xfrm>
              <a:off x="2488" y="1414"/>
              <a:ext cx="173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,%</a:t>
              </a:r>
              <a:endParaRPr lang="en-US"/>
            </a:p>
          </p:txBody>
        </p:sp>
        <p:sp>
          <p:nvSpPr>
            <p:cNvPr id="448862" name="Rectangle 350"/>
            <p:cNvSpPr>
              <a:spLocks noChangeArrowheads="1"/>
            </p:cNvSpPr>
            <p:nvPr/>
          </p:nvSpPr>
          <p:spPr bwMode="auto">
            <a:xfrm>
              <a:off x="2630" y="1414"/>
              <a:ext cx="159" cy="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48863" name="Rectangle 351"/>
            <p:cNvSpPr>
              <a:spLocks noChangeArrowheads="1"/>
            </p:cNvSpPr>
            <p:nvPr/>
          </p:nvSpPr>
          <p:spPr bwMode="auto">
            <a:xfrm>
              <a:off x="3964" y="1382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64" name="Rectangle 352"/>
            <p:cNvSpPr>
              <a:spLocks noChangeArrowheads="1"/>
            </p:cNvSpPr>
            <p:nvPr/>
          </p:nvSpPr>
          <p:spPr bwMode="auto">
            <a:xfrm>
              <a:off x="4048" y="1404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865" name="Rectangle 353"/>
            <p:cNvSpPr>
              <a:spLocks noChangeArrowheads="1"/>
            </p:cNvSpPr>
            <p:nvPr/>
          </p:nvSpPr>
          <p:spPr bwMode="auto">
            <a:xfrm>
              <a:off x="4195" y="1382"/>
              <a:ext cx="231" cy="15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66" name="Rectangle 354"/>
            <p:cNvSpPr>
              <a:spLocks noChangeArrowheads="1"/>
            </p:cNvSpPr>
            <p:nvPr/>
          </p:nvSpPr>
          <p:spPr bwMode="auto">
            <a:xfrm>
              <a:off x="4273" y="1404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867" name="Rectangle 355"/>
            <p:cNvSpPr>
              <a:spLocks noChangeArrowheads="1"/>
            </p:cNvSpPr>
            <p:nvPr/>
          </p:nvSpPr>
          <p:spPr bwMode="auto">
            <a:xfrm>
              <a:off x="4425" y="1382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68" name="Rectangle 356"/>
            <p:cNvSpPr>
              <a:spLocks noChangeArrowheads="1"/>
            </p:cNvSpPr>
            <p:nvPr/>
          </p:nvSpPr>
          <p:spPr bwMode="auto">
            <a:xfrm>
              <a:off x="4506" y="1404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869" name="Rectangle 357"/>
            <p:cNvSpPr>
              <a:spLocks noChangeArrowheads="1"/>
            </p:cNvSpPr>
            <p:nvPr/>
          </p:nvSpPr>
          <p:spPr bwMode="auto">
            <a:xfrm>
              <a:off x="4655" y="1382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70" name="Rectangle 358"/>
            <p:cNvSpPr>
              <a:spLocks noChangeArrowheads="1"/>
            </p:cNvSpPr>
            <p:nvPr/>
          </p:nvSpPr>
          <p:spPr bwMode="auto">
            <a:xfrm>
              <a:off x="4727" y="1404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871" name="Rectangle 359"/>
            <p:cNvSpPr>
              <a:spLocks noChangeArrowheads="1"/>
            </p:cNvSpPr>
            <p:nvPr/>
          </p:nvSpPr>
          <p:spPr bwMode="auto">
            <a:xfrm>
              <a:off x="4886" y="1382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72" name="Rectangle 360"/>
            <p:cNvSpPr>
              <a:spLocks noChangeArrowheads="1"/>
            </p:cNvSpPr>
            <p:nvPr/>
          </p:nvSpPr>
          <p:spPr bwMode="auto">
            <a:xfrm>
              <a:off x="4950" y="1404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873" name="Rectangle 361"/>
            <p:cNvSpPr>
              <a:spLocks noChangeArrowheads="1"/>
            </p:cNvSpPr>
            <p:nvPr/>
          </p:nvSpPr>
          <p:spPr bwMode="auto">
            <a:xfrm>
              <a:off x="3964" y="1382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74" name="Rectangle 362"/>
            <p:cNvSpPr>
              <a:spLocks noChangeArrowheads="1"/>
            </p:cNvSpPr>
            <p:nvPr/>
          </p:nvSpPr>
          <p:spPr bwMode="auto">
            <a:xfrm>
              <a:off x="4048" y="1404"/>
              <a:ext cx="109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48875" name="Rectangle 363"/>
            <p:cNvSpPr>
              <a:spLocks noChangeArrowheads="1"/>
            </p:cNvSpPr>
            <p:nvPr/>
          </p:nvSpPr>
          <p:spPr bwMode="auto">
            <a:xfrm>
              <a:off x="4195" y="1382"/>
              <a:ext cx="231" cy="15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76" name="Rectangle 364"/>
            <p:cNvSpPr>
              <a:spLocks noChangeArrowheads="1"/>
            </p:cNvSpPr>
            <p:nvPr/>
          </p:nvSpPr>
          <p:spPr bwMode="auto">
            <a:xfrm>
              <a:off x="4273" y="1404"/>
              <a:ext cx="121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48877" name="Rectangle 365"/>
            <p:cNvSpPr>
              <a:spLocks noChangeArrowheads="1"/>
            </p:cNvSpPr>
            <p:nvPr/>
          </p:nvSpPr>
          <p:spPr bwMode="auto">
            <a:xfrm>
              <a:off x="4425" y="1382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78" name="Rectangle 366"/>
            <p:cNvSpPr>
              <a:spLocks noChangeArrowheads="1"/>
            </p:cNvSpPr>
            <p:nvPr/>
          </p:nvSpPr>
          <p:spPr bwMode="auto">
            <a:xfrm>
              <a:off x="4506" y="1404"/>
              <a:ext cx="115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48879" name="Rectangle 367"/>
            <p:cNvSpPr>
              <a:spLocks noChangeArrowheads="1"/>
            </p:cNvSpPr>
            <p:nvPr/>
          </p:nvSpPr>
          <p:spPr bwMode="auto">
            <a:xfrm>
              <a:off x="4655" y="1382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80" name="Rectangle 368"/>
            <p:cNvSpPr>
              <a:spLocks noChangeArrowheads="1"/>
            </p:cNvSpPr>
            <p:nvPr/>
          </p:nvSpPr>
          <p:spPr bwMode="auto">
            <a:xfrm>
              <a:off x="4727" y="1404"/>
              <a:ext cx="132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48881" name="Rectangle 369"/>
            <p:cNvSpPr>
              <a:spLocks noChangeArrowheads="1"/>
            </p:cNvSpPr>
            <p:nvPr/>
          </p:nvSpPr>
          <p:spPr bwMode="auto">
            <a:xfrm>
              <a:off x="4886" y="1382"/>
              <a:ext cx="231" cy="15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82" name="Rectangle 370"/>
            <p:cNvSpPr>
              <a:spLocks noChangeArrowheads="1"/>
            </p:cNvSpPr>
            <p:nvPr/>
          </p:nvSpPr>
          <p:spPr bwMode="auto">
            <a:xfrm>
              <a:off x="4950" y="1404"/>
              <a:ext cx="146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3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48883" name="Rectangle 371"/>
            <p:cNvSpPr>
              <a:spLocks noChangeArrowheads="1"/>
            </p:cNvSpPr>
            <p:nvPr/>
          </p:nvSpPr>
          <p:spPr bwMode="auto">
            <a:xfrm>
              <a:off x="1584" y="1536"/>
              <a:ext cx="1305" cy="15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8884" name="Rectangle 372"/>
            <p:cNvSpPr>
              <a:spLocks noChangeArrowheads="1"/>
            </p:cNvSpPr>
            <p:nvPr/>
          </p:nvSpPr>
          <p:spPr bwMode="auto">
            <a:xfrm>
              <a:off x="1630" y="1567"/>
              <a:ext cx="691" cy="1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0">
                  <a:solidFill>
                    <a:srgbClr val="000000"/>
                  </a:solidFill>
                  <a:latin typeface="Courier New" pitchFamily="49" charset="0"/>
                </a:rPr>
                <a:t>0x010: halt</a:t>
              </a:r>
              <a:endParaRPr lang="en-US"/>
            </a:p>
          </p:txBody>
        </p:sp>
        <p:grpSp>
          <p:nvGrpSpPr>
            <p:cNvPr id="448965" name="Group 453"/>
            <p:cNvGrpSpPr>
              <a:grpSpLocks/>
            </p:cNvGrpSpPr>
            <p:nvPr/>
          </p:nvGrpSpPr>
          <p:grpSpPr bwMode="auto">
            <a:xfrm>
              <a:off x="1584" y="576"/>
              <a:ext cx="3763" cy="2803"/>
              <a:chOff x="1584" y="576"/>
              <a:chExt cx="3763" cy="2803"/>
            </a:xfrm>
          </p:grpSpPr>
          <p:sp>
            <p:nvSpPr>
              <p:cNvPr id="448885" name="Rectangle 373"/>
              <p:cNvSpPr>
                <a:spLocks noChangeArrowheads="1"/>
              </p:cNvSpPr>
              <p:nvPr/>
            </p:nvSpPr>
            <p:spPr bwMode="auto">
              <a:xfrm>
                <a:off x="4195" y="1536"/>
                <a:ext cx="231" cy="15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886" name="Rectangle 374"/>
              <p:cNvSpPr>
                <a:spLocks noChangeArrowheads="1"/>
              </p:cNvSpPr>
              <p:nvPr/>
            </p:nvSpPr>
            <p:spPr bwMode="auto">
              <a:xfrm>
                <a:off x="4301" y="1558"/>
                <a:ext cx="64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F</a:t>
                </a:r>
                <a:endParaRPr lang="en-US"/>
              </a:p>
            </p:txBody>
          </p:sp>
          <p:sp>
            <p:nvSpPr>
              <p:cNvPr id="448887" name="Rectangle 375"/>
              <p:cNvSpPr>
                <a:spLocks noChangeArrowheads="1"/>
              </p:cNvSpPr>
              <p:nvPr/>
            </p:nvSpPr>
            <p:spPr bwMode="auto">
              <a:xfrm>
                <a:off x="4425" y="1536"/>
                <a:ext cx="231" cy="15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888" name="Rectangle 376"/>
              <p:cNvSpPr>
                <a:spLocks noChangeArrowheads="1"/>
              </p:cNvSpPr>
              <p:nvPr/>
            </p:nvSpPr>
            <p:spPr bwMode="auto">
              <a:xfrm>
                <a:off x="4526" y="1558"/>
                <a:ext cx="75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48889" name="Rectangle 377"/>
              <p:cNvSpPr>
                <a:spLocks noChangeArrowheads="1"/>
              </p:cNvSpPr>
              <p:nvPr/>
            </p:nvSpPr>
            <p:spPr bwMode="auto">
              <a:xfrm>
                <a:off x="4655" y="1536"/>
                <a:ext cx="231" cy="15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890" name="Rectangle 378"/>
              <p:cNvSpPr>
                <a:spLocks noChangeArrowheads="1"/>
              </p:cNvSpPr>
              <p:nvPr/>
            </p:nvSpPr>
            <p:spPr bwMode="auto">
              <a:xfrm>
                <a:off x="4759" y="1558"/>
                <a:ext cx="69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E</a:t>
                </a:r>
                <a:endParaRPr lang="en-US"/>
              </a:p>
            </p:txBody>
          </p:sp>
          <p:sp>
            <p:nvSpPr>
              <p:cNvPr id="448891" name="Rectangle 379"/>
              <p:cNvSpPr>
                <a:spLocks noChangeArrowheads="1"/>
              </p:cNvSpPr>
              <p:nvPr/>
            </p:nvSpPr>
            <p:spPr bwMode="auto">
              <a:xfrm>
                <a:off x="4886" y="1536"/>
                <a:ext cx="231" cy="15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892" name="Rectangle 380"/>
              <p:cNvSpPr>
                <a:spLocks noChangeArrowheads="1"/>
              </p:cNvSpPr>
              <p:nvPr/>
            </p:nvSpPr>
            <p:spPr bwMode="auto">
              <a:xfrm>
                <a:off x="4981" y="1558"/>
                <a:ext cx="85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448893" name="Rectangle 381"/>
              <p:cNvSpPr>
                <a:spLocks noChangeArrowheads="1"/>
              </p:cNvSpPr>
              <p:nvPr/>
            </p:nvSpPr>
            <p:spPr bwMode="auto">
              <a:xfrm>
                <a:off x="5116" y="1536"/>
                <a:ext cx="231" cy="15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894" name="Rectangle 382"/>
              <p:cNvSpPr>
                <a:spLocks noChangeArrowheads="1"/>
              </p:cNvSpPr>
              <p:nvPr/>
            </p:nvSpPr>
            <p:spPr bwMode="auto">
              <a:xfrm>
                <a:off x="5202" y="1558"/>
                <a:ext cx="103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48895" name="Rectangle 383"/>
              <p:cNvSpPr>
                <a:spLocks noChangeArrowheads="1"/>
              </p:cNvSpPr>
              <p:nvPr/>
            </p:nvSpPr>
            <p:spPr bwMode="auto">
              <a:xfrm>
                <a:off x="4195" y="1536"/>
                <a:ext cx="231" cy="154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896" name="Rectangle 384"/>
              <p:cNvSpPr>
                <a:spLocks noChangeArrowheads="1"/>
              </p:cNvSpPr>
              <p:nvPr/>
            </p:nvSpPr>
            <p:spPr bwMode="auto">
              <a:xfrm>
                <a:off x="4301" y="1558"/>
                <a:ext cx="64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F</a:t>
                </a:r>
                <a:endParaRPr lang="en-US"/>
              </a:p>
            </p:txBody>
          </p:sp>
          <p:sp>
            <p:nvSpPr>
              <p:cNvPr id="448897" name="Rectangle 385"/>
              <p:cNvSpPr>
                <a:spLocks noChangeArrowheads="1"/>
              </p:cNvSpPr>
              <p:nvPr/>
            </p:nvSpPr>
            <p:spPr bwMode="auto">
              <a:xfrm>
                <a:off x="4425" y="1536"/>
                <a:ext cx="231" cy="15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898" name="Rectangle 386"/>
              <p:cNvSpPr>
                <a:spLocks noChangeArrowheads="1"/>
              </p:cNvSpPr>
              <p:nvPr/>
            </p:nvSpPr>
            <p:spPr bwMode="auto">
              <a:xfrm>
                <a:off x="4526" y="1558"/>
                <a:ext cx="75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48899" name="Rectangle 387"/>
              <p:cNvSpPr>
                <a:spLocks noChangeArrowheads="1"/>
              </p:cNvSpPr>
              <p:nvPr/>
            </p:nvSpPr>
            <p:spPr bwMode="auto">
              <a:xfrm>
                <a:off x="4655" y="1536"/>
                <a:ext cx="231" cy="15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00" name="Rectangle 388"/>
              <p:cNvSpPr>
                <a:spLocks noChangeArrowheads="1"/>
              </p:cNvSpPr>
              <p:nvPr/>
            </p:nvSpPr>
            <p:spPr bwMode="auto">
              <a:xfrm>
                <a:off x="4759" y="1558"/>
                <a:ext cx="69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E</a:t>
                </a:r>
                <a:endParaRPr lang="en-US"/>
              </a:p>
            </p:txBody>
          </p:sp>
          <p:sp>
            <p:nvSpPr>
              <p:cNvPr id="448901" name="Rectangle 389"/>
              <p:cNvSpPr>
                <a:spLocks noChangeArrowheads="1"/>
              </p:cNvSpPr>
              <p:nvPr/>
            </p:nvSpPr>
            <p:spPr bwMode="auto">
              <a:xfrm>
                <a:off x="4886" y="1536"/>
                <a:ext cx="231" cy="15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02" name="Rectangle 390"/>
              <p:cNvSpPr>
                <a:spLocks noChangeArrowheads="1"/>
              </p:cNvSpPr>
              <p:nvPr/>
            </p:nvSpPr>
            <p:spPr bwMode="auto">
              <a:xfrm>
                <a:off x="4981" y="1558"/>
                <a:ext cx="85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448903" name="Rectangle 391"/>
              <p:cNvSpPr>
                <a:spLocks noChangeArrowheads="1"/>
              </p:cNvSpPr>
              <p:nvPr/>
            </p:nvSpPr>
            <p:spPr bwMode="auto">
              <a:xfrm>
                <a:off x="5116" y="1536"/>
                <a:ext cx="231" cy="15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04" name="Rectangle 392"/>
              <p:cNvSpPr>
                <a:spLocks noChangeArrowheads="1"/>
              </p:cNvSpPr>
              <p:nvPr/>
            </p:nvSpPr>
            <p:spPr bwMode="auto">
              <a:xfrm>
                <a:off x="5202" y="1558"/>
                <a:ext cx="103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48905" name="Line 393"/>
              <p:cNvSpPr>
                <a:spLocks noChangeShapeType="1"/>
              </p:cNvSpPr>
              <p:nvPr/>
            </p:nvSpPr>
            <p:spPr bwMode="auto">
              <a:xfrm flipH="1">
                <a:off x="3542" y="1689"/>
                <a:ext cx="653" cy="384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06" name="Line 394"/>
              <p:cNvSpPr>
                <a:spLocks noChangeShapeType="1"/>
              </p:cNvSpPr>
              <p:nvPr/>
            </p:nvSpPr>
            <p:spPr bwMode="auto">
              <a:xfrm>
                <a:off x="4425" y="1689"/>
                <a:ext cx="653" cy="384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07" name="Rectangle 395"/>
              <p:cNvSpPr>
                <a:spLocks noChangeArrowheads="1"/>
              </p:cNvSpPr>
              <p:nvPr/>
            </p:nvSpPr>
            <p:spPr bwMode="auto">
              <a:xfrm>
                <a:off x="5116" y="576"/>
                <a:ext cx="230" cy="1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08" name="Rectangle 396"/>
              <p:cNvSpPr>
                <a:spLocks noChangeArrowheads="1"/>
              </p:cNvSpPr>
              <p:nvPr/>
            </p:nvSpPr>
            <p:spPr bwMode="auto">
              <a:xfrm>
                <a:off x="5207" y="611"/>
                <a:ext cx="88" cy="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000" b="0">
                    <a:solidFill>
                      <a:srgbClr val="3333CC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448909" name="Rectangle 397"/>
              <p:cNvSpPr>
                <a:spLocks noChangeArrowheads="1"/>
              </p:cNvSpPr>
              <p:nvPr/>
            </p:nvSpPr>
            <p:spPr bwMode="auto">
              <a:xfrm>
                <a:off x="1584" y="614"/>
                <a:ext cx="1305" cy="154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10" name="Rectangle 398"/>
              <p:cNvSpPr>
                <a:spLocks noChangeArrowheads="1"/>
              </p:cNvSpPr>
              <p:nvPr/>
            </p:nvSpPr>
            <p:spPr bwMode="auto">
              <a:xfrm>
                <a:off x="1675" y="642"/>
                <a:ext cx="636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l"/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# demo-h2.ys</a:t>
                </a:r>
                <a:endParaRPr lang="en-US"/>
              </a:p>
            </p:txBody>
          </p:sp>
          <p:sp>
            <p:nvSpPr>
              <p:cNvPr id="448911" name="Rectangle 399"/>
              <p:cNvSpPr>
                <a:spLocks noChangeArrowheads="1"/>
              </p:cNvSpPr>
              <p:nvPr/>
            </p:nvSpPr>
            <p:spPr bwMode="auto">
              <a:xfrm>
                <a:off x="3811" y="1881"/>
                <a:ext cx="960" cy="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12" name="Rectangle 400"/>
              <p:cNvSpPr>
                <a:spLocks noChangeArrowheads="1"/>
              </p:cNvSpPr>
              <p:nvPr/>
            </p:nvSpPr>
            <p:spPr bwMode="auto">
              <a:xfrm>
                <a:off x="4143" y="1911"/>
                <a:ext cx="346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Cycle 6</a:t>
                </a:r>
                <a:endParaRPr lang="en-US"/>
              </a:p>
            </p:txBody>
          </p:sp>
          <p:sp>
            <p:nvSpPr>
              <p:cNvPr id="448913" name="Rectangle 401"/>
              <p:cNvSpPr>
                <a:spLocks noChangeArrowheads="1"/>
              </p:cNvSpPr>
              <p:nvPr/>
            </p:nvSpPr>
            <p:spPr bwMode="auto">
              <a:xfrm>
                <a:off x="3542" y="2073"/>
                <a:ext cx="1536" cy="500"/>
              </a:xfrm>
              <a:prstGeom prst="rect">
                <a:avLst/>
              </a:prstGeom>
              <a:solidFill>
                <a:srgbClr val="66CCFF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14" name="Rectangle 402"/>
              <p:cNvSpPr>
                <a:spLocks noChangeArrowheads="1"/>
              </p:cNvSpPr>
              <p:nvPr/>
            </p:nvSpPr>
            <p:spPr bwMode="auto">
              <a:xfrm>
                <a:off x="4280" y="2106"/>
                <a:ext cx="103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48915" name="Rectangle 403"/>
              <p:cNvSpPr>
                <a:spLocks noChangeArrowheads="1"/>
              </p:cNvSpPr>
              <p:nvPr/>
            </p:nvSpPr>
            <p:spPr bwMode="auto">
              <a:xfrm>
                <a:off x="4463" y="2265"/>
                <a:ext cx="615" cy="15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16" name="Rectangle 404"/>
              <p:cNvSpPr>
                <a:spLocks noChangeArrowheads="1"/>
              </p:cNvSpPr>
              <p:nvPr/>
            </p:nvSpPr>
            <p:spPr bwMode="auto">
              <a:xfrm>
                <a:off x="4538" y="2289"/>
                <a:ext cx="88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48917" name="Rectangle 405"/>
              <p:cNvSpPr>
                <a:spLocks noChangeArrowheads="1"/>
              </p:cNvSpPr>
              <p:nvPr/>
            </p:nvSpPr>
            <p:spPr bwMode="auto">
              <a:xfrm>
                <a:off x="4634" y="2299"/>
                <a:ext cx="53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48918" name="Rectangle 406"/>
              <p:cNvSpPr>
                <a:spLocks noChangeArrowheads="1"/>
              </p:cNvSpPr>
              <p:nvPr/>
            </p:nvSpPr>
            <p:spPr bwMode="auto">
              <a:xfrm>
                <a:off x="4691" y="2299"/>
                <a:ext cx="159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448919" name="Rectangle 407"/>
              <p:cNvSpPr>
                <a:spLocks noChangeArrowheads="1"/>
              </p:cNvSpPr>
              <p:nvPr/>
            </p:nvSpPr>
            <p:spPr bwMode="auto">
              <a:xfrm>
                <a:off x="4840" y="2289"/>
                <a:ext cx="48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48920" name="Rectangle 408"/>
              <p:cNvSpPr>
                <a:spLocks noChangeArrowheads="1"/>
              </p:cNvSpPr>
              <p:nvPr/>
            </p:nvSpPr>
            <p:spPr bwMode="auto">
              <a:xfrm>
                <a:off x="4908" y="2286"/>
                <a:ext cx="78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48921" name="Rectangle 409"/>
              <p:cNvSpPr>
                <a:spLocks noChangeArrowheads="1"/>
              </p:cNvSpPr>
              <p:nvPr/>
            </p:nvSpPr>
            <p:spPr bwMode="auto">
              <a:xfrm>
                <a:off x="4994" y="2289"/>
                <a:ext cx="49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3</a:t>
                </a:r>
                <a:endParaRPr lang="en-US"/>
              </a:p>
            </p:txBody>
          </p:sp>
          <p:sp>
            <p:nvSpPr>
              <p:cNvPr id="448922" name="Rectangle 410"/>
              <p:cNvSpPr>
                <a:spLocks noChangeArrowheads="1"/>
              </p:cNvSpPr>
              <p:nvPr/>
            </p:nvSpPr>
            <p:spPr bwMode="auto">
              <a:xfrm>
                <a:off x="3542" y="2879"/>
                <a:ext cx="1536" cy="500"/>
              </a:xfrm>
              <a:prstGeom prst="rect">
                <a:avLst/>
              </a:prstGeom>
              <a:solidFill>
                <a:srgbClr val="66CCFF"/>
              </a:solidFill>
              <a:ln w="7938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23" name="Rectangle 411"/>
              <p:cNvSpPr>
                <a:spLocks noChangeArrowheads="1"/>
              </p:cNvSpPr>
              <p:nvPr/>
            </p:nvSpPr>
            <p:spPr bwMode="auto">
              <a:xfrm>
                <a:off x="4296" y="2912"/>
                <a:ext cx="75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48924" name="Rectangle 412"/>
              <p:cNvSpPr>
                <a:spLocks noChangeArrowheads="1"/>
              </p:cNvSpPr>
              <p:nvPr/>
            </p:nvSpPr>
            <p:spPr bwMode="auto">
              <a:xfrm>
                <a:off x="4156" y="3071"/>
                <a:ext cx="922" cy="2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25" name="Rectangle 413"/>
              <p:cNvSpPr>
                <a:spLocks noChangeArrowheads="1"/>
              </p:cNvSpPr>
              <p:nvPr/>
            </p:nvSpPr>
            <p:spPr bwMode="auto">
              <a:xfrm>
                <a:off x="4235" y="3097"/>
                <a:ext cx="171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48926" name="Rectangle 414"/>
              <p:cNvSpPr>
                <a:spLocks noChangeArrowheads="1"/>
              </p:cNvSpPr>
              <p:nvPr/>
            </p:nvSpPr>
            <p:spPr bwMode="auto">
              <a:xfrm>
                <a:off x="4445" y="3094"/>
                <a:ext cx="78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48927" name="Rectangle 415"/>
              <p:cNvSpPr>
                <a:spLocks noChangeArrowheads="1"/>
              </p:cNvSpPr>
              <p:nvPr/>
            </p:nvSpPr>
            <p:spPr bwMode="auto">
              <a:xfrm>
                <a:off x="4534" y="3097"/>
                <a:ext cx="88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48928" name="Rectangle 416"/>
              <p:cNvSpPr>
                <a:spLocks noChangeArrowheads="1"/>
              </p:cNvSpPr>
              <p:nvPr/>
            </p:nvSpPr>
            <p:spPr bwMode="auto">
              <a:xfrm>
                <a:off x="4630" y="3107"/>
                <a:ext cx="53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48929" name="Rectangle 417"/>
              <p:cNvSpPr>
                <a:spLocks noChangeArrowheads="1"/>
              </p:cNvSpPr>
              <p:nvPr/>
            </p:nvSpPr>
            <p:spPr bwMode="auto">
              <a:xfrm>
                <a:off x="4687" y="3107"/>
                <a:ext cx="159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Courier New" pitchFamily="49" charset="0"/>
                  </a:rPr>
                  <a:t>edx</a:t>
                </a:r>
                <a:endParaRPr lang="en-US"/>
              </a:p>
            </p:txBody>
          </p:sp>
          <p:sp>
            <p:nvSpPr>
              <p:cNvPr id="448930" name="Rectangle 418"/>
              <p:cNvSpPr>
                <a:spLocks noChangeArrowheads="1"/>
              </p:cNvSpPr>
              <p:nvPr/>
            </p:nvSpPr>
            <p:spPr bwMode="auto">
              <a:xfrm>
                <a:off x="4836" y="3097"/>
                <a:ext cx="48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48931" name="Rectangle 419"/>
              <p:cNvSpPr>
                <a:spLocks noChangeArrowheads="1"/>
              </p:cNvSpPr>
              <p:nvPr/>
            </p:nvSpPr>
            <p:spPr bwMode="auto">
              <a:xfrm>
                <a:off x="4888" y="3097"/>
                <a:ext cx="75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48932" name="Rectangle 420"/>
              <p:cNvSpPr>
                <a:spLocks noChangeArrowheads="1"/>
              </p:cNvSpPr>
              <p:nvPr/>
            </p:nvSpPr>
            <p:spPr bwMode="auto">
              <a:xfrm>
                <a:off x="4965" y="3097"/>
                <a:ext cx="98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448933" name="Rectangle 421"/>
              <p:cNvSpPr>
                <a:spLocks noChangeArrowheads="1"/>
              </p:cNvSpPr>
              <p:nvPr/>
            </p:nvSpPr>
            <p:spPr bwMode="auto">
              <a:xfrm>
                <a:off x="4235" y="3221"/>
                <a:ext cx="171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48934" name="Rectangle 422"/>
              <p:cNvSpPr>
                <a:spLocks noChangeArrowheads="1"/>
              </p:cNvSpPr>
              <p:nvPr/>
            </p:nvSpPr>
            <p:spPr bwMode="auto">
              <a:xfrm>
                <a:off x="4445" y="3218"/>
                <a:ext cx="78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48935" name="Rectangle 423"/>
              <p:cNvSpPr>
                <a:spLocks noChangeArrowheads="1"/>
              </p:cNvSpPr>
              <p:nvPr/>
            </p:nvSpPr>
            <p:spPr bwMode="auto">
              <a:xfrm>
                <a:off x="4535" y="3221"/>
                <a:ext cx="136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W_</a:t>
                </a:r>
                <a:endParaRPr lang="en-US"/>
              </a:p>
            </p:txBody>
          </p:sp>
          <p:sp>
            <p:nvSpPr>
              <p:cNvPr id="448936" name="Rectangle 424"/>
              <p:cNvSpPr>
                <a:spLocks noChangeArrowheads="1"/>
              </p:cNvSpPr>
              <p:nvPr/>
            </p:nvSpPr>
            <p:spPr bwMode="auto">
              <a:xfrm>
                <a:off x="4674" y="3221"/>
                <a:ext cx="171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valE</a:t>
                </a:r>
                <a:endParaRPr lang="en-US"/>
              </a:p>
            </p:txBody>
          </p:sp>
          <p:sp>
            <p:nvSpPr>
              <p:cNvPr id="448937" name="Rectangle 425"/>
              <p:cNvSpPr>
                <a:spLocks noChangeArrowheads="1"/>
              </p:cNvSpPr>
              <p:nvPr/>
            </p:nvSpPr>
            <p:spPr bwMode="auto">
              <a:xfrm>
                <a:off x="4868" y="3221"/>
                <a:ext cx="75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48938" name="Rectangle 426"/>
              <p:cNvSpPr>
                <a:spLocks noChangeArrowheads="1"/>
              </p:cNvSpPr>
              <p:nvPr/>
            </p:nvSpPr>
            <p:spPr bwMode="auto">
              <a:xfrm>
                <a:off x="4943" y="3221"/>
                <a:ext cx="49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3</a:t>
                </a:r>
                <a:endParaRPr lang="en-US"/>
              </a:p>
            </p:txBody>
          </p:sp>
          <p:sp>
            <p:nvSpPr>
              <p:cNvPr id="448939" name="Rectangle 427"/>
              <p:cNvSpPr>
                <a:spLocks noChangeArrowheads="1"/>
              </p:cNvSpPr>
              <p:nvPr/>
            </p:nvSpPr>
            <p:spPr bwMode="auto">
              <a:xfrm>
                <a:off x="4233" y="2572"/>
                <a:ext cx="130" cy="3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40" name="Rectangle 428"/>
              <p:cNvSpPr>
                <a:spLocks noChangeArrowheads="1"/>
              </p:cNvSpPr>
              <p:nvPr/>
            </p:nvSpPr>
            <p:spPr bwMode="auto">
              <a:xfrm>
                <a:off x="4302" y="2573"/>
                <a:ext cx="36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48941" name="Rectangle 429"/>
              <p:cNvSpPr>
                <a:spLocks noChangeArrowheads="1"/>
              </p:cNvSpPr>
              <p:nvPr/>
            </p:nvSpPr>
            <p:spPr bwMode="auto">
              <a:xfrm>
                <a:off x="4302" y="2659"/>
                <a:ext cx="36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48942" name="Rectangle 430"/>
              <p:cNvSpPr>
                <a:spLocks noChangeArrowheads="1"/>
              </p:cNvSpPr>
              <p:nvPr/>
            </p:nvSpPr>
            <p:spPr bwMode="auto">
              <a:xfrm>
                <a:off x="4302" y="2746"/>
                <a:ext cx="36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3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48943" name="Rectangle 431"/>
              <p:cNvSpPr>
                <a:spLocks noChangeArrowheads="1"/>
              </p:cNvSpPr>
              <p:nvPr/>
            </p:nvSpPr>
            <p:spPr bwMode="auto">
              <a:xfrm>
                <a:off x="3542" y="2265"/>
                <a:ext cx="922" cy="2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44" name="Rectangle 432"/>
              <p:cNvSpPr>
                <a:spLocks noChangeArrowheads="1"/>
              </p:cNvSpPr>
              <p:nvPr/>
            </p:nvSpPr>
            <p:spPr bwMode="auto">
              <a:xfrm>
                <a:off x="3618" y="2292"/>
                <a:ext cx="136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W_</a:t>
                </a:r>
                <a:endParaRPr lang="en-US"/>
              </a:p>
            </p:txBody>
          </p:sp>
          <p:sp>
            <p:nvSpPr>
              <p:cNvPr id="448945" name="Rectangle 433"/>
              <p:cNvSpPr>
                <a:spLocks noChangeArrowheads="1"/>
              </p:cNvSpPr>
              <p:nvPr/>
            </p:nvSpPr>
            <p:spPr bwMode="auto">
              <a:xfrm>
                <a:off x="3757" y="2292"/>
                <a:ext cx="176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dstE</a:t>
                </a:r>
                <a:endParaRPr lang="en-US"/>
              </a:p>
            </p:txBody>
          </p:sp>
          <p:sp>
            <p:nvSpPr>
              <p:cNvPr id="448946" name="Rectangle 434"/>
              <p:cNvSpPr>
                <a:spLocks noChangeArrowheads="1"/>
              </p:cNvSpPr>
              <p:nvPr/>
            </p:nvSpPr>
            <p:spPr bwMode="auto">
              <a:xfrm>
                <a:off x="3957" y="2292"/>
                <a:ext cx="75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48947" name="Rectangle 435"/>
              <p:cNvSpPr>
                <a:spLocks noChangeArrowheads="1"/>
              </p:cNvSpPr>
              <p:nvPr/>
            </p:nvSpPr>
            <p:spPr bwMode="auto">
              <a:xfrm>
                <a:off x="4039" y="2298"/>
                <a:ext cx="53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48948" name="Rectangle 436"/>
              <p:cNvSpPr>
                <a:spLocks noChangeArrowheads="1"/>
              </p:cNvSpPr>
              <p:nvPr/>
            </p:nvSpPr>
            <p:spPr bwMode="auto">
              <a:xfrm>
                <a:off x="4097" y="2298"/>
                <a:ext cx="159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448949" name="Rectangle 437"/>
              <p:cNvSpPr>
                <a:spLocks noChangeArrowheads="1"/>
              </p:cNvSpPr>
              <p:nvPr/>
            </p:nvSpPr>
            <p:spPr bwMode="auto">
              <a:xfrm>
                <a:off x="3618" y="2405"/>
                <a:ext cx="136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W_</a:t>
                </a:r>
                <a:endParaRPr lang="en-US"/>
              </a:p>
            </p:txBody>
          </p:sp>
          <p:sp>
            <p:nvSpPr>
              <p:cNvPr id="448950" name="Rectangle 438"/>
              <p:cNvSpPr>
                <a:spLocks noChangeArrowheads="1"/>
              </p:cNvSpPr>
              <p:nvPr/>
            </p:nvSpPr>
            <p:spPr bwMode="auto">
              <a:xfrm>
                <a:off x="3758" y="2405"/>
                <a:ext cx="195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valE </a:t>
                </a:r>
                <a:endParaRPr lang="en-US"/>
              </a:p>
            </p:txBody>
          </p:sp>
          <p:sp>
            <p:nvSpPr>
              <p:cNvPr id="448951" name="Rectangle 439"/>
              <p:cNvSpPr>
                <a:spLocks noChangeArrowheads="1"/>
              </p:cNvSpPr>
              <p:nvPr/>
            </p:nvSpPr>
            <p:spPr bwMode="auto">
              <a:xfrm>
                <a:off x="3953" y="2405"/>
                <a:ext cx="124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= 3</a:t>
                </a:r>
                <a:endParaRPr lang="en-US"/>
              </a:p>
            </p:txBody>
          </p:sp>
          <p:sp>
            <p:nvSpPr>
              <p:cNvPr id="448952" name="Rectangle 440"/>
              <p:cNvSpPr>
                <a:spLocks noChangeArrowheads="1"/>
              </p:cNvSpPr>
              <p:nvPr/>
            </p:nvSpPr>
            <p:spPr bwMode="auto">
              <a:xfrm>
                <a:off x="3542" y="3071"/>
                <a:ext cx="615" cy="27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48953" name="Rectangle 441"/>
              <p:cNvSpPr>
                <a:spLocks noChangeArrowheads="1"/>
              </p:cNvSpPr>
              <p:nvPr/>
            </p:nvSpPr>
            <p:spPr bwMode="auto">
              <a:xfrm>
                <a:off x="3621" y="3098"/>
                <a:ext cx="176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srcA</a:t>
                </a:r>
                <a:endParaRPr lang="en-US"/>
              </a:p>
            </p:txBody>
          </p:sp>
          <p:sp>
            <p:nvSpPr>
              <p:cNvPr id="448954" name="Rectangle 442"/>
              <p:cNvSpPr>
                <a:spLocks noChangeArrowheads="1"/>
              </p:cNvSpPr>
              <p:nvPr/>
            </p:nvSpPr>
            <p:spPr bwMode="auto">
              <a:xfrm>
                <a:off x="3821" y="3098"/>
                <a:ext cx="75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48955" name="Rectangle 443"/>
              <p:cNvSpPr>
                <a:spLocks noChangeArrowheads="1"/>
              </p:cNvSpPr>
              <p:nvPr/>
            </p:nvSpPr>
            <p:spPr bwMode="auto">
              <a:xfrm>
                <a:off x="3903" y="3108"/>
                <a:ext cx="53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48956" name="Rectangle 444"/>
              <p:cNvSpPr>
                <a:spLocks noChangeArrowheads="1"/>
              </p:cNvSpPr>
              <p:nvPr/>
            </p:nvSpPr>
            <p:spPr bwMode="auto">
              <a:xfrm>
                <a:off x="3961" y="3108"/>
                <a:ext cx="159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  <a:latin typeface="Courier New" pitchFamily="49" charset="0"/>
                  </a:rPr>
                  <a:t>edx</a:t>
                </a:r>
                <a:endParaRPr lang="en-US"/>
              </a:p>
            </p:txBody>
          </p:sp>
          <p:sp>
            <p:nvSpPr>
              <p:cNvPr id="448957" name="Rectangle 445"/>
              <p:cNvSpPr>
                <a:spLocks noChangeArrowheads="1"/>
              </p:cNvSpPr>
              <p:nvPr/>
            </p:nvSpPr>
            <p:spPr bwMode="auto">
              <a:xfrm>
                <a:off x="3621" y="3205"/>
                <a:ext cx="176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srcB</a:t>
                </a:r>
                <a:endParaRPr lang="en-US"/>
              </a:p>
            </p:txBody>
          </p:sp>
          <p:sp>
            <p:nvSpPr>
              <p:cNvPr id="448958" name="Rectangle 446"/>
              <p:cNvSpPr>
                <a:spLocks noChangeArrowheads="1"/>
              </p:cNvSpPr>
              <p:nvPr/>
            </p:nvSpPr>
            <p:spPr bwMode="auto">
              <a:xfrm>
                <a:off x="3821" y="3205"/>
                <a:ext cx="75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48959" name="Rectangle 447"/>
              <p:cNvSpPr>
                <a:spLocks noChangeArrowheads="1"/>
              </p:cNvSpPr>
              <p:nvPr/>
            </p:nvSpPr>
            <p:spPr bwMode="auto">
              <a:xfrm>
                <a:off x="3903" y="3211"/>
                <a:ext cx="53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48960" name="Rectangle 448"/>
              <p:cNvSpPr>
                <a:spLocks noChangeArrowheads="1"/>
              </p:cNvSpPr>
              <p:nvPr/>
            </p:nvSpPr>
            <p:spPr bwMode="auto">
              <a:xfrm>
                <a:off x="3961" y="3211"/>
                <a:ext cx="159" cy="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10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grpSp>
            <p:nvGrpSpPr>
              <p:cNvPr id="448963" name="Group 451"/>
              <p:cNvGrpSpPr>
                <a:grpSpLocks/>
              </p:cNvGrpSpPr>
              <p:nvPr/>
            </p:nvGrpSpPr>
            <p:grpSpPr bwMode="auto">
              <a:xfrm>
                <a:off x="4463" y="2488"/>
                <a:ext cx="537" cy="583"/>
                <a:chOff x="4463" y="2488"/>
                <a:chExt cx="537" cy="583"/>
              </a:xfrm>
            </p:grpSpPr>
            <p:sp>
              <p:nvSpPr>
                <p:cNvPr id="448961" name="Freeform 449"/>
                <p:cNvSpPr>
                  <a:spLocks/>
                </p:cNvSpPr>
                <p:nvPr/>
              </p:nvSpPr>
              <p:spPr bwMode="auto">
                <a:xfrm>
                  <a:off x="4463" y="2488"/>
                  <a:ext cx="507" cy="51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9"/>
                    </a:cxn>
                    <a:cxn ang="0">
                      <a:pos x="998" y="29"/>
                    </a:cxn>
                    <a:cxn ang="0">
                      <a:pos x="998" y="15"/>
                    </a:cxn>
                    <a:cxn ang="0">
                      <a:pos x="984" y="15"/>
                    </a:cxn>
                    <a:cxn ang="0">
                      <a:pos x="985" y="19"/>
                    </a:cxn>
                    <a:cxn ang="0">
                      <a:pos x="988" y="24"/>
                    </a:cxn>
                    <a:cxn ang="0">
                      <a:pos x="993" y="27"/>
                    </a:cxn>
                    <a:cxn ang="0">
                      <a:pos x="984" y="15"/>
                    </a:cxn>
                    <a:cxn ang="0">
                      <a:pos x="984" y="1022"/>
                    </a:cxn>
                    <a:cxn ang="0">
                      <a:pos x="1012" y="1022"/>
                    </a:cxn>
                    <a:cxn ang="0">
                      <a:pos x="1012" y="15"/>
                    </a:cxn>
                    <a:cxn ang="0">
                      <a:pos x="1012" y="15"/>
                    </a:cxn>
                    <a:cxn ang="0">
                      <a:pos x="1011" y="10"/>
                    </a:cxn>
                    <a:cxn ang="0">
                      <a:pos x="1008" y="5"/>
                    </a:cxn>
                    <a:cxn ang="0">
                      <a:pos x="1003" y="2"/>
                    </a:cxn>
                    <a:cxn ang="0">
                      <a:pos x="998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012" h="1022">
                      <a:moveTo>
                        <a:pt x="0" y="0"/>
                      </a:moveTo>
                      <a:lnTo>
                        <a:pt x="0" y="29"/>
                      </a:lnTo>
                      <a:lnTo>
                        <a:pt x="998" y="29"/>
                      </a:lnTo>
                      <a:lnTo>
                        <a:pt x="998" y="15"/>
                      </a:lnTo>
                      <a:lnTo>
                        <a:pt x="984" y="15"/>
                      </a:lnTo>
                      <a:lnTo>
                        <a:pt x="985" y="19"/>
                      </a:lnTo>
                      <a:lnTo>
                        <a:pt x="988" y="24"/>
                      </a:lnTo>
                      <a:lnTo>
                        <a:pt x="993" y="27"/>
                      </a:lnTo>
                      <a:lnTo>
                        <a:pt x="984" y="15"/>
                      </a:lnTo>
                      <a:lnTo>
                        <a:pt x="984" y="1022"/>
                      </a:lnTo>
                      <a:lnTo>
                        <a:pt x="1012" y="1022"/>
                      </a:lnTo>
                      <a:lnTo>
                        <a:pt x="1012" y="15"/>
                      </a:lnTo>
                      <a:lnTo>
                        <a:pt x="1012" y="15"/>
                      </a:lnTo>
                      <a:lnTo>
                        <a:pt x="1011" y="10"/>
                      </a:lnTo>
                      <a:lnTo>
                        <a:pt x="1008" y="5"/>
                      </a:lnTo>
                      <a:lnTo>
                        <a:pt x="1003" y="2"/>
                      </a:lnTo>
                      <a:lnTo>
                        <a:pt x="998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8962" name="Freeform 450"/>
                <p:cNvSpPr>
                  <a:spLocks/>
                </p:cNvSpPr>
                <p:nvPr/>
              </p:nvSpPr>
              <p:spPr bwMode="auto">
                <a:xfrm>
                  <a:off x="4926" y="2998"/>
                  <a:ext cx="74" cy="7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4" y="147"/>
                    </a:cxn>
                    <a:cxn ang="0">
                      <a:pos x="149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49" h="147">
                      <a:moveTo>
                        <a:pt x="0" y="0"/>
                      </a:moveTo>
                      <a:lnTo>
                        <a:pt x="74" y="147"/>
                      </a:lnTo>
                      <a:lnTo>
                        <a:pt x="149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Bypass Paths</a:t>
            </a:r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3900487" cy="5365750"/>
          </a:xfrm>
        </p:spPr>
        <p:txBody>
          <a:bodyPr/>
          <a:lstStyle/>
          <a:p>
            <a:r>
              <a:rPr lang="en-US"/>
              <a:t>Decode Stage</a:t>
            </a:r>
          </a:p>
          <a:p>
            <a:pPr lvl="1"/>
            <a:r>
              <a:rPr lang="en-US"/>
              <a:t>Forwarding logic selects valA and valB</a:t>
            </a:r>
          </a:p>
          <a:p>
            <a:pPr lvl="1"/>
            <a:r>
              <a:rPr lang="en-US"/>
              <a:t>Normally from register file</a:t>
            </a:r>
          </a:p>
          <a:p>
            <a:pPr lvl="1"/>
            <a:r>
              <a:rPr lang="en-US"/>
              <a:t>Forwarding: get valA or valB from later pipeline stage</a:t>
            </a:r>
          </a:p>
          <a:p>
            <a:r>
              <a:rPr lang="en-US"/>
              <a:t>Forwarding Sources</a:t>
            </a:r>
          </a:p>
          <a:p>
            <a:pPr lvl="1"/>
            <a:r>
              <a:rPr lang="en-US"/>
              <a:t>Execute: valE</a:t>
            </a:r>
          </a:p>
          <a:p>
            <a:pPr lvl="1"/>
            <a:r>
              <a:rPr lang="en-US"/>
              <a:t>Memory: valE, valM</a:t>
            </a:r>
          </a:p>
          <a:p>
            <a:pPr lvl="1"/>
            <a:r>
              <a:rPr lang="en-US"/>
              <a:t>Write back: valE, valM</a:t>
            </a:r>
          </a:p>
        </p:txBody>
      </p:sp>
      <p:pic>
        <p:nvPicPr>
          <p:cNvPr id="44954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3076" y="0"/>
            <a:ext cx="4525010" cy="6845300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 Forwarding Example #2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819400"/>
            <a:ext cx="3443288" cy="3384550"/>
          </a:xfrm>
        </p:spPr>
        <p:txBody>
          <a:bodyPr/>
          <a:lstStyle/>
          <a:p>
            <a:r>
              <a:rPr lang="en-US" sz="2000"/>
              <a:t>Register </a:t>
            </a:r>
            <a:r>
              <a:rPr lang="en-US" sz="2000">
                <a:latin typeface="Courier New" pitchFamily="49" charset="0"/>
              </a:rPr>
              <a:t>%edx</a:t>
            </a:r>
          </a:p>
          <a:p>
            <a:pPr lvl="1"/>
            <a:r>
              <a:rPr lang="en-US" sz="1800"/>
              <a:t>Generated by ALU during previous cycle</a:t>
            </a:r>
          </a:p>
          <a:p>
            <a:pPr lvl="1"/>
            <a:r>
              <a:rPr lang="en-US" sz="1800"/>
              <a:t>Forward from memory as valA</a:t>
            </a:r>
          </a:p>
          <a:p>
            <a:r>
              <a:rPr lang="en-US" sz="2000"/>
              <a:t>Register </a:t>
            </a:r>
            <a:r>
              <a:rPr lang="en-US" sz="2000">
                <a:latin typeface="Courier New" pitchFamily="49" charset="0"/>
              </a:rPr>
              <a:t>%eax</a:t>
            </a:r>
          </a:p>
          <a:p>
            <a:pPr lvl="1"/>
            <a:r>
              <a:rPr lang="en-US" sz="1800"/>
              <a:t>Value just generated by ALU</a:t>
            </a:r>
          </a:p>
          <a:p>
            <a:pPr lvl="1"/>
            <a:r>
              <a:rPr lang="en-US" sz="1800"/>
              <a:t>Forward from execute as valB</a:t>
            </a:r>
          </a:p>
        </p:txBody>
      </p:sp>
      <p:pic>
        <p:nvPicPr>
          <p:cNvPr id="450788" name="Picture 2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990600"/>
            <a:ext cx="6572250" cy="535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Content Placeholder 322"/>
          <p:cNvSpPr>
            <a:spLocks noGrp="1"/>
          </p:cNvSpPr>
          <p:nvPr>
            <p:ph idx="1"/>
          </p:nvPr>
        </p:nvSpPr>
        <p:spPr>
          <a:xfrm>
            <a:off x="290513" y="3041650"/>
            <a:ext cx="3665537" cy="3390900"/>
          </a:xfrm>
        </p:spPr>
        <p:txBody>
          <a:bodyPr/>
          <a:lstStyle/>
          <a:p>
            <a:r>
              <a:rPr lang="en-US" dirty="0" smtClean="0"/>
              <a:t>Multiple Forwarding Choices</a:t>
            </a:r>
          </a:p>
          <a:p>
            <a:pPr lvl="1"/>
            <a:r>
              <a:rPr lang="en-US" dirty="0" smtClean="0"/>
              <a:t>Which one should have priority</a:t>
            </a:r>
          </a:p>
          <a:p>
            <a:pPr lvl="1"/>
            <a:r>
              <a:rPr lang="en-US" dirty="0" smtClean="0"/>
              <a:t>Match serial semantics</a:t>
            </a:r>
          </a:p>
          <a:p>
            <a:pPr lvl="1"/>
            <a:r>
              <a:rPr lang="en-US" dirty="0" smtClean="0"/>
              <a:t>Use matching value from earliest pipeline stage</a:t>
            </a:r>
            <a:endParaRPr lang="en-US" dirty="0"/>
          </a:p>
        </p:txBody>
      </p:sp>
      <p:grpSp>
        <p:nvGrpSpPr>
          <p:cNvPr id="249" name="Group 248"/>
          <p:cNvGrpSpPr/>
          <p:nvPr/>
        </p:nvGrpSpPr>
        <p:grpSpPr>
          <a:xfrm>
            <a:off x="603250" y="830262"/>
            <a:ext cx="7626316" cy="1906588"/>
            <a:chOff x="603250" y="762000"/>
            <a:chExt cx="7626316" cy="1906588"/>
          </a:xfrm>
        </p:grpSpPr>
        <p:sp>
          <p:nvSpPr>
            <p:cNvPr id="425221" name="Rectangle 261"/>
            <p:cNvSpPr>
              <a:spLocks noChangeArrowheads="1"/>
            </p:cNvSpPr>
            <p:nvPr/>
          </p:nvSpPr>
          <p:spPr bwMode="auto">
            <a:xfrm>
              <a:off x="603250" y="1143000"/>
              <a:ext cx="2645865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22" name="Rectangle 262"/>
            <p:cNvSpPr>
              <a:spLocks noChangeArrowheads="1"/>
            </p:cNvSpPr>
            <p:nvPr/>
          </p:nvSpPr>
          <p:spPr bwMode="auto">
            <a:xfrm>
              <a:off x="750783" y="1204913"/>
              <a:ext cx="2470228" cy="193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0x000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: </a:t>
              </a:r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irmovl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$1, %</a:t>
              </a:r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5226" name="Rectangle 266"/>
            <p:cNvSpPr>
              <a:spLocks noChangeArrowheads="1"/>
            </p:cNvSpPr>
            <p:nvPr/>
          </p:nvSpPr>
          <p:spPr bwMode="auto">
            <a:xfrm>
              <a:off x="3560393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27" name="Rectangle 267"/>
            <p:cNvSpPr>
              <a:spLocks noChangeArrowheads="1"/>
            </p:cNvSpPr>
            <p:nvPr/>
          </p:nvSpPr>
          <p:spPr bwMode="auto">
            <a:xfrm>
              <a:off x="3784124" y="831850"/>
              <a:ext cx="85926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25228" name="Rectangle 268"/>
            <p:cNvSpPr>
              <a:spLocks noChangeArrowheads="1"/>
            </p:cNvSpPr>
            <p:nvPr/>
          </p:nvSpPr>
          <p:spPr bwMode="auto">
            <a:xfrm>
              <a:off x="4027311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29" name="Rectangle 269"/>
            <p:cNvSpPr>
              <a:spLocks noChangeArrowheads="1"/>
            </p:cNvSpPr>
            <p:nvPr/>
          </p:nvSpPr>
          <p:spPr bwMode="auto">
            <a:xfrm>
              <a:off x="4251042" y="831850"/>
              <a:ext cx="85926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25230" name="Rectangle 270"/>
            <p:cNvSpPr>
              <a:spLocks noChangeArrowheads="1"/>
            </p:cNvSpPr>
            <p:nvPr/>
          </p:nvSpPr>
          <p:spPr bwMode="auto">
            <a:xfrm>
              <a:off x="4494228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1" name="Rectangle 271"/>
            <p:cNvSpPr>
              <a:spLocks noChangeArrowheads="1"/>
            </p:cNvSpPr>
            <p:nvPr/>
          </p:nvSpPr>
          <p:spPr bwMode="auto">
            <a:xfrm>
              <a:off x="4717959" y="831850"/>
              <a:ext cx="85926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25232" name="Rectangle 272"/>
            <p:cNvSpPr>
              <a:spLocks noChangeArrowheads="1"/>
            </p:cNvSpPr>
            <p:nvPr/>
          </p:nvSpPr>
          <p:spPr bwMode="auto">
            <a:xfrm>
              <a:off x="4961145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3" name="Rectangle 273"/>
            <p:cNvSpPr>
              <a:spLocks noChangeArrowheads="1"/>
            </p:cNvSpPr>
            <p:nvPr/>
          </p:nvSpPr>
          <p:spPr bwMode="auto">
            <a:xfrm>
              <a:off x="5184877" y="831850"/>
              <a:ext cx="85926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25234" name="Rectangle 274"/>
            <p:cNvSpPr>
              <a:spLocks noChangeArrowheads="1"/>
            </p:cNvSpPr>
            <p:nvPr/>
          </p:nvSpPr>
          <p:spPr bwMode="auto">
            <a:xfrm>
              <a:off x="5428063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5" name="Rectangle 275"/>
            <p:cNvSpPr>
              <a:spLocks noChangeArrowheads="1"/>
            </p:cNvSpPr>
            <p:nvPr/>
          </p:nvSpPr>
          <p:spPr bwMode="auto">
            <a:xfrm>
              <a:off x="5651794" y="831850"/>
              <a:ext cx="85926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25236" name="Rectangle 276"/>
            <p:cNvSpPr>
              <a:spLocks noChangeArrowheads="1"/>
            </p:cNvSpPr>
            <p:nvPr/>
          </p:nvSpPr>
          <p:spPr bwMode="auto">
            <a:xfrm>
              <a:off x="5894980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7" name="Rectangle 277"/>
            <p:cNvSpPr>
              <a:spLocks noChangeArrowheads="1"/>
            </p:cNvSpPr>
            <p:nvPr/>
          </p:nvSpPr>
          <p:spPr bwMode="auto">
            <a:xfrm>
              <a:off x="6118711" y="831850"/>
              <a:ext cx="85926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25238" name="Rectangle 278"/>
            <p:cNvSpPr>
              <a:spLocks noChangeArrowheads="1"/>
            </p:cNvSpPr>
            <p:nvPr/>
          </p:nvSpPr>
          <p:spPr bwMode="auto">
            <a:xfrm>
              <a:off x="6361897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9" name="Rectangle 279"/>
            <p:cNvSpPr>
              <a:spLocks noChangeArrowheads="1"/>
            </p:cNvSpPr>
            <p:nvPr/>
          </p:nvSpPr>
          <p:spPr bwMode="auto">
            <a:xfrm>
              <a:off x="6585629" y="831850"/>
              <a:ext cx="85926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25240" name="Rectangle 280"/>
            <p:cNvSpPr>
              <a:spLocks noChangeArrowheads="1"/>
            </p:cNvSpPr>
            <p:nvPr/>
          </p:nvSpPr>
          <p:spPr bwMode="auto">
            <a:xfrm>
              <a:off x="6828815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1" name="Rectangle 281"/>
            <p:cNvSpPr>
              <a:spLocks noChangeArrowheads="1"/>
            </p:cNvSpPr>
            <p:nvPr/>
          </p:nvSpPr>
          <p:spPr bwMode="auto">
            <a:xfrm>
              <a:off x="7052546" y="831850"/>
              <a:ext cx="85926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25242" name="Rectangle 282"/>
            <p:cNvSpPr>
              <a:spLocks noChangeArrowheads="1"/>
            </p:cNvSpPr>
            <p:nvPr/>
          </p:nvSpPr>
          <p:spPr bwMode="auto">
            <a:xfrm>
              <a:off x="7295732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3" name="Rectangle 283"/>
            <p:cNvSpPr>
              <a:spLocks noChangeArrowheads="1"/>
            </p:cNvSpPr>
            <p:nvPr/>
          </p:nvSpPr>
          <p:spPr bwMode="auto">
            <a:xfrm>
              <a:off x="7519463" y="831850"/>
              <a:ext cx="85926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9</a:t>
              </a:r>
              <a:endParaRPr lang="en-US"/>
            </a:p>
          </p:txBody>
        </p:sp>
        <p:sp>
          <p:nvSpPr>
            <p:cNvPr id="425244" name="Rectangle 284"/>
            <p:cNvSpPr>
              <a:spLocks noChangeArrowheads="1"/>
            </p:cNvSpPr>
            <p:nvPr/>
          </p:nvSpPr>
          <p:spPr bwMode="auto">
            <a:xfrm>
              <a:off x="3560393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5" name="Rectangle 285"/>
            <p:cNvSpPr>
              <a:spLocks noChangeArrowheads="1"/>
            </p:cNvSpPr>
            <p:nvPr/>
          </p:nvSpPr>
          <p:spPr bwMode="auto">
            <a:xfrm>
              <a:off x="3776018" y="11874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46" name="Rectangle 286"/>
            <p:cNvSpPr>
              <a:spLocks noChangeArrowheads="1"/>
            </p:cNvSpPr>
            <p:nvPr/>
          </p:nvSpPr>
          <p:spPr bwMode="auto">
            <a:xfrm>
              <a:off x="4027311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7" name="Rectangle 287"/>
            <p:cNvSpPr>
              <a:spLocks noChangeArrowheads="1"/>
            </p:cNvSpPr>
            <p:nvPr/>
          </p:nvSpPr>
          <p:spPr bwMode="auto">
            <a:xfrm>
              <a:off x="4231587" y="11874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48" name="Rectangle 288"/>
            <p:cNvSpPr>
              <a:spLocks noChangeArrowheads="1"/>
            </p:cNvSpPr>
            <p:nvPr/>
          </p:nvSpPr>
          <p:spPr bwMode="auto">
            <a:xfrm>
              <a:off x="4494228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9" name="Rectangle 289"/>
            <p:cNvSpPr>
              <a:spLocks noChangeArrowheads="1"/>
            </p:cNvSpPr>
            <p:nvPr/>
          </p:nvSpPr>
          <p:spPr bwMode="auto">
            <a:xfrm>
              <a:off x="4703368" y="11874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50" name="Rectangle 290"/>
            <p:cNvSpPr>
              <a:spLocks noChangeArrowheads="1"/>
            </p:cNvSpPr>
            <p:nvPr/>
          </p:nvSpPr>
          <p:spPr bwMode="auto">
            <a:xfrm>
              <a:off x="4961145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1" name="Rectangle 291"/>
            <p:cNvSpPr>
              <a:spLocks noChangeArrowheads="1"/>
            </p:cNvSpPr>
            <p:nvPr/>
          </p:nvSpPr>
          <p:spPr bwMode="auto">
            <a:xfrm>
              <a:off x="5152452" y="11874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52" name="Rectangle 292"/>
            <p:cNvSpPr>
              <a:spLocks noChangeArrowheads="1"/>
            </p:cNvSpPr>
            <p:nvPr/>
          </p:nvSpPr>
          <p:spPr bwMode="auto">
            <a:xfrm>
              <a:off x="5428063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3" name="Rectangle 293"/>
            <p:cNvSpPr>
              <a:spLocks noChangeArrowheads="1"/>
            </p:cNvSpPr>
            <p:nvPr/>
          </p:nvSpPr>
          <p:spPr bwMode="auto">
            <a:xfrm>
              <a:off x="5604778" y="11874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54" name="Rectangle 294"/>
            <p:cNvSpPr>
              <a:spLocks noChangeArrowheads="1"/>
            </p:cNvSpPr>
            <p:nvPr/>
          </p:nvSpPr>
          <p:spPr bwMode="auto">
            <a:xfrm>
              <a:off x="3560393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5" name="Rectangle 295"/>
            <p:cNvSpPr>
              <a:spLocks noChangeArrowheads="1"/>
            </p:cNvSpPr>
            <p:nvPr/>
          </p:nvSpPr>
          <p:spPr bwMode="auto">
            <a:xfrm>
              <a:off x="3776018" y="11874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56" name="Rectangle 296"/>
            <p:cNvSpPr>
              <a:spLocks noChangeArrowheads="1"/>
            </p:cNvSpPr>
            <p:nvPr/>
          </p:nvSpPr>
          <p:spPr bwMode="auto">
            <a:xfrm>
              <a:off x="4027311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7" name="Rectangle 297"/>
            <p:cNvSpPr>
              <a:spLocks noChangeArrowheads="1"/>
            </p:cNvSpPr>
            <p:nvPr/>
          </p:nvSpPr>
          <p:spPr bwMode="auto">
            <a:xfrm>
              <a:off x="4231587" y="11874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58" name="Rectangle 298"/>
            <p:cNvSpPr>
              <a:spLocks noChangeArrowheads="1"/>
            </p:cNvSpPr>
            <p:nvPr/>
          </p:nvSpPr>
          <p:spPr bwMode="auto">
            <a:xfrm>
              <a:off x="4494228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9" name="Rectangle 299"/>
            <p:cNvSpPr>
              <a:spLocks noChangeArrowheads="1"/>
            </p:cNvSpPr>
            <p:nvPr/>
          </p:nvSpPr>
          <p:spPr bwMode="auto">
            <a:xfrm>
              <a:off x="4703368" y="11874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60" name="Rectangle 300"/>
            <p:cNvSpPr>
              <a:spLocks noChangeArrowheads="1"/>
            </p:cNvSpPr>
            <p:nvPr/>
          </p:nvSpPr>
          <p:spPr bwMode="auto">
            <a:xfrm>
              <a:off x="4961145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61" name="Rectangle 301"/>
            <p:cNvSpPr>
              <a:spLocks noChangeArrowheads="1"/>
            </p:cNvSpPr>
            <p:nvPr/>
          </p:nvSpPr>
          <p:spPr bwMode="auto">
            <a:xfrm>
              <a:off x="5152452" y="11874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62" name="Rectangle 302"/>
            <p:cNvSpPr>
              <a:spLocks noChangeArrowheads="1"/>
            </p:cNvSpPr>
            <p:nvPr/>
          </p:nvSpPr>
          <p:spPr bwMode="auto">
            <a:xfrm>
              <a:off x="5428063" y="11430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63" name="Rectangle 303"/>
            <p:cNvSpPr>
              <a:spLocks noChangeArrowheads="1"/>
            </p:cNvSpPr>
            <p:nvPr/>
          </p:nvSpPr>
          <p:spPr bwMode="auto">
            <a:xfrm>
              <a:off x="5604778" y="11874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64" name="Rectangle 304"/>
            <p:cNvSpPr>
              <a:spLocks noChangeArrowheads="1"/>
            </p:cNvSpPr>
            <p:nvPr/>
          </p:nvSpPr>
          <p:spPr bwMode="auto">
            <a:xfrm>
              <a:off x="603250" y="1447800"/>
              <a:ext cx="2645865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65" name="Rectangle 305"/>
            <p:cNvSpPr>
              <a:spLocks noChangeArrowheads="1"/>
            </p:cNvSpPr>
            <p:nvPr/>
          </p:nvSpPr>
          <p:spPr bwMode="auto">
            <a:xfrm>
              <a:off x="750783" y="1509713"/>
              <a:ext cx="2470228" cy="193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0x006: </a:t>
              </a:r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irmovl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$2, %</a:t>
              </a:r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5269" name="Rectangle 309"/>
            <p:cNvSpPr>
              <a:spLocks noChangeArrowheads="1"/>
            </p:cNvSpPr>
            <p:nvPr/>
          </p:nvSpPr>
          <p:spPr bwMode="auto">
            <a:xfrm>
              <a:off x="4027311" y="14478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0" name="Rectangle 310"/>
            <p:cNvSpPr>
              <a:spLocks noChangeArrowheads="1"/>
            </p:cNvSpPr>
            <p:nvPr/>
          </p:nvSpPr>
          <p:spPr bwMode="auto">
            <a:xfrm>
              <a:off x="4242936" y="14922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71" name="Rectangle 311"/>
            <p:cNvSpPr>
              <a:spLocks noChangeArrowheads="1"/>
            </p:cNvSpPr>
            <p:nvPr/>
          </p:nvSpPr>
          <p:spPr bwMode="auto">
            <a:xfrm>
              <a:off x="4494228" y="14478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2" name="Rectangle 312"/>
            <p:cNvSpPr>
              <a:spLocks noChangeArrowheads="1"/>
            </p:cNvSpPr>
            <p:nvPr/>
          </p:nvSpPr>
          <p:spPr bwMode="auto">
            <a:xfrm>
              <a:off x="4698504" y="14922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73" name="Rectangle 313"/>
            <p:cNvSpPr>
              <a:spLocks noChangeArrowheads="1"/>
            </p:cNvSpPr>
            <p:nvPr/>
          </p:nvSpPr>
          <p:spPr bwMode="auto">
            <a:xfrm>
              <a:off x="4961145" y="14478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4" name="Rectangle 314"/>
            <p:cNvSpPr>
              <a:spLocks noChangeArrowheads="1"/>
            </p:cNvSpPr>
            <p:nvPr/>
          </p:nvSpPr>
          <p:spPr bwMode="auto">
            <a:xfrm>
              <a:off x="5170285" y="14922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75" name="Rectangle 315"/>
            <p:cNvSpPr>
              <a:spLocks noChangeArrowheads="1"/>
            </p:cNvSpPr>
            <p:nvPr/>
          </p:nvSpPr>
          <p:spPr bwMode="auto">
            <a:xfrm>
              <a:off x="5428063" y="14478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6" name="Rectangle 316"/>
            <p:cNvSpPr>
              <a:spLocks noChangeArrowheads="1"/>
            </p:cNvSpPr>
            <p:nvPr/>
          </p:nvSpPr>
          <p:spPr bwMode="auto">
            <a:xfrm>
              <a:off x="5619369" y="14922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77" name="Rectangle 317"/>
            <p:cNvSpPr>
              <a:spLocks noChangeArrowheads="1"/>
            </p:cNvSpPr>
            <p:nvPr/>
          </p:nvSpPr>
          <p:spPr bwMode="auto">
            <a:xfrm>
              <a:off x="5894980" y="1447800"/>
              <a:ext cx="468539" cy="30638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8" name="Rectangle 318"/>
            <p:cNvSpPr>
              <a:spLocks noChangeArrowheads="1"/>
            </p:cNvSpPr>
            <p:nvPr/>
          </p:nvSpPr>
          <p:spPr bwMode="auto">
            <a:xfrm>
              <a:off x="6071695" y="14922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79" name="Rectangle 319"/>
            <p:cNvSpPr>
              <a:spLocks noChangeArrowheads="1"/>
            </p:cNvSpPr>
            <p:nvPr/>
          </p:nvSpPr>
          <p:spPr bwMode="auto">
            <a:xfrm>
              <a:off x="4027311" y="14478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0" name="Rectangle 320"/>
            <p:cNvSpPr>
              <a:spLocks noChangeArrowheads="1"/>
            </p:cNvSpPr>
            <p:nvPr/>
          </p:nvSpPr>
          <p:spPr bwMode="auto">
            <a:xfrm>
              <a:off x="4242936" y="14922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81" name="Rectangle 321"/>
            <p:cNvSpPr>
              <a:spLocks noChangeArrowheads="1"/>
            </p:cNvSpPr>
            <p:nvPr/>
          </p:nvSpPr>
          <p:spPr bwMode="auto">
            <a:xfrm>
              <a:off x="4494228" y="14478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2" name="Rectangle 322"/>
            <p:cNvSpPr>
              <a:spLocks noChangeArrowheads="1"/>
            </p:cNvSpPr>
            <p:nvPr/>
          </p:nvSpPr>
          <p:spPr bwMode="auto">
            <a:xfrm>
              <a:off x="4698504" y="14922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83" name="Rectangle 323"/>
            <p:cNvSpPr>
              <a:spLocks noChangeArrowheads="1"/>
            </p:cNvSpPr>
            <p:nvPr/>
          </p:nvSpPr>
          <p:spPr bwMode="auto">
            <a:xfrm>
              <a:off x="4961145" y="14478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4" name="Rectangle 324"/>
            <p:cNvSpPr>
              <a:spLocks noChangeArrowheads="1"/>
            </p:cNvSpPr>
            <p:nvPr/>
          </p:nvSpPr>
          <p:spPr bwMode="auto">
            <a:xfrm>
              <a:off x="5170285" y="14922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85" name="Rectangle 325"/>
            <p:cNvSpPr>
              <a:spLocks noChangeArrowheads="1"/>
            </p:cNvSpPr>
            <p:nvPr/>
          </p:nvSpPr>
          <p:spPr bwMode="auto">
            <a:xfrm>
              <a:off x="5428063" y="14478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6" name="Rectangle 326"/>
            <p:cNvSpPr>
              <a:spLocks noChangeArrowheads="1"/>
            </p:cNvSpPr>
            <p:nvPr/>
          </p:nvSpPr>
          <p:spPr bwMode="auto">
            <a:xfrm>
              <a:off x="5619369" y="14922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87" name="Rectangle 327"/>
            <p:cNvSpPr>
              <a:spLocks noChangeArrowheads="1"/>
            </p:cNvSpPr>
            <p:nvPr/>
          </p:nvSpPr>
          <p:spPr bwMode="auto">
            <a:xfrm>
              <a:off x="5894980" y="1447800"/>
              <a:ext cx="468539" cy="30638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8" name="Rectangle 328"/>
            <p:cNvSpPr>
              <a:spLocks noChangeArrowheads="1"/>
            </p:cNvSpPr>
            <p:nvPr/>
          </p:nvSpPr>
          <p:spPr bwMode="auto">
            <a:xfrm>
              <a:off x="6071695" y="14922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dirty="0">
                  <a:solidFill>
                    <a:srgbClr val="000000"/>
                  </a:solidFill>
                </a:rPr>
                <a:t>W</a:t>
              </a:r>
              <a:endParaRPr lang="en-US" dirty="0"/>
            </a:p>
          </p:txBody>
        </p:sp>
        <p:sp>
          <p:nvSpPr>
            <p:cNvPr id="425289" name="Rectangle 329"/>
            <p:cNvSpPr>
              <a:spLocks noChangeArrowheads="1"/>
            </p:cNvSpPr>
            <p:nvPr/>
          </p:nvSpPr>
          <p:spPr bwMode="auto">
            <a:xfrm>
              <a:off x="603250" y="1752600"/>
              <a:ext cx="2645865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0" name="Rectangle 330"/>
            <p:cNvSpPr>
              <a:spLocks noChangeArrowheads="1"/>
            </p:cNvSpPr>
            <p:nvPr/>
          </p:nvSpPr>
          <p:spPr bwMode="auto">
            <a:xfrm>
              <a:off x="750783" y="1814513"/>
              <a:ext cx="2470228" cy="1985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>
                  <a:solidFill>
                    <a:srgbClr val="000000"/>
                  </a:solidFill>
                  <a:latin typeface="Courier New" pitchFamily="49" charset="0"/>
                </a:rPr>
                <a:t>0x00c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: </a:t>
              </a:r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irmovl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$3, %</a:t>
              </a:r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endParaRPr lang="en-US" dirty="0"/>
            </a:p>
          </p:txBody>
        </p:sp>
        <p:sp>
          <p:nvSpPr>
            <p:cNvPr id="425292" name="Rectangle 332"/>
            <p:cNvSpPr>
              <a:spLocks noChangeArrowheads="1"/>
            </p:cNvSpPr>
            <p:nvPr/>
          </p:nvSpPr>
          <p:spPr bwMode="auto">
            <a:xfrm>
              <a:off x="4494228" y="17526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3" name="Rectangle 333"/>
            <p:cNvSpPr>
              <a:spLocks noChangeArrowheads="1"/>
            </p:cNvSpPr>
            <p:nvPr/>
          </p:nvSpPr>
          <p:spPr bwMode="auto">
            <a:xfrm>
              <a:off x="4709853" y="17970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94" name="Rectangle 334"/>
            <p:cNvSpPr>
              <a:spLocks noChangeArrowheads="1"/>
            </p:cNvSpPr>
            <p:nvPr/>
          </p:nvSpPr>
          <p:spPr bwMode="auto">
            <a:xfrm>
              <a:off x="4961145" y="17526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5" name="Rectangle 335"/>
            <p:cNvSpPr>
              <a:spLocks noChangeArrowheads="1"/>
            </p:cNvSpPr>
            <p:nvPr/>
          </p:nvSpPr>
          <p:spPr bwMode="auto">
            <a:xfrm>
              <a:off x="5165422" y="17970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96" name="Rectangle 336"/>
            <p:cNvSpPr>
              <a:spLocks noChangeArrowheads="1"/>
            </p:cNvSpPr>
            <p:nvPr/>
          </p:nvSpPr>
          <p:spPr bwMode="auto">
            <a:xfrm>
              <a:off x="5428063" y="17526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7" name="Rectangle 337"/>
            <p:cNvSpPr>
              <a:spLocks noChangeArrowheads="1"/>
            </p:cNvSpPr>
            <p:nvPr/>
          </p:nvSpPr>
          <p:spPr bwMode="auto">
            <a:xfrm>
              <a:off x="5637203" y="17970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98" name="Rectangle 338"/>
            <p:cNvSpPr>
              <a:spLocks noChangeArrowheads="1"/>
            </p:cNvSpPr>
            <p:nvPr/>
          </p:nvSpPr>
          <p:spPr bwMode="auto">
            <a:xfrm>
              <a:off x="5894980" y="1752600"/>
              <a:ext cx="468539" cy="30638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9" name="Rectangle 339"/>
            <p:cNvSpPr>
              <a:spLocks noChangeArrowheads="1"/>
            </p:cNvSpPr>
            <p:nvPr/>
          </p:nvSpPr>
          <p:spPr bwMode="auto">
            <a:xfrm>
              <a:off x="6086286" y="17970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00" name="Rectangle 340"/>
            <p:cNvSpPr>
              <a:spLocks noChangeArrowheads="1"/>
            </p:cNvSpPr>
            <p:nvPr/>
          </p:nvSpPr>
          <p:spPr bwMode="auto">
            <a:xfrm>
              <a:off x="6361897" y="17526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1" name="Rectangle 341"/>
            <p:cNvSpPr>
              <a:spLocks noChangeArrowheads="1"/>
            </p:cNvSpPr>
            <p:nvPr/>
          </p:nvSpPr>
          <p:spPr bwMode="auto">
            <a:xfrm>
              <a:off x="6538613" y="17970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02" name="Rectangle 342"/>
            <p:cNvSpPr>
              <a:spLocks noChangeArrowheads="1"/>
            </p:cNvSpPr>
            <p:nvPr/>
          </p:nvSpPr>
          <p:spPr bwMode="auto">
            <a:xfrm>
              <a:off x="4494228" y="17526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3" name="Rectangle 343"/>
            <p:cNvSpPr>
              <a:spLocks noChangeArrowheads="1"/>
            </p:cNvSpPr>
            <p:nvPr/>
          </p:nvSpPr>
          <p:spPr bwMode="auto">
            <a:xfrm>
              <a:off x="4709853" y="17970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04" name="Rectangle 344"/>
            <p:cNvSpPr>
              <a:spLocks noChangeArrowheads="1"/>
            </p:cNvSpPr>
            <p:nvPr/>
          </p:nvSpPr>
          <p:spPr bwMode="auto">
            <a:xfrm>
              <a:off x="4961145" y="17526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5" name="Rectangle 345"/>
            <p:cNvSpPr>
              <a:spLocks noChangeArrowheads="1"/>
            </p:cNvSpPr>
            <p:nvPr/>
          </p:nvSpPr>
          <p:spPr bwMode="auto">
            <a:xfrm>
              <a:off x="5165422" y="17970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06" name="Rectangle 346"/>
            <p:cNvSpPr>
              <a:spLocks noChangeArrowheads="1"/>
            </p:cNvSpPr>
            <p:nvPr/>
          </p:nvSpPr>
          <p:spPr bwMode="auto">
            <a:xfrm>
              <a:off x="5428063" y="17526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7" name="Rectangle 347"/>
            <p:cNvSpPr>
              <a:spLocks noChangeArrowheads="1"/>
            </p:cNvSpPr>
            <p:nvPr/>
          </p:nvSpPr>
          <p:spPr bwMode="auto">
            <a:xfrm>
              <a:off x="5637203" y="17970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08" name="Rectangle 348"/>
            <p:cNvSpPr>
              <a:spLocks noChangeArrowheads="1"/>
            </p:cNvSpPr>
            <p:nvPr/>
          </p:nvSpPr>
          <p:spPr bwMode="auto">
            <a:xfrm>
              <a:off x="5894980" y="1752600"/>
              <a:ext cx="468539" cy="30638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9" name="Rectangle 349"/>
            <p:cNvSpPr>
              <a:spLocks noChangeArrowheads="1"/>
            </p:cNvSpPr>
            <p:nvPr/>
          </p:nvSpPr>
          <p:spPr bwMode="auto">
            <a:xfrm>
              <a:off x="6086286" y="17970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10" name="Rectangle 350"/>
            <p:cNvSpPr>
              <a:spLocks noChangeArrowheads="1"/>
            </p:cNvSpPr>
            <p:nvPr/>
          </p:nvSpPr>
          <p:spPr bwMode="auto">
            <a:xfrm>
              <a:off x="6361897" y="17526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1" name="Rectangle 351"/>
            <p:cNvSpPr>
              <a:spLocks noChangeArrowheads="1"/>
            </p:cNvSpPr>
            <p:nvPr/>
          </p:nvSpPr>
          <p:spPr bwMode="auto">
            <a:xfrm>
              <a:off x="6538613" y="17970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12" name="Rectangle 352"/>
            <p:cNvSpPr>
              <a:spLocks noChangeArrowheads="1"/>
            </p:cNvSpPr>
            <p:nvPr/>
          </p:nvSpPr>
          <p:spPr bwMode="auto">
            <a:xfrm>
              <a:off x="603250" y="2057400"/>
              <a:ext cx="2645865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3" name="Rectangle 353"/>
            <p:cNvSpPr>
              <a:spLocks noChangeArrowheads="1"/>
            </p:cNvSpPr>
            <p:nvPr/>
          </p:nvSpPr>
          <p:spPr bwMode="auto">
            <a:xfrm>
              <a:off x="750783" y="2119313"/>
              <a:ext cx="2792432" cy="193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0x012: </a:t>
              </a:r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rrmovl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%</a:t>
              </a:r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, %</a:t>
              </a:r>
              <a:r>
                <a:rPr lang="en-US" sz="1400" b="0" dirty="0" err="1" smtClean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  </a:t>
              </a:r>
              <a:endParaRPr lang="en-US" dirty="0"/>
            </a:p>
          </p:txBody>
        </p:sp>
        <p:sp>
          <p:nvSpPr>
            <p:cNvPr id="425315" name="Rectangle 355"/>
            <p:cNvSpPr>
              <a:spLocks noChangeArrowheads="1"/>
            </p:cNvSpPr>
            <p:nvPr/>
          </p:nvSpPr>
          <p:spPr bwMode="auto">
            <a:xfrm>
              <a:off x="4961145" y="20574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6" name="Rectangle 356"/>
            <p:cNvSpPr>
              <a:spLocks noChangeArrowheads="1"/>
            </p:cNvSpPr>
            <p:nvPr/>
          </p:nvSpPr>
          <p:spPr bwMode="auto">
            <a:xfrm>
              <a:off x="5176770" y="21018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17" name="Rectangle 357"/>
            <p:cNvSpPr>
              <a:spLocks noChangeArrowheads="1"/>
            </p:cNvSpPr>
            <p:nvPr/>
          </p:nvSpPr>
          <p:spPr bwMode="auto">
            <a:xfrm>
              <a:off x="5428063" y="20574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8" name="Rectangle 358"/>
            <p:cNvSpPr>
              <a:spLocks noChangeArrowheads="1"/>
            </p:cNvSpPr>
            <p:nvPr/>
          </p:nvSpPr>
          <p:spPr bwMode="auto">
            <a:xfrm>
              <a:off x="5632339" y="21018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19" name="Rectangle 359"/>
            <p:cNvSpPr>
              <a:spLocks noChangeArrowheads="1"/>
            </p:cNvSpPr>
            <p:nvPr/>
          </p:nvSpPr>
          <p:spPr bwMode="auto">
            <a:xfrm>
              <a:off x="5894980" y="2057400"/>
              <a:ext cx="468539" cy="30638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0" name="Rectangle 360"/>
            <p:cNvSpPr>
              <a:spLocks noChangeArrowheads="1"/>
            </p:cNvSpPr>
            <p:nvPr/>
          </p:nvSpPr>
          <p:spPr bwMode="auto">
            <a:xfrm>
              <a:off x="6104120" y="21018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21" name="Rectangle 361"/>
            <p:cNvSpPr>
              <a:spLocks noChangeArrowheads="1"/>
            </p:cNvSpPr>
            <p:nvPr/>
          </p:nvSpPr>
          <p:spPr bwMode="auto">
            <a:xfrm>
              <a:off x="6361897" y="20574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2" name="Rectangle 362"/>
            <p:cNvSpPr>
              <a:spLocks noChangeArrowheads="1"/>
            </p:cNvSpPr>
            <p:nvPr/>
          </p:nvSpPr>
          <p:spPr bwMode="auto">
            <a:xfrm>
              <a:off x="6553204" y="21018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23" name="Rectangle 363"/>
            <p:cNvSpPr>
              <a:spLocks noChangeArrowheads="1"/>
            </p:cNvSpPr>
            <p:nvPr/>
          </p:nvSpPr>
          <p:spPr bwMode="auto">
            <a:xfrm>
              <a:off x="6828815" y="20574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4" name="Rectangle 364"/>
            <p:cNvSpPr>
              <a:spLocks noChangeArrowheads="1"/>
            </p:cNvSpPr>
            <p:nvPr/>
          </p:nvSpPr>
          <p:spPr bwMode="auto">
            <a:xfrm>
              <a:off x="7005530" y="21018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25" name="Rectangle 365"/>
            <p:cNvSpPr>
              <a:spLocks noChangeArrowheads="1"/>
            </p:cNvSpPr>
            <p:nvPr/>
          </p:nvSpPr>
          <p:spPr bwMode="auto">
            <a:xfrm>
              <a:off x="4961145" y="20574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6" name="Rectangle 366"/>
            <p:cNvSpPr>
              <a:spLocks noChangeArrowheads="1"/>
            </p:cNvSpPr>
            <p:nvPr/>
          </p:nvSpPr>
          <p:spPr bwMode="auto">
            <a:xfrm>
              <a:off x="5176770" y="21018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27" name="Rectangle 367"/>
            <p:cNvSpPr>
              <a:spLocks noChangeArrowheads="1"/>
            </p:cNvSpPr>
            <p:nvPr/>
          </p:nvSpPr>
          <p:spPr bwMode="auto">
            <a:xfrm>
              <a:off x="5428063" y="20574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8" name="Rectangle 368"/>
            <p:cNvSpPr>
              <a:spLocks noChangeArrowheads="1"/>
            </p:cNvSpPr>
            <p:nvPr/>
          </p:nvSpPr>
          <p:spPr bwMode="auto">
            <a:xfrm>
              <a:off x="5632339" y="21018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29" name="Rectangle 369"/>
            <p:cNvSpPr>
              <a:spLocks noChangeArrowheads="1"/>
            </p:cNvSpPr>
            <p:nvPr/>
          </p:nvSpPr>
          <p:spPr bwMode="auto">
            <a:xfrm>
              <a:off x="5894980" y="2057400"/>
              <a:ext cx="468539" cy="30638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0" name="Rectangle 370"/>
            <p:cNvSpPr>
              <a:spLocks noChangeArrowheads="1"/>
            </p:cNvSpPr>
            <p:nvPr/>
          </p:nvSpPr>
          <p:spPr bwMode="auto">
            <a:xfrm>
              <a:off x="6104120" y="21018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31" name="Rectangle 371"/>
            <p:cNvSpPr>
              <a:spLocks noChangeArrowheads="1"/>
            </p:cNvSpPr>
            <p:nvPr/>
          </p:nvSpPr>
          <p:spPr bwMode="auto">
            <a:xfrm>
              <a:off x="6361897" y="20574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2" name="Rectangle 372"/>
            <p:cNvSpPr>
              <a:spLocks noChangeArrowheads="1"/>
            </p:cNvSpPr>
            <p:nvPr/>
          </p:nvSpPr>
          <p:spPr bwMode="auto">
            <a:xfrm>
              <a:off x="6553204" y="21018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33" name="Rectangle 373"/>
            <p:cNvSpPr>
              <a:spLocks noChangeArrowheads="1"/>
            </p:cNvSpPr>
            <p:nvPr/>
          </p:nvSpPr>
          <p:spPr bwMode="auto">
            <a:xfrm>
              <a:off x="6828815" y="20574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4" name="Rectangle 374"/>
            <p:cNvSpPr>
              <a:spLocks noChangeArrowheads="1"/>
            </p:cNvSpPr>
            <p:nvPr/>
          </p:nvSpPr>
          <p:spPr bwMode="auto">
            <a:xfrm>
              <a:off x="7005530" y="21018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35" name="Rectangle 375"/>
            <p:cNvSpPr>
              <a:spLocks noChangeArrowheads="1"/>
            </p:cNvSpPr>
            <p:nvPr/>
          </p:nvSpPr>
          <p:spPr bwMode="auto">
            <a:xfrm>
              <a:off x="603250" y="2362200"/>
              <a:ext cx="2645865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6" name="Rectangle 376"/>
            <p:cNvSpPr>
              <a:spLocks noChangeArrowheads="1"/>
            </p:cNvSpPr>
            <p:nvPr/>
          </p:nvSpPr>
          <p:spPr bwMode="auto">
            <a:xfrm>
              <a:off x="750783" y="2424113"/>
              <a:ext cx="1288814" cy="193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 dirty="0" smtClean="0">
                  <a:solidFill>
                    <a:srgbClr val="000000"/>
                  </a:solidFill>
                  <a:latin typeface="Courier New" pitchFamily="49" charset="0"/>
                </a:rPr>
                <a:t>0x014: halt </a:t>
              </a:r>
              <a:endParaRPr lang="en-US" dirty="0"/>
            </a:p>
          </p:txBody>
        </p:sp>
        <p:sp>
          <p:nvSpPr>
            <p:cNvPr id="425342" name="Rectangle 382"/>
            <p:cNvSpPr>
              <a:spLocks noChangeArrowheads="1"/>
            </p:cNvSpPr>
            <p:nvPr/>
          </p:nvSpPr>
          <p:spPr bwMode="auto">
            <a:xfrm>
              <a:off x="5428063" y="23622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3" name="Rectangle 383"/>
            <p:cNvSpPr>
              <a:spLocks noChangeArrowheads="1"/>
            </p:cNvSpPr>
            <p:nvPr/>
          </p:nvSpPr>
          <p:spPr bwMode="auto">
            <a:xfrm>
              <a:off x="5643688" y="24066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44" name="Rectangle 384"/>
            <p:cNvSpPr>
              <a:spLocks noChangeArrowheads="1"/>
            </p:cNvSpPr>
            <p:nvPr/>
          </p:nvSpPr>
          <p:spPr bwMode="auto">
            <a:xfrm>
              <a:off x="5894980" y="2362200"/>
              <a:ext cx="468539" cy="30638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5" name="Rectangle 385"/>
            <p:cNvSpPr>
              <a:spLocks noChangeArrowheads="1"/>
            </p:cNvSpPr>
            <p:nvPr/>
          </p:nvSpPr>
          <p:spPr bwMode="auto">
            <a:xfrm>
              <a:off x="6099256" y="24066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46" name="Rectangle 386"/>
            <p:cNvSpPr>
              <a:spLocks noChangeArrowheads="1"/>
            </p:cNvSpPr>
            <p:nvPr/>
          </p:nvSpPr>
          <p:spPr bwMode="auto">
            <a:xfrm>
              <a:off x="6361897" y="23622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7" name="Rectangle 387"/>
            <p:cNvSpPr>
              <a:spLocks noChangeArrowheads="1"/>
            </p:cNvSpPr>
            <p:nvPr/>
          </p:nvSpPr>
          <p:spPr bwMode="auto">
            <a:xfrm>
              <a:off x="6571037" y="24066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48" name="Rectangle 388"/>
            <p:cNvSpPr>
              <a:spLocks noChangeArrowheads="1"/>
            </p:cNvSpPr>
            <p:nvPr/>
          </p:nvSpPr>
          <p:spPr bwMode="auto">
            <a:xfrm>
              <a:off x="6828815" y="23622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9" name="Rectangle 389"/>
            <p:cNvSpPr>
              <a:spLocks noChangeArrowheads="1"/>
            </p:cNvSpPr>
            <p:nvPr/>
          </p:nvSpPr>
          <p:spPr bwMode="auto">
            <a:xfrm>
              <a:off x="7020121" y="24066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50" name="Rectangle 390"/>
            <p:cNvSpPr>
              <a:spLocks noChangeArrowheads="1"/>
            </p:cNvSpPr>
            <p:nvPr/>
          </p:nvSpPr>
          <p:spPr bwMode="auto">
            <a:xfrm>
              <a:off x="7295732" y="23622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1" name="Rectangle 391"/>
            <p:cNvSpPr>
              <a:spLocks noChangeArrowheads="1"/>
            </p:cNvSpPr>
            <p:nvPr/>
          </p:nvSpPr>
          <p:spPr bwMode="auto">
            <a:xfrm>
              <a:off x="7472447" y="24066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52" name="Rectangle 392"/>
            <p:cNvSpPr>
              <a:spLocks noChangeArrowheads="1"/>
            </p:cNvSpPr>
            <p:nvPr/>
          </p:nvSpPr>
          <p:spPr bwMode="auto">
            <a:xfrm>
              <a:off x="5428063" y="23622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3" name="Rectangle 393"/>
            <p:cNvSpPr>
              <a:spLocks noChangeArrowheads="1"/>
            </p:cNvSpPr>
            <p:nvPr/>
          </p:nvSpPr>
          <p:spPr bwMode="auto">
            <a:xfrm>
              <a:off x="5643688" y="2406650"/>
              <a:ext cx="126457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54" name="Rectangle 394"/>
            <p:cNvSpPr>
              <a:spLocks noChangeArrowheads="1"/>
            </p:cNvSpPr>
            <p:nvPr/>
          </p:nvSpPr>
          <p:spPr bwMode="auto">
            <a:xfrm>
              <a:off x="5894980" y="2362200"/>
              <a:ext cx="468539" cy="306388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5" name="Rectangle 395"/>
            <p:cNvSpPr>
              <a:spLocks noChangeArrowheads="1"/>
            </p:cNvSpPr>
            <p:nvPr/>
          </p:nvSpPr>
          <p:spPr bwMode="auto">
            <a:xfrm>
              <a:off x="6099256" y="2406650"/>
              <a:ext cx="149154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56" name="Rectangle 396"/>
            <p:cNvSpPr>
              <a:spLocks noChangeArrowheads="1"/>
            </p:cNvSpPr>
            <p:nvPr/>
          </p:nvSpPr>
          <p:spPr bwMode="auto">
            <a:xfrm>
              <a:off x="6361897" y="23622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7" name="Rectangle 397"/>
            <p:cNvSpPr>
              <a:spLocks noChangeArrowheads="1"/>
            </p:cNvSpPr>
            <p:nvPr/>
          </p:nvSpPr>
          <p:spPr bwMode="auto">
            <a:xfrm>
              <a:off x="6571037" y="2406650"/>
              <a:ext cx="13780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58" name="Rectangle 398"/>
            <p:cNvSpPr>
              <a:spLocks noChangeArrowheads="1"/>
            </p:cNvSpPr>
            <p:nvPr/>
          </p:nvSpPr>
          <p:spPr bwMode="auto">
            <a:xfrm>
              <a:off x="6828815" y="23622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9" name="Rectangle 399"/>
            <p:cNvSpPr>
              <a:spLocks noChangeArrowheads="1"/>
            </p:cNvSpPr>
            <p:nvPr/>
          </p:nvSpPr>
          <p:spPr bwMode="auto">
            <a:xfrm>
              <a:off x="7020121" y="2406650"/>
              <a:ext cx="173473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60" name="Rectangle 400"/>
            <p:cNvSpPr>
              <a:spLocks noChangeArrowheads="1"/>
            </p:cNvSpPr>
            <p:nvPr/>
          </p:nvSpPr>
          <p:spPr bwMode="auto">
            <a:xfrm>
              <a:off x="7295732" y="2362200"/>
              <a:ext cx="468539" cy="306388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1" name="Rectangle 401"/>
            <p:cNvSpPr>
              <a:spLocks noChangeArrowheads="1"/>
            </p:cNvSpPr>
            <p:nvPr/>
          </p:nvSpPr>
          <p:spPr bwMode="auto">
            <a:xfrm>
              <a:off x="7472447" y="2406650"/>
              <a:ext cx="202655" cy="220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dirty="0">
                  <a:solidFill>
                    <a:srgbClr val="000000"/>
                  </a:solidFill>
                </a:rPr>
                <a:t>W</a:t>
              </a:r>
              <a:endParaRPr lang="en-US" dirty="0"/>
            </a:p>
          </p:txBody>
        </p:sp>
        <p:sp>
          <p:nvSpPr>
            <p:cNvPr id="425386" name="Rectangle 426"/>
            <p:cNvSpPr>
              <a:spLocks noChangeArrowheads="1"/>
            </p:cNvSpPr>
            <p:nvPr/>
          </p:nvSpPr>
          <p:spPr bwMode="auto">
            <a:xfrm>
              <a:off x="7762649" y="762000"/>
              <a:ext cx="466917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7" name="Rectangle 427"/>
            <p:cNvSpPr>
              <a:spLocks noChangeArrowheads="1"/>
            </p:cNvSpPr>
            <p:nvPr/>
          </p:nvSpPr>
          <p:spPr bwMode="auto">
            <a:xfrm>
              <a:off x="7944228" y="831850"/>
              <a:ext cx="171852" cy="165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10</a:t>
              </a:r>
              <a:endParaRPr lang="en-US"/>
            </a:p>
          </p:txBody>
        </p:sp>
        <p:sp>
          <p:nvSpPr>
            <p:cNvPr id="425388" name="Rectangle 428"/>
            <p:cNvSpPr>
              <a:spLocks noChangeArrowheads="1"/>
            </p:cNvSpPr>
            <p:nvPr/>
          </p:nvSpPr>
          <p:spPr bwMode="auto">
            <a:xfrm>
              <a:off x="603250" y="838200"/>
              <a:ext cx="2645865" cy="3048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9" name="Rectangle 429"/>
            <p:cNvSpPr>
              <a:spLocks noChangeArrowheads="1"/>
            </p:cNvSpPr>
            <p:nvPr/>
          </p:nvSpPr>
          <p:spPr bwMode="auto">
            <a:xfrm>
              <a:off x="750783" y="892175"/>
              <a:ext cx="1974671" cy="198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 dirty="0">
                  <a:solidFill>
                    <a:srgbClr val="000000"/>
                  </a:solidFill>
                  <a:latin typeface="Courier New" pitchFamily="49" charset="0"/>
                </a:rPr>
                <a:t># </a:t>
              </a:r>
              <a:r>
                <a:rPr lang="en-US" sz="1400" dirty="0" smtClean="0">
                  <a:solidFill>
                    <a:srgbClr val="000000"/>
                  </a:solidFill>
                  <a:latin typeface="Courier New" pitchFamily="49" charset="0"/>
                </a:rPr>
                <a:t>demo-</a:t>
              </a:r>
              <a:r>
                <a:rPr lang="en-US" sz="1400" dirty="0" err="1" smtClean="0">
                  <a:solidFill>
                    <a:srgbClr val="000000"/>
                  </a:solidFill>
                  <a:latin typeface="Courier New" pitchFamily="49" charset="0"/>
                </a:rPr>
                <a:t>priority.ys</a:t>
              </a:r>
              <a:endParaRPr lang="en-US" dirty="0"/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4641850" y="2735262"/>
            <a:ext cx="3616723" cy="3811588"/>
            <a:chOff x="4675939" y="2660650"/>
            <a:chExt cx="3616723" cy="3811588"/>
          </a:xfrm>
        </p:grpSpPr>
        <p:sp>
          <p:nvSpPr>
            <p:cNvPr id="425384" name="Line 424"/>
            <p:cNvSpPr>
              <a:spLocks noChangeShapeType="1"/>
            </p:cNvSpPr>
            <p:nvPr/>
          </p:nvSpPr>
          <p:spPr bwMode="auto">
            <a:xfrm flipH="1">
              <a:off x="4690549" y="2660650"/>
              <a:ext cx="778196" cy="762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5" name="Line 425"/>
            <p:cNvSpPr>
              <a:spLocks noChangeShapeType="1"/>
            </p:cNvSpPr>
            <p:nvPr/>
          </p:nvSpPr>
          <p:spPr bwMode="auto">
            <a:xfrm>
              <a:off x="5935662" y="2660650"/>
              <a:ext cx="700376" cy="762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5" name="Group 274"/>
            <p:cNvGrpSpPr/>
            <p:nvPr/>
          </p:nvGrpSpPr>
          <p:grpSpPr>
            <a:xfrm>
              <a:off x="4675939" y="3422650"/>
              <a:ext cx="1947111" cy="687388"/>
              <a:chOff x="4690549" y="3422650"/>
              <a:chExt cx="1947111" cy="687388"/>
            </a:xfrm>
          </p:grpSpPr>
          <p:sp>
            <p:nvSpPr>
              <p:cNvPr id="425424" name="Rectangle 464"/>
              <p:cNvSpPr>
                <a:spLocks noChangeArrowheads="1"/>
              </p:cNvSpPr>
              <p:nvPr/>
            </p:nvSpPr>
            <p:spPr bwMode="auto">
              <a:xfrm>
                <a:off x="4690549" y="3422650"/>
                <a:ext cx="1947110" cy="685800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25" name="Rectangle 465"/>
              <p:cNvSpPr>
                <a:spLocks noChangeArrowheads="1"/>
              </p:cNvSpPr>
              <p:nvPr/>
            </p:nvSpPr>
            <p:spPr bwMode="auto">
              <a:xfrm>
                <a:off x="5606550" y="3487738"/>
                <a:ext cx="202655" cy="220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25426" name="Rectangle 466"/>
              <p:cNvSpPr>
                <a:spLocks noChangeArrowheads="1"/>
              </p:cNvSpPr>
              <p:nvPr/>
            </p:nvSpPr>
            <p:spPr bwMode="auto">
              <a:xfrm>
                <a:off x="4690549" y="3803650"/>
                <a:ext cx="1947110" cy="30638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27" name="Rectangle 467"/>
              <p:cNvSpPr>
                <a:spLocks noChangeArrowheads="1"/>
              </p:cNvSpPr>
              <p:nvPr/>
            </p:nvSpPr>
            <p:spPr bwMode="auto">
              <a:xfrm>
                <a:off x="5528731" y="3851275"/>
                <a:ext cx="18157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28" name="Rectangle 468"/>
              <p:cNvSpPr>
                <a:spLocks noChangeArrowheads="1"/>
              </p:cNvSpPr>
              <p:nvPr/>
            </p:nvSpPr>
            <p:spPr bwMode="auto">
              <a:xfrm>
                <a:off x="5724901" y="3870325"/>
                <a:ext cx="108623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29" name="Rectangle 469"/>
              <p:cNvSpPr>
                <a:spLocks noChangeArrowheads="1"/>
              </p:cNvSpPr>
              <p:nvPr/>
            </p:nvSpPr>
            <p:spPr bwMode="auto">
              <a:xfrm>
                <a:off x="5833524" y="3870325"/>
                <a:ext cx="32586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425430" name="Rectangle 470"/>
              <p:cNvSpPr>
                <a:spLocks noChangeArrowheads="1"/>
              </p:cNvSpPr>
              <p:nvPr/>
            </p:nvSpPr>
            <p:spPr bwMode="auto">
              <a:xfrm>
                <a:off x="6144802" y="3851275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31" name="Rectangle 471"/>
              <p:cNvSpPr>
                <a:spLocks noChangeArrowheads="1"/>
              </p:cNvSpPr>
              <p:nvPr/>
            </p:nvSpPr>
            <p:spPr bwMode="auto">
              <a:xfrm>
                <a:off x="6276123" y="3844925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32" name="Rectangle 472"/>
              <p:cNvSpPr>
                <a:spLocks noChangeArrowheads="1"/>
              </p:cNvSpPr>
              <p:nvPr/>
            </p:nvSpPr>
            <p:spPr bwMode="auto">
              <a:xfrm>
                <a:off x="6457702" y="3851275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3</a:t>
                </a:r>
                <a:endParaRPr lang="en-US"/>
              </a:p>
            </p:txBody>
          </p:sp>
          <p:sp>
            <p:nvSpPr>
              <p:cNvPr id="425433" name="Rectangle 473"/>
              <p:cNvSpPr>
                <a:spLocks noChangeArrowheads="1"/>
              </p:cNvSpPr>
              <p:nvPr/>
            </p:nvSpPr>
            <p:spPr bwMode="auto">
              <a:xfrm>
                <a:off x="4690549" y="3422650"/>
                <a:ext cx="1947110" cy="685800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34" name="Rectangle 474"/>
              <p:cNvSpPr>
                <a:spLocks noChangeArrowheads="1"/>
              </p:cNvSpPr>
              <p:nvPr/>
            </p:nvSpPr>
            <p:spPr bwMode="auto">
              <a:xfrm>
                <a:off x="5606550" y="3487738"/>
                <a:ext cx="202655" cy="220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25435" name="Rectangle 475"/>
              <p:cNvSpPr>
                <a:spLocks noChangeArrowheads="1"/>
              </p:cNvSpPr>
              <p:nvPr/>
            </p:nvSpPr>
            <p:spPr bwMode="auto">
              <a:xfrm>
                <a:off x="5468745" y="3803650"/>
                <a:ext cx="1168915" cy="30638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36" name="Rectangle 476"/>
              <p:cNvSpPr>
                <a:spLocks noChangeArrowheads="1"/>
              </p:cNvSpPr>
              <p:nvPr/>
            </p:nvSpPr>
            <p:spPr bwMode="auto">
              <a:xfrm>
                <a:off x="5528731" y="3851275"/>
                <a:ext cx="18157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37" name="Rectangle 477"/>
              <p:cNvSpPr>
                <a:spLocks noChangeArrowheads="1"/>
              </p:cNvSpPr>
              <p:nvPr/>
            </p:nvSpPr>
            <p:spPr bwMode="auto">
              <a:xfrm>
                <a:off x="5724901" y="3870325"/>
                <a:ext cx="108623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38" name="Rectangle 478"/>
              <p:cNvSpPr>
                <a:spLocks noChangeArrowheads="1"/>
              </p:cNvSpPr>
              <p:nvPr/>
            </p:nvSpPr>
            <p:spPr bwMode="auto">
              <a:xfrm>
                <a:off x="5833524" y="3870325"/>
                <a:ext cx="32586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425439" name="Rectangle 479"/>
              <p:cNvSpPr>
                <a:spLocks noChangeArrowheads="1"/>
              </p:cNvSpPr>
              <p:nvPr/>
            </p:nvSpPr>
            <p:spPr bwMode="auto">
              <a:xfrm>
                <a:off x="6144802" y="3851275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40" name="Rectangle 480"/>
              <p:cNvSpPr>
                <a:spLocks noChangeArrowheads="1"/>
              </p:cNvSpPr>
              <p:nvPr/>
            </p:nvSpPr>
            <p:spPr bwMode="auto">
              <a:xfrm>
                <a:off x="6276123" y="3844925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41" name="Rectangle 481"/>
              <p:cNvSpPr>
                <a:spLocks noChangeArrowheads="1"/>
              </p:cNvSpPr>
              <p:nvPr/>
            </p:nvSpPr>
            <p:spPr bwMode="auto">
              <a:xfrm>
                <a:off x="6457702" y="3851275"/>
                <a:ext cx="99387" cy="1938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smtClean="0">
                    <a:solidFill>
                      <a:srgbClr val="000000"/>
                    </a:solidFill>
                  </a:rPr>
                  <a:t>1</a:t>
                </a:r>
                <a:endParaRPr lang="en-US" dirty="0"/>
              </a:p>
            </p:txBody>
          </p:sp>
        </p:grpSp>
        <p:grpSp>
          <p:nvGrpSpPr>
            <p:cNvPr id="314" name="Group 313"/>
            <p:cNvGrpSpPr/>
            <p:nvPr/>
          </p:nvGrpSpPr>
          <p:grpSpPr>
            <a:xfrm>
              <a:off x="4675939" y="5480050"/>
              <a:ext cx="1947111" cy="992188"/>
              <a:chOff x="4690549" y="5480050"/>
              <a:chExt cx="1947111" cy="992188"/>
            </a:xfrm>
          </p:grpSpPr>
          <p:grpSp>
            <p:nvGrpSpPr>
              <p:cNvPr id="4" name="Group 459"/>
              <p:cNvGrpSpPr>
                <a:grpSpLocks/>
              </p:cNvGrpSpPr>
              <p:nvPr/>
            </p:nvGrpSpPr>
            <p:grpSpPr bwMode="auto">
              <a:xfrm>
                <a:off x="4690549" y="5480050"/>
                <a:ext cx="1947110" cy="992188"/>
                <a:chOff x="3303" y="3279"/>
                <a:chExt cx="1201" cy="625"/>
              </a:xfrm>
            </p:grpSpPr>
            <p:sp>
              <p:nvSpPr>
                <p:cNvPr id="425400" name="Rectangle 440"/>
                <p:cNvSpPr>
                  <a:spLocks noChangeArrowheads="1"/>
                </p:cNvSpPr>
                <p:nvPr/>
              </p:nvSpPr>
              <p:spPr bwMode="auto">
                <a:xfrm>
                  <a:off x="3303" y="3279"/>
                  <a:ext cx="1201" cy="625"/>
                </a:xfrm>
                <a:prstGeom prst="rect">
                  <a:avLst/>
                </a:prstGeom>
                <a:solidFill>
                  <a:srgbClr val="66CCFF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401" name="Rectangle 441"/>
                <p:cNvSpPr>
                  <a:spLocks noChangeArrowheads="1"/>
                </p:cNvSpPr>
                <p:nvPr/>
              </p:nvSpPr>
              <p:spPr bwMode="auto">
                <a:xfrm>
                  <a:off x="3885" y="3320"/>
                  <a:ext cx="92" cy="1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600" b="0">
                      <a:solidFill>
                        <a:srgbClr val="000000"/>
                      </a:solidFill>
                    </a:rPr>
                    <a:t>D</a:t>
                  </a:r>
                  <a:endParaRPr lang="en-US"/>
                </a:p>
              </p:txBody>
            </p:sp>
            <p:sp>
              <p:nvSpPr>
                <p:cNvPr id="425402" name="Rectangle 442"/>
                <p:cNvSpPr>
                  <a:spLocks noChangeArrowheads="1"/>
                </p:cNvSpPr>
                <p:nvPr/>
              </p:nvSpPr>
              <p:spPr bwMode="auto">
                <a:xfrm>
                  <a:off x="3303" y="3519"/>
                  <a:ext cx="1201" cy="337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403" name="Rectangle 443"/>
                <p:cNvSpPr>
                  <a:spLocks noChangeArrowheads="1"/>
                </p:cNvSpPr>
                <p:nvPr/>
              </p:nvSpPr>
              <p:spPr bwMode="auto">
                <a:xfrm>
                  <a:off x="3389" y="3551"/>
                  <a:ext cx="217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valA</a:t>
                  </a:r>
                  <a:endParaRPr lang="en-US"/>
                </a:p>
              </p:txBody>
            </p:sp>
            <p:sp>
              <p:nvSpPr>
                <p:cNvPr id="425404" name="Rectangle 444"/>
                <p:cNvSpPr>
                  <a:spLocks noChangeArrowheads="1"/>
                </p:cNvSpPr>
                <p:nvPr/>
              </p:nvSpPr>
              <p:spPr bwMode="auto">
                <a:xfrm>
                  <a:off x="3656" y="3547"/>
                  <a:ext cx="100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  <a:latin typeface="Wingdings 3" pitchFamily="18" charset="2"/>
                    </a:rPr>
                    <a:t>f</a:t>
                  </a:r>
                  <a:endParaRPr lang="en-US"/>
                </a:p>
              </p:txBody>
            </p:sp>
            <p:sp>
              <p:nvSpPr>
                <p:cNvPr id="425405" name="Rectangle 445"/>
                <p:cNvSpPr>
                  <a:spLocks noChangeArrowheads="1"/>
                </p:cNvSpPr>
                <p:nvPr/>
              </p:nvSpPr>
              <p:spPr bwMode="auto">
                <a:xfrm>
                  <a:off x="3768" y="3551"/>
                  <a:ext cx="112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R[</a:t>
                  </a:r>
                  <a:endParaRPr lang="en-US"/>
                </a:p>
              </p:txBody>
            </p:sp>
            <p:sp>
              <p:nvSpPr>
                <p:cNvPr id="425406" name="Rectangle 446"/>
                <p:cNvSpPr>
                  <a:spLocks noChangeArrowheads="1"/>
                </p:cNvSpPr>
                <p:nvPr/>
              </p:nvSpPr>
              <p:spPr bwMode="auto">
                <a:xfrm>
                  <a:off x="3889" y="3563"/>
                  <a:ext cx="67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  <a:latin typeface="Courier New" pitchFamily="49" charset="0"/>
                    </a:rPr>
                    <a:t>%</a:t>
                  </a:r>
                  <a:endParaRPr lang="en-US"/>
                </a:p>
              </p:txBody>
            </p:sp>
            <p:sp>
              <p:nvSpPr>
                <p:cNvPr id="425407" name="Rectangle 447"/>
                <p:cNvSpPr>
                  <a:spLocks noChangeArrowheads="1"/>
                </p:cNvSpPr>
                <p:nvPr/>
              </p:nvSpPr>
              <p:spPr bwMode="auto">
                <a:xfrm>
                  <a:off x="3956" y="3563"/>
                  <a:ext cx="201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  <a:latin typeface="Courier New" pitchFamily="49" charset="0"/>
                    </a:rPr>
                    <a:t>edx</a:t>
                  </a:r>
                  <a:endParaRPr lang="en-US"/>
                </a:p>
              </p:txBody>
            </p:sp>
            <p:sp>
              <p:nvSpPr>
                <p:cNvPr id="425408" name="Rectangle 448"/>
                <p:cNvSpPr>
                  <a:spLocks noChangeArrowheads="1"/>
                </p:cNvSpPr>
                <p:nvPr/>
              </p:nvSpPr>
              <p:spPr bwMode="auto">
                <a:xfrm>
                  <a:off x="4148" y="3551"/>
                  <a:ext cx="62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] </a:t>
                  </a:r>
                  <a:endParaRPr lang="en-US"/>
                </a:p>
              </p:txBody>
            </p:sp>
            <p:sp>
              <p:nvSpPr>
                <p:cNvPr id="425409" name="Rectangle 449"/>
                <p:cNvSpPr>
                  <a:spLocks noChangeArrowheads="1"/>
                </p:cNvSpPr>
                <p:nvPr/>
              </p:nvSpPr>
              <p:spPr bwMode="auto">
                <a:xfrm>
                  <a:off x="4210" y="3551"/>
                  <a:ext cx="96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= </a:t>
                  </a:r>
                  <a:endParaRPr lang="en-US"/>
                </a:p>
              </p:txBody>
            </p:sp>
            <p:sp>
              <p:nvSpPr>
                <p:cNvPr id="425410" name="Rectangle 450"/>
                <p:cNvSpPr>
                  <a:spLocks noChangeArrowheads="1"/>
                </p:cNvSpPr>
                <p:nvPr/>
              </p:nvSpPr>
              <p:spPr bwMode="auto">
                <a:xfrm>
                  <a:off x="4306" y="3551"/>
                  <a:ext cx="124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10</a:t>
                  </a:r>
                  <a:endParaRPr lang="en-US"/>
                </a:p>
              </p:txBody>
            </p:sp>
            <p:sp>
              <p:nvSpPr>
                <p:cNvPr id="425411" name="Rectangle 451"/>
                <p:cNvSpPr>
                  <a:spLocks noChangeArrowheads="1"/>
                </p:cNvSpPr>
                <p:nvPr/>
              </p:nvSpPr>
              <p:spPr bwMode="auto">
                <a:xfrm>
                  <a:off x="3389" y="3698"/>
                  <a:ext cx="217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valB</a:t>
                  </a:r>
                  <a:endParaRPr lang="en-US"/>
                </a:p>
              </p:txBody>
            </p:sp>
            <p:sp>
              <p:nvSpPr>
                <p:cNvPr id="425412" name="Rectangle 452"/>
                <p:cNvSpPr>
                  <a:spLocks noChangeArrowheads="1"/>
                </p:cNvSpPr>
                <p:nvPr/>
              </p:nvSpPr>
              <p:spPr bwMode="auto">
                <a:xfrm>
                  <a:off x="3656" y="3694"/>
                  <a:ext cx="100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  <a:latin typeface="Wingdings 3" pitchFamily="18" charset="2"/>
                    </a:rPr>
                    <a:t>f</a:t>
                  </a:r>
                  <a:endParaRPr lang="en-US"/>
                </a:p>
              </p:txBody>
            </p:sp>
            <p:sp>
              <p:nvSpPr>
                <p:cNvPr id="425413" name="Rectangle 453"/>
                <p:cNvSpPr>
                  <a:spLocks noChangeArrowheads="1"/>
                </p:cNvSpPr>
                <p:nvPr/>
              </p:nvSpPr>
              <p:spPr bwMode="auto">
                <a:xfrm>
                  <a:off x="3768" y="3698"/>
                  <a:ext cx="112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R[</a:t>
                  </a:r>
                  <a:endParaRPr lang="en-US"/>
                </a:p>
              </p:txBody>
            </p:sp>
            <p:sp>
              <p:nvSpPr>
                <p:cNvPr id="425414" name="Rectangle 454"/>
                <p:cNvSpPr>
                  <a:spLocks noChangeArrowheads="1"/>
                </p:cNvSpPr>
                <p:nvPr/>
              </p:nvSpPr>
              <p:spPr bwMode="auto">
                <a:xfrm>
                  <a:off x="3889" y="3710"/>
                  <a:ext cx="67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  <a:latin typeface="Courier New" pitchFamily="49" charset="0"/>
                    </a:rPr>
                    <a:t>%</a:t>
                  </a:r>
                  <a:endParaRPr lang="en-US"/>
                </a:p>
              </p:txBody>
            </p:sp>
            <p:sp>
              <p:nvSpPr>
                <p:cNvPr id="425415" name="Rectangle 455"/>
                <p:cNvSpPr>
                  <a:spLocks noChangeArrowheads="1"/>
                </p:cNvSpPr>
                <p:nvPr/>
              </p:nvSpPr>
              <p:spPr bwMode="auto">
                <a:xfrm>
                  <a:off x="3956" y="3710"/>
                  <a:ext cx="201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  <a:latin typeface="Courier New" pitchFamily="49" charset="0"/>
                    </a:rPr>
                    <a:t>eax</a:t>
                  </a:r>
                  <a:endParaRPr lang="en-US"/>
                </a:p>
              </p:txBody>
            </p:sp>
            <p:sp>
              <p:nvSpPr>
                <p:cNvPr id="425416" name="Rectangle 456"/>
                <p:cNvSpPr>
                  <a:spLocks noChangeArrowheads="1"/>
                </p:cNvSpPr>
                <p:nvPr/>
              </p:nvSpPr>
              <p:spPr bwMode="auto">
                <a:xfrm>
                  <a:off x="4148" y="3698"/>
                  <a:ext cx="62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] </a:t>
                  </a:r>
                  <a:endParaRPr lang="en-US"/>
                </a:p>
              </p:txBody>
            </p:sp>
            <p:sp>
              <p:nvSpPr>
                <p:cNvPr id="425417" name="Rectangle 457"/>
                <p:cNvSpPr>
                  <a:spLocks noChangeArrowheads="1"/>
                </p:cNvSpPr>
                <p:nvPr/>
              </p:nvSpPr>
              <p:spPr bwMode="auto">
                <a:xfrm>
                  <a:off x="4210" y="3698"/>
                  <a:ext cx="96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= </a:t>
                  </a:r>
                  <a:endParaRPr lang="en-US"/>
                </a:p>
              </p:txBody>
            </p:sp>
            <p:sp>
              <p:nvSpPr>
                <p:cNvPr id="425418" name="Rectangle 458"/>
                <p:cNvSpPr>
                  <a:spLocks noChangeArrowheads="1"/>
                </p:cNvSpPr>
                <p:nvPr/>
              </p:nvSpPr>
              <p:spPr bwMode="auto">
                <a:xfrm>
                  <a:off x="4306" y="3698"/>
                  <a:ext cx="62" cy="12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sz="1400" b="0">
                      <a:solidFill>
                        <a:srgbClr val="000000"/>
                      </a:solidFill>
                    </a:rPr>
                    <a:t>0</a:t>
                  </a:r>
                  <a:endParaRPr lang="en-US"/>
                </a:p>
              </p:txBody>
            </p:sp>
          </p:grpSp>
          <p:sp>
            <p:nvSpPr>
              <p:cNvPr id="425442" name="Rectangle 482"/>
              <p:cNvSpPr>
                <a:spLocks noChangeArrowheads="1"/>
              </p:cNvSpPr>
              <p:nvPr/>
            </p:nvSpPr>
            <p:spPr bwMode="auto">
              <a:xfrm>
                <a:off x="4690549" y="5480050"/>
                <a:ext cx="1947111" cy="992188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43" name="Rectangle 483"/>
              <p:cNvSpPr>
                <a:spLocks noChangeArrowheads="1"/>
              </p:cNvSpPr>
              <p:nvPr/>
            </p:nvSpPr>
            <p:spPr bwMode="auto">
              <a:xfrm>
                <a:off x="5634111" y="5545138"/>
                <a:ext cx="149154" cy="220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5444" name="Rectangle 484"/>
              <p:cNvSpPr>
                <a:spLocks noChangeArrowheads="1"/>
              </p:cNvSpPr>
              <p:nvPr/>
            </p:nvSpPr>
            <p:spPr bwMode="auto">
              <a:xfrm>
                <a:off x="4690549" y="5861050"/>
                <a:ext cx="1947111" cy="53498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45" name="Rectangle 485"/>
              <p:cNvSpPr>
                <a:spLocks noChangeArrowheads="1"/>
              </p:cNvSpPr>
              <p:nvPr/>
            </p:nvSpPr>
            <p:spPr bwMode="auto">
              <a:xfrm>
                <a:off x="4829976" y="5911850"/>
                <a:ext cx="35180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5446" name="Rectangle 486"/>
              <p:cNvSpPr>
                <a:spLocks noChangeArrowheads="1"/>
              </p:cNvSpPr>
              <p:nvPr/>
            </p:nvSpPr>
            <p:spPr bwMode="auto">
              <a:xfrm>
                <a:off x="5262847" y="5905500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47" name="Rectangle 487"/>
              <p:cNvSpPr>
                <a:spLocks noChangeArrowheads="1"/>
              </p:cNvSpPr>
              <p:nvPr/>
            </p:nvSpPr>
            <p:spPr bwMode="auto">
              <a:xfrm>
                <a:off x="5444426" y="5911850"/>
                <a:ext cx="18157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48" name="Rectangle 488"/>
              <p:cNvSpPr>
                <a:spLocks noChangeArrowheads="1"/>
              </p:cNvSpPr>
              <p:nvPr/>
            </p:nvSpPr>
            <p:spPr bwMode="auto">
              <a:xfrm>
                <a:off x="5640596" y="5930900"/>
                <a:ext cx="108623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49" name="Rectangle 489"/>
              <p:cNvSpPr>
                <a:spLocks noChangeArrowheads="1"/>
              </p:cNvSpPr>
              <p:nvPr/>
            </p:nvSpPr>
            <p:spPr bwMode="auto">
              <a:xfrm>
                <a:off x="5749219" y="5930900"/>
                <a:ext cx="32586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edx</a:t>
                </a:r>
                <a:endParaRPr lang="en-US"/>
              </a:p>
            </p:txBody>
          </p:sp>
          <p:sp>
            <p:nvSpPr>
              <p:cNvPr id="425450" name="Rectangle 490"/>
              <p:cNvSpPr>
                <a:spLocks noChangeArrowheads="1"/>
              </p:cNvSpPr>
              <p:nvPr/>
            </p:nvSpPr>
            <p:spPr bwMode="auto">
              <a:xfrm>
                <a:off x="6060498" y="5911850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51" name="Rectangle 491"/>
              <p:cNvSpPr>
                <a:spLocks noChangeArrowheads="1"/>
              </p:cNvSpPr>
              <p:nvPr/>
            </p:nvSpPr>
            <p:spPr bwMode="auto">
              <a:xfrm>
                <a:off x="6161015" y="5911850"/>
                <a:ext cx="15563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52" name="Rectangle 492"/>
              <p:cNvSpPr>
                <a:spLocks noChangeArrowheads="1"/>
              </p:cNvSpPr>
              <p:nvPr/>
            </p:nvSpPr>
            <p:spPr bwMode="auto">
              <a:xfrm>
                <a:off x="6316654" y="5911850"/>
                <a:ext cx="20103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425453" name="Rectangle 493"/>
              <p:cNvSpPr>
                <a:spLocks noChangeArrowheads="1"/>
              </p:cNvSpPr>
              <p:nvPr/>
            </p:nvSpPr>
            <p:spPr bwMode="auto">
              <a:xfrm>
                <a:off x="4829976" y="6145213"/>
                <a:ext cx="35180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5454" name="Rectangle 494"/>
              <p:cNvSpPr>
                <a:spLocks noChangeArrowheads="1"/>
              </p:cNvSpPr>
              <p:nvPr/>
            </p:nvSpPr>
            <p:spPr bwMode="auto">
              <a:xfrm>
                <a:off x="5262847" y="6138863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55" name="Rectangle 495"/>
              <p:cNvSpPr>
                <a:spLocks noChangeArrowheads="1"/>
              </p:cNvSpPr>
              <p:nvPr/>
            </p:nvSpPr>
            <p:spPr bwMode="auto">
              <a:xfrm>
                <a:off x="5444426" y="6145213"/>
                <a:ext cx="18157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61" name="Rectangle 501"/>
              <p:cNvSpPr>
                <a:spLocks noChangeArrowheads="1"/>
              </p:cNvSpPr>
              <p:nvPr/>
            </p:nvSpPr>
            <p:spPr bwMode="auto">
              <a:xfrm>
                <a:off x="4690549" y="5480050"/>
                <a:ext cx="1947111" cy="992188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62" name="Rectangle 502"/>
              <p:cNvSpPr>
                <a:spLocks noChangeArrowheads="1"/>
              </p:cNvSpPr>
              <p:nvPr/>
            </p:nvSpPr>
            <p:spPr bwMode="auto">
              <a:xfrm>
                <a:off x="5634111" y="5545138"/>
                <a:ext cx="149154" cy="220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5463" name="Rectangle 503"/>
              <p:cNvSpPr>
                <a:spLocks noChangeArrowheads="1"/>
              </p:cNvSpPr>
              <p:nvPr/>
            </p:nvSpPr>
            <p:spPr bwMode="auto">
              <a:xfrm>
                <a:off x="4690549" y="5861050"/>
                <a:ext cx="1947111" cy="53498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64" name="Rectangle 504"/>
              <p:cNvSpPr>
                <a:spLocks noChangeArrowheads="1"/>
              </p:cNvSpPr>
              <p:nvPr/>
            </p:nvSpPr>
            <p:spPr bwMode="auto">
              <a:xfrm>
                <a:off x="4829976" y="5911850"/>
                <a:ext cx="35180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5465" name="Rectangle 505"/>
              <p:cNvSpPr>
                <a:spLocks noChangeArrowheads="1"/>
              </p:cNvSpPr>
              <p:nvPr/>
            </p:nvSpPr>
            <p:spPr bwMode="auto">
              <a:xfrm>
                <a:off x="5262847" y="5905500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66" name="Rectangle 506"/>
              <p:cNvSpPr>
                <a:spLocks noChangeArrowheads="1"/>
              </p:cNvSpPr>
              <p:nvPr/>
            </p:nvSpPr>
            <p:spPr bwMode="auto">
              <a:xfrm>
                <a:off x="5444426" y="5911850"/>
                <a:ext cx="18157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67" name="Rectangle 507"/>
              <p:cNvSpPr>
                <a:spLocks noChangeArrowheads="1"/>
              </p:cNvSpPr>
              <p:nvPr/>
            </p:nvSpPr>
            <p:spPr bwMode="auto">
              <a:xfrm>
                <a:off x="5640596" y="5930900"/>
                <a:ext cx="108623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68" name="Rectangle 508"/>
              <p:cNvSpPr>
                <a:spLocks noChangeArrowheads="1"/>
              </p:cNvSpPr>
              <p:nvPr/>
            </p:nvSpPr>
            <p:spPr bwMode="auto">
              <a:xfrm>
                <a:off x="5749219" y="5930900"/>
                <a:ext cx="322204" cy="1938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err="1" smtClean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 dirty="0"/>
              </a:p>
            </p:txBody>
          </p:sp>
          <p:sp>
            <p:nvSpPr>
              <p:cNvPr id="425469" name="Rectangle 509"/>
              <p:cNvSpPr>
                <a:spLocks noChangeArrowheads="1"/>
              </p:cNvSpPr>
              <p:nvPr/>
            </p:nvSpPr>
            <p:spPr bwMode="auto">
              <a:xfrm>
                <a:off x="6060498" y="5911850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70" name="Rectangle 510"/>
              <p:cNvSpPr>
                <a:spLocks noChangeArrowheads="1"/>
              </p:cNvSpPr>
              <p:nvPr/>
            </p:nvSpPr>
            <p:spPr bwMode="auto">
              <a:xfrm>
                <a:off x="6161015" y="5911850"/>
                <a:ext cx="15563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71" name="Rectangle 511"/>
              <p:cNvSpPr>
                <a:spLocks noChangeArrowheads="1"/>
              </p:cNvSpPr>
              <p:nvPr/>
            </p:nvSpPr>
            <p:spPr bwMode="auto">
              <a:xfrm>
                <a:off x="6316654" y="5911850"/>
                <a:ext cx="99387" cy="1938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>
                    <a:solidFill>
                      <a:srgbClr val="000000"/>
                    </a:solidFill>
                  </a:rPr>
                  <a:t>?</a:t>
                </a:r>
                <a:endParaRPr lang="en-US" dirty="0"/>
              </a:p>
            </p:txBody>
          </p:sp>
          <p:sp>
            <p:nvSpPr>
              <p:cNvPr id="425472" name="Rectangle 512"/>
              <p:cNvSpPr>
                <a:spLocks noChangeArrowheads="1"/>
              </p:cNvSpPr>
              <p:nvPr/>
            </p:nvSpPr>
            <p:spPr bwMode="auto">
              <a:xfrm>
                <a:off x="4829976" y="6145213"/>
                <a:ext cx="35180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5473" name="Rectangle 513"/>
              <p:cNvSpPr>
                <a:spLocks noChangeArrowheads="1"/>
              </p:cNvSpPr>
              <p:nvPr/>
            </p:nvSpPr>
            <p:spPr bwMode="auto">
              <a:xfrm>
                <a:off x="5262847" y="6138863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74" name="Rectangle 514"/>
              <p:cNvSpPr>
                <a:spLocks noChangeArrowheads="1"/>
              </p:cNvSpPr>
              <p:nvPr/>
            </p:nvSpPr>
            <p:spPr bwMode="auto">
              <a:xfrm>
                <a:off x="5444426" y="6145213"/>
                <a:ext cx="99386" cy="1938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 smtClean="0">
                    <a:solidFill>
                      <a:srgbClr val="000000"/>
                    </a:solidFill>
                  </a:rPr>
                  <a:t>0</a:t>
                </a:r>
                <a:endParaRPr lang="en-US" dirty="0"/>
              </a:p>
            </p:txBody>
          </p:sp>
        </p:grpSp>
        <p:sp>
          <p:nvSpPr>
            <p:cNvPr id="425484" name="Rectangle 524"/>
            <p:cNvSpPr>
              <a:spLocks noChangeArrowheads="1"/>
            </p:cNvSpPr>
            <p:nvPr/>
          </p:nvSpPr>
          <p:spPr bwMode="auto">
            <a:xfrm>
              <a:off x="4690549" y="3041650"/>
              <a:ext cx="1947111" cy="3381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85" name="Rectangle 525"/>
            <p:cNvSpPr>
              <a:spLocks noChangeArrowheads="1"/>
            </p:cNvSpPr>
            <p:nvPr/>
          </p:nvSpPr>
          <p:spPr bwMode="auto">
            <a:xfrm>
              <a:off x="5364985" y="3101975"/>
              <a:ext cx="682879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 dirty="0">
                  <a:solidFill>
                    <a:srgbClr val="000000"/>
                  </a:solidFill>
                </a:rPr>
                <a:t>Cycle </a:t>
              </a:r>
              <a:r>
                <a:rPr lang="en-US" sz="1600" b="0" dirty="0" smtClean="0">
                  <a:solidFill>
                    <a:srgbClr val="000000"/>
                  </a:solidFill>
                </a:rPr>
                <a:t>5</a:t>
              </a:r>
              <a:endParaRPr lang="en-US" dirty="0"/>
            </a:p>
          </p:txBody>
        </p:sp>
        <p:grpSp>
          <p:nvGrpSpPr>
            <p:cNvPr id="276" name="Group 275"/>
            <p:cNvGrpSpPr/>
            <p:nvPr/>
          </p:nvGrpSpPr>
          <p:grpSpPr>
            <a:xfrm>
              <a:off x="4675939" y="4106862"/>
              <a:ext cx="1947111" cy="687388"/>
              <a:chOff x="4690549" y="3422650"/>
              <a:chExt cx="1947111" cy="687388"/>
            </a:xfrm>
          </p:grpSpPr>
          <p:sp>
            <p:nvSpPr>
              <p:cNvPr id="277" name="Rectangle 464"/>
              <p:cNvSpPr>
                <a:spLocks noChangeArrowheads="1"/>
              </p:cNvSpPr>
              <p:nvPr/>
            </p:nvSpPr>
            <p:spPr bwMode="auto">
              <a:xfrm>
                <a:off x="4690549" y="3422650"/>
                <a:ext cx="1947110" cy="685800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" name="Rectangle 465"/>
              <p:cNvSpPr>
                <a:spLocks noChangeArrowheads="1"/>
              </p:cNvSpPr>
              <p:nvPr/>
            </p:nvSpPr>
            <p:spPr bwMode="auto">
              <a:xfrm>
                <a:off x="5606550" y="3487738"/>
                <a:ext cx="202655" cy="220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279" name="Rectangle 466"/>
              <p:cNvSpPr>
                <a:spLocks noChangeArrowheads="1"/>
              </p:cNvSpPr>
              <p:nvPr/>
            </p:nvSpPr>
            <p:spPr bwMode="auto">
              <a:xfrm>
                <a:off x="4690549" y="3803650"/>
                <a:ext cx="1947110" cy="30638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0" name="Rectangle 467"/>
              <p:cNvSpPr>
                <a:spLocks noChangeArrowheads="1"/>
              </p:cNvSpPr>
              <p:nvPr/>
            </p:nvSpPr>
            <p:spPr bwMode="auto">
              <a:xfrm>
                <a:off x="5528731" y="3851275"/>
                <a:ext cx="18157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281" name="Rectangle 468"/>
              <p:cNvSpPr>
                <a:spLocks noChangeArrowheads="1"/>
              </p:cNvSpPr>
              <p:nvPr/>
            </p:nvSpPr>
            <p:spPr bwMode="auto">
              <a:xfrm>
                <a:off x="5724901" y="3870325"/>
                <a:ext cx="108623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282" name="Rectangle 469"/>
              <p:cNvSpPr>
                <a:spLocks noChangeArrowheads="1"/>
              </p:cNvSpPr>
              <p:nvPr/>
            </p:nvSpPr>
            <p:spPr bwMode="auto">
              <a:xfrm>
                <a:off x="5833524" y="3870325"/>
                <a:ext cx="32586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283" name="Rectangle 470"/>
              <p:cNvSpPr>
                <a:spLocks noChangeArrowheads="1"/>
              </p:cNvSpPr>
              <p:nvPr/>
            </p:nvSpPr>
            <p:spPr bwMode="auto">
              <a:xfrm>
                <a:off x="6144802" y="3851275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284" name="Rectangle 471"/>
              <p:cNvSpPr>
                <a:spLocks noChangeArrowheads="1"/>
              </p:cNvSpPr>
              <p:nvPr/>
            </p:nvSpPr>
            <p:spPr bwMode="auto">
              <a:xfrm>
                <a:off x="6276123" y="3844925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285" name="Rectangle 472"/>
              <p:cNvSpPr>
                <a:spLocks noChangeArrowheads="1"/>
              </p:cNvSpPr>
              <p:nvPr/>
            </p:nvSpPr>
            <p:spPr bwMode="auto">
              <a:xfrm>
                <a:off x="6457702" y="3851275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3</a:t>
                </a:r>
                <a:endParaRPr lang="en-US"/>
              </a:p>
            </p:txBody>
          </p:sp>
          <p:sp>
            <p:nvSpPr>
              <p:cNvPr id="286" name="Rectangle 473"/>
              <p:cNvSpPr>
                <a:spLocks noChangeArrowheads="1"/>
              </p:cNvSpPr>
              <p:nvPr/>
            </p:nvSpPr>
            <p:spPr bwMode="auto">
              <a:xfrm>
                <a:off x="4690549" y="3422650"/>
                <a:ext cx="1947110" cy="685800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" name="Rectangle 474"/>
              <p:cNvSpPr>
                <a:spLocks noChangeArrowheads="1"/>
              </p:cNvSpPr>
              <p:nvPr/>
            </p:nvSpPr>
            <p:spPr bwMode="auto">
              <a:xfrm>
                <a:off x="5606550" y="3487738"/>
                <a:ext cx="171522" cy="2215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 dirty="0" smtClean="0">
                    <a:solidFill>
                      <a:srgbClr val="000000"/>
                    </a:solidFill>
                  </a:rPr>
                  <a:t>M</a:t>
                </a:r>
                <a:endParaRPr lang="en-US" dirty="0"/>
              </a:p>
            </p:txBody>
          </p:sp>
          <p:sp>
            <p:nvSpPr>
              <p:cNvPr id="288" name="Rectangle 475"/>
              <p:cNvSpPr>
                <a:spLocks noChangeArrowheads="1"/>
              </p:cNvSpPr>
              <p:nvPr/>
            </p:nvSpPr>
            <p:spPr bwMode="auto">
              <a:xfrm>
                <a:off x="5468745" y="3803650"/>
                <a:ext cx="1168915" cy="30638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" name="Rectangle 476"/>
              <p:cNvSpPr>
                <a:spLocks noChangeArrowheads="1"/>
              </p:cNvSpPr>
              <p:nvPr/>
            </p:nvSpPr>
            <p:spPr bwMode="auto">
              <a:xfrm>
                <a:off x="5528731" y="3851275"/>
                <a:ext cx="18157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290" name="Rectangle 477"/>
              <p:cNvSpPr>
                <a:spLocks noChangeArrowheads="1"/>
              </p:cNvSpPr>
              <p:nvPr/>
            </p:nvSpPr>
            <p:spPr bwMode="auto">
              <a:xfrm>
                <a:off x="5724901" y="3870325"/>
                <a:ext cx="108623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291" name="Rectangle 478"/>
              <p:cNvSpPr>
                <a:spLocks noChangeArrowheads="1"/>
              </p:cNvSpPr>
              <p:nvPr/>
            </p:nvSpPr>
            <p:spPr bwMode="auto">
              <a:xfrm>
                <a:off x="5833524" y="3870325"/>
                <a:ext cx="32586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292" name="Rectangle 479"/>
              <p:cNvSpPr>
                <a:spLocks noChangeArrowheads="1"/>
              </p:cNvSpPr>
              <p:nvPr/>
            </p:nvSpPr>
            <p:spPr bwMode="auto">
              <a:xfrm>
                <a:off x="6144802" y="3851275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293" name="Rectangle 480"/>
              <p:cNvSpPr>
                <a:spLocks noChangeArrowheads="1"/>
              </p:cNvSpPr>
              <p:nvPr/>
            </p:nvSpPr>
            <p:spPr bwMode="auto">
              <a:xfrm>
                <a:off x="6276123" y="3844925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294" name="Rectangle 481"/>
              <p:cNvSpPr>
                <a:spLocks noChangeArrowheads="1"/>
              </p:cNvSpPr>
              <p:nvPr/>
            </p:nvSpPr>
            <p:spPr bwMode="auto">
              <a:xfrm>
                <a:off x="6457702" y="3851275"/>
                <a:ext cx="99387" cy="1938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>
                    <a:solidFill>
                      <a:srgbClr val="000000"/>
                    </a:solidFill>
                  </a:rPr>
                  <a:t>2</a:t>
                </a:r>
                <a:endParaRPr lang="en-US" dirty="0"/>
              </a:p>
            </p:txBody>
          </p:sp>
        </p:grpSp>
        <p:grpSp>
          <p:nvGrpSpPr>
            <p:cNvPr id="295" name="Group 294"/>
            <p:cNvGrpSpPr/>
            <p:nvPr/>
          </p:nvGrpSpPr>
          <p:grpSpPr>
            <a:xfrm>
              <a:off x="4675939" y="4791074"/>
              <a:ext cx="1947111" cy="687388"/>
              <a:chOff x="4690549" y="3422650"/>
              <a:chExt cx="1947111" cy="687388"/>
            </a:xfrm>
          </p:grpSpPr>
          <p:sp>
            <p:nvSpPr>
              <p:cNvPr id="296" name="Rectangle 464"/>
              <p:cNvSpPr>
                <a:spLocks noChangeArrowheads="1"/>
              </p:cNvSpPr>
              <p:nvPr/>
            </p:nvSpPr>
            <p:spPr bwMode="auto">
              <a:xfrm>
                <a:off x="4690549" y="3422650"/>
                <a:ext cx="1947110" cy="685800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7" name="Rectangle 465"/>
              <p:cNvSpPr>
                <a:spLocks noChangeArrowheads="1"/>
              </p:cNvSpPr>
              <p:nvPr/>
            </p:nvSpPr>
            <p:spPr bwMode="auto">
              <a:xfrm>
                <a:off x="5606550" y="3487738"/>
                <a:ext cx="202655" cy="220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298" name="Rectangle 466"/>
              <p:cNvSpPr>
                <a:spLocks noChangeArrowheads="1"/>
              </p:cNvSpPr>
              <p:nvPr/>
            </p:nvSpPr>
            <p:spPr bwMode="auto">
              <a:xfrm>
                <a:off x="4690549" y="3803650"/>
                <a:ext cx="1947110" cy="30638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9" name="Rectangle 467"/>
              <p:cNvSpPr>
                <a:spLocks noChangeArrowheads="1"/>
              </p:cNvSpPr>
              <p:nvPr/>
            </p:nvSpPr>
            <p:spPr bwMode="auto">
              <a:xfrm>
                <a:off x="5528731" y="3851275"/>
                <a:ext cx="18157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300" name="Rectangle 468"/>
              <p:cNvSpPr>
                <a:spLocks noChangeArrowheads="1"/>
              </p:cNvSpPr>
              <p:nvPr/>
            </p:nvSpPr>
            <p:spPr bwMode="auto">
              <a:xfrm>
                <a:off x="5724901" y="3870325"/>
                <a:ext cx="108623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301" name="Rectangle 469"/>
              <p:cNvSpPr>
                <a:spLocks noChangeArrowheads="1"/>
              </p:cNvSpPr>
              <p:nvPr/>
            </p:nvSpPr>
            <p:spPr bwMode="auto">
              <a:xfrm>
                <a:off x="5833524" y="3870325"/>
                <a:ext cx="32586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302" name="Rectangle 470"/>
              <p:cNvSpPr>
                <a:spLocks noChangeArrowheads="1"/>
              </p:cNvSpPr>
              <p:nvPr/>
            </p:nvSpPr>
            <p:spPr bwMode="auto">
              <a:xfrm>
                <a:off x="6144802" y="3851275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303" name="Rectangle 471"/>
              <p:cNvSpPr>
                <a:spLocks noChangeArrowheads="1"/>
              </p:cNvSpPr>
              <p:nvPr/>
            </p:nvSpPr>
            <p:spPr bwMode="auto">
              <a:xfrm>
                <a:off x="6276123" y="3844925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304" name="Rectangle 472"/>
              <p:cNvSpPr>
                <a:spLocks noChangeArrowheads="1"/>
              </p:cNvSpPr>
              <p:nvPr/>
            </p:nvSpPr>
            <p:spPr bwMode="auto">
              <a:xfrm>
                <a:off x="6457702" y="3851275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3</a:t>
                </a:r>
                <a:endParaRPr lang="en-US"/>
              </a:p>
            </p:txBody>
          </p:sp>
          <p:sp>
            <p:nvSpPr>
              <p:cNvPr id="305" name="Rectangle 473"/>
              <p:cNvSpPr>
                <a:spLocks noChangeArrowheads="1"/>
              </p:cNvSpPr>
              <p:nvPr/>
            </p:nvSpPr>
            <p:spPr bwMode="auto">
              <a:xfrm>
                <a:off x="4690549" y="3422650"/>
                <a:ext cx="1947110" cy="685800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6" name="Rectangle 474"/>
              <p:cNvSpPr>
                <a:spLocks noChangeArrowheads="1"/>
              </p:cNvSpPr>
              <p:nvPr/>
            </p:nvSpPr>
            <p:spPr bwMode="auto">
              <a:xfrm>
                <a:off x="5606550" y="3487738"/>
                <a:ext cx="136256" cy="2215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 dirty="0" smtClean="0">
                    <a:solidFill>
                      <a:srgbClr val="000000"/>
                    </a:solidFill>
                  </a:rPr>
                  <a:t>E</a:t>
                </a:r>
                <a:endParaRPr lang="en-US" dirty="0"/>
              </a:p>
            </p:txBody>
          </p:sp>
          <p:sp>
            <p:nvSpPr>
              <p:cNvPr id="307" name="Rectangle 475"/>
              <p:cNvSpPr>
                <a:spLocks noChangeArrowheads="1"/>
              </p:cNvSpPr>
              <p:nvPr/>
            </p:nvSpPr>
            <p:spPr bwMode="auto">
              <a:xfrm>
                <a:off x="5468745" y="3803650"/>
                <a:ext cx="1168915" cy="30638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" name="Rectangle 476"/>
              <p:cNvSpPr>
                <a:spLocks noChangeArrowheads="1"/>
              </p:cNvSpPr>
              <p:nvPr/>
            </p:nvSpPr>
            <p:spPr bwMode="auto">
              <a:xfrm>
                <a:off x="5528731" y="3851275"/>
                <a:ext cx="18157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309" name="Rectangle 477"/>
              <p:cNvSpPr>
                <a:spLocks noChangeArrowheads="1"/>
              </p:cNvSpPr>
              <p:nvPr/>
            </p:nvSpPr>
            <p:spPr bwMode="auto">
              <a:xfrm>
                <a:off x="5724901" y="3870325"/>
                <a:ext cx="108623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310" name="Rectangle 478"/>
              <p:cNvSpPr>
                <a:spLocks noChangeArrowheads="1"/>
              </p:cNvSpPr>
              <p:nvPr/>
            </p:nvSpPr>
            <p:spPr bwMode="auto">
              <a:xfrm>
                <a:off x="5833524" y="3870325"/>
                <a:ext cx="325869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311" name="Rectangle 479"/>
              <p:cNvSpPr>
                <a:spLocks noChangeArrowheads="1"/>
              </p:cNvSpPr>
              <p:nvPr/>
            </p:nvSpPr>
            <p:spPr bwMode="auto">
              <a:xfrm>
                <a:off x="6144802" y="3851275"/>
                <a:ext cx="100517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312" name="Rectangle 480"/>
              <p:cNvSpPr>
                <a:spLocks noChangeArrowheads="1"/>
              </p:cNvSpPr>
              <p:nvPr/>
            </p:nvSpPr>
            <p:spPr bwMode="auto">
              <a:xfrm>
                <a:off x="6276123" y="3844925"/>
                <a:ext cx="162124" cy="1920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313" name="Rectangle 481"/>
              <p:cNvSpPr>
                <a:spLocks noChangeArrowheads="1"/>
              </p:cNvSpPr>
              <p:nvPr/>
            </p:nvSpPr>
            <p:spPr bwMode="auto">
              <a:xfrm>
                <a:off x="6457702" y="3851275"/>
                <a:ext cx="99387" cy="1938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dirty="0">
                    <a:solidFill>
                      <a:srgbClr val="000000"/>
                    </a:solidFill>
                  </a:rPr>
                  <a:t>3</a:t>
                </a:r>
                <a:endParaRPr lang="en-US" dirty="0"/>
              </a:p>
            </p:txBody>
          </p:sp>
        </p:grpSp>
        <p:sp>
          <p:nvSpPr>
            <p:cNvPr id="320" name="Freeform 319"/>
            <p:cNvSpPr/>
            <p:nvPr/>
          </p:nvSpPr>
          <p:spPr bwMode="auto">
            <a:xfrm>
              <a:off x="6621517" y="3957144"/>
              <a:ext cx="1671145" cy="2361106"/>
            </a:xfrm>
            <a:custGeom>
              <a:avLst/>
              <a:gdLst>
                <a:gd name="connsiteX0" fmla="*/ 0 w 1671145"/>
                <a:gd name="connsiteY0" fmla="*/ 0 h 2286000"/>
                <a:gd name="connsiteX1" fmla="*/ 1324304 w 1671145"/>
                <a:gd name="connsiteY1" fmla="*/ 441434 h 2286000"/>
                <a:gd name="connsiteX2" fmla="*/ 1450428 w 1671145"/>
                <a:gd name="connsiteY2" fmla="*/ 1655379 h 2286000"/>
                <a:gd name="connsiteX3" fmla="*/ 0 w 1671145"/>
                <a:gd name="connsiteY3" fmla="*/ 2286000 h 228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1145" h="2286000">
                  <a:moveTo>
                    <a:pt x="0" y="0"/>
                  </a:moveTo>
                  <a:cubicBezTo>
                    <a:pt x="541283" y="82769"/>
                    <a:pt x="1082566" y="165538"/>
                    <a:pt x="1324304" y="441434"/>
                  </a:cubicBezTo>
                  <a:cubicBezTo>
                    <a:pt x="1566042" y="717331"/>
                    <a:pt x="1671145" y="1347951"/>
                    <a:pt x="1450428" y="1655379"/>
                  </a:cubicBezTo>
                  <a:cubicBezTo>
                    <a:pt x="1229711" y="1962807"/>
                    <a:pt x="0" y="2286000"/>
                    <a:pt x="0" y="2286000"/>
                  </a:cubicBezTo>
                </a:path>
              </a:pathLst>
            </a:custGeom>
            <a:noFill/>
            <a:ln w="317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21" name="Freeform 320"/>
            <p:cNvSpPr/>
            <p:nvPr/>
          </p:nvSpPr>
          <p:spPr bwMode="auto">
            <a:xfrm>
              <a:off x="6623051" y="4559300"/>
              <a:ext cx="1371600" cy="1606550"/>
            </a:xfrm>
            <a:custGeom>
              <a:avLst/>
              <a:gdLst>
                <a:gd name="connsiteX0" fmla="*/ 0 w 1671145"/>
                <a:gd name="connsiteY0" fmla="*/ 0 h 2286000"/>
                <a:gd name="connsiteX1" fmla="*/ 1324304 w 1671145"/>
                <a:gd name="connsiteY1" fmla="*/ 441434 h 2286000"/>
                <a:gd name="connsiteX2" fmla="*/ 1450428 w 1671145"/>
                <a:gd name="connsiteY2" fmla="*/ 1655379 h 2286000"/>
                <a:gd name="connsiteX3" fmla="*/ 0 w 1671145"/>
                <a:gd name="connsiteY3" fmla="*/ 2286000 h 228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1145" h="2286000">
                  <a:moveTo>
                    <a:pt x="0" y="0"/>
                  </a:moveTo>
                  <a:cubicBezTo>
                    <a:pt x="541283" y="82769"/>
                    <a:pt x="1082566" y="165538"/>
                    <a:pt x="1324304" y="441434"/>
                  </a:cubicBezTo>
                  <a:cubicBezTo>
                    <a:pt x="1566042" y="717331"/>
                    <a:pt x="1671145" y="1347951"/>
                    <a:pt x="1450428" y="1655379"/>
                  </a:cubicBezTo>
                  <a:cubicBezTo>
                    <a:pt x="1229711" y="1962807"/>
                    <a:pt x="0" y="2286000"/>
                    <a:pt x="0" y="2286000"/>
                  </a:cubicBezTo>
                </a:path>
              </a:pathLst>
            </a:custGeom>
            <a:noFill/>
            <a:ln w="3175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  <p:sp>
          <p:nvSpPr>
            <p:cNvPr id="322" name="Freeform 321"/>
            <p:cNvSpPr/>
            <p:nvPr/>
          </p:nvSpPr>
          <p:spPr bwMode="auto">
            <a:xfrm>
              <a:off x="6623050" y="5321300"/>
              <a:ext cx="685799" cy="692150"/>
            </a:xfrm>
            <a:custGeom>
              <a:avLst/>
              <a:gdLst>
                <a:gd name="connsiteX0" fmla="*/ 0 w 1671145"/>
                <a:gd name="connsiteY0" fmla="*/ 0 h 2286000"/>
                <a:gd name="connsiteX1" fmla="*/ 1324304 w 1671145"/>
                <a:gd name="connsiteY1" fmla="*/ 441434 h 2286000"/>
                <a:gd name="connsiteX2" fmla="*/ 1450428 w 1671145"/>
                <a:gd name="connsiteY2" fmla="*/ 1655379 h 2286000"/>
                <a:gd name="connsiteX3" fmla="*/ 0 w 1671145"/>
                <a:gd name="connsiteY3" fmla="*/ 2286000 h 228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1145" h="2286000">
                  <a:moveTo>
                    <a:pt x="0" y="0"/>
                  </a:moveTo>
                  <a:cubicBezTo>
                    <a:pt x="541283" y="82769"/>
                    <a:pt x="1082566" y="165538"/>
                    <a:pt x="1324304" y="441434"/>
                  </a:cubicBezTo>
                  <a:cubicBezTo>
                    <a:pt x="1566042" y="717331"/>
                    <a:pt x="1671145" y="1347951"/>
                    <a:pt x="1450428" y="1655379"/>
                  </a:cubicBezTo>
                  <a:cubicBezTo>
                    <a:pt x="1229711" y="1962807"/>
                    <a:pt x="0" y="2286000"/>
                    <a:pt x="0" y="2286000"/>
                  </a:cubicBezTo>
                </a:path>
              </a:pathLst>
            </a:custGeom>
            <a:noFill/>
            <a:ln w="31750" cap="flat" cmpd="sng" algn="ctr">
              <a:solidFill>
                <a:schemeClr val="accent4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triangle" w="lg" len="med"/>
            </a:ln>
            <a:effectLst/>
          </p:spPr>
          <p:txBody>
            <a:bodyPr vert="horz" wrap="square" lIns="45720" tIns="45720" rIns="4572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Helvetica" pitchFamily="34" charset="0"/>
              </a:endParaRPr>
            </a:p>
          </p:txBody>
        </p:sp>
      </p:grpSp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Forwarding Priority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0" y="76200"/>
            <a:ext cx="3622675" cy="1123950"/>
          </a:xfrm>
        </p:spPr>
        <p:txBody>
          <a:bodyPr/>
          <a:lstStyle/>
          <a:p>
            <a:pPr algn="r"/>
            <a:r>
              <a:rPr lang="en-US"/>
              <a:t>Implementing Forwarding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9200" y="1295400"/>
            <a:ext cx="4102100" cy="5137150"/>
          </a:xfrm>
        </p:spPr>
        <p:txBody>
          <a:bodyPr/>
          <a:lstStyle/>
          <a:p>
            <a:pPr lvl="1"/>
            <a:r>
              <a:rPr lang="en-US"/>
              <a:t>Add additional feedback paths from E, M, and W pipeline registers into decode stage</a:t>
            </a:r>
          </a:p>
          <a:p>
            <a:pPr lvl="1"/>
            <a:r>
              <a:rPr lang="en-US"/>
              <a:t>Create logic blocks to select from multiple sources for valA and valB in decode stage</a:t>
            </a:r>
          </a:p>
        </p:txBody>
      </p:sp>
      <p:pic>
        <p:nvPicPr>
          <p:cNvPr id="45363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350" y="374650"/>
            <a:ext cx="5545138" cy="5985756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algn="ctr">
              <a:buFont typeface="Wingdings" pitchFamily="2" charset="2"/>
              <a:buNone/>
            </a:pPr>
            <a:r>
              <a:rPr lang="en-US" sz="2400" i="1">
                <a:solidFill>
                  <a:srgbClr val="FF3300"/>
                </a:solidFill>
              </a:rPr>
              <a:t>Make the pipelined processor work!</a:t>
            </a:r>
          </a:p>
          <a:p>
            <a:r>
              <a:rPr lang="en-US"/>
              <a:t>Data Hazards</a:t>
            </a:r>
          </a:p>
          <a:p>
            <a:pPr lvl="1"/>
            <a:r>
              <a:rPr lang="en-US"/>
              <a:t>Instruction having register R as source follows shortly after instruction having register R as destination</a:t>
            </a:r>
          </a:p>
          <a:p>
            <a:pPr lvl="1"/>
            <a:r>
              <a:rPr lang="en-US"/>
              <a:t>Common condition, don’t want to slow down pipeline</a:t>
            </a:r>
          </a:p>
          <a:p>
            <a:r>
              <a:rPr lang="en-US"/>
              <a:t>Control Hazards</a:t>
            </a:r>
          </a:p>
          <a:p>
            <a:pPr lvl="1"/>
            <a:r>
              <a:rPr lang="en-US"/>
              <a:t>Mispredict conditional branch</a:t>
            </a:r>
          </a:p>
          <a:p>
            <a:pPr lvl="2"/>
            <a:r>
              <a:rPr lang="en-US"/>
              <a:t>Our design predicts all branches as being taken</a:t>
            </a:r>
          </a:p>
          <a:p>
            <a:pPr lvl="2"/>
            <a:r>
              <a:rPr lang="en-US"/>
              <a:t>Naïve pipeline executes two extra instructions</a:t>
            </a:r>
          </a:p>
          <a:p>
            <a:pPr lvl="1"/>
            <a:r>
              <a:rPr lang="en-US"/>
              <a:t>Getting return address for </a:t>
            </a:r>
            <a:r>
              <a:rPr lang="en-US">
                <a:latin typeface="Courier New" pitchFamily="49" charset="0"/>
              </a:rPr>
              <a:t>ret</a:t>
            </a:r>
            <a:r>
              <a:rPr lang="en-US"/>
              <a:t> instruction</a:t>
            </a:r>
          </a:p>
          <a:p>
            <a:pPr lvl="2"/>
            <a:r>
              <a:rPr lang="en-US"/>
              <a:t>Naïve pipeline executes three extra instructions</a:t>
            </a:r>
          </a:p>
          <a:p>
            <a:r>
              <a:rPr lang="en-US"/>
              <a:t>Making Sure It Really Works</a:t>
            </a:r>
          </a:p>
          <a:p>
            <a:pPr lvl="1"/>
            <a:r>
              <a:rPr lang="en-US"/>
              <a:t>What if multiple special cases happen simultaneously?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50" name="Rectangle 6"/>
          <p:cNvSpPr>
            <a:spLocks noGrp="1" noChangeArrowheads="1"/>
          </p:cNvSpPr>
          <p:nvPr>
            <p:ph type="title"/>
          </p:nvPr>
        </p:nvSpPr>
        <p:spPr>
          <a:xfrm>
            <a:off x="404813" y="76200"/>
            <a:ext cx="8704262" cy="779463"/>
          </a:xfrm>
        </p:spPr>
        <p:txBody>
          <a:bodyPr/>
          <a:lstStyle/>
          <a:p>
            <a:r>
              <a:rPr lang="en-US"/>
              <a:t>Implementing Forwarding</a:t>
            </a:r>
          </a:p>
        </p:txBody>
      </p:sp>
      <p:sp>
        <p:nvSpPr>
          <p:cNvPr id="466949" name="Text Box 5"/>
          <p:cNvSpPr txBox="1">
            <a:spLocks noChangeArrowheads="1"/>
          </p:cNvSpPr>
          <p:nvPr/>
        </p:nvSpPr>
        <p:spPr bwMode="auto">
          <a:xfrm>
            <a:off x="3886200" y="1066800"/>
            <a:ext cx="5245100" cy="42481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## What should be the A value?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new_E_valA</a:t>
            </a:r>
            <a:r>
              <a:rPr lang="en-US" sz="1600" dirty="0">
                <a:latin typeface="Courier New" pitchFamily="49" charset="0"/>
              </a:rPr>
              <a:t> = [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  # Use incremented PC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D_icode</a:t>
            </a:r>
            <a:r>
              <a:rPr lang="en-US" sz="1600" dirty="0">
                <a:latin typeface="Courier New" pitchFamily="49" charset="0"/>
              </a:rPr>
              <a:t> in { ICALL, IJXX } : </a:t>
            </a:r>
            <a:r>
              <a:rPr lang="en-US" sz="1600" dirty="0" err="1">
                <a:latin typeface="Courier New" pitchFamily="49" charset="0"/>
              </a:rPr>
              <a:t>D_valP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  # Forward </a:t>
            </a:r>
            <a:r>
              <a:rPr lang="en-US" sz="1600" dirty="0" err="1">
                <a:latin typeface="Courier New" pitchFamily="49" charset="0"/>
              </a:rPr>
              <a:t>valE</a:t>
            </a:r>
            <a:r>
              <a:rPr lang="en-US" sz="1600" dirty="0">
                <a:latin typeface="Courier New" pitchFamily="49" charset="0"/>
              </a:rPr>
              <a:t> from execute 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d_srcA</a:t>
            </a:r>
            <a:r>
              <a:rPr lang="en-US" sz="1600" dirty="0">
                <a:latin typeface="Courier New" pitchFamily="49" charset="0"/>
              </a:rPr>
              <a:t> == </a:t>
            </a:r>
            <a:r>
              <a:rPr lang="en-US" sz="1600" dirty="0" err="1" smtClean="0">
                <a:latin typeface="Courier New" pitchFamily="49" charset="0"/>
              </a:rPr>
              <a:t>e_dstE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: </a:t>
            </a:r>
            <a:r>
              <a:rPr lang="en-US" sz="1600" dirty="0" err="1">
                <a:latin typeface="Courier New" pitchFamily="49" charset="0"/>
              </a:rPr>
              <a:t>e_valE</a:t>
            </a:r>
            <a:r>
              <a:rPr lang="en-US" sz="1600" dirty="0">
                <a:latin typeface="Courier New" pitchFamily="49" charset="0"/>
              </a:rPr>
              <a:t>;    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  # Forward </a:t>
            </a:r>
            <a:r>
              <a:rPr lang="en-US" sz="1600" dirty="0" err="1">
                <a:latin typeface="Courier New" pitchFamily="49" charset="0"/>
              </a:rPr>
              <a:t>valM</a:t>
            </a:r>
            <a:r>
              <a:rPr lang="en-US" sz="1600" dirty="0">
                <a:latin typeface="Courier New" pitchFamily="49" charset="0"/>
              </a:rPr>
              <a:t> from memory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d_srcA</a:t>
            </a:r>
            <a:r>
              <a:rPr lang="en-US" sz="1600" dirty="0">
                <a:latin typeface="Courier New" pitchFamily="49" charset="0"/>
              </a:rPr>
              <a:t> == </a:t>
            </a:r>
            <a:r>
              <a:rPr lang="en-US" sz="1600" dirty="0" err="1">
                <a:latin typeface="Courier New" pitchFamily="49" charset="0"/>
              </a:rPr>
              <a:t>M_dstM</a:t>
            </a:r>
            <a:r>
              <a:rPr lang="en-US" sz="1600" dirty="0">
                <a:latin typeface="Courier New" pitchFamily="49" charset="0"/>
              </a:rPr>
              <a:t> : </a:t>
            </a:r>
            <a:r>
              <a:rPr lang="en-US" sz="1600" dirty="0" err="1">
                <a:latin typeface="Courier New" pitchFamily="49" charset="0"/>
              </a:rPr>
              <a:t>m_valM</a:t>
            </a:r>
            <a:r>
              <a:rPr lang="en-US" sz="1600" dirty="0">
                <a:latin typeface="Courier New" pitchFamily="49" charset="0"/>
              </a:rPr>
              <a:t>; 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  # Forward </a:t>
            </a:r>
            <a:r>
              <a:rPr lang="en-US" sz="1600" dirty="0" err="1">
                <a:latin typeface="Courier New" pitchFamily="49" charset="0"/>
              </a:rPr>
              <a:t>valE</a:t>
            </a:r>
            <a:r>
              <a:rPr lang="en-US" sz="1600" dirty="0">
                <a:latin typeface="Courier New" pitchFamily="49" charset="0"/>
              </a:rPr>
              <a:t> from memory 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d_srcA</a:t>
            </a:r>
            <a:r>
              <a:rPr lang="en-US" sz="1600" dirty="0">
                <a:latin typeface="Courier New" pitchFamily="49" charset="0"/>
              </a:rPr>
              <a:t> == </a:t>
            </a:r>
            <a:r>
              <a:rPr lang="en-US" sz="1600" dirty="0" err="1">
                <a:latin typeface="Courier New" pitchFamily="49" charset="0"/>
              </a:rPr>
              <a:t>M_dstE</a:t>
            </a:r>
            <a:r>
              <a:rPr lang="en-US" sz="1600" dirty="0">
                <a:latin typeface="Courier New" pitchFamily="49" charset="0"/>
              </a:rPr>
              <a:t> : </a:t>
            </a:r>
            <a:r>
              <a:rPr lang="en-US" sz="1600" dirty="0" err="1">
                <a:latin typeface="Courier New" pitchFamily="49" charset="0"/>
              </a:rPr>
              <a:t>M_valE</a:t>
            </a:r>
            <a:r>
              <a:rPr lang="en-US" sz="1600" dirty="0">
                <a:latin typeface="Courier New" pitchFamily="49" charset="0"/>
              </a:rPr>
              <a:t>;    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  # Forward </a:t>
            </a:r>
            <a:r>
              <a:rPr lang="en-US" sz="1600" dirty="0" err="1">
                <a:latin typeface="Courier New" pitchFamily="49" charset="0"/>
              </a:rPr>
              <a:t>valM</a:t>
            </a:r>
            <a:r>
              <a:rPr lang="en-US" sz="1600" dirty="0">
                <a:latin typeface="Courier New" pitchFamily="49" charset="0"/>
              </a:rPr>
              <a:t> from write back 	</a:t>
            </a:r>
            <a:r>
              <a:rPr lang="en-US" sz="1600" dirty="0" err="1">
                <a:latin typeface="Courier New" pitchFamily="49" charset="0"/>
              </a:rPr>
              <a:t>d_srcA</a:t>
            </a:r>
            <a:r>
              <a:rPr lang="en-US" sz="1600" dirty="0">
                <a:latin typeface="Courier New" pitchFamily="49" charset="0"/>
              </a:rPr>
              <a:t> == </a:t>
            </a:r>
            <a:r>
              <a:rPr lang="en-US" sz="1600" dirty="0" err="1">
                <a:latin typeface="Courier New" pitchFamily="49" charset="0"/>
              </a:rPr>
              <a:t>W_dstM</a:t>
            </a:r>
            <a:r>
              <a:rPr lang="en-US" sz="1600" dirty="0">
                <a:latin typeface="Courier New" pitchFamily="49" charset="0"/>
              </a:rPr>
              <a:t> : </a:t>
            </a:r>
            <a:r>
              <a:rPr lang="en-US" sz="1600" dirty="0" err="1">
                <a:latin typeface="Courier New" pitchFamily="49" charset="0"/>
              </a:rPr>
              <a:t>W_valM</a:t>
            </a:r>
            <a:r>
              <a:rPr lang="en-US" sz="1600" dirty="0">
                <a:latin typeface="Courier New" pitchFamily="49" charset="0"/>
              </a:rPr>
              <a:t>;    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  # Forward </a:t>
            </a:r>
            <a:r>
              <a:rPr lang="en-US" sz="1600" dirty="0" err="1">
                <a:latin typeface="Courier New" pitchFamily="49" charset="0"/>
              </a:rPr>
              <a:t>valE</a:t>
            </a:r>
            <a:r>
              <a:rPr lang="en-US" sz="1600" dirty="0">
                <a:latin typeface="Courier New" pitchFamily="49" charset="0"/>
              </a:rPr>
              <a:t> from write back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d_srcA</a:t>
            </a:r>
            <a:r>
              <a:rPr lang="en-US" sz="1600" dirty="0">
                <a:latin typeface="Courier New" pitchFamily="49" charset="0"/>
              </a:rPr>
              <a:t> == </a:t>
            </a:r>
            <a:r>
              <a:rPr lang="en-US" sz="1600" dirty="0" err="1">
                <a:latin typeface="Courier New" pitchFamily="49" charset="0"/>
              </a:rPr>
              <a:t>W_dstE</a:t>
            </a:r>
            <a:r>
              <a:rPr lang="en-US" sz="1600" dirty="0">
                <a:latin typeface="Courier New" pitchFamily="49" charset="0"/>
              </a:rPr>
              <a:t> : </a:t>
            </a:r>
            <a:r>
              <a:rPr lang="en-US" sz="1600" dirty="0" err="1">
                <a:latin typeface="Courier New" pitchFamily="49" charset="0"/>
              </a:rPr>
              <a:t>W_valE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  # Use value read from register file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 	1 : </a:t>
            </a:r>
            <a:r>
              <a:rPr lang="en-US" sz="1600" dirty="0" err="1">
                <a:latin typeface="Courier New" pitchFamily="49" charset="0"/>
              </a:rPr>
              <a:t>d_rvalA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];</a:t>
            </a:r>
          </a:p>
        </p:txBody>
      </p:sp>
      <p:pic>
        <p:nvPicPr>
          <p:cNvPr id="466952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8450" y="755650"/>
            <a:ext cx="3511366" cy="5872163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76200"/>
            <a:ext cx="8704262" cy="779463"/>
          </a:xfrm>
        </p:spPr>
        <p:txBody>
          <a:bodyPr/>
          <a:lstStyle/>
          <a:p>
            <a:r>
              <a:rPr lang="en-US"/>
              <a:t>Limitation of Forwarding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200400"/>
            <a:ext cx="4357687" cy="3232150"/>
          </a:xfrm>
        </p:spPr>
        <p:txBody>
          <a:bodyPr/>
          <a:lstStyle/>
          <a:p>
            <a:r>
              <a:rPr lang="en-US"/>
              <a:t>Load-use dependency</a:t>
            </a:r>
          </a:p>
          <a:p>
            <a:pPr lvl="1"/>
            <a:r>
              <a:rPr lang="en-US"/>
              <a:t>Value needed by end of decode stage in cycle 7</a:t>
            </a:r>
          </a:p>
          <a:p>
            <a:pPr lvl="1"/>
            <a:r>
              <a:rPr lang="en-US"/>
              <a:t>Value read from memory in memory stage of cycle 8</a:t>
            </a:r>
          </a:p>
          <a:p>
            <a:pPr lvl="1"/>
            <a:endParaRPr lang="en-US"/>
          </a:p>
        </p:txBody>
      </p:sp>
      <p:pic>
        <p:nvPicPr>
          <p:cNvPr id="451819" name="Picture 2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838200"/>
            <a:ext cx="7350125" cy="556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Avoiding Load/Use Hazard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200400"/>
            <a:ext cx="4357687" cy="3232150"/>
          </a:xfrm>
        </p:spPr>
        <p:txBody>
          <a:bodyPr/>
          <a:lstStyle/>
          <a:p>
            <a:pPr lvl="1"/>
            <a:r>
              <a:rPr lang="en-US"/>
              <a:t>Stall using instruction for one cycle</a:t>
            </a:r>
          </a:p>
          <a:p>
            <a:pPr lvl="1"/>
            <a:r>
              <a:rPr lang="en-US"/>
              <a:t>Can then pick up loaded value by forwarding from memory stage</a:t>
            </a:r>
          </a:p>
        </p:txBody>
      </p:sp>
      <p:pic>
        <p:nvPicPr>
          <p:cNvPr id="45261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685800"/>
            <a:ext cx="7340600" cy="610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468" name="Rectangle 788"/>
          <p:cNvSpPr>
            <a:spLocks noGrp="1" noChangeArrowheads="1"/>
          </p:cNvSpPr>
          <p:nvPr>
            <p:ph type="title"/>
          </p:nvPr>
        </p:nvSpPr>
        <p:spPr>
          <a:xfrm>
            <a:off x="427038" y="152400"/>
            <a:ext cx="8704262" cy="779463"/>
          </a:xfrm>
        </p:spPr>
        <p:txBody>
          <a:bodyPr/>
          <a:lstStyle/>
          <a:p>
            <a:r>
              <a:rPr lang="en-US"/>
              <a:t>Detecting Load/Use Hazard</a:t>
            </a:r>
          </a:p>
        </p:txBody>
      </p:sp>
      <p:graphicFrame>
        <p:nvGraphicFramePr>
          <p:cNvPr id="456488" name="Group 808"/>
          <p:cNvGraphicFramePr>
            <a:graphicFrameLocks noGrp="1"/>
          </p:cNvGraphicFramePr>
          <p:nvPr/>
        </p:nvGraphicFramePr>
        <p:xfrm>
          <a:off x="914400" y="5105400"/>
          <a:ext cx="6630988" cy="1325880"/>
        </p:xfrm>
        <a:graphic>
          <a:graphicData uri="http://schemas.openxmlformats.org/drawingml/2006/table">
            <a:tbl>
              <a:tblPr/>
              <a:tblGrid>
                <a:gridCol w="2363788"/>
                <a:gridCol w="4267200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Trigger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Load/Use Hazard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5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E_icode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 in { IMRMOVL, IPOPL }  &amp;&amp;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E_dstM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 in {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d_srcA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,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d_srcB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 }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56529" name="Picture 84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886655"/>
            <a:ext cx="5357813" cy="3713089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Control for Load/Use Hazard</a:t>
            </a:r>
          </a:p>
        </p:txBody>
      </p:sp>
      <p:sp>
        <p:nvSpPr>
          <p:cNvPr id="46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352800"/>
            <a:ext cx="4357687" cy="3079750"/>
          </a:xfrm>
        </p:spPr>
        <p:txBody>
          <a:bodyPr/>
          <a:lstStyle/>
          <a:p>
            <a:pPr lvl="1"/>
            <a:r>
              <a:rPr lang="en-US"/>
              <a:t>Stall instructions in fetch and decode stages</a:t>
            </a:r>
          </a:p>
          <a:p>
            <a:pPr lvl="1"/>
            <a:r>
              <a:rPr lang="en-US"/>
              <a:t>Inject bubble into execute stage</a:t>
            </a:r>
          </a:p>
          <a:p>
            <a:pPr lvl="1"/>
            <a:endParaRPr lang="en-US"/>
          </a:p>
        </p:txBody>
      </p:sp>
      <p:grpSp>
        <p:nvGrpSpPr>
          <p:cNvPr id="463192" name="Group 344"/>
          <p:cNvGrpSpPr>
            <a:grpSpLocks/>
          </p:cNvGrpSpPr>
          <p:nvPr/>
        </p:nvGrpSpPr>
        <p:grpSpPr bwMode="auto">
          <a:xfrm>
            <a:off x="914400" y="762000"/>
            <a:ext cx="7326313" cy="2400300"/>
            <a:chOff x="576" y="432"/>
            <a:chExt cx="4615" cy="1512"/>
          </a:xfrm>
        </p:grpSpPr>
        <p:sp>
          <p:nvSpPr>
            <p:cNvPr id="462876" name="Rectangle 28"/>
            <p:cNvSpPr>
              <a:spLocks noChangeArrowheads="1"/>
            </p:cNvSpPr>
            <p:nvPr/>
          </p:nvSpPr>
          <p:spPr bwMode="auto">
            <a:xfrm>
              <a:off x="576" y="636"/>
              <a:ext cx="1388" cy="1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77" name="Rectangle 29"/>
            <p:cNvSpPr>
              <a:spLocks noChangeArrowheads="1"/>
            </p:cNvSpPr>
            <p:nvPr/>
          </p:nvSpPr>
          <p:spPr bwMode="auto">
            <a:xfrm>
              <a:off x="659" y="661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/>
            </a:p>
          </p:txBody>
        </p:sp>
        <p:sp>
          <p:nvSpPr>
            <p:cNvPr id="462878" name="Rectangle 30"/>
            <p:cNvSpPr>
              <a:spLocks noChangeArrowheads="1"/>
            </p:cNvSpPr>
            <p:nvPr/>
          </p:nvSpPr>
          <p:spPr bwMode="auto">
            <a:xfrm>
              <a:off x="1118" y="661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irmovl </a:t>
              </a:r>
              <a:endParaRPr lang="en-US"/>
            </a:p>
          </p:txBody>
        </p:sp>
        <p:sp>
          <p:nvSpPr>
            <p:cNvPr id="462879" name="Rectangle 31"/>
            <p:cNvSpPr>
              <a:spLocks noChangeArrowheads="1"/>
            </p:cNvSpPr>
            <p:nvPr/>
          </p:nvSpPr>
          <p:spPr bwMode="auto">
            <a:xfrm>
              <a:off x="1576" y="661"/>
              <a:ext cx="40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$128,%</a:t>
              </a:r>
              <a:endParaRPr lang="en-US"/>
            </a:p>
          </p:txBody>
        </p:sp>
        <p:sp>
          <p:nvSpPr>
            <p:cNvPr id="462880" name="Rectangle 32"/>
            <p:cNvSpPr>
              <a:spLocks noChangeArrowheads="1"/>
            </p:cNvSpPr>
            <p:nvPr/>
          </p:nvSpPr>
          <p:spPr bwMode="auto">
            <a:xfrm>
              <a:off x="1969" y="661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62881" name="Rectangle 33"/>
            <p:cNvSpPr>
              <a:spLocks noChangeArrowheads="1"/>
            </p:cNvSpPr>
            <p:nvPr/>
          </p:nvSpPr>
          <p:spPr bwMode="auto">
            <a:xfrm>
              <a:off x="2250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82" name="Rectangle 34"/>
            <p:cNvSpPr>
              <a:spLocks noChangeArrowheads="1"/>
            </p:cNvSpPr>
            <p:nvPr/>
          </p:nvSpPr>
          <p:spPr bwMode="auto">
            <a:xfrm>
              <a:off x="2371" y="470"/>
              <a:ext cx="4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62883" name="Rectangle 35"/>
            <p:cNvSpPr>
              <a:spLocks noChangeArrowheads="1"/>
            </p:cNvSpPr>
            <p:nvPr/>
          </p:nvSpPr>
          <p:spPr bwMode="auto">
            <a:xfrm>
              <a:off x="2495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84" name="Rectangle 36"/>
            <p:cNvSpPr>
              <a:spLocks noChangeArrowheads="1"/>
            </p:cNvSpPr>
            <p:nvPr/>
          </p:nvSpPr>
          <p:spPr bwMode="auto">
            <a:xfrm>
              <a:off x="2616" y="470"/>
              <a:ext cx="4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62885" name="Rectangle 37"/>
            <p:cNvSpPr>
              <a:spLocks noChangeArrowheads="1"/>
            </p:cNvSpPr>
            <p:nvPr/>
          </p:nvSpPr>
          <p:spPr bwMode="auto">
            <a:xfrm>
              <a:off x="2740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86" name="Rectangle 38"/>
            <p:cNvSpPr>
              <a:spLocks noChangeArrowheads="1"/>
            </p:cNvSpPr>
            <p:nvPr/>
          </p:nvSpPr>
          <p:spPr bwMode="auto">
            <a:xfrm>
              <a:off x="2861" y="470"/>
              <a:ext cx="4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62887" name="Rectangle 39"/>
            <p:cNvSpPr>
              <a:spLocks noChangeArrowheads="1"/>
            </p:cNvSpPr>
            <p:nvPr/>
          </p:nvSpPr>
          <p:spPr bwMode="auto">
            <a:xfrm>
              <a:off x="2985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88" name="Rectangle 40"/>
            <p:cNvSpPr>
              <a:spLocks noChangeArrowheads="1"/>
            </p:cNvSpPr>
            <p:nvPr/>
          </p:nvSpPr>
          <p:spPr bwMode="auto">
            <a:xfrm>
              <a:off x="3105" y="470"/>
              <a:ext cx="4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62889" name="Rectangle 41"/>
            <p:cNvSpPr>
              <a:spLocks noChangeArrowheads="1"/>
            </p:cNvSpPr>
            <p:nvPr/>
          </p:nvSpPr>
          <p:spPr bwMode="auto">
            <a:xfrm>
              <a:off x="3230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90" name="Rectangle 42"/>
            <p:cNvSpPr>
              <a:spLocks noChangeArrowheads="1"/>
            </p:cNvSpPr>
            <p:nvPr/>
          </p:nvSpPr>
          <p:spPr bwMode="auto">
            <a:xfrm>
              <a:off x="3350" y="470"/>
              <a:ext cx="4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62891" name="Rectangle 43"/>
            <p:cNvSpPr>
              <a:spLocks noChangeArrowheads="1"/>
            </p:cNvSpPr>
            <p:nvPr/>
          </p:nvSpPr>
          <p:spPr bwMode="auto">
            <a:xfrm>
              <a:off x="3475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92" name="Rectangle 44"/>
            <p:cNvSpPr>
              <a:spLocks noChangeArrowheads="1"/>
            </p:cNvSpPr>
            <p:nvPr/>
          </p:nvSpPr>
          <p:spPr bwMode="auto">
            <a:xfrm>
              <a:off x="3595" y="470"/>
              <a:ext cx="4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62893" name="Rectangle 45"/>
            <p:cNvSpPr>
              <a:spLocks noChangeArrowheads="1"/>
            </p:cNvSpPr>
            <p:nvPr/>
          </p:nvSpPr>
          <p:spPr bwMode="auto">
            <a:xfrm>
              <a:off x="3720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94" name="Rectangle 46"/>
            <p:cNvSpPr>
              <a:spLocks noChangeArrowheads="1"/>
            </p:cNvSpPr>
            <p:nvPr/>
          </p:nvSpPr>
          <p:spPr bwMode="auto">
            <a:xfrm>
              <a:off x="3840" y="470"/>
              <a:ext cx="4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62895" name="Rectangle 47"/>
            <p:cNvSpPr>
              <a:spLocks noChangeArrowheads="1"/>
            </p:cNvSpPr>
            <p:nvPr/>
          </p:nvSpPr>
          <p:spPr bwMode="auto">
            <a:xfrm>
              <a:off x="3965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96" name="Rectangle 48"/>
            <p:cNvSpPr>
              <a:spLocks noChangeArrowheads="1"/>
            </p:cNvSpPr>
            <p:nvPr/>
          </p:nvSpPr>
          <p:spPr bwMode="auto">
            <a:xfrm>
              <a:off x="4085" y="470"/>
              <a:ext cx="4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62897" name="Rectangle 49"/>
            <p:cNvSpPr>
              <a:spLocks noChangeArrowheads="1"/>
            </p:cNvSpPr>
            <p:nvPr/>
          </p:nvSpPr>
          <p:spPr bwMode="auto">
            <a:xfrm>
              <a:off x="4210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898" name="Rectangle 50"/>
            <p:cNvSpPr>
              <a:spLocks noChangeArrowheads="1"/>
            </p:cNvSpPr>
            <p:nvPr/>
          </p:nvSpPr>
          <p:spPr bwMode="auto">
            <a:xfrm>
              <a:off x="4330" y="470"/>
              <a:ext cx="44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9</a:t>
              </a:r>
              <a:endParaRPr lang="en-US"/>
            </a:p>
          </p:txBody>
        </p:sp>
        <p:sp>
          <p:nvSpPr>
            <p:cNvPr id="462899" name="Rectangle 51"/>
            <p:cNvSpPr>
              <a:spLocks noChangeArrowheads="1"/>
            </p:cNvSpPr>
            <p:nvPr/>
          </p:nvSpPr>
          <p:spPr bwMode="auto">
            <a:xfrm>
              <a:off x="2250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00" name="Rectangle 52"/>
            <p:cNvSpPr>
              <a:spLocks noChangeArrowheads="1"/>
            </p:cNvSpPr>
            <p:nvPr/>
          </p:nvSpPr>
          <p:spPr bwMode="auto">
            <a:xfrm>
              <a:off x="2364" y="660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2901" name="Rectangle 53"/>
            <p:cNvSpPr>
              <a:spLocks noChangeArrowheads="1"/>
            </p:cNvSpPr>
            <p:nvPr/>
          </p:nvSpPr>
          <p:spPr bwMode="auto">
            <a:xfrm>
              <a:off x="2495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02" name="Rectangle 54"/>
            <p:cNvSpPr>
              <a:spLocks noChangeArrowheads="1"/>
            </p:cNvSpPr>
            <p:nvPr/>
          </p:nvSpPr>
          <p:spPr bwMode="auto">
            <a:xfrm>
              <a:off x="2602" y="660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2903" name="Rectangle 55"/>
            <p:cNvSpPr>
              <a:spLocks noChangeArrowheads="1"/>
            </p:cNvSpPr>
            <p:nvPr/>
          </p:nvSpPr>
          <p:spPr bwMode="auto">
            <a:xfrm>
              <a:off x="2740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04" name="Rectangle 56"/>
            <p:cNvSpPr>
              <a:spLocks noChangeArrowheads="1"/>
            </p:cNvSpPr>
            <p:nvPr/>
          </p:nvSpPr>
          <p:spPr bwMode="auto">
            <a:xfrm>
              <a:off x="2850" y="660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2905" name="Rectangle 57"/>
            <p:cNvSpPr>
              <a:spLocks noChangeArrowheads="1"/>
            </p:cNvSpPr>
            <p:nvPr/>
          </p:nvSpPr>
          <p:spPr bwMode="auto">
            <a:xfrm>
              <a:off x="2985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06" name="Rectangle 58"/>
            <p:cNvSpPr>
              <a:spLocks noChangeArrowheads="1"/>
            </p:cNvSpPr>
            <p:nvPr/>
          </p:nvSpPr>
          <p:spPr bwMode="auto">
            <a:xfrm>
              <a:off x="3087" y="660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2907" name="Rectangle 59"/>
            <p:cNvSpPr>
              <a:spLocks noChangeArrowheads="1"/>
            </p:cNvSpPr>
            <p:nvPr/>
          </p:nvSpPr>
          <p:spPr bwMode="auto">
            <a:xfrm>
              <a:off x="3475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08" name="Rectangle 60"/>
            <p:cNvSpPr>
              <a:spLocks noChangeArrowheads="1"/>
            </p:cNvSpPr>
            <p:nvPr/>
          </p:nvSpPr>
          <p:spPr bwMode="auto">
            <a:xfrm>
              <a:off x="3569" y="823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2909" name="Rectangle 61"/>
            <p:cNvSpPr>
              <a:spLocks noChangeArrowheads="1"/>
            </p:cNvSpPr>
            <p:nvPr/>
          </p:nvSpPr>
          <p:spPr bwMode="auto">
            <a:xfrm>
              <a:off x="2250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10" name="Rectangle 62"/>
            <p:cNvSpPr>
              <a:spLocks noChangeArrowheads="1"/>
            </p:cNvSpPr>
            <p:nvPr/>
          </p:nvSpPr>
          <p:spPr bwMode="auto">
            <a:xfrm>
              <a:off x="2364" y="660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2911" name="Rectangle 63"/>
            <p:cNvSpPr>
              <a:spLocks noChangeArrowheads="1"/>
            </p:cNvSpPr>
            <p:nvPr/>
          </p:nvSpPr>
          <p:spPr bwMode="auto">
            <a:xfrm>
              <a:off x="2495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12" name="Rectangle 64"/>
            <p:cNvSpPr>
              <a:spLocks noChangeArrowheads="1"/>
            </p:cNvSpPr>
            <p:nvPr/>
          </p:nvSpPr>
          <p:spPr bwMode="auto">
            <a:xfrm>
              <a:off x="2602" y="660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2913" name="Rectangle 65"/>
            <p:cNvSpPr>
              <a:spLocks noChangeArrowheads="1"/>
            </p:cNvSpPr>
            <p:nvPr/>
          </p:nvSpPr>
          <p:spPr bwMode="auto">
            <a:xfrm>
              <a:off x="2740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14" name="Rectangle 66"/>
            <p:cNvSpPr>
              <a:spLocks noChangeArrowheads="1"/>
            </p:cNvSpPr>
            <p:nvPr/>
          </p:nvSpPr>
          <p:spPr bwMode="auto">
            <a:xfrm>
              <a:off x="2850" y="660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2915" name="Rectangle 67"/>
            <p:cNvSpPr>
              <a:spLocks noChangeArrowheads="1"/>
            </p:cNvSpPr>
            <p:nvPr/>
          </p:nvSpPr>
          <p:spPr bwMode="auto">
            <a:xfrm>
              <a:off x="2985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16" name="Rectangle 68"/>
            <p:cNvSpPr>
              <a:spLocks noChangeArrowheads="1"/>
            </p:cNvSpPr>
            <p:nvPr/>
          </p:nvSpPr>
          <p:spPr bwMode="auto">
            <a:xfrm>
              <a:off x="3087" y="660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2917" name="Rectangle 69"/>
            <p:cNvSpPr>
              <a:spLocks noChangeArrowheads="1"/>
            </p:cNvSpPr>
            <p:nvPr/>
          </p:nvSpPr>
          <p:spPr bwMode="auto">
            <a:xfrm>
              <a:off x="3475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18" name="Rectangle 70"/>
            <p:cNvSpPr>
              <a:spLocks noChangeArrowheads="1"/>
            </p:cNvSpPr>
            <p:nvPr/>
          </p:nvSpPr>
          <p:spPr bwMode="auto">
            <a:xfrm>
              <a:off x="3569" y="823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2919" name="Rectangle 71"/>
            <p:cNvSpPr>
              <a:spLocks noChangeArrowheads="1"/>
            </p:cNvSpPr>
            <p:nvPr/>
          </p:nvSpPr>
          <p:spPr bwMode="auto">
            <a:xfrm>
              <a:off x="576" y="800"/>
              <a:ext cx="1388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20" name="Rectangle 72"/>
            <p:cNvSpPr>
              <a:spLocks noChangeArrowheads="1"/>
            </p:cNvSpPr>
            <p:nvPr/>
          </p:nvSpPr>
          <p:spPr bwMode="auto">
            <a:xfrm>
              <a:off x="659" y="825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0x006: </a:t>
              </a:r>
              <a:endParaRPr lang="en-US"/>
            </a:p>
          </p:txBody>
        </p:sp>
        <p:sp>
          <p:nvSpPr>
            <p:cNvPr id="462921" name="Rectangle 73"/>
            <p:cNvSpPr>
              <a:spLocks noChangeArrowheads="1"/>
            </p:cNvSpPr>
            <p:nvPr/>
          </p:nvSpPr>
          <p:spPr bwMode="auto">
            <a:xfrm>
              <a:off x="1118" y="825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irmovl </a:t>
              </a:r>
              <a:endParaRPr lang="en-US"/>
            </a:p>
          </p:txBody>
        </p:sp>
        <p:sp>
          <p:nvSpPr>
            <p:cNvPr id="462922" name="Rectangle 74"/>
            <p:cNvSpPr>
              <a:spLocks noChangeArrowheads="1"/>
            </p:cNvSpPr>
            <p:nvPr/>
          </p:nvSpPr>
          <p:spPr bwMode="auto">
            <a:xfrm>
              <a:off x="1642" y="825"/>
              <a:ext cx="2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462923" name="Rectangle 75"/>
            <p:cNvSpPr>
              <a:spLocks noChangeArrowheads="1"/>
            </p:cNvSpPr>
            <p:nvPr/>
          </p:nvSpPr>
          <p:spPr bwMode="auto">
            <a:xfrm>
              <a:off x="1904" y="825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ecx</a:t>
              </a:r>
              <a:endParaRPr lang="en-US"/>
            </a:p>
          </p:txBody>
        </p:sp>
        <p:sp>
          <p:nvSpPr>
            <p:cNvPr id="462924" name="Rectangle 76"/>
            <p:cNvSpPr>
              <a:spLocks noChangeArrowheads="1"/>
            </p:cNvSpPr>
            <p:nvPr/>
          </p:nvSpPr>
          <p:spPr bwMode="auto">
            <a:xfrm>
              <a:off x="2495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25" name="Rectangle 77"/>
            <p:cNvSpPr>
              <a:spLocks noChangeArrowheads="1"/>
            </p:cNvSpPr>
            <p:nvPr/>
          </p:nvSpPr>
          <p:spPr bwMode="auto">
            <a:xfrm>
              <a:off x="2609" y="823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2926" name="Rectangle 78"/>
            <p:cNvSpPr>
              <a:spLocks noChangeArrowheads="1"/>
            </p:cNvSpPr>
            <p:nvPr/>
          </p:nvSpPr>
          <p:spPr bwMode="auto">
            <a:xfrm>
              <a:off x="2740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27" name="Rectangle 79"/>
            <p:cNvSpPr>
              <a:spLocks noChangeArrowheads="1"/>
            </p:cNvSpPr>
            <p:nvPr/>
          </p:nvSpPr>
          <p:spPr bwMode="auto">
            <a:xfrm>
              <a:off x="2847" y="823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2928" name="Rectangle 80"/>
            <p:cNvSpPr>
              <a:spLocks noChangeArrowheads="1"/>
            </p:cNvSpPr>
            <p:nvPr/>
          </p:nvSpPr>
          <p:spPr bwMode="auto">
            <a:xfrm>
              <a:off x="2985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29" name="Rectangle 81"/>
            <p:cNvSpPr>
              <a:spLocks noChangeArrowheads="1"/>
            </p:cNvSpPr>
            <p:nvPr/>
          </p:nvSpPr>
          <p:spPr bwMode="auto">
            <a:xfrm>
              <a:off x="3095" y="823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2930" name="Rectangle 82"/>
            <p:cNvSpPr>
              <a:spLocks noChangeArrowheads="1"/>
            </p:cNvSpPr>
            <p:nvPr/>
          </p:nvSpPr>
          <p:spPr bwMode="auto">
            <a:xfrm>
              <a:off x="3230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31" name="Rectangle 83"/>
            <p:cNvSpPr>
              <a:spLocks noChangeArrowheads="1"/>
            </p:cNvSpPr>
            <p:nvPr/>
          </p:nvSpPr>
          <p:spPr bwMode="auto">
            <a:xfrm>
              <a:off x="3332" y="823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2932" name="Rectangle 84"/>
            <p:cNvSpPr>
              <a:spLocks noChangeArrowheads="1"/>
            </p:cNvSpPr>
            <p:nvPr/>
          </p:nvSpPr>
          <p:spPr bwMode="auto">
            <a:xfrm>
              <a:off x="3230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33" name="Rectangle 85"/>
            <p:cNvSpPr>
              <a:spLocks noChangeArrowheads="1"/>
            </p:cNvSpPr>
            <p:nvPr/>
          </p:nvSpPr>
          <p:spPr bwMode="auto">
            <a:xfrm>
              <a:off x="3324" y="660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2934" name="Rectangle 86"/>
            <p:cNvSpPr>
              <a:spLocks noChangeArrowheads="1"/>
            </p:cNvSpPr>
            <p:nvPr/>
          </p:nvSpPr>
          <p:spPr bwMode="auto">
            <a:xfrm>
              <a:off x="2495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35" name="Rectangle 87"/>
            <p:cNvSpPr>
              <a:spLocks noChangeArrowheads="1"/>
            </p:cNvSpPr>
            <p:nvPr/>
          </p:nvSpPr>
          <p:spPr bwMode="auto">
            <a:xfrm>
              <a:off x="2609" y="823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2936" name="Rectangle 88"/>
            <p:cNvSpPr>
              <a:spLocks noChangeArrowheads="1"/>
            </p:cNvSpPr>
            <p:nvPr/>
          </p:nvSpPr>
          <p:spPr bwMode="auto">
            <a:xfrm>
              <a:off x="2740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37" name="Rectangle 89"/>
            <p:cNvSpPr>
              <a:spLocks noChangeArrowheads="1"/>
            </p:cNvSpPr>
            <p:nvPr/>
          </p:nvSpPr>
          <p:spPr bwMode="auto">
            <a:xfrm>
              <a:off x="2847" y="823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2938" name="Rectangle 90"/>
            <p:cNvSpPr>
              <a:spLocks noChangeArrowheads="1"/>
            </p:cNvSpPr>
            <p:nvPr/>
          </p:nvSpPr>
          <p:spPr bwMode="auto">
            <a:xfrm>
              <a:off x="2985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39" name="Rectangle 91"/>
            <p:cNvSpPr>
              <a:spLocks noChangeArrowheads="1"/>
            </p:cNvSpPr>
            <p:nvPr/>
          </p:nvSpPr>
          <p:spPr bwMode="auto">
            <a:xfrm>
              <a:off x="3095" y="823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2940" name="Rectangle 92"/>
            <p:cNvSpPr>
              <a:spLocks noChangeArrowheads="1"/>
            </p:cNvSpPr>
            <p:nvPr/>
          </p:nvSpPr>
          <p:spPr bwMode="auto">
            <a:xfrm>
              <a:off x="3230" y="80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41" name="Rectangle 93"/>
            <p:cNvSpPr>
              <a:spLocks noChangeArrowheads="1"/>
            </p:cNvSpPr>
            <p:nvPr/>
          </p:nvSpPr>
          <p:spPr bwMode="auto">
            <a:xfrm>
              <a:off x="3332" y="823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2942" name="Rectangle 94"/>
            <p:cNvSpPr>
              <a:spLocks noChangeArrowheads="1"/>
            </p:cNvSpPr>
            <p:nvPr/>
          </p:nvSpPr>
          <p:spPr bwMode="auto">
            <a:xfrm>
              <a:off x="3230" y="63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43" name="Rectangle 95"/>
            <p:cNvSpPr>
              <a:spLocks noChangeArrowheads="1"/>
            </p:cNvSpPr>
            <p:nvPr/>
          </p:nvSpPr>
          <p:spPr bwMode="auto">
            <a:xfrm>
              <a:off x="3324" y="660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2944" name="Rectangle 96"/>
            <p:cNvSpPr>
              <a:spLocks noChangeArrowheads="1"/>
            </p:cNvSpPr>
            <p:nvPr/>
          </p:nvSpPr>
          <p:spPr bwMode="auto">
            <a:xfrm>
              <a:off x="576" y="963"/>
              <a:ext cx="1388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45" name="Rectangle 97"/>
            <p:cNvSpPr>
              <a:spLocks noChangeArrowheads="1"/>
            </p:cNvSpPr>
            <p:nvPr/>
          </p:nvSpPr>
          <p:spPr bwMode="auto">
            <a:xfrm>
              <a:off x="659" y="988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0x00c: </a:t>
              </a:r>
              <a:endParaRPr lang="en-US"/>
            </a:p>
          </p:txBody>
        </p:sp>
        <p:sp>
          <p:nvSpPr>
            <p:cNvPr id="462946" name="Rectangle 98"/>
            <p:cNvSpPr>
              <a:spLocks noChangeArrowheads="1"/>
            </p:cNvSpPr>
            <p:nvPr/>
          </p:nvSpPr>
          <p:spPr bwMode="auto">
            <a:xfrm>
              <a:off x="1118" y="988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rmmovl </a:t>
              </a:r>
              <a:endParaRPr lang="en-US"/>
            </a:p>
          </p:txBody>
        </p:sp>
        <p:sp>
          <p:nvSpPr>
            <p:cNvPr id="462947" name="Rectangle 99"/>
            <p:cNvSpPr>
              <a:spLocks noChangeArrowheads="1"/>
            </p:cNvSpPr>
            <p:nvPr/>
          </p:nvSpPr>
          <p:spPr bwMode="auto">
            <a:xfrm>
              <a:off x="1575" y="988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62948" name="Rectangle 100"/>
            <p:cNvSpPr>
              <a:spLocks noChangeArrowheads="1"/>
            </p:cNvSpPr>
            <p:nvPr/>
          </p:nvSpPr>
          <p:spPr bwMode="auto">
            <a:xfrm>
              <a:off x="1642" y="988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ecx</a:t>
              </a:r>
              <a:endParaRPr lang="en-US"/>
            </a:p>
          </p:txBody>
        </p:sp>
        <p:sp>
          <p:nvSpPr>
            <p:cNvPr id="462949" name="Rectangle 101"/>
            <p:cNvSpPr>
              <a:spLocks noChangeArrowheads="1"/>
            </p:cNvSpPr>
            <p:nvPr/>
          </p:nvSpPr>
          <p:spPr bwMode="auto">
            <a:xfrm>
              <a:off x="1838" y="988"/>
              <a:ext cx="33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 0(%</a:t>
              </a:r>
              <a:endParaRPr lang="en-US"/>
            </a:p>
          </p:txBody>
        </p:sp>
        <p:sp>
          <p:nvSpPr>
            <p:cNvPr id="462950" name="Rectangle 102"/>
            <p:cNvSpPr>
              <a:spLocks noChangeArrowheads="1"/>
            </p:cNvSpPr>
            <p:nvPr/>
          </p:nvSpPr>
          <p:spPr bwMode="auto">
            <a:xfrm>
              <a:off x="2166" y="988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62951" name="Rectangle 103"/>
            <p:cNvSpPr>
              <a:spLocks noChangeArrowheads="1"/>
            </p:cNvSpPr>
            <p:nvPr/>
          </p:nvSpPr>
          <p:spPr bwMode="auto">
            <a:xfrm>
              <a:off x="2361" y="988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)</a:t>
              </a:r>
              <a:endParaRPr lang="en-US"/>
            </a:p>
          </p:txBody>
        </p:sp>
        <p:sp>
          <p:nvSpPr>
            <p:cNvPr id="462952" name="Rectangle 104"/>
            <p:cNvSpPr>
              <a:spLocks noChangeArrowheads="1"/>
            </p:cNvSpPr>
            <p:nvPr/>
          </p:nvSpPr>
          <p:spPr bwMode="auto">
            <a:xfrm>
              <a:off x="2740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53" name="Rectangle 105"/>
            <p:cNvSpPr>
              <a:spLocks noChangeArrowheads="1"/>
            </p:cNvSpPr>
            <p:nvPr/>
          </p:nvSpPr>
          <p:spPr bwMode="auto">
            <a:xfrm>
              <a:off x="2854" y="987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2954" name="Rectangle 106"/>
            <p:cNvSpPr>
              <a:spLocks noChangeArrowheads="1"/>
            </p:cNvSpPr>
            <p:nvPr/>
          </p:nvSpPr>
          <p:spPr bwMode="auto">
            <a:xfrm>
              <a:off x="2985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55" name="Rectangle 107"/>
            <p:cNvSpPr>
              <a:spLocks noChangeArrowheads="1"/>
            </p:cNvSpPr>
            <p:nvPr/>
          </p:nvSpPr>
          <p:spPr bwMode="auto">
            <a:xfrm>
              <a:off x="3092" y="987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2956" name="Rectangle 108"/>
            <p:cNvSpPr>
              <a:spLocks noChangeArrowheads="1"/>
            </p:cNvSpPr>
            <p:nvPr/>
          </p:nvSpPr>
          <p:spPr bwMode="auto">
            <a:xfrm>
              <a:off x="3230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57" name="Rectangle 109"/>
            <p:cNvSpPr>
              <a:spLocks noChangeArrowheads="1"/>
            </p:cNvSpPr>
            <p:nvPr/>
          </p:nvSpPr>
          <p:spPr bwMode="auto">
            <a:xfrm>
              <a:off x="3340" y="987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2958" name="Rectangle 110"/>
            <p:cNvSpPr>
              <a:spLocks noChangeArrowheads="1"/>
            </p:cNvSpPr>
            <p:nvPr/>
          </p:nvSpPr>
          <p:spPr bwMode="auto">
            <a:xfrm>
              <a:off x="3475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59" name="Rectangle 111"/>
            <p:cNvSpPr>
              <a:spLocks noChangeArrowheads="1"/>
            </p:cNvSpPr>
            <p:nvPr/>
          </p:nvSpPr>
          <p:spPr bwMode="auto">
            <a:xfrm>
              <a:off x="3576" y="987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2960" name="Rectangle 112"/>
            <p:cNvSpPr>
              <a:spLocks noChangeArrowheads="1"/>
            </p:cNvSpPr>
            <p:nvPr/>
          </p:nvSpPr>
          <p:spPr bwMode="auto">
            <a:xfrm>
              <a:off x="3720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61" name="Rectangle 113"/>
            <p:cNvSpPr>
              <a:spLocks noChangeArrowheads="1"/>
            </p:cNvSpPr>
            <p:nvPr/>
          </p:nvSpPr>
          <p:spPr bwMode="auto">
            <a:xfrm>
              <a:off x="3814" y="987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2962" name="Rectangle 114"/>
            <p:cNvSpPr>
              <a:spLocks noChangeArrowheads="1"/>
            </p:cNvSpPr>
            <p:nvPr/>
          </p:nvSpPr>
          <p:spPr bwMode="auto">
            <a:xfrm>
              <a:off x="2740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63" name="Rectangle 115"/>
            <p:cNvSpPr>
              <a:spLocks noChangeArrowheads="1"/>
            </p:cNvSpPr>
            <p:nvPr/>
          </p:nvSpPr>
          <p:spPr bwMode="auto">
            <a:xfrm>
              <a:off x="2854" y="987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2964" name="Rectangle 116"/>
            <p:cNvSpPr>
              <a:spLocks noChangeArrowheads="1"/>
            </p:cNvSpPr>
            <p:nvPr/>
          </p:nvSpPr>
          <p:spPr bwMode="auto">
            <a:xfrm>
              <a:off x="2985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65" name="Rectangle 117"/>
            <p:cNvSpPr>
              <a:spLocks noChangeArrowheads="1"/>
            </p:cNvSpPr>
            <p:nvPr/>
          </p:nvSpPr>
          <p:spPr bwMode="auto">
            <a:xfrm>
              <a:off x="3092" y="987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2966" name="Rectangle 118"/>
            <p:cNvSpPr>
              <a:spLocks noChangeArrowheads="1"/>
            </p:cNvSpPr>
            <p:nvPr/>
          </p:nvSpPr>
          <p:spPr bwMode="auto">
            <a:xfrm>
              <a:off x="3230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67" name="Rectangle 119"/>
            <p:cNvSpPr>
              <a:spLocks noChangeArrowheads="1"/>
            </p:cNvSpPr>
            <p:nvPr/>
          </p:nvSpPr>
          <p:spPr bwMode="auto">
            <a:xfrm>
              <a:off x="3340" y="987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2968" name="Rectangle 120"/>
            <p:cNvSpPr>
              <a:spLocks noChangeArrowheads="1"/>
            </p:cNvSpPr>
            <p:nvPr/>
          </p:nvSpPr>
          <p:spPr bwMode="auto">
            <a:xfrm>
              <a:off x="3475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69" name="Rectangle 121"/>
            <p:cNvSpPr>
              <a:spLocks noChangeArrowheads="1"/>
            </p:cNvSpPr>
            <p:nvPr/>
          </p:nvSpPr>
          <p:spPr bwMode="auto">
            <a:xfrm>
              <a:off x="3576" y="987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2970" name="Rectangle 122"/>
            <p:cNvSpPr>
              <a:spLocks noChangeArrowheads="1"/>
            </p:cNvSpPr>
            <p:nvPr/>
          </p:nvSpPr>
          <p:spPr bwMode="auto">
            <a:xfrm>
              <a:off x="3720" y="963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71" name="Rectangle 123"/>
            <p:cNvSpPr>
              <a:spLocks noChangeArrowheads="1"/>
            </p:cNvSpPr>
            <p:nvPr/>
          </p:nvSpPr>
          <p:spPr bwMode="auto">
            <a:xfrm>
              <a:off x="3814" y="987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2972" name="Rectangle 124"/>
            <p:cNvSpPr>
              <a:spLocks noChangeArrowheads="1"/>
            </p:cNvSpPr>
            <p:nvPr/>
          </p:nvSpPr>
          <p:spPr bwMode="auto">
            <a:xfrm>
              <a:off x="576" y="1126"/>
              <a:ext cx="1388" cy="1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73" name="Rectangle 125"/>
            <p:cNvSpPr>
              <a:spLocks noChangeArrowheads="1"/>
            </p:cNvSpPr>
            <p:nvPr/>
          </p:nvSpPr>
          <p:spPr bwMode="auto">
            <a:xfrm>
              <a:off x="659" y="1151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0x012: </a:t>
              </a:r>
              <a:endParaRPr lang="en-US"/>
            </a:p>
          </p:txBody>
        </p:sp>
        <p:sp>
          <p:nvSpPr>
            <p:cNvPr id="462974" name="Rectangle 126"/>
            <p:cNvSpPr>
              <a:spLocks noChangeArrowheads="1"/>
            </p:cNvSpPr>
            <p:nvPr/>
          </p:nvSpPr>
          <p:spPr bwMode="auto">
            <a:xfrm>
              <a:off x="1118" y="1151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irmovl </a:t>
              </a:r>
              <a:endParaRPr lang="en-US"/>
            </a:p>
          </p:txBody>
        </p:sp>
        <p:sp>
          <p:nvSpPr>
            <p:cNvPr id="462975" name="Rectangle 127"/>
            <p:cNvSpPr>
              <a:spLocks noChangeArrowheads="1"/>
            </p:cNvSpPr>
            <p:nvPr/>
          </p:nvSpPr>
          <p:spPr bwMode="auto">
            <a:xfrm>
              <a:off x="1576" y="1151"/>
              <a:ext cx="33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/>
            </a:p>
          </p:txBody>
        </p:sp>
        <p:sp>
          <p:nvSpPr>
            <p:cNvPr id="462976" name="Rectangle 128"/>
            <p:cNvSpPr>
              <a:spLocks noChangeArrowheads="1"/>
            </p:cNvSpPr>
            <p:nvPr/>
          </p:nvSpPr>
          <p:spPr bwMode="auto">
            <a:xfrm>
              <a:off x="1904" y="1151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ebx</a:t>
              </a:r>
              <a:endParaRPr lang="en-US"/>
            </a:p>
          </p:txBody>
        </p:sp>
        <p:sp>
          <p:nvSpPr>
            <p:cNvPr id="462977" name="Rectangle 129"/>
            <p:cNvSpPr>
              <a:spLocks noChangeArrowheads="1"/>
            </p:cNvSpPr>
            <p:nvPr/>
          </p:nvSpPr>
          <p:spPr bwMode="auto">
            <a:xfrm>
              <a:off x="2985" y="112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78" name="Rectangle 130"/>
            <p:cNvSpPr>
              <a:spLocks noChangeArrowheads="1"/>
            </p:cNvSpPr>
            <p:nvPr/>
          </p:nvSpPr>
          <p:spPr bwMode="auto">
            <a:xfrm>
              <a:off x="3099" y="1150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2979" name="Rectangle 131"/>
            <p:cNvSpPr>
              <a:spLocks noChangeArrowheads="1"/>
            </p:cNvSpPr>
            <p:nvPr/>
          </p:nvSpPr>
          <p:spPr bwMode="auto">
            <a:xfrm>
              <a:off x="3230" y="112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80" name="Rectangle 132"/>
            <p:cNvSpPr>
              <a:spLocks noChangeArrowheads="1"/>
            </p:cNvSpPr>
            <p:nvPr/>
          </p:nvSpPr>
          <p:spPr bwMode="auto">
            <a:xfrm>
              <a:off x="3337" y="1150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2981" name="Rectangle 133"/>
            <p:cNvSpPr>
              <a:spLocks noChangeArrowheads="1"/>
            </p:cNvSpPr>
            <p:nvPr/>
          </p:nvSpPr>
          <p:spPr bwMode="auto">
            <a:xfrm>
              <a:off x="3475" y="112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82" name="Rectangle 134"/>
            <p:cNvSpPr>
              <a:spLocks noChangeArrowheads="1"/>
            </p:cNvSpPr>
            <p:nvPr/>
          </p:nvSpPr>
          <p:spPr bwMode="auto">
            <a:xfrm>
              <a:off x="3585" y="1150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2983" name="Rectangle 135"/>
            <p:cNvSpPr>
              <a:spLocks noChangeArrowheads="1"/>
            </p:cNvSpPr>
            <p:nvPr/>
          </p:nvSpPr>
          <p:spPr bwMode="auto">
            <a:xfrm>
              <a:off x="3720" y="112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84" name="Rectangle 136"/>
            <p:cNvSpPr>
              <a:spLocks noChangeArrowheads="1"/>
            </p:cNvSpPr>
            <p:nvPr/>
          </p:nvSpPr>
          <p:spPr bwMode="auto">
            <a:xfrm>
              <a:off x="3821" y="1150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2985" name="Rectangle 137"/>
            <p:cNvSpPr>
              <a:spLocks noChangeArrowheads="1"/>
            </p:cNvSpPr>
            <p:nvPr/>
          </p:nvSpPr>
          <p:spPr bwMode="auto">
            <a:xfrm>
              <a:off x="3965" y="1126"/>
              <a:ext cx="246" cy="164"/>
            </a:xfrm>
            <a:prstGeom prst="rect">
              <a:avLst/>
            </a:prstGeom>
            <a:solidFill>
              <a:srgbClr val="66CC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86" name="Rectangle 138"/>
            <p:cNvSpPr>
              <a:spLocks noChangeArrowheads="1"/>
            </p:cNvSpPr>
            <p:nvPr/>
          </p:nvSpPr>
          <p:spPr bwMode="auto">
            <a:xfrm>
              <a:off x="4059" y="1150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2987" name="Rectangle 139"/>
            <p:cNvSpPr>
              <a:spLocks noChangeArrowheads="1"/>
            </p:cNvSpPr>
            <p:nvPr/>
          </p:nvSpPr>
          <p:spPr bwMode="auto">
            <a:xfrm>
              <a:off x="2985" y="112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88" name="Rectangle 140"/>
            <p:cNvSpPr>
              <a:spLocks noChangeArrowheads="1"/>
            </p:cNvSpPr>
            <p:nvPr/>
          </p:nvSpPr>
          <p:spPr bwMode="auto">
            <a:xfrm>
              <a:off x="3099" y="1150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2989" name="Rectangle 141"/>
            <p:cNvSpPr>
              <a:spLocks noChangeArrowheads="1"/>
            </p:cNvSpPr>
            <p:nvPr/>
          </p:nvSpPr>
          <p:spPr bwMode="auto">
            <a:xfrm>
              <a:off x="3230" y="112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90" name="Rectangle 142"/>
            <p:cNvSpPr>
              <a:spLocks noChangeArrowheads="1"/>
            </p:cNvSpPr>
            <p:nvPr/>
          </p:nvSpPr>
          <p:spPr bwMode="auto">
            <a:xfrm>
              <a:off x="3337" y="1150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2991" name="Rectangle 143"/>
            <p:cNvSpPr>
              <a:spLocks noChangeArrowheads="1"/>
            </p:cNvSpPr>
            <p:nvPr/>
          </p:nvSpPr>
          <p:spPr bwMode="auto">
            <a:xfrm>
              <a:off x="3475" y="112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92" name="Rectangle 144"/>
            <p:cNvSpPr>
              <a:spLocks noChangeArrowheads="1"/>
            </p:cNvSpPr>
            <p:nvPr/>
          </p:nvSpPr>
          <p:spPr bwMode="auto">
            <a:xfrm>
              <a:off x="3585" y="1150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2993" name="Rectangle 145"/>
            <p:cNvSpPr>
              <a:spLocks noChangeArrowheads="1"/>
            </p:cNvSpPr>
            <p:nvPr/>
          </p:nvSpPr>
          <p:spPr bwMode="auto">
            <a:xfrm>
              <a:off x="3720" y="112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94" name="Rectangle 146"/>
            <p:cNvSpPr>
              <a:spLocks noChangeArrowheads="1"/>
            </p:cNvSpPr>
            <p:nvPr/>
          </p:nvSpPr>
          <p:spPr bwMode="auto">
            <a:xfrm>
              <a:off x="3821" y="1150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2995" name="Rectangle 147"/>
            <p:cNvSpPr>
              <a:spLocks noChangeArrowheads="1"/>
            </p:cNvSpPr>
            <p:nvPr/>
          </p:nvSpPr>
          <p:spPr bwMode="auto">
            <a:xfrm>
              <a:off x="3965" y="1126"/>
              <a:ext cx="246" cy="164"/>
            </a:xfrm>
            <a:prstGeom prst="rect">
              <a:avLst/>
            </a:prstGeom>
            <a:solidFill>
              <a:srgbClr val="66CC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96" name="Rectangle 148"/>
            <p:cNvSpPr>
              <a:spLocks noChangeArrowheads="1"/>
            </p:cNvSpPr>
            <p:nvPr/>
          </p:nvSpPr>
          <p:spPr bwMode="auto">
            <a:xfrm>
              <a:off x="4059" y="1150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2997" name="Rectangle 149"/>
            <p:cNvSpPr>
              <a:spLocks noChangeArrowheads="1"/>
            </p:cNvSpPr>
            <p:nvPr/>
          </p:nvSpPr>
          <p:spPr bwMode="auto">
            <a:xfrm>
              <a:off x="576" y="1290"/>
              <a:ext cx="1388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2998" name="Rectangle 150"/>
            <p:cNvSpPr>
              <a:spLocks noChangeArrowheads="1"/>
            </p:cNvSpPr>
            <p:nvPr/>
          </p:nvSpPr>
          <p:spPr bwMode="auto">
            <a:xfrm>
              <a:off x="659" y="1315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0x018: </a:t>
              </a:r>
              <a:endParaRPr lang="en-US"/>
            </a:p>
          </p:txBody>
        </p:sp>
        <p:sp>
          <p:nvSpPr>
            <p:cNvPr id="462999" name="Rectangle 151"/>
            <p:cNvSpPr>
              <a:spLocks noChangeArrowheads="1"/>
            </p:cNvSpPr>
            <p:nvPr/>
          </p:nvSpPr>
          <p:spPr bwMode="auto">
            <a:xfrm>
              <a:off x="1118" y="1315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mrmovl </a:t>
              </a:r>
              <a:endParaRPr lang="en-US"/>
            </a:p>
          </p:txBody>
        </p:sp>
        <p:sp>
          <p:nvSpPr>
            <p:cNvPr id="463000" name="Rectangle 152"/>
            <p:cNvSpPr>
              <a:spLocks noChangeArrowheads="1"/>
            </p:cNvSpPr>
            <p:nvPr/>
          </p:nvSpPr>
          <p:spPr bwMode="auto">
            <a:xfrm>
              <a:off x="1576" y="1315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0(%</a:t>
              </a:r>
              <a:endParaRPr lang="en-US"/>
            </a:p>
          </p:txBody>
        </p:sp>
        <p:sp>
          <p:nvSpPr>
            <p:cNvPr id="463001" name="Rectangle 153"/>
            <p:cNvSpPr>
              <a:spLocks noChangeArrowheads="1"/>
            </p:cNvSpPr>
            <p:nvPr/>
          </p:nvSpPr>
          <p:spPr bwMode="auto">
            <a:xfrm>
              <a:off x="1773" y="1315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63002" name="Rectangle 154"/>
            <p:cNvSpPr>
              <a:spLocks noChangeArrowheads="1"/>
            </p:cNvSpPr>
            <p:nvPr/>
          </p:nvSpPr>
          <p:spPr bwMode="auto">
            <a:xfrm>
              <a:off x="1969" y="1315"/>
              <a:ext cx="13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),</a:t>
              </a:r>
              <a:endParaRPr lang="en-US"/>
            </a:p>
          </p:txBody>
        </p:sp>
        <p:sp>
          <p:nvSpPr>
            <p:cNvPr id="463003" name="Rectangle 155"/>
            <p:cNvSpPr>
              <a:spLocks noChangeArrowheads="1"/>
            </p:cNvSpPr>
            <p:nvPr/>
          </p:nvSpPr>
          <p:spPr bwMode="auto">
            <a:xfrm>
              <a:off x="2099" y="1312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CC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63004" name="Rectangle 156"/>
            <p:cNvSpPr>
              <a:spLocks noChangeArrowheads="1"/>
            </p:cNvSpPr>
            <p:nvPr/>
          </p:nvSpPr>
          <p:spPr bwMode="auto">
            <a:xfrm>
              <a:off x="2166" y="1312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CC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63005" name="Rectangle 157"/>
            <p:cNvSpPr>
              <a:spLocks noChangeArrowheads="1"/>
            </p:cNvSpPr>
            <p:nvPr/>
          </p:nvSpPr>
          <p:spPr bwMode="auto">
            <a:xfrm>
              <a:off x="2428" y="1312"/>
              <a:ext cx="536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Load %</a:t>
              </a:r>
              <a:endParaRPr lang="en-US"/>
            </a:p>
          </p:txBody>
        </p:sp>
        <p:sp>
          <p:nvSpPr>
            <p:cNvPr id="463006" name="Rectangle 158"/>
            <p:cNvSpPr>
              <a:spLocks noChangeArrowheads="1"/>
            </p:cNvSpPr>
            <p:nvPr/>
          </p:nvSpPr>
          <p:spPr bwMode="auto">
            <a:xfrm>
              <a:off x="2952" y="1312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63007" name="Rectangle 159"/>
            <p:cNvSpPr>
              <a:spLocks noChangeArrowheads="1"/>
            </p:cNvSpPr>
            <p:nvPr/>
          </p:nvSpPr>
          <p:spPr bwMode="auto">
            <a:xfrm>
              <a:off x="3230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08" name="Rectangle 160"/>
            <p:cNvSpPr>
              <a:spLocks noChangeArrowheads="1"/>
            </p:cNvSpPr>
            <p:nvPr/>
          </p:nvSpPr>
          <p:spPr bwMode="auto">
            <a:xfrm>
              <a:off x="3344" y="1313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3009" name="Rectangle 161"/>
            <p:cNvSpPr>
              <a:spLocks noChangeArrowheads="1"/>
            </p:cNvSpPr>
            <p:nvPr/>
          </p:nvSpPr>
          <p:spPr bwMode="auto">
            <a:xfrm>
              <a:off x="3475" y="1290"/>
              <a:ext cx="246" cy="164"/>
            </a:xfrm>
            <a:prstGeom prst="rect">
              <a:avLst/>
            </a:prstGeom>
            <a:solidFill>
              <a:srgbClr val="66CC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10" name="Rectangle 162"/>
            <p:cNvSpPr>
              <a:spLocks noChangeArrowheads="1"/>
            </p:cNvSpPr>
            <p:nvPr/>
          </p:nvSpPr>
          <p:spPr bwMode="auto">
            <a:xfrm>
              <a:off x="3582" y="1313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3011" name="Rectangle 163"/>
            <p:cNvSpPr>
              <a:spLocks noChangeArrowheads="1"/>
            </p:cNvSpPr>
            <p:nvPr/>
          </p:nvSpPr>
          <p:spPr bwMode="auto">
            <a:xfrm>
              <a:off x="3720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12" name="Rectangle 164"/>
            <p:cNvSpPr>
              <a:spLocks noChangeArrowheads="1"/>
            </p:cNvSpPr>
            <p:nvPr/>
          </p:nvSpPr>
          <p:spPr bwMode="auto">
            <a:xfrm>
              <a:off x="3830" y="1313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3013" name="Rectangle 165"/>
            <p:cNvSpPr>
              <a:spLocks noChangeArrowheads="1"/>
            </p:cNvSpPr>
            <p:nvPr/>
          </p:nvSpPr>
          <p:spPr bwMode="auto">
            <a:xfrm>
              <a:off x="3965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14" name="Rectangle 166"/>
            <p:cNvSpPr>
              <a:spLocks noChangeArrowheads="1"/>
            </p:cNvSpPr>
            <p:nvPr/>
          </p:nvSpPr>
          <p:spPr bwMode="auto">
            <a:xfrm>
              <a:off x="4066" y="1313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3015" name="Rectangle 167"/>
            <p:cNvSpPr>
              <a:spLocks noChangeArrowheads="1"/>
            </p:cNvSpPr>
            <p:nvPr/>
          </p:nvSpPr>
          <p:spPr bwMode="auto">
            <a:xfrm>
              <a:off x="4210" y="1290"/>
              <a:ext cx="246" cy="164"/>
            </a:xfrm>
            <a:prstGeom prst="rect">
              <a:avLst/>
            </a:prstGeom>
            <a:solidFill>
              <a:srgbClr val="66CC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16" name="Rectangle 168"/>
            <p:cNvSpPr>
              <a:spLocks noChangeArrowheads="1"/>
            </p:cNvSpPr>
            <p:nvPr/>
          </p:nvSpPr>
          <p:spPr bwMode="auto">
            <a:xfrm>
              <a:off x="4304" y="1313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3017" name="Rectangle 169"/>
            <p:cNvSpPr>
              <a:spLocks noChangeArrowheads="1"/>
            </p:cNvSpPr>
            <p:nvPr/>
          </p:nvSpPr>
          <p:spPr bwMode="auto">
            <a:xfrm>
              <a:off x="3230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18" name="Rectangle 170"/>
            <p:cNvSpPr>
              <a:spLocks noChangeArrowheads="1"/>
            </p:cNvSpPr>
            <p:nvPr/>
          </p:nvSpPr>
          <p:spPr bwMode="auto">
            <a:xfrm>
              <a:off x="3344" y="1313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3019" name="Rectangle 171"/>
            <p:cNvSpPr>
              <a:spLocks noChangeArrowheads="1"/>
            </p:cNvSpPr>
            <p:nvPr/>
          </p:nvSpPr>
          <p:spPr bwMode="auto">
            <a:xfrm>
              <a:off x="3475" y="1290"/>
              <a:ext cx="246" cy="164"/>
            </a:xfrm>
            <a:prstGeom prst="rect">
              <a:avLst/>
            </a:prstGeom>
            <a:solidFill>
              <a:srgbClr val="66CC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20" name="Rectangle 172"/>
            <p:cNvSpPr>
              <a:spLocks noChangeArrowheads="1"/>
            </p:cNvSpPr>
            <p:nvPr/>
          </p:nvSpPr>
          <p:spPr bwMode="auto">
            <a:xfrm>
              <a:off x="3582" y="1313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3021" name="Rectangle 173"/>
            <p:cNvSpPr>
              <a:spLocks noChangeArrowheads="1"/>
            </p:cNvSpPr>
            <p:nvPr/>
          </p:nvSpPr>
          <p:spPr bwMode="auto">
            <a:xfrm>
              <a:off x="3720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22" name="Rectangle 174"/>
            <p:cNvSpPr>
              <a:spLocks noChangeArrowheads="1"/>
            </p:cNvSpPr>
            <p:nvPr/>
          </p:nvSpPr>
          <p:spPr bwMode="auto">
            <a:xfrm>
              <a:off x="3830" y="1313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3023" name="Rectangle 175"/>
            <p:cNvSpPr>
              <a:spLocks noChangeArrowheads="1"/>
            </p:cNvSpPr>
            <p:nvPr/>
          </p:nvSpPr>
          <p:spPr bwMode="auto">
            <a:xfrm>
              <a:off x="3965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24" name="Rectangle 176"/>
            <p:cNvSpPr>
              <a:spLocks noChangeArrowheads="1"/>
            </p:cNvSpPr>
            <p:nvPr/>
          </p:nvSpPr>
          <p:spPr bwMode="auto">
            <a:xfrm>
              <a:off x="4066" y="1313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3025" name="Rectangle 177"/>
            <p:cNvSpPr>
              <a:spLocks noChangeArrowheads="1"/>
            </p:cNvSpPr>
            <p:nvPr/>
          </p:nvSpPr>
          <p:spPr bwMode="auto">
            <a:xfrm>
              <a:off x="4210" y="1290"/>
              <a:ext cx="246" cy="164"/>
            </a:xfrm>
            <a:prstGeom prst="rect">
              <a:avLst/>
            </a:prstGeom>
            <a:solidFill>
              <a:srgbClr val="66CC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26" name="Rectangle 178"/>
            <p:cNvSpPr>
              <a:spLocks noChangeArrowheads="1"/>
            </p:cNvSpPr>
            <p:nvPr/>
          </p:nvSpPr>
          <p:spPr bwMode="auto">
            <a:xfrm>
              <a:off x="4304" y="1313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3027" name="Rectangle 179"/>
            <p:cNvSpPr>
              <a:spLocks noChangeArrowheads="1"/>
            </p:cNvSpPr>
            <p:nvPr/>
          </p:nvSpPr>
          <p:spPr bwMode="auto">
            <a:xfrm>
              <a:off x="576" y="432"/>
              <a:ext cx="1388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28" name="Rectangle 180"/>
            <p:cNvSpPr>
              <a:spLocks noChangeArrowheads="1"/>
            </p:cNvSpPr>
            <p:nvPr/>
          </p:nvSpPr>
          <p:spPr bwMode="auto">
            <a:xfrm>
              <a:off x="659" y="454"/>
              <a:ext cx="40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demo</a:t>
              </a:r>
              <a:endParaRPr lang="en-US"/>
            </a:p>
          </p:txBody>
        </p:sp>
        <p:sp>
          <p:nvSpPr>
            <p:cNvPr id="463029" name="Rectangle 181"/>
            <p:cNvSpPr>
              <a:spLocks noChangeArrowheads="1"/>
            </p:cNvSpPr>
            <p:nvPr/>
          </p:nvSpPr>
          <p:spPr bwMode="auto">
            <a:xfrm>
              <a:off x="1051" y="454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</a:t>
              </a:r>
              <a:endParaRPr lang="en-US"/>
            </a:p>
          </p:txBody>
        </p:sp>
        <p:sp>
          <p:nvSpPr>
            <p:cNvPr id="463030" name="Rectangle 182"/>
            <p:cNvSpPr>
              <a:spLocks noChangeArrowheads="1"/>
            </p:cNvSpPr>
            <p:nvPr/>
          </p:nvSpPr>
          <p:spPr bwMode="auto">
            <a:xfrm>
              <a:off x="1118" y="454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luh</a:t>
              </a:r>
              <a:endParaRPr lang="en-US"/>
            </a:p>
          </p:txBody>
        </p:sp>
        <p:sp>
          <p:nvSpPr>
            <p:cNvPr id="463031" name="Rectangle 183"/>
            <p:cNvSpPr>
              <a:spLocks noChangeArrowheads="1"/>
            </p:cNvSpPr>
            <p:nvPr/>
          </p:nvSpPr>
          <p:spPr bwMode="auto">
            <a:xfrm>
              <a:off x="1313" y="454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.</a:t>
              </a:r>
              <a:endParaRPr lang="en-US"/>
            </a:p>
          </p:txBody>
        </p:sp>
        <p:sp>
          <p:nvSpPr>
            <p:cNvPr id="463032" name="Rectangle 184"/>
            <p:cNvSpPr>
              <a:spLocks noChangeArrowheads="1"/>
            </p:cNvSpPr>
            <p:nvPr/>
          </p:nvSpPr>
          <p:spPr bwMode="auto">
            <a:xfrm>
              <a:off x="1380" y="454"/>
              <a:ext cx="13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ys</a:t>
              </a:r>
              <a:endParaRPr lang="en-US"/>
            </a:p>
          </p:txBody>
        </p:sp>
        <p:sp>
          <p:nvSpPr>
            <p:cNvPr id="463033" name="Rectangle 185"/>
            <p:cNvSpPr>
              <a:spLocks noChangeArrowheads="1"/>
            </p:cNvSpPr>
            <p:nvPr/>
          </p:nvSpPr>
          <p:spPr bwMode="auto">
            <a:xfrm>
              <a:off x="576" y="1616"/>
              <a:ext cx="1388" cy="1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34" name="Rectangle 186"/>
            <p:cNvSpPr>
              <a:spLocks noChangeArrowheads="1"/>
            </p:cNvSpPr>
            <p:nvPr/>
          </p:nvSpPr>
          <p:spPr bwMode="auto">
            <a:xfrm>
              <a:off x="659" y="1641"/>
              <a:ext cx="40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0x01e:</a:t>
              </a:r>
              <a:endParaRPr lang="en-US"/>
            </a:p>
          </p:txBody>
        </p:sp>
        <p:sp>
          <p:nvSpPr>
            <p:cNvPr id="463035" name="Rectangle 187"/>
            <p:cNvSpPr>
              <a:spLocks noChangeArrowheads="1"/>
            </p:cNvSpPr>
            <p:nvPr/>
          </p:nvSpPr>
          <p:spPr bwMode="auto">
            <a:xfrm>
              <a:off x="1118" y="1641"/>
              <a:ext cx="2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addl</a:t>
              </a:r>
              <a:endParaRPr lang="en-US"/>
            </a:p>
          </p:txBody>
        </p:sp>
        <p:sp>
          <p:nvSpPr>
            <p:cNvPr id="463036" name="Rectangle 188"/>
            <p:cNvSpPr>
              <a:spLocks noChangeArrowheads="1"/>
            </p:cNvSpPr>
            <p:nvPr/>
          </p:nvSpPr>
          <p:spPr bwMode="auto">
            <a:xfrm>
              <a:off x="1444" y="1641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63037" name="Rectangle 189"/>
            <p:cNvSpPr>
              <a:spLocks noChangeArrowheads="1"/>
            </p:cNvSpPr>
            <p:nvPr/>
          </p:nvSpPr>
          <p:spPr bwMode="auto">
            <a:xfrm>
              <a:off x="1511" y="1641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ebx</a:t>
              </a:r>
              <a:endParaRPr lang="en-US"/>
            </a:p>
          </p:txBody>
        </p:sp>
        <p:sp>
          <p:nvSpPr>
            <p:cNvPr id="463038" name="Rectangle 190"/>
            <p:cNvSpPr>
              <a:spLocks noChangeArrowheads="1"/>
            </p:cNvSpPr>
            <p:nvPr/>
          </p:nvSpPr>
          <p:spPr bwMode="auto">
            <a:xfrm>
              <a:off x="1706" y="1641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</a:t>
              </a:r>
              <a:endParaRPr lang="en-US"/>
            </a:p>
          </p:txBody>
        </p:sp>
        <p:sp>
          <p:nvSpPr>
            <p:cNvPr id="463039" name="Rectangle 191"/>
            <p:cNvSpPr>
              <a:spLocks noChangeArrowheads="1"/>
            </p:cNvSpPr>
            <p:nvPr/>
          </p:nvSpPr>
          <p:spPr bwMode="auto">
            <a:xfrm>
              <a:off x="1772" y="1638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CC33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63040" name="Rectangle 192"/>
            <p:cNvSpPr>
              <a:spLocks noChangeArrowheads="1"/>
            </p:cNvSpPr>
            <p:nvPr/>
          </p:nvSpPr>
          <p:spPr bwMode="auto">
            <a:xfrm>
              <a:off x="1838" y="1638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CC33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63041" name="Rectangle 193"/>
            <p:cNvSpPr>
              <a:spLocks noChangeArrowheads="1"/>
            </p:cNvSpPr>
            <p:nvPr/>
          </p:nvSpPr>
          <p:spPr bwMode="auto">
            <a:xfrm>
              <a:off x="2100" y="1638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Use %</a:t>
              </a:r>
              <a:endParaRPr lang="en-US"/>
            </a:p>
          </p:txBody>
        </p:sp>
        <p:sp>
          <p:nvSpPr>
            <p:cNvPr id="463042" name="Rectangle 194"/>
            <p:cNvSpPr>
              <a:spLocks noChangeArrowheads="1"/>
            </p:cNvSpPr>
            <p:nvPr/>
          </p:nvSpPr>
          <p:spPr bwMode="auto">
            <a:xfrm>
              <a:off x="2559" y="1638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63043" name="Rectangle 195"/>
            <p:cNvSpPr>
              <a:spLocks noChangeArrowheads="1"/>
            </p:cNvSpPr>
            <p:nvPr/>
          </p:nvSpPr>
          <p:spPr bwMode="auto">
            <a:xfrm>
              <a:off x="576" y="1780"/>
              <a:ext cx="1388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44" name="Rectangle 196"/>
            <p:cNvSpPr>
              <a:spLocks noChangeArrowheads="1"/>
            </p:cNvSpPr>
            <p:nvPr/>
          </p:nvSpPr>
          <p:spPr bwMode="auto">
            <a:xfrm>
              <a:off x="659" y="1805"/>
              <a:ext cx="73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0x020: halt</a:t>
              </a:r>
              <a:endParaRPr lang="en-US"/>
            </a:p>
          </p:txBody>
        </p:sp>
        <p:sp>
          <p:nvSpPr>
            <p:cNvPr id="463045" name="Rectangle 197"/>
            <p:cNvSpPr>
              <a:spLocks noChangeArrowheads="1"/>
            </p:cNvSpPr>
            <p:nvPr/>
          </p:nvSpPr>
          <p:spPr bwMode="auto">
            <a:xfrm>
              <a:off x="3230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46" name="Rectangle 198"/>
            <p:cNvSpPr>
              <a:spLocks noChangeArrowheads="1"/>
            </p:cNvSpPr>
            <p:nvPr/>
          </p:nvSpPr>
          <p:spPr bwMode="auto">
            <a:xfrm>
              <a:off x="3344" y="1313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3047" name="Rectangle 199"/>
            <p:cNvSpPr>
              <a:spLocks noChangeArrowheads="1"/>
            </p:cNvSpPr>
            <p:nvPr/>
          </p:nvSpPr>
          <p:spPr bwMode="auto">
            <a:xfrm>
              <a:off x="3475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48" name="Rectangle 200"/>
            <p:cNvSpPr>
              <a:spLocks noChangeArrowheads="1"/>
            </p:cNvSpPr>
            <p:nvPr/>
          </p:nvSpPr>
          <p:spPr bwMode="auto">
            <a:xfrm>
              <a:off x="3582" y="1313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3049" name="Rectangle 201"/>
            <p:cNvSpPr>
              <a:spLocks noChangeArrowheads="1"/>
            </p:cNvSpPr>
            <p:nvPr/>
          </p:nvSpPr>
          <p:spPr bwMode="auto">
            <a:xfrm>
              <a:off x="3720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50" name="Rectangle 202"/>
            <p:cNvSpPr>
              <a:spLocks noChangeArrowheads="1"/>
            </p:cNvSpPr>
            <p:nvPr/>
          </p:nvSpPr>
          <p:spPr bwMode="auto">
            <a:xfrm>
              <a:off x="3830" y="1313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3051" name="Rectangle 203"/>
            <p:cNvSpPr>
              <a:spLocks noChangeArrowheads="1"/>
            </p:cNvSpPr>
            <p:nvPr/>
          </p:nvSpPr>
          <p:spPr bwMode="auto">
            <a:xfrm>
              <a:off x="3965" y="1290"/>
              <a:ext cx="246" cy="164"/>
            </a:xfrm>
            <a:prstGeom prst="rect">
              <a:avLst/>
            </a:prstGeom>
            <a:solidFill>
              <a:srgbClr val="66CC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52" name="Rectangle 204"/>
            <p:cNvSpPr>
              <a:spLocks noChangeArrowheads="1"/>
            </p:cNvSpPr>
            <p:nvPr/>
          </p:nvSpPr>
          <p:spPr bwMode="auto">
            <a:xfrm>
              <a:off x="4066" y="1313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3053" name="Rectangle 205"/>
            <p:cNvSpPr>
              <a:spLocks noChangeArrowheads="1"/>
            </p:cNvSpPr>
            <p:nvPr/>
          </p:nvSpPr>
          <p:spPr bwMode="auto">
            <a:xfrm>
              <a:off x="4210" y="129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54" name="Rectangle 206"/>
            <p:cNvSpPr>
              <a:spLocks noChangeArrowheads="1"/>
            </p:cNvSpPr>
            <p:nvPr/>
          </p:nvSpPr>
          <p:spPr bwMode="auto">
            <a:xfrm>
              <a:off x="4304" y="1313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3055" name="Rectangle 207"/>
            <p:cNvSpPr>
              <a:spLocks noChangeArrowheads="1"/>
            </p:cNvSpPr>
            <p:nvPr/>
          </p:nvSpPr>
          <p:spPr bwMode="auto">
            <a:xfrm>
              <a:off x="3965" y="1453"/>
              <a:ext cx="246" cy="164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56" name="Rectangle 208"/>
            <p:cNvSpPr>
              <a:spLocks noChangeArrowheads="1"/>
            </p:cNvSpPr>
            <p:nvPr/>
          </p:nvSpPr>
          <p:spPr bwMode="auto">
            <a:xfrm>
              <a:off x="4075" y="1477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3057" name="Rectangle 209"/>
            <p:cNvSpPr>
              <a:spLocks noChangeArrowheads="1"/>
            </p:cNvSpPr>
            <p:nvPr/>
          </p:nvSpPr>
          <p:spPr bwMode="auto">
            <a:xfrm>
              <a:off x="4210" y="1453"/>
              <a:ext cx="246" cy="164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58" name="Rectangle 210"/>
            <p:cNvSpPr>
              <a:spLocks noChangeArrowheads="1"/>
            </p:cNvSpPr>
            <p:nvPr/>
          </p:nvSpPr>
          <p:spPr bwMode="auto">
            <a:xfrm>
              <a:off x="4311" y="1477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3059" name="Rectangle 211"/>
            <p:cNvSpPr>
              <a:spLocks noChangeArrowheads="1"/>
            </p:cNvSpPr>
            <p:nvPr/>
          </p:nvSpPr>
          <p:spPr bwMode="auto">
            <a:xfrm>
              <a:off x="4455" y="1453"/>
              <a:ext cx="246" cy="164"/>
            </a:xfrm>
            <a:prstGeom prst="rect">
              <a:avLst/>
            </a:prstGeom>
            <a:solidFill>
              <a:srgbClr val="FF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60" name="Rectangle 212"/>
            <p:cNvSpPr>
              <a:spLocks noChangeArrowheads="1"/>
            </p:cNvSpPr>
            <p:nvPr/>
          </p:nvSpPr>
          <p:spPr bwMode="auto">
            <a:xfrm>
              <a:off x="4549" y="1477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3061" name="Rectangle 213"/>
            <p:cNvSpPr>
              <a:spLocks noChangeArrowheads="1"/>
            </p:cNvSpPr>
            <p:nvPr/>
          </p:nvSpPr>
          <p:spPr bwMode="auto">
            <a:xfrm>
              <a:off x="4455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62" name="Rectangle 214"/>
            <p:cNvSpPr>
              <a:spLocks noChangeArrowheads="1"/>
            </p:cNvSpPr>
            <p:nvPr/>
          </p:nvSpPr>
          <p:spPr bwMode="auto">
            <a:xfrm>
              <a:off x="4555" y="470"/>
              <a:ext cx="8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10</a:t>
              </a:r>
              <a:endParaRPr lang="en-US"/>
            </a:p>
          </p:txBody>
        </p:sp>
        <p:sp>
          <p:nvSpPr>
            <p:cNvPr id="463063" name="Rectangle 215"/>
            <p:cNvSpPr>
              <a:spLocks noChangeArrowheads="1"/>
            </p:cNvSpPr>
            <p:nvPr/>
          </p:nvSpPr>
          <p:spPr bwMode="auto">
            <a:xfrm>
              <a:off x="3720" y="161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64" name="Rectangle 216"/>
            <p:cNvSpPr>
              <a:spLocks noChangeArrowheads="1"/>
            </p:cNvSpPr>
            <p:nvPr/>
          </p:nvSpPr>
          <p:spPr bwMode="auto">
            <a:xfrm>
              <a:off x="3827" y="1640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3065" name="Rectangle 217"/>
            <p:cNvSpPr>
              <a:spLocks noChangeArrowheads="1"/>
            </p:cNvSpPr>
            <p:nvPr/>
          </p:nvSpPr>
          <p:spPr bwMode="auto">
            <a:xfrm>
              <a:off x="3965" y="1616"/>
              <a:ext cx="246" cy="164"/>
            </a:xfrm>
            <a:prstGeom prst="rect">
              <a:avLst/>
            </a:prstGeom>
            <a:solidFill>
              <a:srgbClr val="66CC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66" name="Rectangle 218"/>
            <p:cNvSpPr>
              <a:spLocks noChangeArrowheads="1"/>
            </p:cNvSpPr>
            <p:nvPr/>
          </p:nvSpPr>
          <p:spPr bwMode="auto">
            <a:xfrm>
              <a:off x="4072" y="1640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3067" name="Rectangle 219"/>
            <p:cNvSpPr>
              <a:spLocks noChangeArrowheads="1"/>
            </p:cNvSpPr>
            <p:nvPr/>
          </p:nvSpPr>
          <p:spPr bwMode="auto">
            <a:xfrm>
              <a:off x="4210" y="161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68" name="Rectangle 220"/>
            <p:cNvSpPr>
              <a:spLocks noChangeArrowheads="1"/>
            </p:cNvSpPr>
            <p:nvPr/>
          </p:nvSpPr>
          <p:spPr bwMode="auto">
            <a:xfrm>
              <a:off x="4320" y="1640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3069" name="Rectangle 221"/>
            <p:cNvSpPr>
              <a:spLocks noChangeArrowheads="1"/>
            </p:cNvSpPr>
            <p:nvPr/>
          </p:nvSpPr>
          <p:spPr bwMode="auto">
            <a:xfrm>
              <a:off x="4455" y="161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70" name="Rectangle 222"/>
            <p:cNvSpPr>
              <a:spLocks noChangeArrowheads="1"/>
            </p:cNvSpPr>
            <p:nvPr/>
          </p:nvSpPr>
          <p:spPr bwMode="auto">
            <a:xfrm>
              <a:off x="4556" y="1640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3071" name="Rectangle 223"/>
            <p:cNvSpPr>
              <a:spLocks noChangeArrowheads="1"/>
            </p:cNvSpPr>
            <p:nvPr/>
          </p:nvSpPr>
          <p:spPr bwMode="auto">
            <a:xfrm>
              <a:off x="4700" y="161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72" name="Rectangle 224"/>
            <p:cNvSpPr>
              <a:spLocks noChangeArrowheads="1"/>
            </p:cNvSpPr>
            <p:nvPr/>
          </p:nvSpPr>
          <p:spPr bwMode="auto">
            <a:xfrm>
              <a:off x="4794" y="1640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3073" name="Rectangle 225"/>
            <p:cNvSpPr>
              <a:spLocks noChangeArrowheads="1"/>
            </p:cNvSpPr>
            <p:nvPr/>
          </p:nvSpPr>
          <p:spPr bwMode="auto">
            <a:xfrm>
              <a:off x="4700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74" name="Rectangle 226"/>
            <p:cNvSpPr>
              <a:spLocks noChangeArrowheads="1"/>
            </p:cNvSpPr>
            <p:nvPr/>
          </p:nvSpPr>
          <p:spPr bwMode="auto">
            <a:xfrm>
              <a:off x="4800" y="470"/>
              <a:ext cx="8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11</a:t>
              </a:r>
              <a:endParaRPr lang="en-US"/>
            </a:p>
          </p:txBody>
        </p:sp>
        <p:sp>
          <p:nvSpPr>
            <p:cNvPr id="463075" name="Rectangle 227"/>
            <p:cNvSpPr>
              <a:spLocks noChangeArrowheads="1"/>
            </p:cNvSpPr>
            <p:nvPr/>
          </p:nvSpPr>
          <p:spPr bwMode="auto">
            <a:xfrm>
              <a:off x="576" y="1453"/>
              <a:ext cx="1266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76" name="Rectangle 228"/>
            <p:cNvSpPr>
              <a:spLocks noChangeArrowheads="1"/>
            </p:cNvSpPr>
            <p:nvPr/>
          </p:nvSpPr>
          <p:spPr bwMode="auto">
            <a:xfrm>
              <a:off x="1118" y="1474"/>
              <a:ext cx="40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Courier New" pitchFamily="49" charset="0"/>
                </a:rPr>
                <a:t>bubble</a:t>
              </a:r>
              <a:endParaRPr lang="en-US"/>
            </a:p>
          </p:txBody>
        </p:sp>
        <p:sp>
          <p:nvSpPr>
            <p:cNvPr id="463077" name="Rectangle 229"/>
            <p:cNvSpPr>
              <a:spLocks noChangeArrowheads="1"/>
            </p:cNvSpPr>
            <p:nvPr/>
          </p:nvSpPr>
          <p:spPr bwMode="auto">
            <a:xfrm>
              <a:off x="3965" y="1780"/>
              <a:ext cx="246" cy="164"/>
            </a:xfrm>
            <a:prstGeom prst="rect">
              <a:avLst/>
            </a:prstGeom>
            <a:solidFill>
              <a:srgbClr val="66CC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78" name="Rectangle 230"/>
            <p:cNvSpPr>
              <a:spLocks noChangeArrowheads="1"/>
            </p:cNvSpPr>
            <p:nvPr/>
          </p:nvSpPr>
          <p:spPr bwMode="auto">
            <a:xfrm>
              <a:off x="4079" y="1803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3079" name="Rectangle 231"/>
            <p:cNvSpPr>
              <a:spLocks noChangeArrowheads="1"/>
            </p:cNvSpPr>
            <p:nvPr/>
          </p:nvSpPr>
          <p:spPr bwMode="auto">
            <a:xfrm>
              <a:off x="4210" y="178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80" name="Rectangle 232"/>
            <p:cNvSpPr>
              <a:spLocks noChangeArrowheads="1"/>
            </p:cNvSpPr>
            <p:nvPr/>
          </p:nvSpPr>
          <p:spPr bwMode="auto">
            <a:xfrm>
              <a:off x="4317" y="1803"/>
              <a:ext cx="8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63081" name="Rectangle 233"/>
            <p:cNvSpPr>
              <a:spLocks noChangeArrowheads="1"/>
            </p:cNvSpPr>
            <p:nvPr/>
          </p:nvSpPr>
          <p:spPr bwMode="auto">
            <a:xfrm>
              <a:off x="4455" y="178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82" name="Rectangle 234"/>
            <p:cNvSpPr>
              <a:spLocks noChangeArrowheads="1"/>
            </p:cNvSpPr>
            <p:nvPr/>
          </p:nvSpPr>
          <p:spPr bwMode="auto">
            <a:xfrm>
              <a:off x="4565" y="1803"/>
              <a:ext cx="7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63083" name="Rectangle 235"/>
            <p:cNvSpPr>
              <a:spLocks noChangeArrowheads="1"/>
            </p:cNvSpPr>
            <p:nvPr/>
          </p:nvSpPr>
          <p:spPr bwMode="auto">
            <a:xfrm>
              <a:off x="4700" y="178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84" name="Rectangle 236"/>
            <p:cNvSpPr>
              <a:spLocks noChangeArrowheads="1"/>
            </p:cNvSpPr>
            <p:nvPr/>
          </p:nvSpPr>
          <p:spPr bwMode="auto">
            <a:xfrm>
              <a:off x="4801" y="1803"/>
              <a:ext cx="93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63085" name="Rectangle 237"/>
            <p:cNvSpPr>
              <a:spLocks noChangeArrowheads="1"/>
            </p:cNvSpPr>
            <p:nvPr/>
          </p:nvSpPr>
          <p:spPr bwMode="auto">
            <a:xfrm>
              <a:off x="4945" y="178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86" name="Rectangle 238"/>
            <p:cNvSpPr>
              <a:spLocks noChangeArrowheads="1"/>
            </p:cNvSpPr>
            <p:nvPr/>
          </p:nvSpPr>
          <p:spPr bwMode="auto">
            <a:xfrm>
              <a:off x="5039" y="1803"/>
              <a:ext cx="10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63087" name="Rectangle 239"/>
            <p:cNvSpPr>
              <a:spLocks noChangeArrowheads="1"/>
            </p:cNvSpPr>
            <p:nvPr/>
          </p:nvSpPr>
          <p:spPr bwMode="auto">
            <a:xfrm>
              <a:off x="3475" y="1616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88" name="Rectangle 240"/>
            <p:cNvSpPr>
              <a:spLocks noChangeArrowheads="1"/>
            </p:cNvSpPr>
            <p:nvPr/>
          </p:nvSpPr>
          <p:spPr bwMode="auto">
            <a:xfrm>
              <a:off x="3589" y="1640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63089" name="Rectangle 241"/>
            <p:cNvSpPr>
              <a:spLocks noChangeArrowheads="1"/>
            </p:cNvSpPr>
            <p:nvPr/>
          </p:nvSpPr>
          <p:spPr bwMode="auto">
            <a:xfrm>
              <a:off x="3720" y="1780"/>
              <a:ext cx="246" cy="164"/>
            </a:xfrm>
            <a:prstGeom prst="rect">
              <a:avLst/>
            </a:prstGeom>
            <a:solidFill>
              <a:srgbClr val="CCFFFF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90" name="Rectangle 242"/>
            <p:cNvSpPr>
              <a:spLocks noChangeArrowheads="1"/>
            </p:cNvSpPr>
            <p:nvPr/>
          </p:nvSpPr>
          <p:spPr bwMode="auto">
            <a:xfrm>
              <a:off x="3834" y="1803"/>
              <a:ext cx="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grpSp>
          <p:nvGrpSpPr>
            <p:cNvPr id="463094" name="Group 246"/>
            <p:cNvGrpSpPr>
              <a:grpSpLocks/>
            </p:cNvGrpSpPr>
            <p:nvPr/>
          </p:nvGrpSpPr>
          <p:grpSpPr bwMode="auto">
            <a:xfrm>
              <a:off x="3876" y="1510"/>
              <a:ext cx="89" cy="106"/>
              <a:chOff x="3876" y="1510"/>
              <a:chExt cx="89" cy="106"/>
            </a:xfrm>
          </p:grpSpPr>
          <p:sp>
            <p:nvSpPr>
              <p:cNvPr id="463091" name="Freeform 243"/>
              <p:cNvSpPr>
                <a:spLocks/>
              </p:cNvSpPr>
              <p:nvPr/>
            </p:nvSpPr>
            <p:spPr bwMode="auto">
              <a:xfrm>
                <a:off x="3883" y="1535"/>
                <a:ext cx="34" cy="81"/>
              </a:xfrm>
              <a:custGeom>
                <a:avLst/>
                <a:gdLst/>
                <a:ahLst/>
                <a:cxnLst>
                  <a:cxn ang="0">
                    <a:pos x="0" y="164"/>
                  </a:cxn>
                  <a:cxn ang="0">
                    <a:pos x="0" y="0"/>
                  </a:cxn>
                  <a:cxn ang="0">
                    <a:pos x="69" y="0"/>
                  </a:cxn>
                  <a:cxn ang="0">
                    <a:pos x="0" y="164"/>
                  </a:cxn>
                </a:cxnLst>
                <a:rect l="0" t="0" r="r" b="b"/>
                <a:pathLst>
                  <a:path w="69" h="164">
                    <a:moveTo>
                      <a:pt x="0" y="164"/>
                    </a:moveTo>
                    <a:lnTo>
                      <a:pt x="0" y="0"/>
                    </a:lnTo>
                    <a:lnTo>
                      <a:pt x="69" y="0"/>
                    </a:lnTo>
                    <a:lnTo>
                      <a:pt x="0" y="164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092" name="Freeform 244"/>
              <p:cNvSpPr>
                <a:spLocks/>
              </p:cNvSpPr>
              <p:nvPr/>
            </p:nvSpPr>
            <p:spPr bwMode="auto">
              <a:xfrm>
                <a:off x="3876" y="1527"/>
                <a:ext cx="41" cy="89"/>
              </a:xfrm>
              <a:custGeom>
                <a:avLst/>
                <a:gdLst/>
                <a:ahLst/>
                <a:cxnLst>
                  <a:cxn ang="0">
                    <a:pos x="0" y="179"/>
                  </a:cxn>
                  <a:cxn ang="0">
                    <a:pos x="31" y="179"/>
                  </a:cxn>
                  <a:cxn ang="0">
                    <a:pos x="31" y="15"/>
                  </a:cxn>
                  <a:cxn ang="0">
                    <a:pos x="15" y="15"/>
                  </a:cxn>
                  <a:cxn ang="0">
                    <a:pos x="15" y="30"/>
                  </a:cxn>
                  <a:cxn ang="0">
                    <a:pos x="21" y="29"/>
                  </a:cxn>
                  <a:cxn ang="0">
                    <a:pos x="26" y="25"/>
                  </a:cxn>
                  <a:cxn ang="0">
                    <a:pos x="29" y="20"/>
                  </a:cxn>
                  <a:cxn ang="0">
                    <a:pos x="15" y="30"/>
                  </a:cxn>
                  <a:cxn ang="0">
                    <a:pos x="84" y="30"/>
                  </a:cxn>
                  <a:cxn ang="0">
                    <a:pos x="84" y="0"/>
                  </a:cxn>
                  <a:cxn ang="0">
                    <a:pos x="15" y="0"/>
                  </a:cxn>
                  <a:cxn ang="0">
                    <a:pos x="15" y="0"/>
                  </a:cxn>
                  <a:cxn ang="0">
                    <a:pos x="10" y="2"/>
                  </a:cxn>
                  <a:cxn ang="0">
                    <a:pos x="5" y="5"/>
                  </a:cxn>
                  <a:cxn ang="0">
                    <a:pos x="2" y="10"/>
                  </a:cxn>
                  <a:cxn ang="0">
                    <a:pos x="0" y="15"/>
                  </a:cxn>
                  <a:cxn ang="0">
                    <a:pos x="0" y="15"/>
                  </a:cxn>
                  <a:cxn ang="0">
                    <a:pos x="0" y="179"/>
                  </a:cxn>
                </a:cxnLst>
                <a:rect l="0" t="0" r="r" b="b"/>
                <a:pathLst>
                  <a:path w="84" h="179">
                    <a:moveTo>
                      <a:pt x="0" y="179"/>
                    </a:moveTo>
                    <a:lnTo>
                      <a:pt x="31" y="179"/>
                    </a:lnTo>
                    <a:lnTo>
                      <a:pt x="31" y="15"/>
                    </a:lnTo>
                    <a:lnTo>
                      <a:pt x="15" y="15"/>
                    </a:lnTo>
                    <a:lnTo>
                      <a:pt x="15" y="30"/>
                    </a:lnTo>
                    <a:lnTo>
                      <a:pt x="21" y="29"/>
                    </a:lnTo>
                    <a:lnTo>
                      <a:pt x="26" y="25"/>
                    </a:lnTo>
                    <a:lnTo>
                      <a:pt x="29" y="20"/>
                    </a:lnTo>
                    <a:lnTo>
                      <a:pt x="15" y="30"/>
                    </a:lnTo>
                    <a:lnTo>
                      <a:pt x="84" y="30"/>
                    </a:lnTo>
                    <a:lnTo>
                      <a:pt x="84" y="0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0" y="2"/>
                    </a:lnTo>
                    <a:lnTo>
                      <a:pt x="5" y="5"/>
                    </a:lnTo>
                    <a:lnTo>
                      <a:pt x="2" y="10"/>
                    </a:lnTo>
                    <a:lnTo>
                      <a:pt x="0" y="15"/>
                    </a:lnTo>
                    <a:lnTo>
                      <a:pt x="0" y="15"/>
                    </a:lnTo>
                    <a:lnTo>
                      <a:pt x="0" y="17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093" name="Freeform 245"/>
              <p:cNvSpPr>
                <a:spLocks/>
              </p:cNvSpPr>
              <p:nvPr/>
            </p:nvSpPr>
            <p:spPr bwMode="auto">
              <a:xfrm>
                <a:off x="3916" y="1510"/>
                <a:ext cx="49" cy="50"/>
              </a:xfrm>
              <a:custGeom>
                <a:avLst/>
                <a:gdLst/>
                <a:ahLst/>
                <a:cxnLst>
                  <a:cxn ang="0">
                    <a:pos x="0" y="100"/>
                  </a:cxn>
                  <a:cxn ang="0">
                    <a:pos x="99" y="49"/>
                  </a:cxn>
                  <a:cxn ang="0">
                    <a:pos x="0" y="0"/>
                  </a:cxn>
                  <a:cxn ang="0">
                    <a:pos x="0" y="100"/>
                  </a:cxn>
                </a:cxnLst>
                <a:rect l="0" t="0" r="r" b="b"/>
                <a:pathLst>
                  <a:path w="99" h="100">
                    <a:moveTo>
                      <a:pt x="0" y="100"/>
                    </a:moveTo>
                    <a:lnTo>
                      <a:pt x="99" y="49"/>
                    </a:lnTo>
                    <a:lnTo>
                      <a:pt x="0" y="0"/>
                    </a:lnTo>
                    <a:lnTo>
                      <a:pt x="0" y="10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3095" name="Rectangle 247"/>
            <p:cNvSpPr>
              <a:spLocks noChangeArrowheads="1"/>
            </p:cNvSpPr>
            <p:nvPr/>
          </p:nvSpPr>
          <p:spPr bwMode="auto">
            <a:xfrm>
              <a:off x="4904" y="432"/>
              <a:ext cx="245" cy="163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3096" name="Rectangle 248"/>
            <p:cNvSpPr>
              <a:spLocks noChangeArrowheads="1"/>
            </p:cNvSpPr>
            <p:nvPr/>
          </p:nvSpPr>
          <p:spPr bwMode="auto">
            <a:xfrm>
              <a:off x="5004" y="470"/>
              <a:ext cx="88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0">
                  <a:solidFill>
                    <a:srgbClr val="3333CC"/>
                  </a:solidFill>
                </a:rPr>
                <a:t>12</a:t>
              </a:r>
              <a:endParaRPr lang="en-US"/>
            </a:p>
          </p:txBody>
        </p:sp>
      </p:grpSp>
      <p:graphicFrame>
        <p:nvGraphicFramePr>
          <p:cNvPr id="462853" name="Group 5"/>
          <p:cNvGraphicFramePr>
            <a:graphicFrameLocks noGrp="1"/>
          </p:cNvGraphicFramePr>
          <p:nvPr/>
        </p:nvGraphicFramePr>
        <p:xfrm>
          <a:off x="457200" y="5029200"/>
          <a:ext cx="7689850" cy="942976"/>
        </p:xfrm>
        <a:graphic>
          <a:graphicData uri="http://schemas.openxmlformats.org/drawingml/2006/table">
            <a:tbl>
              <a:tblPr/>
              <a:tblGrid>
                <a:gridCol w="2363788"/>
                <a:gridCol w="1065212"/>
                <a:gridCol w="1065213"/>
                <a:gridCol w="1065212"/>
                <a:gridCol w="1065213"/>
                <a:gridCol w="1065212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F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M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W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Load/Use Hazard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Branch Misprediction Example</a:t>
            </a:r>
          </a:p>
        </p:txBody>
      </p:sp>
      <p:sp>
        <p:nvSpPr>
          <p:cNvPr id="428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953000"/>
            <a:ext cx="8294687" cy="1479550"/>
          </a:xfrm>
        </p:spPr>
        <p:txBody>
          <a:bodyPr/>
          <a:lstStyle/>
          <a:p>
            <a:pPr lvl="1"/>
            <a:r>
              <a:rPr lang="en-US"/>
              <a:t>Should only execute first 8 instructions</a:t>
            </a:r>
          </a:p>
        </p:txBody>
      </p:sp>
      <p:sp>
        <p:nvSpPr>
          <p:cNvPr id="428035" name="Text Box 3"/>
          <p:cNvSpPr txBox="1">
            <a:spLocks noChangeArrowheads="1"/>
          </p:cNvSpPr>
          <p:nvPr/>
        </p:nvSpPr>
        <p:spPr bwMode="auto">
          <a:xfrm>
            <a:off x="381000" y="1828800"/>
            <a:ext cx="8610600" cy="28384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0x000:    xorl %eax,%eax 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0x002:    jne  t             # Not taken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0x007:    irmovl $1, %eax    # Fall through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0x00d:    nop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0x00e:    nop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0x00f:    nop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0x010:    halt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0x011: t: </a:t>
            </a:r>
            <a:r>
              <a:rPr lang="en-US" i="1">
                <a:latin typeface="Courier New" pitchFamily="49" charset="0"/>
              </a:rPr>
              <a:t>irmovl $3, %edx</a:t>
            </a:r>
            <a:r>
              <a:rPr lang="en-US">
                <a:latin typeface="Courier New" pitchFamily="49" charset="0"/>
              </a:rPr>
              <a:t>    # Target (Should not execute)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0x017:    </a:t>
            </a:r>
            <a:r>
              <a:rPr lang="en-US" i="1">
                <a:latin typeface="Courier New" pitchFamily="49" charset="0"/>
              </a:rPr>
              <a:t>irmovl $4, %ecx</a:t>
            </a:r>
            <a:r>
              <a:rPr lang="en-US">
                <a:latin typeface="Courier New" pitchFamily="49" charset="0"/>
              </a:rPr>
              <a:t>    # Should not execute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0x01d:    irmovl $5, %edx    # Should not execute</a:t>
            </a:r>
          </a:p>
        </p:txBody>
      </p:sp>
      <p:sp>
        <p:nvSpPr>
          <p:cNvPr id="428037" name="Text Box 5"/>
          <p:cNvSpPr txBox="1">
            <a:spLocks noChangeArrowheads="1"/>
          </p:cNvSpPr>
          <p:nvPr/>
        </p:nvSpPr>
        <p:spPr bwMode="auto">
          <a:xfrm>
            <a:off x="787400" y="1219200"/>
            <a:ext cx="13208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demo-j.ys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Handling Misprediction</a:t>
            </a:r>
          </a:p>
        </p:txBody>
      </p:sp>
      <p:sp>
        <p:nvSpPr>
          <p:cNvPr id="430085" name="Rectangle 5"/>
          <p:cNvSpPr>
            <a:spLocks noChangeArrowheads="1"/>
          </p:cNvSpPr>
          <p:nvPr/>
        </p:nvSpPr>
        <p:spPr bwMode="auto">
          <a:xfrm>
            <a:off x="304800" y="3657600"/>
            <a:ext cx="8001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Predict branch as taken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Fetch 2 instructions at target</a:t>
            </a:r>
          </a:p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Cancel when mispredicted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Detect branch not-taken in execute stage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On following cycle, replace instructions in execute and decode by bubbles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No side effects have occurred yet</a:t>
            </a:r>
          </a:p>
        </p:txBody>
      </p:sp>
      <p:pic>
        <p:nvPicPr>
          <p:cNvPr id="43008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762000"/>
            <a:ext cx="779145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Detecting Mispredicted Branch</a:t>
            </a:r>
          </a:p>
        </p:txBody>
      </p:sp>
      <p:graphicFrame>
        <p:nvGraphicFramePr>
          <p:cNvPr id="458784" name="Group 32"/>
          <p:cNvGraphicFramePr>
            <a:graphicFrameLocks noGrp="1"/>
          </p:cNvGraphicFramePr>
          <p:nvPr/>
        </p:nvGraphicFramePr>
        <p:xfrm>
          <a:off x="1219200" y="4191000"/>
          <a:ext cx="6630988" cy="941388"/>
        </p:xfrm>
        <a:graphic>
          <a:graphicData uri="http://schemas.openxmlformats.org/drawingml/2006/table">
            <a:tbl>
              <a:tblPr/>
              <a:tblGrid>
                <a:gridCol w="2363788"/>
                <a:gridCol w="4267200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Trigger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Mispredicted Branch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E_icode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 = IJXX &amp; !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e_Cnd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62220" name="Picture 244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4650" y="984250"/>
            <a:ext cx="8093075" cy="2882692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Control for Misprediction</a:t>
            </a:r>
          </a:p>
        </p:txBody>
      </p:sp>
      <p:sp>
        <p:nvSpPr>
          <p:cNvPr id="463875" name="Rectangle 3"/>
          <p:cNvSpPr>
            <a:spLocks noChangeArrowheads="1"/>
          </p:cNvSpPr>
          <p:nvPr/>
        </p:nvSpPr>
        <p:spPr bwMode="auto">
          <a:xfrm>
            <a:off x="304800" y="3657600"/>
            <a:ext cx="8001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385763" indent="-385763" algn="l" defTabSz="912813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24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4638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143000"/>
            <a:ext cx="779145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63914" name="Group 42"/>
          <p:cNvGraphicFramePr>
            <a:graphicFrameLocks noGrp="1"/>
          </p:cNvGraphicFramePr>
          <p:nvPr/>
        </p:nvGraphicFramePr>
        <p:xfrm>
          <a:off x="762000" y="4800600"/>
          <a:ext cx="7689850" cy="941388"/>
        </p:xfrm>
        <a:graphic>
          <a:graphicData uri="http://schemas.openxmlformats.org/drawingml/2006/table">
            <a:tbl>
              <a:tblPr/>
              <a:tblGrid>
                <a:gridCol w="2363788"/>
                <a:gridCol w="1065212"/>
                <a:gridCol w="1065213"/>
                <a:gridCol w="1065212"/>
                <a:gridCol w="1065213"/>
                <a:gridCol w="1065212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F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M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W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Mispredicted Branch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228600" y="1371600"/>
            <a:ext cx="8610600" cy="366236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0x000:    irmovl Stack,%esp  # Initialize stack pointer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0x006:    call p             # Procedure call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0x00b:    irmovl $5,%esi     # Return point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0x011:    halt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0x020: .pos 0x20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0x020: p: irmovl $-1,%edi    # procedure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0x026:    ret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</a:t>
            </a:r>
            <a:r>
              <a:rPr lang="en-US" i="1">
                <a:latin typeface="Courier New" pitchFamily="49" charset="0"/>
              </a:rPr>
              <a:t>0x027:    irmovl $1,%eax     # Should not be executed</a:t>
            </a:r>
          </a:p>
          <a:p>
            <a:pPr algn="l">
              <a:lnSpc>
                <a:spcPct val="100000"/>
              </a:lnSpc>
            </a:pPr>
            <a:r>
              <a:rPr lang="en-US" i="1">
                <a:latin typeface="Courier New" pitchFamily="49" charset="0"/>
              </a:rPr>
              <a:t>  0x02d:    irmovl $2,%ecx     # Should not be executed</a:t>
            </a:r>
          </a:p>
          <a:p>
            <a:pPr algn="l">
              <a:lnSpc>
                <a:spcPct val="100000"/>
              </a:lnSpc>
            </a:pPr>
            <a:r>
              <a:rPr lang="en-US" i="1">
                <a:latin typeface="Courier New" pitchFamily="49" charset="0"/>
              </a:rPr>
              <a:t>  0x033:    irmovl $3,%edx     # Should not be executed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0x039:    irmovl $4,%ebx     # Should not be executed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0x100: .pos 0x100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0x100: Stack:                # Stack: Stack pointer</a:t>
            </a:r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Return Example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0"/>
            <a:ext cx="8294688" cy="488950"/>
          </a:xfrm>
        </p:spPr>
        <p:txBody>
          <a:bodyPr/>
          <a:lstStyle/>
          <a:p>
            <a:pPr lvl="1"/>
            <a:r>
              <a:rPr lang="en-US"/>
              <a:t>Previously executed three additional instructions</a:t>
            </a:r>
          </a:p>
        </p:txBody>
      </p:sp>
      <p:sp>
        <p:nvSpPr>
          <p:cNvPr id="432133" name="Text Box 5"/>
          <p:cNvSpPr txBox="1">
            <a:spLocks noChangeArrowheads="1"/>
          </p:cNvSpPr>
          <p:nvPr/>
        </p:nvSpPr>
        <p:spPr bwMode="auto">
          <a:xfrm>
            <a:off x="5265738" y="304800"/>
            <a:ext cx="17303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r>
              <a:rPr lang="en-US">
                <a:latin typeface="Courier New" pitchFamily="49" charset="0"/>
              </a:rPr>
              <a:t>demo-retb.ys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Stages</a:t>
            </a:r>
          </a:p>
        </p:txBody>
      </p:sp>
      <p:sp>
        <p:nvSpPr>
          <p:cNvPr id="4147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4191000" cy="5213350"/>
          </a:xfrm>
        </p:spPr>
        <p:txBody>
          <a:bodyPr/>
          <a:lstStyle/>
          <a:p>
            <a:r>
              <a:rPr lang="en-US"/>
              <a:t>Fetch</a:t>
            </a:r>
          </a:p>
          <a:p>
            <a:pPr lvl="1"/>
            <a:r>
              <a:rPr lang="en-US"/>
              <a:t>Select current PC</a:t>
            </a:r>
          </a:p>
          <a:p>
            <a:pPr lvl="1"/>
            <a:r>
              <a:rPr lang="en-US"/>
              <a:t>Read instruction</a:t>
            </a:r>
          </a:p>
          <a:p>
            <a:pPr lvl="1"/>
            <a:r>
              <a:rPr lang="en-US"/>
              <a:t>Compute incremented PC</a:t>
            </a:r>
          </a:p>
          <a:p>
            <a:r>
              <a:rPr lang="en-US"/>
              <a:t>Decode</a:t>
            </a:r>
          </a:p>
          <a:p>
            <a:pPr lvl="1"/>
            <a:r>
              <a:rPr lang="en-US"/>
              <a:t>Read program registers</a:t>
            </a:r>
          </a:p>
          <a:p>
            <a:r>
              <a:rPr lang="en-US"/>
              <a:t>Execute</a:t>
            </a:r>
          </a:p>
          <a:p>
            <a:pPr lvl="1"/>
            <a:r>
              <a:rPr lang="en-US"/>
              <a:t>Operate ALU</a:t>
            </a:r>
          </a:p>
          <a:p>
            <a:r>
              <a:rPr lang="en-US"/>
              <a:t>Memory</a:t>
            </a:r>
          </a:p>
          <a:p>
            <a:pPr lvl="1"/>
            <a:r>
              <a:rPr lang="en-US"/>
              <a:t>Read or write data memory</a:t>
            </a:r>
          </a:p>
          <a:p>
            <a:r>
              <a:rPr lang="en-US"/>
              <a:t>Write Back</a:t>
            </a:r>
          </a:p>
          <a:p>
            <a:pPr lvl="1"/>
            <a:r>
              <a:rPr lang="en-US"/>
              <a:t>Update register file</a:t>
            </a:r>
          </a:p>
        </p:txBody>
      </p:sp>
      <p:pic>
        <p:nvPicPr>
          <p:cNvPr id="5" name="Picture 8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1850" y="593724"/>
            <a:ext cx="4284876" cy="6105526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10" name="Rectangle 6"/>
          <p:cNvSpPr>
            <a:spLocks noChangeArrowheads="1"/>
          </p:cNvSpPr>
          <p:nvPr/>
        </p:nvSpPr>
        <p:spPr bwMode="auto">
          <a:xfrm>
            <a:off x="990600" y="9906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11" name="Rectangle 7"/>
          <p:cNvSpPr>
            <a:spLocks noChangeArrowheads="1"/>
          </p:cNvSpPr>
          <p:nvPr/>
        </p:nvSpPr>
        <p:spPr bwMode="auto">
          <a:xfrm>
            <a:off x="1082675" y="1052513"/>
            <a:ext cx="148907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0x026:    ret</a:t>
            </a:r>
            <a:endParaRPr lang="en-US"/>
          </a:p>
        </p:txBody>
      </p:sp>
      <p:sp>
        <p:nvSpPr>
          <p:cNvPr id="431112" name="Rectangle 8"/>
          <p:cNvSpPr>
            <a:spLocks noChangeArrowheads="1"/>
          </p:cNvSpPr>
          <p:nvPr/>
        </p:nvSpPr>
        <p:spPr bwMode="auto">
          <a:xfrm>
            <a:off x="4038600" y="9906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13" name="Rectangle 9"/>
          <p:cNvSpPr>
            <a:spLocks noChangeArrowheads="1"/>
          </p:cNvSpPr>
          <p:nvPr/>
        </p:nvSpPr>
        <p:spPr bwMode="auto">
          <a:xfrm>
            <a:off x="4205288" y="1035050"/>
            <a:ext cx="21431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31114" name="Rectangle 10"/>
          <p:cNvSpPr>
            <a:spLocks noChangeArrowheads="1"/>
          </p:cNvSpPr>
          <p:nvPr/>
        </p:nvSpPr>
        <p:spPr bwMode="auto">
          <a:xfrm>
            <a:off x="4495800" y="9906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15" name="Rectangle 11"/>
          <p:cNvSpPr>
            <a:spLocks noChangeArrowheads="1"/>
          </p:cNvSpPr>
          <p:nvPr/>
        </p:nvSpPr>
        <p:spPr bwMode="auto">
          <a:xfrm>
            <a:off x="4651375" y="1035050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31116" name="Rectangle 12"/>
          <p:cNvSpPr>
            <a:spLocks noChangeArrowheads="1"/>
          </p:cNvSpPr>
          <p:nvPr/>
        </p:nvSpPr>
        <p:spPr bwMode="auto">
          <a:xfrm>
            <a:off x="4953000" y="9906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17" name="Rectangle 13"/>
          <p:cNvSpPr>
            <a:spLocks noChangeArrowheads="1"/>
          </p:cNvSpPr>
          <p:nvPr/>
        </p:nvSpPr>
        <p:spPr bwMode="auto">
          <a:xfrm>
            <a:off x="5113338" y="1035050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31118" name="Rectangle 14"/>
          <p:cNvSpPr>
            <a:spLocks noChangeArrowheads="1"/>
          </p:cNvSpPr>
          <p:nvPr/>
        </p:nvSpPr>
        <p:spPr bwMode="auto">
          <a:xfrm>
            <a:off x="5410200" y="9906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19" name="Rectangle 15"/>
          <p:cNvSpPr>
            <a:spLocks noChangeArrowheads="1"/>
          </p:cNvSpPr>
          <p:nvPr/>
        </p:nvSpPr>
        <p:spPr bwMode="auto">
          <a:xfrm>
            <a:off x="5553075" y="1035050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31120" name="Rectangle 16"/>
          <p:cNvSpPr>
            <a:spLocks noChangeArrowheads="1"/>
          </p:cNvSpPr>
          <p:nvPr/>
        </p:nvSpPr>
        <p:spPr bwMode="auto">
          <a:xfrm>
            <a:off x="6324600" y="1295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21" name="Rectangle 17"/>
          <p:cNvSpPr>
            <a:spLocks noChangeArrowheads="1"/>
          </p:cNvSpPr>
          <p:nvPr/>
        </p:nvSpPr>
        <p:spPr bwMode="auto">
          <a:xfrm>
            <a:off x="6453188" y="1339850"/>
            <a:ext cx="2889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31122" name="Rectangle 18"/>
          <p:cNvSpPr>
            <a:spLocks noChangeArrowheads="1"/>
          </p:cNvSpPr>
          <p:nvPr/>
        </p:nvSpPr>
        <p:spPr bwMode="auto">
          <a:xfrm>
            <a:off x="990600" y="12954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23" name="Rectangle 19"/>
          <p:cNvSpPr>
            <a:spLocks noChangeArrowheads="1"/>
          </p:cNvSpPr>
          <p:nvPr/>
        </p:nvSpPr>
        <p:spPr bwMode="auto">
          <a:xfrm>
            <a:off x="2146300" y="1347788"/>
            <a:ext cx="744538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bubble</a:t>
            </a:r>
            <a:endParaRPr lang="en-US"/>
          </a:p>
        </p:txBody>
      </p:sp>
      <p:sp>
        <p:nvSpPr>
          <p:cNvPr id="431124" name="Rectangle 20"/>
          <p:cNvSpPr>
            <a:spLocks noChangeArrowheads="1"/>
          </p:cNvSpPr>
          <p:nvPr/>
        </p:nvSpPr>
        <p:spPr bwMode="auto">
          <a:xfrm>
            <a:off x="4495800" y="1295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25" name="Rectangle 21"/>
          <p:cNvSpPr>
            <a:spLocks noChangeArrowheads="1"/>
          </p:cNvSpPr>
          <p:nvPr/>
        </p:nvSpPr>
        <p:spPr bwMode="auto">
          <a:xfrm>
            <a:off x="4662488" y="1339850"/>
            <a:ext cx="21431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31126" name="Rectangle 22"/>
          <p:cNvSpPr>
            <a:spLocks noChangeArrowheads="1"/>
          </p:cNvSpPr>
          <p:nvPr/>
        </p:nvSpPr>
        <p:spPr bwMode="auto">
          <a:xfrm>
            <a:off x="4953000" y="1295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27" name="Rectangle 23"/>
          <p:cNvSpPr>
            <a:spLocks noChangeArrowheads="1"/>
          </p:cNvSpPr>
          <p:nvPr/>
        </p:nvSpPr>
        <p:spPr bwMode="auto">
          <a:xfrm>
            <a:off x="5108575" y="1339850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31128" name="Rectangle 24"/>
          <p:cNvSpPr>
            <a:spLocks noChangeArrowheads="1"/>
          </p:cNvSpPr>
          <p:nvPr/>
        </p:nvSpPr>
        <p:spPr bwMode="auto">
          <a:xfrm>
            <a:off x="5410200" y="1295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29" name="Rectangle 25"/>
          <p:cNvSpPr>
            <a:spLocks noChangeArrowheads="1"/>
          </p:cNvSpPr>
          <p:nvPr/>
        </p:nvSpPr>
        <p:spPr bwMode="auto">
          <a:xfrm>
            <a:off x="5570538" y="1339850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31130" name="Rectangle 26"/>
          <p:cNvSpPr>
            <a:spLocks noChangeArrowheads="1"/>
          </p:cNvSpPr>
          <p:nvPr/>
        </p:nvSpPr>
        <p:spPr bwMode="auto">
          <a:xfrm>
            <a:off x="5867400" y="1295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31" name="Rectangle 27"/>
          <p:cNvSpPr>
            <a:spLocks noChangeArrowheads="1"/>
          </p:cNvSpPr>
          <p:nvPr/>
        </p:nvSpPr>
        <p:spPr bwMode="auto">
          <a:xfrm>
            <a:off x="6010275" y="1339850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31132" name="Rectangle 28"/>
          <p:cNvSpPr>
            <a:spLocks noChangeArrowheads="1"/>
          </p:cNvSpPr>
          <p:nvPr/>
        </p:nvSpPr>
        <p:spPr bwMode="auto">
          <a:xfrm>
            <a:off x="5867400" y="9906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33" name="Rectangle 29"/>
          <p:cNvSpPr>
            <a:spLocks noChangeArrowheads="1"/>
          </p:cNvSpPr>
          <p:nvPr/>
        </p:nvSpPr>
        <p:spPr bwMode="auto">
          <a:xfrm>
            <a:off x="5995988" y="1035050"/>
            <a:ext cx="2889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31134" name="Rectangle 30"/>
          <p:cNvSpPr>
            <a:spLocks noChangeArrowheads="1"/>
          </p:cNvSpPr>
          <p:nvPr/>
        </p:nvSpPr>
        <p:spPr bwMode="auto">
          <a:xfrm>
            <a:off x="990600" y="16002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35" name="Rectangle 31"/>
          <p:cNvSpPr>
            <a:spLocks noChangeArrowheads="1"/>
          </p:cNvSpPr>
          <p:nvPr/>
        </p:nvSpPr>
        <p:spPr bwMode="auto">
          <a:xfrm>
            <a:off x="2146300" y="1652588"/>
            <a:ext cx="744538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bubble</a:t>
            </a:r>
            <a:endParaRPr lang="en-US"/>
          </a:p>
        </p:txBody>
      </p:sp>
      <p:sp>
        <p:nvSpPr>
          <p:cNvPr id="431136" name="Rectangle 32"/>
          <p:cNvSpPr>
            <a:spLocks noChangeArrowheads="1"/>
          </p:cNvSpPr>
          <p:nvPr/>
        </p:nvSpPr>
        <p:spPr bwMode="auto">
          <a:xfrm>
            <a:off x="4953000" y="16002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37" name="Rectangle 33"/>
          <p:cNvSpPr>
            <a:spLocks noChangeArrowheads="1"/>
          </p:cNvSpPr>
          <p:nvPr/>
        </p:nvSpPr>
        <p:spPr bwMode="auto">
          <a:xfrm>
            <a:off x="5119688" y="1644650"/>
            <a:ext cx="21431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31138" name="Rectangle 34"/>
          <p:cNvSpPr>
            <a:spLocks noChangeArrowheads="1"/>
          </p:cNvSpPr>
          <p:nvPr/>
        </p:nvSpPr>
        <p:spPr bwMode="auto">
          <a:xfrm>
            <a:off x="5410200" y="16002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39" name="Rectangle 35"/>
          <p:cNvSpPr>
            <a:spLocks noChangeArrowheads="1"/>
          </p:cNvSpPr>
          <p:nvPr/>
        </p:nvSpPr>
        <p:spPr bwMode="auto">
          <a:xfrm>
            <a:off x="5565775" y="1644650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31140" name="Rectangle 36"/>
          <p:cNvSpPr>
            <a:spLocks noChangeArrowheads="1"/>
          </p:cNvSpPr>
          <p:nvPr/>
        </p:nvSpPr>
        <p:spPr bwMode="auto">
          <a:xfrm>
            <a:off x="5867400" y="16002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41" name="Rectangle 37"/>
          <p:cNvSpPr>
            <a:spLocks noChangeArrowheads="1"/>
          </p:cNvSpPr>
          <p:nvPr/>
        </p:nvSpPr>
        <p:spPr bwMode="auto">
          <a:xfrm>
            <a:off x="6027738" y="1644650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31142" name="Rectangle 38"/>
          <p:cNvSpPr>
            <a:spLocks noChangeArrowheads="1"/>
          </p:cNvSpPr>
          <p:nvPr/>
        </p:nvSpPr>
        <p:spPr bwMode="auto">
          <a:xfrm>
            <a:off x="6324600" y="16002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43" name="Rectangle 39"/>
          <p:cNvSpPr>
            <a:spLocks noChangeArrowheads="1"/>
          </p:cNvSpPr>
          <p:nvPr/>
        </p:nvSpPr>
        <p:spPr bwMode="auto">
          <a:xfrm>
            <a:off x="6467475" y="1644650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31144" name="Rectangle 40"/>
          <p:cNvSpPr>
            <a:spLocks noChangeArrowheads="1"/>
          </p:cNvSpPr>
          <p:nvPr/>
        </p:nvSpPr>
        <p:spPr bwMode="auto">
          <a:xfrm>
            <a:off x="6781800" y="16002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45" name="Rectangle 41"/>
          <p:cNvSpPr>
            <a:spLocks noChangeArrowheads="1"/>
          </p:cNvSpPr>
          <p:nvPr/>
        </p:nvSpPr>
        <p:spPr bwMode="auto">
          <a:xfrm>
            <a:off x="6910388" y="1644650"/>
            <a:ext cx="2889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31146" name="Rectangle 42"/>
          <p:cNvSpPr>
            <a:spLocks noChangeArrowheads="1"/>
          </p:cNvSpPr>
          <p:nvPr/>
        </p:nvSpPr>
        <p:spPr bwMode="auto">
          <a:xfrm>
            <a:off x="990600" y="19050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47" name="Rectangle 43"/>
          <p:cNvSpPr>
            <a:spLocks noChangeArrowheads="1"/>
          </p:cNvSpPr>
          <p:nvPr/>
        </p:nvSpPr>
        <p:spPr bwMode="auto">
          <a:xfrm>
            <a:off x="2146300" y="1957388"/>
            <a:ext cx="744538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bubble</a:t>
            </a:r>
            <a:endParaRPr lang="en-US"/>
          </a:p>
        </p:txBody>
      </p:sp>
      <p:sp>
        <p:nvSpPr>
          <p:cNvPr id="431148" name="Rectangle 44"/>
          <p:cNvSpPr>
            <a:spLocks noChangeArrowheads="1"/>
          </p:cNvSpPr>
          <p:nvPr/>
        </p:nvSpPr>
        <p:spPr bwMode="auto">
          <a:xfrm>
            <a:off x="5410200" y="19050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49" name="Rectangle 45"/>
          <p:cNvSpPr>
            <a:spLocks noChangeArrowheads="1"/>
          </p:cNvSpPr>
          <p:nvPr/>
        </p:nvSpPr>
        <p:spPr bwMode="auto">
          <a:xfrm>
            <a:off x="5576888" y="1949450"/>
            <a:ext cx="21431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31150" name="Rectangle 46"/>
          <p:cNvSpPr>
            <a:spLocks noChangeArrowheads="1"/>
          </p:cNvSpPr>
          <p:nvPr/>
        </p:nvSpPr>
        <p:spPr bwMode="auto">
          <a:xfrm>
            <a:off x="5867400" y="19050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51" name="Rectangle 47"/>
          <p:cNvSpPr>
            <a:spLocks noChangeArrowheads="1"/>
          </p:cNvSpPr>
          <p:nvPr/>
        </p:nvSpPr>
        <p:spPr bwMode="auto">
          <a:xfrm>
            <a:off x="6022975" y="1949450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31152" name="Rectangle 48"/>
          <p:cNvSpPr>
            <a:spLocks noChangeArrowheads="1"/>
          </p:cNvSpPr>
          <p:nvPr/>
        </p:nvSpPr>
        <p:spPr bwMode="auto">
          <a:xfrm>
            <a:off x="6324600" y="19050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53" name="Rectangle 49"/>
          <p:cNvSpPr>
            <a:spLocks noChangeArrowheads="1"/>
          </p:cNvSpPr>
          <p:nvPr/>
        </p:nvSpPr>
        <p:spPr bwMode="auto">
          <a:xfrm>
            <a:off x="6484938" y="1949450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31154" name="Rectangle 50"/>
          <p:cNvSpPr>
            <a:spLocks noChangeArrowheads="1"/>
          </p:cNvSpPr>
          <p:nvPr/>
        </p:nvSpPr>
        <p:spPr bwMode="auto">
          <a:xfrm>
            <a:off x="6781800" y="19050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55" name="Rectangle 51"/>
          <p:cNvSpPr>
            <a:spLocks noChangeArrowheads="1"/>
          </p:cNvSpPr>
          <p:nvPr/>
        </p:nvSpPr>
        <p:spPr bwMode="auto">
          <a:xfrm>
            <a:off x="6924675" y="1949450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31156" name="Rectangle 52"/>
          <p:cNvSpPr>
            <a:spLocks noChangeArrowheads="1"/>
          </p:cNvSpPr>
          <p:nvPr/>
        </p:nvSpPr>
        <p:spPr bwMode="auto">
          <a:xfrm>
            <a:off x="7239000" y="19050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57" name="Rectangle 53"/>
          <p:cNvSpPr>
            <a:spLocks noChangeArrowheads="1"/>
          </p:cNvSpPr>
          <p:nvPr/>
        </p:nvSpPr>
        <p:spPr bwMode="auto">
          <a:xfrm>
            <a:off x="7367588" y="1949450"/>
            <a:ext cx="2889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31158" name="Rectangle 54"/>
          <p:cNvSpPr>
            <a:spLocks noChangeArrowheads="1"/>
          </p:cNvSpPr>
          <p:nvPr/>
        </p:nvSpPr>
        <p:spPr bwMode="auto">
          <a:xfrm>
            <a:off x="990600" y="22098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59" name="Rectangle 55"/>
          <p:cNvSpPr>
            <a:spLocks noChangeArrowheads="1"/>
          </p:cNvSpPr>
          <p:nvPr/>
        </p:nvSpPr>
        <p:spPr bwMode="auto">
          <a:xfrm>
            <a:off x="1082675" y="2271713"/>
            <a:ext cx="1169988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0x00b:    </a:t>
            </a:r>
            <a:endParaRPr lang="en-US"/>
          </a:p>
        </p:txBody>
      </p:sp>
      <p:sp>
        <p:nvSpPr>
          <p:cNvPr id="431160" name="Rectangle 56"/>
          <p:cNvSpPr>
            <a:spLocks noChangeArrowheads="1"/>
          </p:cNvSpPr>
          <p:nvPr/>
        </p:nvSpPr>
        <p:spPr bwMode="auto">
          <a:xfrm>
            <a:off x="2198688" y="2271713"/>
            <a:ext cx="744537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irmovl </a:t>
            </a:r>
            <a:endParaRPr lang="en-US"/>
          </a:p>
        </p:txBody>
      </p:sp>
      <p:sp>
        <p:nvSpPr>
          <p:cNvPr id="431161" name="Rectangle 57"/>
          <p:cNvSpPr>
            <a:spLocks noChangeArrowheads="1"/>
          </p:cNvSpPr>
          <p:nvPr/>
        </p:nvSpPr>
        <p:spPr bwMode="auto">
          <a:xfrm>
            <a:off x="2890838" y="2271713"/>
            <a:ext cx="531812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$5,%</a:t>
            </a:r>
            <a:endParaRPr lang="en-US"/>
          </a:p>
        </p:txBody>
      </p:sp>
      <p:sp>
        <p:nvSpPr>
          <p:cNvPr id="431162" name="Rectangle 58"/>
          <p:cNvSpPr>
            <a:spLocks noChangeArrowheads="1"/>
          </p:cNvSpPr>
          <p:nvPr/>
        </p:nvSpPr>
        <p:spPr bwMode="auto">
          <a:xfrm>
            <a:off x="3368675" y="2271713"/>
            <a:ext cx="319088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esi</a:t>
            </a:r>
            <a:endParaRPr lang="en-US"/>
          </a:p>
        </p:txBody>
      </p:sp>
      <p:sp>
        <p:nvSpPr>
          <p:cNvPr id="431163" name="Rectangle 59"/>
          <p:cNvSpPr>
            <a:spLocks noChangeArrowheads="1"/>
          </p:cNvSpPr>
          <p:nvPr/>
        </p:nvSpPr>
        <p:spPr bwMode="auto">
          <a:xfrm>
            <a:off x="3741738" y="2271713"/>
            <a:ext cx="10636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# Return </a:t>
            </a:r>
            <a:endParaRPr lang="en-US"/>
          </a:p>
        </p:txBody>
      </p:sp>
      <p:sp>
        <p:nvSpPr>
          <p:cNvPr id="431164" name="Rectangle 60"/>
          <p:cNvSpPr>
            <a:spLocks noChangeArrowheads="1"/>
          </p:cNvSpPr>
          <p:nvPr/>
        </p:nvSpPr>
        <p:spPr bwMode="auto">
          <a:xfrm>
            <a:off x="5867400" y="22098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65" name="Rectangle 61"/>
          <p:cNvSpPr>
            <a:spLocks noChangeArrowheads="1"/>
          </p:cNvSpPr>
          <p:nvPr/>
        </p:nvSpPr>
        <p:spPr bwMode="auto">
          <a:xfrm>
            <a:off x="6034088" y="2254250"/>
            <a:ext cx="21431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31166" name="Rectangle 62"/>
          <p:cNvSpPr>
            <a:spLocks noChangeArrowheads="1"/>
          </p:cNvSpPr>
          <p:nvPr/>
        </p:nvSpPr>
        <p:spPr bwMode="auto">
          <a:xfrm>
            <a:off x="6324600" y="2209800"/>
            <a:ext cx="458788" cy="306388"/>
          </a:xfrm>
          <a:prstGeom prst="rect">
            <a:avLst/>
          </a:prstGeom>
          <a:solidFill>
            <a:srgbClr val="66CC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67" name="Rectangle 63"/>
          <p:cNvSpPr>
            <a:spLocks noChangeArrowheads="1"/>
          </p:cNvSpPr>
          <p:nvPr/>
        </p:nvSpPr>
        <p:spPr bwMode="auto">
          <a:xfrm>
            <a:off x="6480175" y="2254250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31168" name="Rectangle 64"/>
          <p:cNvSpPr>
            <a:spLocks noChangeArrowheads="1"/>
          </p:cNvSpPr>
          <p:nvPr/>
        </p:nvSpPr>
        <p:spPr bwMode="auto">
          <a:xfrm>
            <a:off x="6781800" y="22098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69" name="Rectangle 65"/>
          <p:cNvSpPr>
            <a:spLocks noChangeArrowheads="1"/>
          </p:cNvSpPr>
          <p:nvPr/>
        </p:nvSpPr>
        <p:spPr bwMode="auto">
          <a:xfrm>
            <a:off x="6942138" y="2254250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31170" name="Rectangle 66"/>
          <p:cNvSpPr>
            <a:spLocks noChangeArrowheads="1"/>
          </p:cNvSpPr>
          <p:nvPr/>
        </p:nvSpPr>
        <p:spPr bwMode="auto">
          <a:xfrm>
            <a:off x="7239000" y="22098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71" name="Rectangle 67"/>
          <p:cNvSpPr>
            <a:spLocks noChangeArrowheads="1"/>
          </p:cNvSpPr>
          <p:nvPr/>
        </p:nvSpPr>
        <p:spPr bwMode="auto">
          <a:xfrm>
            <a:off x="7381875" y="2254250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31172" name="Rectangle 68"/>
          <p:cNvSpPr>
            <a:spLocks noChangeArrowheads="1"/>
          </p:cNvSpPr>
          <p:nvPr/>
        </p:nvSpPr>
        <p:spPr bwMode="auto">
          <a:xfrm>
            <a:off x="7696200" y="22098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73" name="Rectangle 69"/>
          <p:cNvSpPr>
            <a:spLocks noChangeArrowheads="1"/>
          </p:cNvSpPr>
          <p:nvPr/>
        </p:nvSpPr>
        <p:spPr bwMode="auto">
          <a:xfrm>
            <a:off x="7824788" y="2254250"/>
            <a:ext cx="2889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31174" name="Rectangle 70"/>
          <p:cNvSpPr>
            <a:spLocks noChangeArrowheads="1"/>
          </p:cNvSpPr>
          <p:nvPr/>
        </p:nvSpPr>
        <p:spPr bwMode="auto">
          <a:xfrm>
            <a:off x="990600" y="6858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75" name="Rectangle 71"/>
          <p:cNvSpPr>
            <a:spLocks noChangeArrowheads="1"/>
          </p:cNvSpPr>
          <p:nvPr/>
        </p:nvSpPr>
        <p:spPr bwMode="auto">
          <a:xfrm>
            <a:off x="1082675" y="739775"/>
            <a:ext cx="744538" cy="25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# demo</a:t>
            </a:r>
            <a:endParaRPr lang="en-US"/>
          </a:p>
        </p:txBody>
      </p:sp>
      <p:sp>
        <p:nvSpPr>
          <p:cNvPr id="431176" name="Rectangle 72"/>
          <p:cNvSpPr>
            <a:spLocks noChangeArrowheads="1"/>
          </p:cNvSpPr>
          <p:nvPr/>
        </p:nvSpPr>
        <p:spPr bwMode="auto">
          <a:xfrm>
            <a:off x="1720850" y="739775"/>
            <a:ext cx="212725" cy="25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-</a:t>
            </a:r>
            <a:endParaRPr lang="en-US"/>
          </a:p>
        </p:txBody>
      </p:sp>
      <p:sp>
        <p:nvSpPr>
          <p:cNvPr id="431177" name="Rectangle 73"/>
          <p:cNvSpPr>
            <a:spLocks noChangeArrowheads="1"/>
          </p:cNvSpPr>
          <p:nvPr/>
        </p:nvSpPr>
        <p:spPr bwMode="auto">
          <a:xfrm>
            <a:off x="1879600" y="739775"/>
            <a:ext cx="42545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retb</a:t>
            </a:r>
            <a:endParaRPr lang="en-US"/>
          </a:p>
        </p:txBody>
      </p:sp>
      <p:sp>
        <p:nvSpPr>
          <p:cNvPr id="431178" name="Rectangle 74"/>
          <p:cNvSpPr>
            <a:spLocks noChangeArrowheads="1"/>
          </p:cNvSpPr>
          <p:nvPr/>
        </p:nvSpPr>
        <p:spPr bwMode="auto">
          <a:xfrm>
            <a:off x="5867400" y="22098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79" name="Rectangle 75"/>
          <p:cNvSpPr>
            <a:spLocks noChangeArrowheads="1"/>
          </p:cNvSpPr>
          <p:nvPr/>
        </p:nvSpPr>
        <p:spPr bwMode="auto">
          <a:xfrm>
            <a:off x="6034088" y="2254250"/>
            <a:ext cx="21431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31180" name="Rectangle 76"/>
          <p:cNvSpPr>
            <a:spLocks noChangeArrowheads="1"/>
          </p:cNvSpPr>
          <p:nvPr/>
        </p:nvSpPr>
        <p:spPr bwMode="auto">
          <a:xfrm>
            <a:off x="6324600" y="22098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81" name="Rectangle 77"/>
          <p:cNvSpPr>
            <a:spLocks noChangeArrowheads="1"/>
          </p:cNvSpPr>
          <p:nvPr/>
        </p:nvSpPr>
        <p:spPr bwMode="auto">
          <a:xfrm>
            <a:off x="6480175" y="2254250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31182" name="Rectangle 78"/>
          <p:cNvSpPr>
            <a:spLocks noChangeArrowheads="1"/>
          </p:cNvSpPr>
          <p:nvPr/>
        </p:nvSpPr>
        <p:spPr bwMode="auto">
          <a:xfrm>
            <a:off x="6781800" y="22098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83" name="Rectangle 79"/>
          <p:cNvSpPr>
            <a:spLocks noChangeArrowheads="1"/>
          </p:cNvSpPr>
          <p:nvPr/>
        </p:nvSpPr>
        <p:spPr bwMode="auto">
          <a:xfrm>
            <a:off x="6942138" y="2254250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31184" name="Rectangle 80"/>
          <p:cNvSpPr>
            <a:spLocks noChangeArrowheads="1"/>
          </p:cNvSpPr>
          <p:nvPr/>
        </p:nvSpPr>
        <p:spPr bwMode="auto">
          <a:xfrm>
            <a:off x="7239000" y="22098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85" name="Rectangle 81"/>
          <p:cNvSpPr>
            <a:spLocks noChangeArrowheads="1"/>
          </p:cNvSpPr>
          <p:nvPr/>
        </p:nvSpPr>
        <p:spPr bwMode="auto">
          <a:xfrm>
            <a:off x="7381875" y="2254250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31186" name="Rectangle 82"/>
          <p:cNvSpPr>
            <a:spLocks noChangeArrowheads="1"/>
          </p:cNvSpPr>
          <p:nvPr/>
        </p:nvSpPr>
        <p:spPr bwMode="auto">
          <a:xfrm>
            <a:off x="7696200" y="22098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87" name="Rectangle 83"/>
          <p:cNvSpPr>
            <a:spLocks noChangeArrowheads="1"/>
          </p:cNvSpPr>
          <p:nvPr/>
        </p:nvSpPr>
        <p:spPr bwMode="auto">
          <a:xfrm>
            <a:off x="7824788" y="2254250"/>
            <a:ext cx="2889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31188" name="Rectangle 84"/>
          <p:cNvSpPr>
            <a:spLocks noChangeArrowheads="1"/>
          </p:cNvSpPr>
          <p:nvPr/>
        </p:nvSpPr>
        <p:spPr bwMode="auto">
          <a:xfrm>
            <a:off x="5181600" y="4953000"/>
            <a:ext cx="1906588" cy="763588"/>
          </a:xfrm>
          <a:prstGeom prst="rect">
            <a:avLst/>
          </a:prstGeom>
          <a:solidFill>
            <a:srgbClr val="B2B2B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89" name="Rectangle 85"/>
          <p:cNvSpPr>
            <a:spLocks noChangeArrowheads="1"/>
          </p:cNvSpPr>
          <p:nvPr/>
        </p:nvSpPr>
        <p:spPr bwMode="auto">
          <a:xfrm>
            <a:off x="6072188" y="5018088"/>
            <a:ext cx="214312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31190" name="Rectangle 86"/>
          <p:cNvSpPr>
            <a:spLocks noChangeArrowheads="1"/>
          </p:cNvSpPr>
          <p:nvPr/>
        </p:nvSpPr>
        <p:spPr bwMode="auto">
          <a:xfrm>
            <a:off x="5181600" y="5257800"/>
            <a:ext cx="1906588" cy="493713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91" name="Rectangle 87"/>
          <p:cNvSpPr>
            <a:spLocks noChangeArrowheads="1"/>
          </p:cNvSpPr>
          <p:nvPr/>
        </p:nvSpPr>
        <p:spPr bwMode="auto">
          <a:xfrm>
            <a:off x="5318125" y="5300663"/>
            <a:ext cx="354013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</a:rPr>
              <a:t>valC</a:t>
            </a:r>
            <a:endParaRPr lang="en-US"/>
          </a:p>
        </p:txBody>
      </p:sp>
      <p:sp>
        <p:nvSpPr>
          <p:cNvPr id="431192" name="Rectangle 88"/>
          <p:cNvSpPr>
            <a:spLocks noChangeArrowheads="1"/>
          </p:cNvSpPr>
          <p:nvPr/>
        </p:nvSpPr>
        <p:spPr bwMode="auto">
          <a:xfrm>
            <a:off x="5683250" y="5294313"/>
            <a:ext cx="296863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Wingdings 3" pitchFamily="18" charset="2"/>
              </a:rPr>
              <a:t>f</a:t>
            </a:r>
            <a:endParaRPr lang="en-US"/>
          </a:p>
        </p:txBody>
      </p:sp>
      <p:sp>
        <p:nvSpPr>
          <p:cNvPr id="431193" name="Rectangle 89"/>
          <p:cNvSpPr>
            <a:spLocks noChangeArrowheads="1"/>
          </p:cNvSpPr>
          <p:nvPr/>
        </p:nvSpPr>
        <p:spPr bwMode="auto">
          <a:xfrm>
            <a:off x="5891213" y="5300663"/>
            <a:ext cx="176212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</a:rPr>
              <a:t>5</a:t>
            </a:r>
            <a:endParaRPr lang="en-US"/>
          </a:p>
        </p:txBody>
      </p:sp>
      <p:sp>
        <p:nvSpPr>
          <p:cNvPr id="431194" name="Rectangle 90"/>
          <p:cNvSpPr>
            <a:spLocks noChangeArrowheads="1"/>
          </p:cNvSpPr>
          <p:nvPr/>
        </p:nvSpPr>
        <p:spPr bwMode="auto">
          <a:xfrm>
            <a:off x="5318125" y="5521325"/>
            <a:ext cx="17780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</a:rPr>
              <a:t>rB</a:t>
            </a:r>
            <a:endParaRPr lang="en-US"/>
          </a:p>
        </p:txBody>
      </p:sp>
      <p:sp>
        <p:nvSpPr>
          <p:cNvPr id="431195" name="Rectangle 91"/>
          <p:cNvSpPr>
            <a:spLocks noChangeArrowheads="1"/>
          </p:cNvSpPr>
          <p:nvPr/>
        </p:nvSpPr>
        <p:spPr bwMode="auto">
          <a:xfrm>
            <a:off x="5507038" y="5514975"/>
            <a:ext cx="296862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Wingdings 3" pitchFamily="18" charset="2"/>
              </a:rPr>
              <a:t>f</a:t>
            </a:r>
            <a:endParaRPr lang="en-US"/>
          </a:p>
        </p:txBody>
      </p:sp>
      <p:sp>
        <p:nvSpPr>
          <p:cNvPr id="431196" name="Rectangle 92"/>
          <p:cNvSpPr>
            <a:spLocks noChangeArrowheads="1"/>
          </p:cNvSpPr>
          <p:nvPr/>
        </p:nvSpPr>
        <p:spPr bwMode="auto">
          <a:xfrm>
            <a:off x="5715000" y="5540375"/>
            <a:ext cx="2127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%</a:t>
            </a:r>
            <a:endParaRPr lang="en-US"/>
          </a:p>
        </p:txBody>
      </p:sp>
      <p:sp>
        <p:nvSpPr>
          <p:cNvPr id="431197" name="Rectangle 93"/>
          <p:cNvSpPr>
            <a:spLocks noChangeArrowheads="1"/>
          </p:cNvSpPr>
          <p:nvPr/>
        </p:nvSpPr>
        <p:spPr bwMode="auto">
          <a:xfrm>
            <a:off x="5873750" y="5540375"/>
            <a:ext cx="319088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esi</a:t>
            </a:r>
            <a:endParaRPr lang="en-US"/>
          </a:p>
        </p:txBody>
      </p:sp>
      <p:sp>
        <p:nvSpPr>
          <p:cNvPr id="431198" name="Rectangle 94"/>
          <p:cNvSpPr>
            <a:spLocks noChangeArrowheads="1"/>
          </p:cNvSpPr>
          <p:nvPr/>
        </p:nvSpPr>
        <p:spPr bwMode="auto">
          <a:xfrm>
            <a:off x="5181600" y="4953000"/>
            <a:ext cx="1906588" cy="763588"/>
          </a:xfrm>
          <a:prstGeom prst="rect">
            <a:avLst/>
          </a:prstGeom>
          <a:solidFill>
            <a:srgbClr val="B2B2B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199" name="Rectangle 95"/>
          <p:cNvSpPr>
            <a:spLocks noChangeArrowheads="1"/>
          </p:cNvSpPr>
          <p:nvPr/>
        </p:nvSpPr>
        <p:spPr bwMode="auto">
          <a:xfrm>
            <a:off x="6072188" y="5018088"/>
            <a:ext cx="214312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31200" name="Rectangle 96"/>
          <p:cNvSpPr>
            <a:spLocks noChangeArrowheads="1"/>
          </p:cNvSpPr>
          <p:nvPr/>
        </p:nvSpPr>
        <p:spPr bwMode="auto">
          <a:xfrm>
            <a:off x="5181600" y="5257800"/>
            <a:ext cx="1906588" cy="493713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201" name="Rectangle 97"/>
          <p:cNvSpPr>
            <a:spLocks noChangeArrowheads="1"/>
          </p:cNvSpPr>
          <p:nvPr/>
        </p:nvSpPr>
        <p:spPr bwMode="auto">
          <a:xfrm>
            <a:off x="5318125" y="5300663"/>
            <a:ext cx="354013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</a:rPr>
              <a:t>valC</a:t>
            </a:r>
            <a:endParaRPr lang="en-US"/>
          </a:p>
        </p:txBody>
      </p:sp>
      <p:sp>
        <p:nvSpPr>
          <p:cNvPr id="431202" name="Rectangle 98"/>
          <p:cNvSpPr>
            <a:spLocks noChangeArrowheads="1"/>
          </p:cNvSpPr>
          <p:nvPr/>
        </p:nvSpPr>
        <p:spPr bwMode="auto">
          <a:xfrm>
            <a:off x="5683250" y="5294313"/>
            <a:ext cx="296863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Wingdings 3" pitchFamily="18" charset="2"/>
              </a:rPr>
              <a:t>f</a:t>
            </a:r>
            <a:endParaRPr lang="en-US"/>
          </a:p>
        </p:txBody>
      </p:sp>
      <p:sp>
        <p:nvSpPr>
          <p:cNvPr id="431203" name="Rectangle 99"/>
          <p:cNvSpPr>
            <a:spLocks noChangeArrowheads="1"/>
          </p:cNvSpPr>
          <p:nvPr/>
        </p:nvSpPr>
        <p:spPr bwMode="auto">
          <a:xfrm>
            <a:off x="5891213" y="5300663"/>
            <a:ext cx="176212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</a:rPr>
              <a:t>5</a:t>
            </a:r>
            <a:endParaRPr lang="en-US"/>
          </a:p>
        </p:txBody>
      </p:sp>
      <p:sp>
        <p:nvSpPr>
          <p:cNvPr id="431204" name="Rectangle 100"/>
          <p:cNvSpPr>
            <a:spLocks noChangeArrowheads="1"/>
          </p:cNvSpPr>
          <p:nvPr/>
        </p:nvSpPr>
        <p:spPr bwMode="auto">
          <a:xfrm>
            <a:off x="5318125" y="5521325"/>
            <a:ext cx="17780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</a:rPr>
              <a:t>rB</a:t>
            </a:r>
            <a:endParaRPr lang="en-US"/>
          </a:p>
        </p:txBody>
      </p:sp>
      <p:sp>
        <p:nvSpPr>
          <p:cNvPr id="431205" name="Rectangle 101"/>
          <p:cNvSpPr>
            <a:spLocks noChangeArrowheads="1"/>
          </p:cNvSpPr>
          <p:nvPr/>
        </p:nvSpPr>
        <p:spPr bwMode="auto">
          <a:xfrm>
            <a:off x="5507038" y="5514975"/>
            <a:ext cx="296862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Wingdings 3" pitchFamily="18" charset="2"/>
              </a:rPr>
              <a:t>f</a:t>
            </a:r>
            <a:endParaRPr lang="en-US"/>
          </a:p>
        </p:txBody>
      </p:sp>
      <p:sp>
        <p:nvSpPr>
          <p:cNvPr id="431206" name="Rectangle 102"/>
          <p:cNvSpPr>
            <a:spLocks noChangeArrowheads="1"/>
          </p:cNvSpPr>
          <p:nvPr/>
        </p:nvSpPr>
        <p:spPr bwMode="auto">
          <a:xfrm>
            <a:off x="5715000" y="5540375"/>
            <a:ext cx="2127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%</a:t>
            </a:r>
            <a:endParaRPr lang="en-US"/>
          </a:p>
        </p:txBody>
      </p:sp>
      <p:sp>
        <p:nvSpPr>
          <p:cNvPr id="431207" name="Rectangle 103"/>
          <p:cNvSpPr>
            <a:spLocks noChangeArrowheads="1"/>
          </p:cNvSpPr>
          <p:nvPr/>
        </p:nvSpPr>
        <p:spPr bwMode="auto">
          <a:xfrm>
            <a:off x="5873750" y="5540375"/>
            <a:ext cx="319088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esi</a:t>
            </a:r>
            <a:endParaRPr lang="en-US"/>
          </a:p>
        </p:txBody>
      </p:sp>
      <p:sp>
        <p:nvSpPr>
          <p:cNvPr id="431208" name="Line 104"/>
          <p:cNvSpPr>
            <a:spLocks noChangeShapeType="1"/>
          </p:cNvSpPr>
          <p:nvPr/>
        </p:nvSpPr>
        <p:spPr bwMode="auto">
          <a:xfrm flipH="1">
            <a:off x="5181600" y="2514600"/>
            <a:ext cx="68580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1209" name="Line 105"/>
          <p:cNvSpPr>
            <a:spLocks noChangeShapeType="1"/>
          </p:cNvSpPr>
          <p:nvPr/>
        </p:nvSpPr>
        <p:spPr bwMode="auto">
          <a:xfrm>
            <a:off x="6324600" y="2514600"/>
            <a:ext cx="76200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31226" name="Group 122"/>
          <p:cNvGrpSpPr>
            <a:grpSpLocks/>
          </p:cNvGrpSpPr>
          <p:nvPr/>
        </p:nvGrpSpPr>
        <p:grpSpPr bwMode="auto">
          <a:xfrm>
            <a:off x="5181600" y="3200400"/>
            <a:ext cx="1906588" cy="1606550"/>
            <a:chOff x="3264" y="2016"/>
            <a:chExt cx="1201" cy="1012"/>
          </a:xfrm>
        </p:grpSpPr>
        <p:sp>
          <p:nvSpPr>
            <p:cNvPr id="431210" name="Rectangle 106"/>
            <p:cNvSpPr>
              <a:spLocks noChangeArrowheads="1"/>
            </p:cNvSpPr>
            <p:nvPr/>
          </p:nvSpPr>
          <p:spPr bwMode="auto">
            <a:xfrm>
              <a:off x="3264" y="2016"/>
              <a:ext cx="1201" cy="529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211" name="Rectangle 107"/>
            <p:cNvSpPr>
              <a:spLocks noChangeArrowheads="1"/>
            </p:cNvSpPr>
            <p:nvPr/>
          </p:nvSpPr>
          <p:spPr bwMode="auto">
            <a:xfrm>
              <a:off x="3801" y="2057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31212" name="Rectangle 108"/>
            <p:cNvSpPr>
              <a:spLocks noChangeArrowheads="1"/>
            </p:cNvSpPr>
            <p:nvPr/>
          </p:nvSpPr>
          <p:spPr bwMode="auto">
            <a:xfrm>
              <a:off x="3264" y="2208"/>
              <a:ext cx="1201" cy="3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213" name="Rectangle 109"/>
            <p:cNvSpPr>
              <a:spLocks noChangeArrowheads="1"/>
            </p:cNvSpPr>
            <p:nvPr/>
          </p:nvSpPr>
          <p:spPr bwMode="auto">
            <a:xfrm>
              <a:off x="3350" y="2312"/>
              <a:ext cx="23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valM</a:t>
              </a:r>
              <a:endParaRPr lang="en-US"/>
            </a:p>
          </p:txBody>
        </p:sp>
        <p:sp>
          <p:nvSpPr>
            <p:cNvPr id="431214" name="Rectangle 110"/>
            <p:cNvSpPr>
              <a:spLocks noChangeArrowheads="1"/>
            </p:cNvSpPr>
            <p:nvPr/>
          </p:nvSpPr>
          <p:spPr bwMode="auto">
            <a:xfrm>
              <a:off x="3592" y="2312"/>
              <a:ext cx="14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= </a:t>
              </a:r>
              <a:endParaRPr lang="en-US"/>
            </a:p>
          </p:txBody>
        </p:sp>
        <p:sp>
          <p:nvSpPr>
            <p:cNvPr id="431215" name="Rectangle 111"/>
            <p:cNvSpPr>
              <a:spLocks noChangeArrowheads="1"/>
            </p:cNvSpPr>
            <p:nvPr/>
          </p:nvSpPr>
          <p:spPr bwMode="auto">
            <a:xfrm>
              <a:off x="3688" y="2324"/>
              <a:ext cx="33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0x0b</a:t>
              </a:r>
              <a:endParaRPr lang="en-US"/>
            </a:p>
          </p:txBody>
        </p:sp>
        <p:sp>
          <p:nvSpPr>
            <p:cNvPr id="431216" name="Rectangle 112"/>
            <p:cNvSpPr>
              <a:spLocks noChangeArrowheads="1"/>
            </p:cNvSpPr>
            <p:nvPr/>
          </p:nvSpPr>
          <p:spPr bwMode="auto">
            <a:xfrm>
              <a:off x="3264" y="2016"/>
              <a:ext cx="1201" cy="529"/>
            </a:xfrm>
            <a:prstGeom prst="rect">
              <a:avLst/>
            </a:prstGeom>
            <a:solidFill>
              <a:srgbClr val="B2B2B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217" name="Rectangle 113"/>
            <p:cNvSpPr>
              <a:spLocks noChangeArrowheads="1"/>
            </p:cNvSpPr>
            <p:nvPr/>
          </p:nvSpPr>
          <p:spPr bwMode="auto">
            <a:xfrm>
              <a:off x="3801" y="2057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31218" name="Rectangle 114"/>
            <p:cNvSpPr>
              <a:spLocks noChangeArrowheads="1"/>
            </p:cNvSpPr>
            <p:nvPr/>
          </p:nvSpPr>
          <p:spPr bwMode="auto">
            <a:xfrm>
              <a:off x="3264" y="2208"/>
              <a:ext cx="1201" cy="33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219" name="Rectangle 115"/>
            <p:cNvSpPr>
              <a:spLocks noChangeArrowheads="1"/>
            </p:cNvSpPr>
            <p:nvPr/>
          </p:nvSpPr>
          <p:spPr bwMode="auto">
            <a:xfrm>
              <a:off x="3350" y="2312"/>
              <a:ext cx="23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valM</a:t>
              </a:r>
              <a:endParaRPr lang="en-US"/>
            </a:p>
          </p:txBody>
        </p:sp>
        <p:sp>
          <p:nvSpPr>
            <p:cNvPr id="431220" name="Rectangle 116"/>
            <p:cNvSpPr>
              <a:spLocks noChangeArrowheads="1"/>
            </p:cNvSpPr>
            <p:nvPr/>
          </p:nvSpPr>
          <p:spPr bwMode="auto">
            <a:xfrm>
              <a:off x="3592" y="2312"/>
              <a:ext cx="14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= </a:t>
              </a:r>
              <a:endParaRPr lang="en-US"/>
            </a:p>
          </p:txBody>
        </p:sp>
        <p:sp>
          <p:nvSpPr>
            <p:cNvPr id="431221" name="Rectangle 117"/>
            <p:cNvSpPr>
              <a:spLocks noChangeArrowheads="1"/>
            </p:cNvSpPr>
            <p:nvPr/>
          </p:nvSpPr>
          <p:spPr bwMode="auto">
            <a:xfrm>
              <a:off x="3688" y="2324"/>
              <a:ext cx="33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0x0b</a:t>
              </a:r>
              <a:endParaRPr lang="en-US"/>
            </a:p>
          </p:txBody>
        </p:sp>
        <p:sp>
          <p:nvSpPr>
            <p:cNvPr id="431222" name="Rectangle 118"/>
            <p:cNvSpPr>
              <a:spLocks noChangeArrowheads="1"/>
            </p:cNvSpPr>
            <p:nvPr/>
          </p:nvSpPr>
          <p:spPr bwMode="auto">
            <a:xfrm>
              <a:off x="3744" y="2640"/>
              <a:ext cx="16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1223" name="Rectangle 119"/>
            <p:cNvSpPr>
              <a:spLocks noChangeArrowheads="1"/>
            </p:cNvSpPr>
            <p:nvPr/>
          </p:nvSpPr>
          <p:spPr bwMode="auto">
            <a:xfrm>
              <a:off x="3802" y="2641"/>
              <a:ext cx="10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  <p:sp>
          <p:nvSpPr>
            <p:cNvPr id="431224" name="Rectangle 120"/>
            <p:cNvSpPr>
              <a:spLocks noChangeArrowheads="1"/>
            </p:cNvSpPr>
            <p:nvPr/>
          </p:nvSpPr>
          <p:spPr bwMode="auto">
            <a:xfrm>
              <a:off x="3802" y="2749"/>
              <a:ext cx="10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  <p:sp>
          <p:nvSpPr>
            <p:cNvPr id="431225" name="Rectangle 121"/>
            <p:cNvSpPr>
              <a:spLocks noChangeArrowheads="1"/>
            </p:cNvSpPr>
            <p:nvPr/>
          </p:nvSpPr>
          <p:spPr bwMode="auto">
            <a:xfrm>
              <a:off x="3802" y="2857"/>
              <a:ext cx="10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</p:grpSp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27038" y="0"/>
            <a:ext cx="8704262" cy="779463"/>
          </a:xfrm>
        </p:spPr>
        <p:txBody>
          <a:bodyPr/>
          <a:lstStyle/>
          <a:p>
            <a:r>
              <a:rPr lang="en-US"/>
              <a:t>Correct Return Example</a:t>
            </a:r>
          </a:p>
        </p:txBody>
      </p:sp>
      <p:sp>
        <p:nvSpPr>
          <p:cNvPr id="431108" name="Rectangle 4"/>
          <p:cNvSpPr>
            <a:spLocks noChangeArrowheads="1"/>
          </p:cNvSpPr>
          <p:nvPr/>
        </p:nvSpPr>
        <p:spPr bwMode="auto">
          <a:xfrm>
            <a:off x="381000" y="3200400"/>
            <a:ext cx="46482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As </a:t>
            </a:r>
            <a:r>
              <a:rPr lang="en-US" sz="2000">
                <a:latin typeface="Courier New" pitchFamily="49" charset="0"/>
              </a:rPr>
              <a:t>ret</a:t>
            </a:r>
            <a:r>
              <a:rPr lang="en-US" sz="2000"/>
              <a:t> passes through pipeline, stall at fetch stage</a:t>
            </a:r>
          </a:p>
          <a:p>
            <a:pPr marL="1144588" lvl="2" indent="-238125" algn="l" defTabSz="912813" eaLnBrk="1" hangingPunct="1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itchFamily="2" charset="2"/>
              <a:buChar char="l"/>
            </a:pPr>
            <a:r>
              <a:rPr lang="en-US">
                <a:solidFill>
                  <a:schemeClr val="folHlink"/>
                </a:solidFill>
              </a:rPr>
              <a:t>While in decode, execute, and memory stage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Inject bubble into decode stage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r>
              <a:rPr lang="en-US" sz="2000"/>
              <a:t>Release stall when reach write-back stage</a:t>
            </a:r>
          </a:p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endParaRPr lang="en-US" sz="200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Detecting Return</a:t>
            </a:r>
          </a:p>
        </p:txBody>
      </p:sp>
      <p:graphicFrame>
        <p:nvGraphicFramePr>
          <p:cNvPr id="459808" name="Group 32"/>
          <p:cNvGraphicFramePr>
            <a:graphicFrameLocks noGrp="1"/>
          </p:cNvGraphicFramePr>
          <p:nvPr/>
        </p:nvGraphicFramePr>
        <p:xfrm>
          <a:off x="1371600" y="5376862"/>
          <a:ext cx="6630988" cy="941388"/>
        </p:xfrm>
        <a:graphic>
          <a:graphicData uri="http://schemas.openxmlformats.org/drawingml/2006/table">
            <a:tbl>
              <a:tblPr/>
              <a:tblGrid>
                <a:gridCol w="2363788"/>
                <a:gridCol w="4267200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Trigger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Processing ret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IRET in {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D_icode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E_icode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M_icode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 }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59810" name="Picture 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984250"/>
            <a:ext cx="6089650" cy="4144640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901" name="Rectangle 5"/>
          <p:cNvSpPr>
            <a:spLocks noChangeArrowheads="1"/>
          </p:cNvSpPr>
          <p:nvPr/>
        </p:nvSpPr>
        <p:spPr bwMode="auto">
          <a:xfrm>
            <a:off x="990600" y="11430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02" name="Rectangle 6"/>
          <p:cNvSpPr>
            <a:spLocks noChangeArrowheads="1"/>
          </p:cNvSpPr>
          <p:nvPr/>
        </p:nvSpPr>
        <p:spPr bwMode="auto">
          <a:xfrm>
            <a:off x="1135063" y="1204913"/>
            <a:ext cx="1382712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0x026:    ret</a:t>
            </a:r>
            <a:endParaRPr lang="en-US"/>
          </a:p>
        </p:txBody>
      </p:sp>
      <p:sp>
        <p:nvSpPr>
          <p:cNvPr id="464903" name="Rectangle 7"/>
          <p:cNvSpPr>
            <a:spLocks noChangeArrowheads="1"/>
          </p:cNvSpPr>
          <p:nvPr/>
        </p:nvSpPr>
        <p:spPr bwMode="auto">
          <a:xfrm>
            <a:off x="4038600" y="11430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04" name="Rectangle 8"/>
          <p:cNvSpPr>
            <a:spLocks noChangeArrowheads="1"/>
          </p:cNvSpPr>
          <p:nvPr/>
        </p:nvSpPr>
        <p:spPr bwMode="auto">
          <a:xfrm>
            <a:off x="4249738" y="1187450"/>
            <a:ext cx="123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64905" name="Rectangle 9"/>
          <p:cNvSpPr>
            <a:spLocks noChangeArrowheads="1"/>
          </p:cNvSpPr>
          <p:nvPr/>
        </p:nvSpPr>
        <p:spPr bwMode="auto">
          <a:xfrm>
            <a:off x="4495800" y="11430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06" name="Rectangle 10"/>
          <p:cNvSpPr>
            <a:spLocks noChangeArrowheads="1"/>
          </p:cNvSpPr>
          <p:nvPr/>
        </p:nvSpPr>
        <p:spPr bwMode="auto">
          <a:xfrm>
            <a:off x="4695825" y="1187450"/>
            <a:ext cx="1460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64907" name="Rectangle 11"/>
          <p:cNvSpPr>
            <a:spLocks noChangeArrowheads="1"/>
          </p:cNvSpPr>
          <p:nvPr/>
        </p:nvSpPr>
        <p:spPr bwMode="auto">
          <a:xfrm>
            <a:off x="4953000" y="11430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08" name="Rectangle 12"/>
          <p:cNvSpPr>
            <a:spLocks noChangeArrowheads="1"/>
          </p:cNvSpPr>
          <p:nvPr/>
        </p:nvSpPr>
        <p:spPr bwMode="auto">
          <a:xfrm>
            <a:off x="5157788" y="1187450"/>
            <a:ext cx="1349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64909" name="Rectangle 13"/>
          <p:cNvSpPr>
            <a:spLocks noChangeArrowheads="1"/>
          </p:cNvSpPr>
          <p:nvPr/>
        </p:nvSpPr>
        <p:spPr bwMode="auto">
          <a:xfrm>
            <a:off x="5410200" y="11430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10" name="Rectangle 14"/>
          <p:cNvSpPr>
            <a:spLocks noChangeArrowheads="1"/>
          </p:cNvSpPr>
          <p:nvPr/>
        </p:nvSpPr>
        <p:spPr bwMode="auto">
          <a:xfrm>
            <a:off x="5597525" y="1187450"/>
            <a:ext cx="16986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64911" name="Rectangle 15"/>
          <p:cNvSpPr>
            <a:spLocks noChangeArrowheads="1"/>
          </p:cNvSpPr>
          <p:nvPr/>
        </p:nvSpPr>
        <p:spPr bwMode="auto">
          <a:xfrm>
            <a:off x="6324600" y="14478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12" name="Rectangle 16"/>
          <p:cNvSpPr>
            <a:spLocks noChangeArrowheads="1"/>
          </p:cNvSpPr>
          <p:nvPr/>
        </p:nvSpPr>
        <p:spPr bwMode="auto">
          <a:xfrm>
            <a:off x="6497638" y="1492250"/>
            <a:ext cx="1984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64913" name="Rectangle 17"/>
          <p:cNvSpPr>
            <a:spLocks noChangeArrowheads="1"/>
          </p:cNvSpPr>
          <p:nvPr/>
        </p:nvSpPr>
        <p:spPr bwMode="auto">
          <a:xfrm>
            <a:off x="990600" y="14478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14" name="Rectangle 18"/>
          <p:cNvSpPr>
            <a:spLocks noChangeArrowheads="1"/>
          </p:cNvSpPr>
          <p:nvPr/>
        </p:nvSpPr>
        <p:spPr bwMode="auto">
          <a:xfrm>
            <a:off x="2198688" y="1500188"/>
            <a:ext cx="63817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bubble</a:t>
            </a:r>
            <a:endParaRPr lang="en-US"/>
          </a:p>
        </p:txBody>
      </p:sp>
      <p:sp>
        <p:nvSpPr>
          <p:cNvPr id="464915" name="Rectangle 19"/>
          <p:cNvSpPr>
            <a:spLocks noChangeArrowheads="1"/>
          </p:cNvSpPr>
          <p:nvPr/>
        </p:nvSpPr>
        <p:spPr bwMode="auto">
          <a:xfrm>
            <a:off x="4495800" y="14478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16" name="Rectangle 20"/>
          <p:cNvSpPr>
            <a:spLocks noChangeArrowheads="1"/>
          </p:cNvSpPr>
          <p:nvPr/>
        </p:nvSpPr>
        <p:spPr bwMode="auto">
          <a:xfrm>
            <a:off x="4706938" y="1492250"/>
            <a:ext cx="123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64917" name="Rectangle 21"/>
          <p:cNvSpPr>
            <a:spLocks noChangeArrowheads="1"/>
          </p:cNvSpPr>
          <p:nvPr/>
        </p:nvSpPr>
        <p:spPr bwMode="auto">
          <a:xfrm>
            <a:off x="4953000" y="14478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18" name="Rectangle 22"/>
          <p:cNvSpPr>
            <a:spLocks noChangeArrowheads="1"/>
          </p:cNvSpPr>
          <p:nvPr/>
        </p:nvSpPr>
        <p:spPr bwMode="auto">
          <a:xfrm>
            <a:off x="5153025" y="1492250"/>
            <a:ext cx="1460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64919" name="Rectangle 23"/>
          <p:cNvSpPr>
            <a:spLocks noChangeArrowheads="1"/>
          </p:cNvSpPr>
          <p:nvPr/>
        </p:nvSpPr>
        <p:spPr bwMode="auto">
          <a:xfrm>
            <a:off x="5410200" y="14478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20" name="Rectangle 24"/>
          <p:cNvSpPr>
            <a:spLocks noChangeArrowheads="1"/>
          </p:cNvSpPr>
          <p:nvPr/>
        </p:nvSpPr>
        <p:spPr bwMode="auto">
          <a:xfrm>
            <a:off x="5614988" y="1492250"/>
            <a:ext cx="1349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64921" name="Rectangle 25"/>
          <p:cNvSpPr>
            <a:spLocks noChangeArrowheads="1"/>
          </p:cNvSpPr>
          <p:nvPr/>
        </p:nvSpPr>
        <p:spPr bwMode="auto">
          <a:xfrm>
            <a:off x="5867400" y="14478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22" name="Rectangle 26"/>
          <p:cNvSpPr>
            <a:spLocks noChangeArrowheads="1"/>
          </p:cNvSpPr>
          <p:nvPr/>
        </p:nvSpPr>
        <p:spPr bwMode="auto">
          <a:xfrm>
            <a:off x="6054725" y="1492250"/>
            <a:ext cx="16986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64923" name="Rectangle 27"/>
          <p:cNvSpPr>
            <a:spLocks noChangeArrowheads="1"/>
          </p:cNvSpPr>
          <p:nvPr/>
        </p:nvSpPr>
        <p:spPr bwMode="auto">
          <a:xfrm>
            <a:off x="5867400" y="11430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24" name="Rectangle 28"/>
          <p:cNvSpPr>
            <a:spLocks noChangeArrowheads="1"/>
          </p:cNvSpPr>
          <p:nvPr/>
        </p:nvSpPr>
        <p:spPr bwMode="auto">
          <a:xfrm>
            <a:off x="6040438" y="1187450"/>
            <a:ext cx="1984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64925" name="Rectangle 29"/>
          <p:cNvSpPr>
            <a:spLocks noChangeArrowheads="1"/>
          </p:cNvSpPr>
          <p:nvPr/>
        </p:nvSpPr>
        <p:spPr bwMode="auto">
          <a:xfrm>
            <a:off x="990600" y="17526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26" name="Rectangle 30"/>
          <p:cNvSpPr>
            <a:spLocks noChangeArrowheads="1"/>
          </p:cNvSpPr>
          <p:nvPr/>
        </p:nvSpPr>
        <p:spPr bwMode="auto">
          <a:xfrm>
            <a:off x="2198688" y="1804988"/>
            <a:ext cx="63817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bubble</a:t>
            </a:r>
            <a:endParaRPr lang="en-US"/>
          </a:p>
        </p:txBody>
      </p:sp>
      <p:sp>
        <p:nvSpPr>
          <p:cNvPr id="464927" name="Rectangle 31"/>
          <p:cNvSpPr>
            <a:spLocks noChangeArrowheads="1"/>
          </p:cNvSpPr>
          <p:nvPr/>
        </p:nvSpPr>
        <p:spPr bwMode="auto">
          <a:xfrm>
            <a:off x="4953000" y="17526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28" name="Rectangle 32"/>
          <p:cNvSpPr>
            <a:spLocks noChangeArrowheads="1"/>
          </p:cNvSpPr>
          <p:nvPr/>
        </p:nvSpPr>
        <p:spPr bwMode="auto">
          <a:xfrm>
            <a:off x="5164138" y="1797050"/>
            <a:ext cx="123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64929" name="Rectangle 33"/>
          <p:cNvSpPr>
            <a:spLocks noChangeArrowheads="1"/>
          </p:cNvSpPr>
          <p:nvPr/>
        </p:nvSpPr>
        <p:spPr bwMode="auto">
          <a:xfrm>
            <a:off x="5410200" y="17526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30" name="Rectangle 34"/>
          <p:cNvSpPr>
            <a:spLocks noChangeArrowheads="1"/>
          </p:cNvSpPr>
          <p:nvPr/>
        </p:nvSpPr>
        <p:spPr bwMode="auto">
          <a:xfrm>
            <a:off x="5610225" y="1797050"/>
            <a:ext cx="1460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64931" name="Rectangle 35"/>
          <p:cNvSpPr>
            <a:spLocks noChangeArrowheads="1"/>
          </p:cNvSpPr>
          <p:nvPr/>
        </p:nvSpPr>
        <p:spPr bwMode="auto">
          <a:xfrm>
            <a:off x="5867400" y="17526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32" name="Rectangle 36"/>
          <p:cNvSpPr>
            <a:spLocks noChangeArrowheads="1"/>
          </p:cNvSpPr>
          <p:nvPr/>
        </p:nvSpPr>
        <p:spPr bwMode="auto">
          <a:xfrm>
            <a:off x="6072188" y="1797050"/>
            <a:ext cx="1349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64933" name="Rectangle 37"/>
          <p:cNvSpPr>
            <a:spLocks noChangeArrowheads="1"/>
          </p:cNvSpPr>
          <p:nvPr/>
        </p:nvSpPr>
        <p:spPr bwMode="auto">
          <a:xfrm>
            <a:off x="6324600" y="17526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34" name="Rectangle 38"/>
          <p:cNvSpPr>
            <a:spLocks noChangeArrowheads="1"/>
          </p:cNvSpPr>
          <p:nvPr/>
        </p:nvSpPr>
        <p:spPr bwMode="auto">
          <a:xfrm>
            <a:off x="6511925" y="1797050"/>
            <a:ext cx="16986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64935" name="Rectangle 39"/>
          <p:cNvSpPr>
            <a:spLocks noChangeArrowheads="1"/>
          </p:cNvSpPr>
          <p:nvPr/>
        </p:nvSpPr>
        <p:spPr bwMode="auto">
          <a:xfrm>
            <a:off x="6781800" y="17526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36" name="Rectangle 40"/>
          <p:cNvSpPr>
            <a:spLocks noChangeArrowheads="1"/>
          </p:cNvSpPr>
          <p:nvPr/>
        </p:nvSpPr>
        <p:spPr bwMode="auto">
          <a:xfrm>
            <a:off x="6954838" y="1797050"/>
            <a:ext cx="1984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64937" name="Rectangle 41"/>
          <p:cNvSpPr>
            <a:spLocks noChangeArrowheads="1"/>
          </p:cNvSpPr>
          <p:nvPr/>
        </p:nvSpPr>
        <p:spPr bwMode="auto">
          <a:xfrm>
            <a:off x="990600" y="20574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38" name="Rectangle 42"/>
          <p:cNvSpPr>
            <a:spLocks noChangeArrowheads="1"/>
          </p:cNvSpPr>
          <p:nvPr/>
        </p:nvSpPr>
        <p:spPr bwMode="auto">
          <a:xfrm>
            <a:off x="2198688" y="2109788"/>
            <a:ext cx="63817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i="1">
                <a:solidFill>
                  <a:srgbClr val="000000"/>
                </a:solidFill>
                <a:latin typeface="Courier New" pitchFamily="49" charset="0"/>
              </a:rPr>
              <a:t>bubble</a:t>
            </a:r>
            <a:endParaRPr lang="en-US"/>
          </a:p>
        </p:txBody>
      </p:sp>
      <p:sp>
        <p:nvSpPr>
          <p:cNvPr id="464939" name="Rectangle 43"/>
          <p:cNvSpPr>
            <a:spLocks noChangeArrowheads="1"/>
          </p:cNvSpPr>
          <p:nvPr/>
        </p:nvSpPr>
        <p:spPr bwMode="auto">
          <a:xfrm>
            <a:off x="5410200" y="2057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40" name="Rectangle 44"/>
          <p:cNvSpPr>
            <a:spLocks noChangeArrowheads="1"/>
          </p:cNvSpPr>
          <p:nvPr/>
        </p:nvSpPr>
        <p:spPr bwMode="auto">
          <a:xfrm>
            <a:off x="5621338" y="2101850"/>
            <a:ext cx="123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64941" name="Rectangle 45"/>
          <p:cNvSpPr>
            <a:spLocks noChangeArrowheads="1"/>
          </p:cNvSpPr>
          <p:nvPr/>
        </p:nvSpPr>
        <p:spPr bwMode="auto">
          <a:xfrm>
            <a:off x="5867400" y="2057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42" name="Rectangle 46"/>
          <p:cNvSpPr>
            <a:spLocks noChangeArrowheads="1"/>
          </p:cNvSpPr>
          <p:nvPr/>
        </p:nvSpPr>
        <p:spPr bwMode="auto">
          <a:xfrm>
            <a:off x="6067425" y="2101850"/>
            <a:ext cx="1460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64943" name="Rectangle 47"/>
          <p:cNvSpPr>
            <a:spLocks noChangeArrowheads="1"/>
          </p:cNvSpPr>
          <p:nvPr/>
        </p:nvSpPr>
        <p:spPr bwMode="auto">
          <a:xfrm>
            <a:off x="6324600" y="2057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44" name="Rectangle 48"/>
          <p:cNvSpPr>
            <a:spLocks noChangeArrowheads="1"/>
          </p:cNvSpPr>
          <p:nvPr/>
        </p:nvSpPr>
        <p:spPr bwMode="auto">
          <a:xfrm>
            <a:off x="6529388" y="2101850"/>
            <a:ext cx="1349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64945" name="Rectangle 49"/>
          <p:cNvSpPr>
            <a:spLocks noChangeArrowheads="1"/>
          </p:cNvSpPr>
          <p:nvPr/>
        </p:nvSpPr>
        <p:spPr bwMode="auto">
          <a:xfrm>
            <a:off x="6781800" y="2057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46" name="Rectangle 50"/>
          <p:cNvSpPr>
            <a:spLocks noChangeArrowheads="1"/>
          </p:cNvSpPr>
          <p:nvPr/>
        </p:nvSpPr>
        <p:spPr bwMode="auto">
          <a:xfrm>
            <a:off x="6969125" y="2101850"/>
            <a:ext cx="16986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64947" name="Rectangle 51"/>
          <p:cNvSpPr>
            <a:spLocks noChangeArrowheads="1"/>
          </p:cNvSpPr>
          <p:nvPr/>
        </p:nvSpPr>
        <p:spPr bwMode="auto">
          <a:xfrm>
            <a:off x="7239000" y="2057400"/>
            <a:ext cx="458788" cy="30638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48" name="Rectangle 52"/>
          <p:cNvSpPr>
            <a:spLocks noChangeArrowheads="1"/>
          </p:cNvSpPr>
          <p:nvPr/>
        </p:nvSpPr>
        <p:spPr bwMode="auto">
          <a:xfrm>
            <a:off x="7412038" y="2101850"/>
            <a:ext cx="1984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64949" name="Rectangle 53"/>
          <p:cNvSpPr>
            <a:spLocks noChangeArrowheads="1"/>
          </p:cNvSpPr>
          <p:nvPr/>
        </p:nvSpPr>
        <p:spPr bwMode="auto">
          <a:xfrm>
            <a:off x="990600" y="23622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50" name="Rectangle 54"/>
          <p:cNvSpPr>
            <a:spLocks noChangeArrowheads="1"/>
          </p:cNvSpPr>
          <p:nvPr/>
        </p:nvSpPr>
        <p:spPr bwMode="auto">
          <a:xfrm>
            <a:off x="1135063" y="2424113"/>
            <a:ext cx="1063625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0x00b:    </a:t>
            </a:r>
            <a:endParaRPr lang="en-US"/>
          </a:p>
        </p:txBody>
      </p:sp>
      <p:sp>
        <p:nvSpPr>
          <p:cNvPr id="464951" name="Rectangle 55"/>
          <p:cNvSpPr>
            <a:spLocks noChangeArrowheads="1"/>
          </p:cNvSpPr>
          <p:nvPr/>
        </p:nvSpPr>
        <p:spPr bwMode="auto">
          <a:xfrm>
            <a:off x="2198688" y="2424113"/>
            <a:ext cx="744537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irmovl </a:t>
            </a:r>
            <a:endParaRPr lang="en-US"/>
          </a:p>
        </p:txBody>
      </p:sp>
      <p:sp>
        <p:nvSpPr>
          <p:cNvPr id="464952" name="Rectangle 56"/>
          <p:cNvSpPr>
            <a:spLocks noChangeArrowheads="1"/>
          </p:cNvSpPr>
          <p:nvPr/>
        </p:nvSpPr>
        <p:spPr bwMode="auto">
          <a:xfrm>
            <a:off x="2943225" y="2424113"/>
            <a:ext cx="425450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$5,%</a:t>
            </a:r>
            <a:endParaRPr lang="en-US"/>
          </a:p>
        </p:txBody>
      </p:sp>
      <p:sp>
        <p:nvSpPr>
          <p:cNvPr id="464953" name="Rectangle 57"/>
          <p:cNvSpPr>
            <a:spLocks noChangeArrowheads="1"/>
          </p:cNvSpPr>
          <p:nvPr/>
        </p:nvSpPr>
        <p:spPr bwMode="auto">
          <a:xfrm>
            <a:off x="3368675" y="2424113"/>
            <a:ext cx="319088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esi</a:t>
            </a:r>
            <a:endParaRPr lang="en-US"/>
          </a:p>
        </p:txBody>
      </p:sp>
      <p:sp>
        <p:nvSpPr>
          <p:cNvPr id="464954" name="Rectangle 58"/>
          <p:cNvSpPr>
            <a:spLocks noChangeArrowheads="1"/>
          </p:cNvSpPr>
          <p:nvPr/>
        </p:nvSpPr>
        <p:spPr bwMode="auto">
          <a:xfrm>
            <a:off x="3794125" y="2424113"/>
            <a:ext cx="957263" cy="19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 b="0">
                <a:solidFill>
                  <a:srgbClr val="000000"/>
                </a:solidFill>
                <a:latin typeface="Courier New" pitchFamily="49" charset="0"/>
              </a:rPr>
              <a:t># Return </a:t>
            </a:r>
            <a:endParaRPr lang="en-US"/>
          </a:p>
        </p:txBody>
      </p:sp>
      <p:sp>
        <p:nvSpPr>
          <p:cNvPr id="464955" name="Rectangle 59"/>
          <p:cNvSpPr>
            <a:spLocks noChangeArrowheads="1"/>
          </p:cNvSpPr>
          <p:nvPr/>
        </p:nvSpPr>
        <p:spPr bwMode="auto">
          <a:xfrm>
            <a:off x="5867400" y="23622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56" name="Rectangle 60"/>
          <p:cNvSpPr>
            <a:spLocks noChangeArrowheads="1"/>
          </p:cNvSpPr>
          <p:nvPr/>
        </p:nvSpPr>
        <p:spPr bwMode="auto">
          <a:xfrm>
            <a:off x="6078538" y="2406650"/>
            <a:ext cx="123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64957" name="Rectangle 61"/>
          <p:cNvSpPr>
            <a:spLocks noChangeArrowheads="1"/>
          </p:cNvSpPr>
          <p:nvPr/>
        </p:nvSpPr>
        <p:spPr bwMode="auto">
          <a:xfrm>
            <a:off x="6324600" y="2362200"/>
            <a:ext cx="458788" cy="306388"/>
          </a:xfrm>
          <a:prstGeom prst="rect">
            <a:avLst/>
          </a:prstGeom>
          <a:solidFill>
            <a:srgbClr val="66CC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58" name="Rectangle 62"/>
          <p:cNvSpPr>
            <a:spLocks noChangeArrowheads="1"/>
          </p:cNvSpPr>
          <p:nvPr/>
        </p:nvSpPr>
        <p:spPr bwMode="auto">
          <a:xfrm>
            <a:off x="6524625" y="2406650"/>
            <a:ext cx="1460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64959" name="Rectangle 63"/>
          <p:cNvSpPr>
            <a:spLocks noChangeArrowheads="1"/>
          </p:cNvSpPr>
          <p:nvPr/>
        </p:nvSpPr>
        <p:spPr bwMode="auto">
          <a:xfrm>
            <a:off x="6781800" y="23622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60" name="Rectangle 64"/>
          <p:cNvSpPr>
            <a:spLocks noChangeArrowheads="1"/>
          </p:cNvSpPr>
          <p:nvPr/>
        </p:nvSpPr>
        <p:spPr bwMode="auto">
          <a:xfrm>
            <a:off x="6986588" y="2406650"/>
            <a:ext cx="1349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64961" name="Rectangle 65"/>
          <p:cNvSpPr>
            <a:spLocks noChangeArrowheads="1"/>
          </p:cNvSpPr>
          <p:nvPr/>
        </p:nvSpPr>
        <p:spPr bwMode="auto">
          <a:xfrm>
            <a:off x="7239000" y="23622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62" name="Rectangle 66"/>
          <p:cNvSpPr>
            <a:spLocks noChangeArrowheads="1"/>
          </p:cNvSpPr>
          <p:nvPr/>
        </p:nvSpPr>
        <p:spPr bwMode="auto">
          <a:xfrm>
            <a:off x="7426325" y="2406650"/>
            <a:ext cx="16986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64963" name="Rectangle 67"/>
          <p:cNvSpPr>
            <a:spLocks noChangeArrowheads="1"/>
          </p:cNvSpPr>
          <p:nvPr/>
        </p:nvSpPr>
        <p:spPr bwMode="auto">
          <a:xfrm>
            <a:off x="7696200" y="23622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64" name="Rectangle 68"/>
          <p:cNvSpPr>
            <a:spLocks noChangeArrowheads="1"/>
          </p:cNvSpPr>
          <p:nvPr/>
        </p:nvSpPr>
        <p:spPr bwMode="auto">
          <a:xfrm>
            <a:off x="7869238" y="2406650"/>
            <a:ext cx="1984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64965" name="Rectangle 69"/>
          <p:cNvSpPr>
            <a:spLocks noChangeArrowheads="1"/>
          </p:cNvSpPr>
          <p:nvPr/>
        </p:nvSpPr>
        <p:spPr bwMode="auto">
          <a:xfrm>
            <a:off x="990600" y="838200"/>
            <a:ext cx="25908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66" name="Rectangle 70"/>
          <p:cNvSpPr>
            <a:spLocks noChangeArrowheads="1"/>
          </p:cNvSpPr>
          <p:nvPr/>
        </p:nvSpPr>
        <p:spPr bwMode="auto">
          <a:xfrm>
            <a:off x="1135063" y="892175"/>
            <a:ext cx="638175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# demo</a:t>
            </a:r>
            <a:endParaRPr lang="en-US"/>
          </a:p>
        </p:txBody>
      </p:sp>
      <p:sp>
        <p:nvSpPr>
          <p:cNvPr id="464967" name="Rectangle 71"/>
          <p:cNvSpPr>
            <a:spLocks noChangeArrowheads="1"/>
          </p:cNvSpPr>
          <p:nvPr/>
        </p:nvSpPr>
        <p:spPr bwMode="auto">
          <a:xfrm>
            <a:off x="1773238" y="892175"/>
            <a:ext cx="106362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-</a:t>
            </a:r>
            <a:endParaRPr lang="en-US"/>
          </a:p>
        </p:txBody>
      </p:sp>
      <p:sp>
        <p:nvSpPr>
          <p:cNvPr id="464968" name="Rectangle 72"/>
          <p:cNvSpPr>
            <a:spLocks noChangeArrowheads="1"/>
          </p:cNvSpPr>
          <p:nvPr/>
        </p:nvSpPr>
        <p:spPr bwMode="auto">
          <a:xfrm>
            <a:off x="1879600" y="892175"/>
            <a:ext cx="425450" cy="1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400">
                <a:solidFill>
                  <a:srgbClr val="000000"/>
                </a:solidFill>
                <a:latin typeface="Courier New" pitchFamily="49" charset="0"/>
              </a:rPr>
              <a:t>retb</a:t>
            </a:r>
            <a:endParaRPr lang="en-US"/>
          </a:p>
        </p:txBody>
      </p:sp>
      <p:sp>
        <p:nvSpPr>
          <p:cNvPr id="464969" name="Rectangle 73"/>
          <p:cNvSpPr>
            <a:spLocks noChangeArrowheads="1"/>
          </p:cNvSpPr>
          <p:nvPr/>
        </p:nvSpPr>
        <p:spPr bwMode="auto">
          <a:xfrm>
            <a:off x="5867400" y="23622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70" name="Rectangle 74"/>
          <p:cNvSpPr>
            <a:spLocks noChangeArrowheads="1"/>
          </p:cNvSpPr>
          <p:nvPr/>
        </p:nvSpPr>
        <p:spPr bwMode="auto">
          <a:xfrm>
            <a:off x="6078538" y="2406650"/>
            <a:ext cx="1238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F</a:t>
            </a:r>
            <a:endParaRPr lang="en-US"/>
          </a:p>
        </p:txBody>
      </p:sp>
      <p:sp>
        <p:nvSpPr>
          <p:cNvPr id="464971" name="Rectangle 75"/>
          <p:cNvSpPr>
            <a:spLocks noChangeArrowheads="1"/>
          </p:cNvSpPr>
          <p:nvPr/>
        </p:nvSpPr>
        <p:spPr bwMode="auto">
          <a:xfrm>
            <a:off x="6324600" y="23622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72" name="Rectangle 76"/>
          <p:cNvSpPr>
            <a:spLocks noChangeArrowheads="1"/>
          </p:cNvSpPr>
          <p:nvPr/>
        </p:nvSpPr>
        <p:spPr bwMode="auto">
          <a:xfrm>
            <a:off x="6524625" y="2406650"/>
            <a:ext cx="1460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64973" name="Rectangle 77"/>
          <p:cNvSpPr>
            <a:spLocks noChangeArrowheads="1"/>
          </p:cNvSpPr>
          <p:nvPr/>
        </p:nvSpPr>
        <p:spPr bwMode="auto">
          <a:xfrm>
            <a:off x="6781800" y="23622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74" name="Rectangle 78"/>
          <p:cNvSpPr>
            <a:spLocks noChangeArrowheads="1"/>
          </p:cNvSpPr>
          <p:nvPr/>
        </p:nvSpPr>
        <p:spPr bwMode="auto">
          <a:xfrm>
            <a:off x="6986588" y="2406650"/>
            <a:ext cx="1349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64975" name="Rectangle 79"/>
          <p:cNvSpPr>
            <a:spLocks noChangeArrowheads="1"/>
          </p:cNvSpPr>
          <p:nvPr/>
        </p:nvSpPr>
        <p:spPr bwMode="auto">
          <a:xfrm>
            <a:off x="7239000" y="23622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76" name="Rectangle 80"/>
          <p:cNvSpPr>
            <a:spLocks noChangeArrowheads="1"/>
          </p:cNvSpPr>
          <p:nvPr/>
        </p:nvSpPr>
        <p:spPr bwMode="auto">
          <a:xfrm>
            <a:off x="7426325" y="2406650"/>
            <a:ext cx="16986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64977" name="Rectangle 81"/>
          <p:cNvSpPr>
            <a:spLocks noChangeArrowheads="1"/>
          </p:cNvSpPr>
          <p:nvPr/>
        </p:nvSpPr>
        <p:spPr bwMode="auto">
          <a:xfrm>
            <a:off x="7696200" y="2362200"/>
            <a:ext cx="458788" cy="306388"/>
          </a:xfrm>
          <a:prstGeom prst="rect">
            <a:avLst/>
          </a:prstGeom>
          <a:solidFill>
            <a:srgbClr val="CC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4978" name="Rectangle 82"/>
          <p:cNvSpPr>
            <a:spLocks noChangeArrowheads="1"/>
          </p:cNvSpPr>
          <p:nvPr/>
        </p:nvSpPr>
        <p:spPr bwMode="auto">
          <a:xfrm>
            <a:off x="7869238" y="2406650"/>
            <a:ext cx="1984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W</a:t>
            </a:r>
            <a:endParaRPr lang="en-US"/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for Return</a:t>
            </a:r>
          </a:p>
        </p:txBody>
      </p:sp>
      <p:sp>
        <p:nvSpPr>
          <p:cNvPr id="464900" name="Rectangle 4"/>
          <p:cNvSpPr>
            <a:spLocks noChangeArrowheads="1"/>
          </p:cNvSpPr>
          <p:nvPr/>
        </p:nvSpPr>
        <p:spPr bwMode="auto">
          <a:xfrm>
            <a:off x="381000" y="32004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343" tIns="44379" rIns="90343" bIns="44379"/>
          <a:lstStyle/>
          <a:p>
            <a:pPr marL="742950" lvl="1" indent="-244475" algn="l" defTabSz="912813" eaLnBrk="1" hangingPunct="1">
              <a:lnSpc>
                <a:spcPct val="100000"/>
              </a:lnSpc>
              <a:spcBef>
                <a:spcPct val="25000"/>
              </a:spcBef>
              <a:buClr>
                <a:schemeClr val="hlink"/>
              </a:buClr>
              <a:buSzPct val="75000"/>
              <a:buFont typeface="Wingdings" pitchFamily="2" charset="2"/>
              <a:buChar char="n"/>
            </a:pPr>
            <a:endParaRPr lang="en-US" sz="2000">
              <a:latin typeface="Courier New" pitchFamily="49" charset="0"/>
            </a:endParaRPr>
          </a:p>
        </p:txBody>
      </p:sp>
      <p:graphicFrame>
        <p:nvGraphicFramePr>
          <p:cNvPr id="465057" name="Group 161"/>
          <p:cNvGraphicFramePr>
            <a:graphicFrameLocks noGrp="1"/>
          </p:cNvGraphicFramePr>
          <p:nvPr/>
        </p:nvGraphicFramePr>
        <p:xfrm>
          <a:off x="685800" y="3048000"/>
          <a:ext cx="7689850" cy="914401"/>
        </p:xfrm>
        <a:graphic>
          <a:graphicData uri="http://schemas.openxmlformats.org/drawingml/2006/table">
            <a:tbl>
              <a:tblPr/>
              <a:tblGrid>
                <a:gridCol w="2363788"/>
                <a:gridCol w="1065212"/>
                <a:gridCol w="1065213"/>
                <a:gridCol w="1065212"/>
                <a:gridCol w="1065213"/>
                <a:gridCol w="1065212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F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M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W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Processing ret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Special Control Cases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14400"/>
            <a:ext cx="8294687" cy="5518150"/>
          </a:xfrm>
        </p:spPr>
        <p:txBody>
          <a:bodyPr/>
          <a:lstStyle/>
          <a:p>
            <a:r>
              <a:rPr lang="en-US"/>
              <a:t>Detection</a:t>
            </a:r>
          </a:p>
          <a:p>
            <a:endParaRPr lang="en-US"/>
          </a:p>
          <a:p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endParaRPr lang="en-US"/>
          </a:p>
          <a:p>
            <a:r>
              <a:rPr lang="en-US"/>
              <a:t>Action (on next cycle)</a:t>
            </a:r>
          </a:p>
        </p:txBody>
      </p:sp>
      <p:graphicFrame>
        <p:nvGraphicFramePr>
          <p:cNvPr id="454717" name="Group 61"/>
          <p:cNvGraphicFramePr>
            <a:graphicFrameLocks noGrp="1"/>
          </p:cNvGraphicFramePr>
          <p:nvPr/>
        </p:nvGraphicFramePr>
        <p:xfrm>
          <a:off x="1143000" y="1524000"/>
          <a:ext cx="6630988" cy="2023936"/>
        </p:xfrm>
        <a:graphic>
          <a:graphicData uri="http://schemas.openxmlformats.org/drawingml/2006/table">
            <a:tbl>
              <a:tblPr/>
              <a:tblGrid>
                <a:gridCol w="2363788"/>
                <a:gridCol w="4267200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Trigger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Processing ret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IRET in { D_icode, E_icode, M_icode }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Load/Use Hazard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E_icode in { IMRMOVL, IPOPL } &amp;&amp; E_dstM in { d_srcA, d_srcB }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Mispredicted Branch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E_icode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 = IJXX &amp; !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e_Cnd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54784" name="Group 128"/>
          <p:cNvGraphicFramePr>
            <a:graphicFrameLocks noGrp="1"/>
          </p:cNvGraphicFramePr>
          <p:nvPr/>
        </p:nvGraphicFramePr>
        <p:xfrm>
          <a:off x="914400" y="4343400"/>
          <a:ext cx="7689850" cy="1855789"/>
        </p:xfrm>
        <a:graphic>
          <a:graphicData uri="http://schemas.openxmlformats.org/drawingml/2006/table">
            <a:tbl>
              <a:tblPr/>
              <a:tblGrid>
                <a:gridCol w="2363788"/>
                <a:gridCol w="1065212"/>
                <a:gridCol w="1065213"/>
                <a:gridCol w="1065212"/>
                <a:gridCol w="1065213"/>
                <a:gridCol w="1065212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F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M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W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Processing ret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Load/Use Hazard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Mispredicted Branch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Pipeline Control</a:t>
            </a: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715000"/>
            <a:ext cx="8294687" cy="717550"/>
          </a:xfrm>
        </p:spPr>
        <p:txBody>
          <a:bodyPr/>
          <a:lstStyle/>
          <a:p>
            <a:pPr lvl="1"/>
            <a:r>
              <a:rPr lang="en-US"/>
              <a:t>Combinational logic generates pipeline control signals</a:t>
            </a:r>
          </a:p>
          <a:p>
            <a:pPr lvl="1"/>
            <a:r>
              <a:rPr lang="en-US"/>
              <a:t>Action occurs at start of following cycle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136650" y="1128261"/>
            <a:ext cx="6324600" cy="4351789"/>
            <a:chOff x="609600" y="7086600"/>
            <a:chExt cx="8305800" cy="5715000"/>
          </a:xfrm>
        </p:grpSpPr>
        <p:sp>
          <p:nvSpPr>
            <p:cNvPr id="6" name="Line 38"/>
            <p:cNvSpPr>
              <a:spLocks noChangeShapeType="1"/>
            </p:cNvSpPr>
            <p:nvPr/>
          </p:nvSpPr>
          <p:spPr bwMode="auto">
            <a:xfrm flipV="1">
              <a:off x="2743200" y="8686800"/>
              <a:ext cx="0" cy="533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Freeform 231"/>
            <p:cNvSpPr>
              <a:spLocks/>
            </p:cNvSpPr>
            <p:nvPr/>
          </p:nvSpPr>
          <p:spPr bwMode="auto">
            <a:xfrm>
              <a:off x="1295400" y="8153400"/>
              <a:ext cx="1905000" cy="381000"/>
            </a:xfrm>
            <a:custGeom>
              <a:avLst/>
              <a:gdLst>
                <a:gd name="T0" fmla="*/ 720 w 720"/>
                <a:gd name="T1" fmla="*/ 144 h 144"/>
                <a:gd name="T2" fmla="*/ 720 w 720"/>
                <a:gd name="T3" fmla="*/ 0 h 144"/>
                <a:gd name="T4" fmla="*/ 0 w 720"/>
                <a:gd name="T5" fmla="*/ 0 h 144"/>
                <a:gd name="T6" fmla="*/ 0 60000 65536"/>
                <a:gd name="T7" fmla="*/ 0 60000 65536"/>
                <a:gd name="T8" fmla="*/ 0 60000 65536"/>
                <a:gd name="T9" fmla="*/ 0 w 720"/>
                <a:gd name="T10" fmla="*/ 0 h 144"/>
                <a:gd name="T11" fmla="*/ 720 w 72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144">
                  <a:moveTo>
                    <a:pt x="720" y="144"/>
                  </a:moveTo>
                  <a:lnTo>
                    <a:pt x="720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" name="Freeform 230"/>
            <p:cNvSpPr>
              <a:spLocks/>
            </p:cNvSpPr>
            <p:nvPr/>
          </p:nvSpPr>
          <p:spPr bwMode="auto">
            <a:xfrm>
              <a:off x="1295400" y="11353800"/>
              <a:ext cx="1905000" cy="300038"/>
            </a:xfrm>
            <a:custGeom>
              <a:avLst/>
              <a:gdLst>
                <a:gd name="T0" fmla="*/ 720 w 720"/>
                <a:gd name="T1" fmla="*/ 144 h 144"/>
                <a:gd name="T2" fmla="*/ 720 w 720"/>
                <a:gd name="T3" fmla="*/ 0 h 144"/>
                <a:gd name="T4" fmla="*/ 0 w 720"/>
                <a:gd name="T5" fmla="*/ 0 h 144"/>
                <a:gd name="T6" fmla="*/ 0 60000 65536"/>
                <a:gd name="T7" fmla="*/ 0 60000 65536"/>
                <a:gd name="T8" fmla="*/ 0 60000 65536"/>
                <a:gd name="T9" fmla="*/ 0 w 720"/>
                <a:gd name="T10" fmla="*/ 0 h 144"/>
                <a:gd name="T11" fmla="*/ 720 w 72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144">
                  <a:moveTo>
                    <a:pt x="720" y="144"/>
                  </a:moveTo>
                  <a:lnTo>
                    <a:pt x="720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Rectangle 159"/>
            <p:cNvSpPr>
              <a:spLocks noChangeArrowheads="1"/>
            </p:cNvSpPr>
            <p:nvPr/>
          </p:nvSpPr>
          <p:spPr bwMode="auto">
            <a:xfrm>
              <a:off x="1981200" y="10287000"/>
              <a:ext cx="6934200" cy="38100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E</a:t>
              </a:r>
            </a:p>
          </p:txBody>
        </p:sp>
        <p:sp>
          <p:nvSpPr>
            <p:cNvPr id="10" name="Rectangle 160"/>
            <p:cNvSpPr>
              <a:spLocks noChangeArrowheads="1"/>
            </p:cNvSpPr>
            <p:nvPr/>
          </p:nvSpPr>
          <p:spPr bwMode="auto">
            <a:xfrm>
              <a:off x="1981200" y="8321675"/>
              <a:ext cx="6934200" cy="38100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M</a:t>
              </a:r>
            </a:p>
          </p:txBody>
        </p:sp>
        <p:sp>
          <p:nvSpPr>
            <p:cNvPr id="11" name="Rectangle 161"/>
            <p:cNvSpPr>
              <a:spLocks noChangeArrowheads="1"/>
            </p:cNvSpPr>
            <p:nvPr/>
          </p:nvSpPr>
          <p:spPr bwMode="auto">
            <a:xfrm>
              <a:off x="1981200" y="7543800"/>
              <a:ext cx="6934200" cy="38100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W</a:t>
              </a:r>
            </a:p>
          </p:txBody>
        </p:sp>
        <p:sp>
          <p:nvSpPr>
            <p:cNvPr id="12" name="Rectangle 162"/>
            <p:cNvSpPr>
              <a:spLocks noChangeArrowheads="1"/>
            </p:cNvSpPr>
            <p:nvPr/>
          </p:nvSpPr>
          <p:spPr bwMode="auto">
            <a:xfrm>
              <a:off x="1981200" y="12420600"/>
              <a:ext cx="6934200" cy="38100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F</a:t>
              </a:r>
            </a:p>
          </p:txBody>
        </p:sp>
        <p:sp>
          <p:nvSpPr>
            <p:cNvPr id="13" name="Rectangle 158"/>
            <p:cNvSpPr>
              <a:spLocks noChangeArrowheads="1"/>
            </p:cNvSpPr>
            <p:nvPr/>
          </p:nvSpPr>
          <p:spPr bwMode="auto">
            <a:xfrm>
              <a:off x="1981200" y="11582400"/>
              <a:ext cx="6934200" cy="381000"/>
            </a:xfrm>
            <a:prstGeom prst="rect">
              <a:avLst/>
            </a:prstGeom>
            <a:solidFill>
              <a:srgbClr val="4D4D4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</a:rPr>
                <a:t>D</a:t>
              </a:r>
            </a:p>
          </p:txBody>
        </p:sp>
        <p:sp>
          <p:nvSpPr>
            <p:cNvPr id="14" name="Rectangle 67"/>
            <p:cNvSpPr>
              <a:spLocks noChangeArrowheads="1"/>
            </p:cNvSpPr>
            <p:nvPr/>
          </p:nvSpPr>
          <p:spPr bwMode="auto">
            <a:xfrm>
              <a:off x="3886200" y="9448800"/>
              <a:ext cx="533400" cy="38100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CC</a:t>
              </a:r>
            </a:p>
          </p:txBody>
        </p:sp>
        <p:sp>
          <p:nvSpPr>
            <p:cNvPr id="15" name="Rectangle 31"/>
            <p:cNvSpPr>
              <a:spLocks noChangeArrowheads="1"/>
            </p:cNvSpPr>
            <p:nvPr/>
          </p:nvSpPr>
          <p:spPr bwMode="auto">
            <a:xfrm>
              <a:off x="4800600" y="115824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rB</a:t>
              </a:r>
            </a:p>
          </p:txBody>
        </p:sp>
        <p:sp>
          <p:nvSpPr>
            <p:cNvPr id="16" name="Line 77"/>
            <p:cNvSpPr>
              <a:spLocks noChangeShapeType="1"/>
            </p:cNvSpPr>
            <p:nvPr/>
          </p:nvSpPr>
          <p:spPr bwMode="auto">
            <a:xfrm flipH="1" flipV="1">
              <a:off x="4114800" y="8686800"/>
              <a:ext cx="0" cy="7620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" name="Line 38"/>
            <p:cNvSpPr>
              <a:spLocks noChangeShapeType="1"/>
            </p:cNvSpPr>
            <p:nvPr/>
          </p:nvSpPr>
          <p:spPr bwMode="auto">
            <a:xfrm flipV="1">
              <a:off x="8686800" y="10668000"/>
              <a:ext cx="0" cy="4572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Line 41"/>
            <p:cNvSpPr>
              <a:spLocks noChangeShapeType="1"/>
            </p:cNvSpPr>
            <p:nvPr/>
          </p:nvSpPr>
          <p:spPr bwMode="auto">
            <a:xfrm flipV="1">
              <a:off x="8243888" y="10668000"/>
              <a:ext cx="0" cy="685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AutoShape 42"/>
            <p:cNvSpPr>
              <a:spLocks noChangeArrowheads="1"/>
            </p:cNvSpPr>
            <p:nvPr/>
          </p:nvSpPr>
          <p:spPr bwMode="auto">
            <a:xfrm>
              <a:off x="8001000" y="112014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srcA</a:t>
              </a:r>
            </a:p>
          </p:txBody>
        </p:sp>
        <p:sp>
          <p:nvSpPr>
            <p:cNvPr id="20" name="AutoShape 43"/>
            <p:cNvSpPr>
              <a:spLocks noChangeArrowheads="1"/>
            </p:cNvSpPr>
            <p:nvPr/>
          </p:nvSpPr>
          <p:spPr bwMode="auto">
            <a:xfrm>
              <a:off x="8458200" y="109728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srcB</a:t>
              </a:r>
            </a:p>
          </p:txBody>
        </p:sp>
        <p:sp>
          <p:nvSpPr>
            <p:cNvPr id="21" name="Rectangle 168"/>
            <p:cNvSpPr>
              <a:spLocks noChangeArrowheads="1"/>
            </p:cNvSpPr>
            <p:nvPr/>
          </p:nvSpPr>
          <p:spPr bwMode="auto">
            <a:xfrm>
              <a:off x="2971800" y="75438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22" name="Rectangle 87"/>
            <p:cNvSpPr>
              <a:spLocks noChangeArrowheads="1"/>
            </p:cNvSpPr>
            <p:nvPr/>
          </p:nvSpPr>
          <p:spPr bwMode="auto">
            <a:xfrm>
              <a:off x="4800600" y="7543800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sp>
          <p:nvSpPr>
            <p:cNvPr id="23" name="Rectangle 85"/>
            <p:cNvSpPr>
              <a:spLocks noChangeArrowheads="1"/>
            </p:cNvSpPr>
            <p:nvPr/>
          </p:nvSpPr>
          <p:spPr bwMode="auto">
            <a:xfrm>
              <a:off x="5715000" y="7543800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valM</a:t>
              </a:r>
            </a:p>
          </p:txBody>
        </p:sp>
        <p:sp>
          <p:nvSpPr>
            <p:cNvPr id="24" name="Rectangle 90"/>
            <p:cNvSpPr>
              <a:spLocks noChangeArrowheads="1"/>
            </p:cNvSpPr>
            <p:nvPr/>
          </p:nvSpPr>
          <p:spPr bwMode="auto">
            <a:xfrm>
              <a:off x="7086600" y="75438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dstE</a:t>
              </a:r>
            </a:p>
          </p:txBody>
        </p:sp>
        <p:sp>
          <p:nvSpPr>
            <p:cNvPr id="25" name="Rectangle 91"/>
            <p:cNvSpPr>
              <a:spLocks noChangeArrowheads="1"/>
            </p:cNvSpPr>
            <p:nvPr/>
          </p:nvSpPr>
          <p:spPr bwMode="auto">
            <a:xfrm>
              <a:off x="7543800" y="75438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dstM</a:t>
              </a:r>
            </a:p>
          </p:txBody>
        </p:sp>
        <p:sp>
          <p:nvSpPr>
            <p:cNvPr id="26" name="Rectangle 71"/>
            <p:cNvSpPr>
              <a:spLocks noChangeArrowheads="1"/>
            </p:cNvSpPr>
            <p:nvPr/>
          </p:nvSpPr>
          <p:spPr bwMode="auto">
            <a:xfrm>
              <a:off x="3886200" y="8321675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Cnd</a:t>
              </a:r>
            </a:p>
          </p:txBody>
        </p:sp>
        <p:sp>
          <p:nvSpPr>
            <p:cNvPr id="27" name="Rectangle 5"/>
            <p:cNvSpPr>
              <a:spLocks noChangeArrowheads="1"/>
            </p:cNvSpPr>
            <p:nvPr/>
          </p:nvSpPr>
          <p:spPr bwMode="auto">
            <a:xfrm>
              <a:off x="2971800" y="8321675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28" name="Rectangle 57"/>
            <p:cNvSpPr>
              <a:spLocks noChangeArrowheads="1"/>
            </p:cNvSpPr>
            <p:nvPr/>
          </p:nvSpPr>
          <p:spPr bwMode="auto">
            <a:xfrm>
              <a:off x="4800600" y="8321675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valE</a:t>
              </a:r>
            </a:p>
          </p:txBody>
        </p:sp>
        <p:sp>
          <p:nvSpPr>
            <p:cNvPr id="29" name="Rectangle 58"/>
            <p:cNvSpPr>
              <a:spLocks noChangeArrowheads="1"/>
            </p:cNvSpPr>
            <p:nvPr/>
          </p:nvSpPr>
          <p:spPr bwMode="auto">
            <a:xfrm>
              <a:off x="5715000" y="8321675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30" name="Rectangle 59"/>
            <p:cNvSpPr>
              <a:spLocks noChangeArrowheads="1"/>
            </p:cNvSpPr>
            <p:nvPr/>
          </p:nvSpPr>
          <p:spPr bwMode="auto">
            <a:xfrm>
              <a:off x="7086600" y="8321675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dstE</a:t>
              </a:r>
            </a:p>
          </p:txBody>
        </p:sp>
        <p:sp>
          <p:nvSpPr>
            <p:cNvPr id="31" name="Rectangle 60"/>
            <p:cNvSpPr>
              <a:spLocks noChangeArrowheads="1"/>
            </p:cNvSpPr>
            <p:nvPr/>
          </p:nvSpPr>
          <p:spPr bwMode="auto">
            <a:xfrm>
              <a:off x="7543800" y="8321675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dstM</a:t>
              </a:r>
            </a:p>
          </p:txBody>
        </p:sp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2971800" y="102870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33" name="Rectangle 26"/>
            <p:cNvSpPr>
              <a:spLocks noChangeArrowheads="1"/>
            </p:cNvSpPr>
            <p:nvPr/>
          </p:nvSpPr>
          <p:spPr bwMode="auto">
            <a:xfrm>
              <a:off x="3429000" y="102870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34" name="Rectangle 27"/>
            <p:cNvSpPr>
              <a:spLocks noChangeArrowheads="1"/>
            </p:cNvSpPr>
            <p:nvPr/>
          </p:nvSpPr>
          <p:spPr bwMode="auto">
            <a:xfrm>
              <a:off x="4343400" y="10287000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35" name="Rectangle 28"/>
            <p:cNvSpPr>
              <a:spLocks noChangeArrowheads="1"/>
            </p:cNvSpPr>
            <p:nvPr/>
          </p:nvSpPr>
          <p:spPr bwMode="auto">
            <a:xfrm>
              <a:off x="5257800" y="10287000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valA</a:t>
              </a:r>
            </a:p>
          </p:txBody>
        </p:sp>
        <p:sp>
          <p:nvSpPr>
            <p:cNvPr id="36" name="Rectangle 29"/>
            <p:cNvSpPr>
              <a:spLocks noChangeArrowheads="1"/>
            </p:cNvSpPr>
            <p:nvPr/>
          </p:nvSpPr>
          <p:spPr bwMode="auto">
            <a:xfrm>
              <a:off x="6172200" y="10287000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valB</a:t>
              </a: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7086600" y="102870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dstE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7543800" y="102870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dstM</a:t>
              </a:r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8001000" y="102870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srcA</a:t>
              </a:r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8458200" y="102870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srcB</a:t>
              </a:r>
            </a:p>
          </p:txBody>
        </p:sp>
        <p:sp>
          <p:nvSpPr>
            <p:cNvPr id="41" name="Rectangle 32"/>
            <p:cNvSpPr>
              <a:spLocks noChangeArrowheads="1"/>
            </p:cNvSpPr>
            <p:nvPr/>
          </p:nvSpPr>
          <p:spPr bwMode="auto">
            <a:xfrm>
              <a:off x="5257800" y="11582400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valC</a:t>
              </a:r>
            </a:p>
          </p:txBody>
        </p:sp>
        <p:sp>
          <p:nvSpPr>
            <p:cNvPr id="42" name="Rectangle 33"/>
            <p:cNvSpPr>
              <a:spLocks noChangeArrowheads="1"/>
            </p:cNvSpPr>
            <p:nvPr/>
          </p:nvSpPr>
          <p:spPr bwMode="auto">
            <a:xfrm>
              <a:off x="6172200" y="11582400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valP</a:t>
              </a:r>
            </a:p>
          </p:txBody>
        </p:sp>
        <p:sp>
          <p:nvSpPr>
            <p:cNvPr id="43" name="Rectangle 6"/>
            <p:cNvSpPr>
              <a:spLocks noChangeArrowheads="1"/>
            </p:cNvSpPr>
            <p:nvPr/>
          </p:nvSpPr>
          <p:spPr bwMode="auto">
            <a:xfrm>
              <a:off x="2971800" y="115824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icode</a:t>
              </a:r>
            </a:p>
          </p:txBody>
        </p:sp>
        <p:sp>
          <p:nvSpPr>
            <p:cNvPr id="44" name="Rectangle 7"/>
            <p:cNvSpPr>
              <a:spLocks noChangeArrowheads="1"/>
            </p:cNvSpPr>
            <p:nvPr/>
          </p:nvSpPr>
          <p:spPr bwMode="auto">
            <a:xfrm>
              <a:off x="3429000" y="115824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ifun</a:t>
              </a:r>
            </a:p>
          </p:txBody>
        </p:sp>
        <p:sp>
          <p:nvSpPr>
            <p:cNvPr id="45" name="Rectangle 30"/>
            <p:cNvSpPr>
              <a:spLocks noChangeArrowheads="1"/>
            </p:cNvSpPr>
            <p:nvPr/>
          </p:nvSpPr>
          <p:spPr bwMode="auto">
            <a:xfrm>
              <a:off x="4343400" y="115824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rA</a:t>
              </a:r>
            </a:p>
          </p:txBody>
        </p:sp>
        <p:sp>
          <p:nvSpPr>
            <p:cNvPr id="46" name="Rectangle 13"/>
            <p:cNvSpPr>
              <a:spLocks noChangeArrowheads="1"/>
            </p:cNvSpPr>
            <p:nvPr/>
          </p:nvSpPr>
          <p:spPr bwMode="auto">
            <a:xfrm>
              <a:off x="4114800" y="12420600"/>
              <a:ext cx="9144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predPC</a:t>
              </a:r>
            </a:p>
          </p:txBody>
        </p:sp>
        <p:sp>
          <p:nvSpPr>
            <p:cNvPr id="47" name="Text Box 221"/>
            <p:cNvSpPr txBox="1">
              <a:spLocks noChangeArrowheads="1"/>
            </p:cNvSpPr>
            <p:nvPr/>
          </p:nvSpPr>
          <p:spPr bwMode="auto">
            <a:xfrm>
              <a:off x="1676400" y="10668000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d_srcB</a:t>
              </a:r>
            </a:p>
          </p:txBody>
        </p:sp>
        <p:sp>
          <p:nvSpPr>
            <p:cNvPr id="48" name="Text Box 222"/>
            <p:cNvSpPr txBox="1">
              <a:spLocks noChangeArrowheads="1"/>
            </p:cNvSpPr>
            <p:nvPr/>
          </p:nvSpPr>
          <p:spPr bwMode="auto">
            <a:xfrm>
              <a:off x="1676400" y="10896600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d_srcA</a:t>
              </a:r>
            </a:p>
          </p:txBody>
        </p:sp>
        <p:sp>
          <p:nvSpPr>
            <p:cNvPr id="49" name="Text Box 223"/>
            <p:cNvSpPr txBox="1">
              <a:spLocks noChangeArrowheads="1"/>
            </p:cNvSpPr>
            <p:nvPr/>
          </p:nvSpPr>
          <p:spPr bwMode="auto">
            <a:xfrm>
              <a:off x="1676400" y="9128125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e_Cnd</a:t>
              </a:r>
            </a:p>
          </p:txBody>
        </p:sp>
        <p:sp>
          <p:nvSpPr>
            <p:cNvPr id="50" name="Freeform 226"/>
            <p:cNvSpPr>
              <a:spLocks/>
            </p:cNvSpPr>
            <p:nvPr/>
          </p:nvSpPr>
          <p:spPr bwMode="auto">
            <a:xfrm>
              <a:off x="1295400" y="10134600"/>
              <a:ext cx="1905000" cy="152400"/>
            </a:xfrm>
            <a:custGeom>
              <a:avLst/>
              <a:gdLst>
                <a:gd name="T0" fmla="*/ 720 w 720"/>
                <a:gd name="T1" fmla="*/ 144 h 144"/>
                <a:gd name="T2" fmla="*/ 720 w 720"/>
                <a:gd name="T3" fmla="*/ 0 h 144"/>
                <a:gd name="T4" fmla="*/ 0 w 720"/>
                <a:gd name="T5" fmla="*/ 0 h 144"/>
                <a:gd name="T6" fmla="*/ 0 60000 65536"/>
                <a:gd name="T7" fmla="*/ 0 60000 65536"/>
                <a:gd name="T8" fmla="*/ 0 60000 65536"/>
                <a:gd name="T9" fmla="*/ 0 w 720"/>
                <a:gd name="T10" fmla="*/ 0 h 144"/>
                <a:gd name="T11" fmla="*/ 720 w 72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144">
                  <a:moveTo>
                    <a:pt x="720" y="144"/>
                  </a:moveTo>
                  <a:lnTo>
                    <a:pt x="720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1" name="Freeform 227"/>
            <p:cNvSpPr>
              <a:spLocks/>
            </p:cNvSpPr>
            <p:nvPr/>
          </p:nvSpPr>
          <p:spPr bwMode="auto">
            <a:xfrm>
              <a:off x="1295400" y="9906000"/>
              <a:ext cx="6491288" cy="381000"/>
            </a:xfrm>
            <a:custGeom>
              <a:avLst/>
              <a:gdLst>
                <a:gd name="T0" fmla="*/ 720 w 720"/>
                <a:gd name="T1" fmla="*/ 144 h 144"/>
                <a:gd name="T2" fmla="*/ 720 w 720"/>
                <a:gd name="T3" fmla="*/ 0 h 144"/>
                <a:gd name="T4" fmla="*/ 0 w 720"/>
                <a:gd name="T5" fmla="*/ 0 h 144"/>
                <a:gd name="T6" fmla="*/ 0 60000 65536"/>
                <a:gd name="T7" fmla="*/ 0 60000 65536"/>
                <a:gd name="T8" fmla="*/ 0 60000 65536"/>
                <a:gd name="T9" fmla="*/ 0 w 720"/>
                <a:gd name="T10" fmla="*/ 0 h 144"/>
                <a:gd name="T11" fmla="*/ 720 w 72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144">
                  <a:moveTo>
                    <a:pt x="720" y="144"/>
                  </a:moveTo>
                  <a:lnTo>
                    <a:pt x="720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2" name="Line 228"/>
            <p:cNvSpPr>
              <a:spLocks noChangeShapeType="1"/>
            </p:cNvSpPr>
            <p:nvPr/>
          </p:nvSpPr>
          <p:spPr bwMode="auto">
            <a:xfrm rot="16200000" flipV="1">
              <a:off x="4769644" y="7650956"/>
              <a:ext cx="0" cy="69484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3" name="Line 229"/>
            <p:cNvSpPr>
              <a:spLocks noChangeShapeType="1"/>
            </p:cNvSpPr>
            <p:nvPr/>
          </p:nvSpPr>
          <p:spPr bwMode="auto">
            <a:xfrm rot="16200000" flipV="1">
              <a:off x="4998244" y="7193756"/>
              <a:ext cx="0" cy="74056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4" name="Line 232"/>
            <p:cNvSpPr>
              <a:spLocks noChangeShapeType="1"/>
            </p:cNvSpPr>
            <p:nvPr/>
          </p:nvSpPr>
          <p:spPr bwMode="auto">
            <a:xfrm rot="16200000" flipV="1">
              <a:off x="2712244" y="7955756"/>
              <a:ext cx="0" cy="283368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55" name="Group 233"/>
            <p:cNvGrpSpPr>
              <a:grpSpLocks/>
            </p:cNvGrpSpPr>
            <p:nvPr/>
          </p:nvGrpSpPr>
          <p:grpSpPr bwMode="auto">
            <a:xfrm>
              <a:off x="8167688" y="11049000"/>
              <a:ext cx="152400" cy="152400"/>
              <a:chOff x="240" y="4176"/>
              <a:chExt cx="192" cy="192"/>
            </a:xfrm>
          </p:grpSpPr>
          <p:sp>
            <p:nvSpPr>
              <p:cNvPr id="93" name="Oval 234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4" name="Rectangle 235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56" name="Group 236"/>
            <p:cNvGrpSpPr>
              <a:grpSpLocks/>
            </p:cNvGrpSpPr>
            <p:nvPr/>
          </p:nvGrpSpPr>
          <p:grpSpPr bwMode="auto">
            <a:xfrm>
              <a:off x="8610600" y="10820400"/>
              <a:ext cx="152400" cy="152400"/>
              <a:chOff x="240" y="4176"/>
              <a:chExt cx="192" cy="192"/>
            </a:xfrm>
          </p:grpSpPr>
          <p:sp>
            <p:nvSpPr>
              <p:cNvPr id="91" name="Oval 23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2" name="Rectangle 23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57" name="Group 239"/>
            <p:cNvGrpSpPr>
              <a:grpSpLocks/>
            </p:cNvGrpSpPr>
            <p:nvPr/>
          </p:nvGrpSpPr>
          <p:grpSpPr bwMode="auto">
            <a:xfrm>
              <a:off x="4038600" y="9296400"/>
              <a:ext cx="152400" cy="152400"/>
              <a:chOff x="240" y="4176"/>
              <a:chExt cx="192" cy="192"/>
            </a:xfrm>
          </p:grpSpPr>
          <p:sp>
            <p:nvSpPr>
              <p:cNvPr id="89" name="Oval 240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90" name="Rectangle 241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58" name="Text Box 242"/>
            <p:cNvSpPr txBox="1">
              <a:spLocks noChangeArrowheads="1"/>
            </p:cNvSpPr>
            <p:nvPr/>
          </p:nvSpPr>
          <p:spPr bwMode="auto">
            <a:xfrm>
              <a:off x="1676400" y="11125200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D_icode</a:t>
              </a:r>
            </a:p>
          </p:txBody>
        </p:sp>
        <p:sp>
          <p:nvSpPr>
            <p:cNvPr id="59" name="Text Box 243"/>
            <p:cNvSpPr txBox="1">
              <a:spLocks noChangeArrowheads="1"/>
            </p:cNvSpPr>
            <p:nvPr/>
          </p:nvSpPr>
          <p:spPr bwMode="auto">
            <a:xfrm>
              <a:off x="1676400" y="9890125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E_icode</a:t>
              </a:r>
            </a:p>
          </p:txBody>
        </p:sp>
        <p:sp>
          <p:nvSpPr>
            <p:cNvPr id="60" name="Text Box 244"/>
            <p:cNvSpPr txBox="1">
              <a:spLocks noChangeArrowheads="1"/>
            </p:cNvSpPr>
            <p:nvPr/>
          </p:nvSpPr>
          <p:spPr bwMode="auto">
            <a:xfrm>
              <a:off x="1676400" y="7924799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M_icode</a:t>
              </a:r>
            </a:p>
          </p:txBody>
        </p:sp>
        <p:sp>
          <p:nvSpPr>
            <p:cNvPr id="61" name="Text Box 245"/>
            <p:cNvSpPr txBox="1">
              <a:spLocks noChangeArrowheads="1"/>
            </p:cNvSpPr>
            <p:nvPr/>
          </p:nvSpPr>
          <p:spPr bwMode="auto">
            <a:xfrm>
              <a:off x="1676400" y="9661525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E_dstM</a:t>
              </a:r>
            </a:p>
          </p:txBody>
        </p:sp>
        <p:sp>
          <p:nvSpPr>
            <p:cNvPr id="62" name="AutoShape 246"/>
            <p:cNvSpPr>
              <a:spLocks noChangeArrowheads="1"/>
            </p:cNvSpPr>
            <p:nvPr/>
          </p:nvSpPr>
          <p:spPr bwMode="auto">
            <a:xfrm>
              <a:off x="609600" y="7086600"/>
              <a:ext cx="671513" cy="57150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Pipe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control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logic</a:t>
              </a:r>
            </a:p>
          </p:txBody>
        </p:sp>
        <p:sp>
          <p:nvSpPr>
            <p:cNvPr id="63" name="Line 248"/>
            <p:cNvSpPr>
              <a:spLocks noChangeShapeType="1"/>
            </p:cNvSpPr>
            <p:nvPr/>
          </p:nvSpPr>
          <p:spPr bwMode="auto">
            <a:xfrm flipV="1">
              <a:off x="1295400" y="11658600"/>
              <a:ext cx="685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Text Box 249"/>
            <p:cNvSpPr txBox="1">
              <a:spLocks noChangeArrowheads="1"/>
            </p:cNvSpPr>
            <p:nvPr/>
          </p:nvSpPr>
          <p:spPr bwMode="auto">
            <a:xfrm>
              <a:off x="1295400" y="11444287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D_bubble</a:t>
              </a:r>
            </a:p>
          </p:txBody>
        </p:sp>
        <p:sp>
          <p:nvSpPr>
            <p:cNvPr id="65" name="Line 250"/>
            <p:cNvSpPr>
              <a:spLocks noChangeShapeType="1"/>
            </p:cNvSpPr>
            <p:nvPr/>
          </p:nvSpPr>
          <p:spPr bwMode="auto">
            <a:xfrm flipV="1">
              <a:off x="1295400" y="11857038"/>
              <a:ext cx="685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Text Box 251"/>
            <p:cNvSpPr txBox="1">
              <a:spLocks noChangeArrowheads="1"/>
            </p:cNvSpPr>
            <p:nvPr/>
          </p:nvSpPr>
          <p:spPr bwMode="auto">
            <a:xfrm>
              <a:off x="1295400" y="11642725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D_stall</a:t>
              </a:r>
            </a:p>
          </p:txBody>
        </p:sp>
        <p:sp>
          <p:nvSpPr>
            <p:cNvPr id="67" name="Line 252"/>
            <p:cNvSpPr>
              <a:spLocks noChangeShapeType="1"/>
            </p:cNvSpPr>
            <p:nvPr/>
          </p:nvSpPr>
          <p:spPr bwMode="auto">
            <a:xfrm flipV="1">
              <a:off x="1295400" y="10409238"/>
              <a:ext cx="685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Text Box 253"/>
            <p:cNvSpPr txBox="1">
              <a:spLocks noChangeArrowheads="1"/>
            </p:cNvSpPr>
            <p:nvPr/>
          </p:nvSpPr>
          <p:spPr bwMode="auto">
            <a:xfrm>
              <a:off x="1295400" y="10194925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E_bubble</a:t>
              </a:r>
            </a:p>
          </p:txBody>
        </p:sp>
        <p:sp>
          <p:nvSpPr>
            <p:cNvPr id="69" name="Line 266"/>
            <p:cNvSpPr>
              <a:spLocks noChangeShapeType="1"/>
            </p:cNvSpPr>
            <p:nvPr/>
          </p:nvSpPr>
          <p:spPr bwMode="auto">
            <a:xfrm flipV="1">
              <a:off x="1295400" y="12679363"/>
              <a:ext cx="685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Text Box 267"/>
            <p:cNvSpPr txBox="1">
              <a:spLocks noChangeArrowheads="1"/>
            </p:cNvSpPr>
            <p:nvPr/>
          </p:nvSpPr>
          <p:spPr bwMode="auto">
            <a:xfrm>
              <a:off x="1295400" y="12420600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F_stall</a:t>
              </a:r>
            </a:p>
          </p:txBody>
        </p:sp>
        <p:sp>
          <p:nvSpPr>
            <p:cNvPr id="71" name="Line 252"/>
            <p:cNvSpPr>
              <a:spLocks noChangeShapeType="1"/>
            </p:cNvSpPr>
            <p:nvPr/>
          </p:nvSpPr>
          <p:spPr bwMode="auto">
            <a:xfrm flipV="1">
              <a:off x="1295400" y="8443913"/>
              <a:ext cx="685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Text Box 253"/>
            <p:cNvSpPr txBox="1">
              <a:spLocks noChangeArrowheads="1"/>
            </p:cNvSpPr>
            <p:nvPr/>
          </p:nvSpPr>
          <p:spPr bwMode="auto">
            <a:xfrm>
              <a:off x="1295400" y="8229600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M_bubble</a:t>
              </a:r>
            </a:p>
          </p:txBody>
        </p:sp>
        <p:sp>
          <p:nvSpPr>
            <p:cNvPr id="73" name="Line 252"/>
            <p:cNvSpPr>
              <a:spLocks noChangeShapeType="1"/>
            </p:cNvSpPr>
            <p:nvPr/>
          </p:nvSpPr>
          <p:spPr bwMode="auto">
            <a:xfrm flipV="1">
              <a:off x="1295400" y="7834313"/>
              <a:ext cx="685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4" name="Text Box 253"/>
            <p:cNvSpPr txBox="1">
              <a:spLocks noChangeArrowheads="1"/>
            </p:cNvSpPr>
            <p:nvPr/>
          </p:nvSpPr>
          <p:spPr bwMode="auto">
            <a:xfrm>
              <a:off x="1295400" y="7620000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W_stall</a:t>
              </a:r>
            </a:p>
          </p:txBody>
        </p:sp>
        <p:sp>
          <p:nvSpPr>
            <p:cNvPr id="75" name="Line 232"/>
            <p:cNvSpPr>
              <a:spLocks noChangeShapeType="1"/>
            </p:cNvSpPr>
            <p:nvPr/>
          </p:nvSpPr>
          <p:spPr bwMode="auto">
            <a:xfrm rot="5400000" flipH="1" flipV="1">
              <a:off x="2590800" y="8305800"/>
              <a:ext cx="0" cy="25908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sysDot"/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6" name="Text Box 245"/>
            <p:cNvSpPr txBox="1">
              <a:spLocks noChangeArrowheads="1"/>
            </p:cNvSpPr>
            <p:nvPr/>
          </p:nvSpPr>
          <p:spPr bwMode="auto">
            <a:xfrm>
              <a:off x="1295400" y="9372601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set_cc</a:t>
              </a:r>
            </a:p>
          </p:txBody>
        </p:sp>
        <p:sp>
          <p:nvSpPr>
            <p:cNvPr id="77" name="Rectangle 168"/>
            <p:cNvSpPr>
              <a:spLocks noChangeArrowheads="1"/>
            </p:cNvSpPr>
            <p:nvPr/>
          </p:nvSpPr>
          <p:spPr bwMode="auto">
            <a:xfrm>
              <a:off x="2514600" y="75438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78" name="Rectangle 5"/>
            <p:cNvSpPr>
              <a:spLocks noChangeArrowheads="1"/>
            </p:cNvSpPr>
            <p:nvPr/>
          </p:nvSpPr>
          <p:spPr bwMode="auto">
            <a:xfrm>
              <a:off x="2514600" y="8321675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79" name="Rectangle 25"/>
            <p:cNvSpPr>
              <a:spLocks noChangeArrowheads="1"/>
            </p:cNvSpPr>
            <p:nvPr/>
          </p:nvSpPr>
          <p:spPr bwMode="auto">
            <a:xfrm>
              <a:off x="2514600" y="102870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80" name="Rectangle 6"/>
            <p:cNvSpPr>
              <a:spLocks noChangeArrowheads="1"/>
            </p:cNvSpPr>
            <p:nvPr/>
          </p:nvSpPr>
          <p:spPr bwMode="auto">
            <a:xfrm>
              <a:off x="2514600" y="11582400"/>
              <a:ext cx="4572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81" name="Freeform 231"/>
            <p:cNvSpPr>
              <a:spLocks/>
            </p:cNvSpPr>
            <p:nvPr/>
          </p:nvSpPr>
          <p:spPr bwMode="auto">
            <a:xfrm>
              <a:off x="1295400" y="7315200"/>
              <a:ext cx="1447800" cy="228600"/>
            </a:xfrm>
            <a:custGeom>
              <a:avLst/>
              <a:gdLst>
                <a:gd name="T0" fmla="*/ 720 w 720"/>
                <a:gd name="T1" fmla="*/ 144 h 144"/>
                <a:gd name="T2" fmla="*/ 720 w 720"/>
                <a:gd name="T3" fmla="*/ 0 h 144"/>
                <a:gd name="T4" fmla="*/ 0 w 720"/>
                <a:gd name="T5" fmla="*/ 0 h 144"/>
                <a:gd name="T6" fmla="*/ 0 60000 65536"/>
                <a:gd name="T7" fmla="*/ 0 60000 65536"/>
                <a:gd name="T8" fmla="*/ 0 60000 65536"/>
                <a:gd name="T9" fmla="*/ 0 w 720"/>
                <a:gd name="T10" fmla="*/ 0 h 144"/>
                <a:gd name="T11" fmla="*/ 720 w 720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0" h="144">
                  <a:moveTo>
                    <a:pt x="720" y="144"/>
                  </a:moveTo>
                  <a:lnTo>
                    <a:pt x="720" y="0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82" name="Text Box 244"/>
            <p:cNvSpPr txBox="1">
              <a:spLocks noChangeArrowheads="1"/>
            </p:cNvSpPr>
            <p:nvPr/>
          </p:nvSpPr>
          <p:spPr bwMode="auto">
            <a:xfrm>
              <a:off x="1676400" y="7086600"/>
              <a:ext cx="9144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W_stat</a:t>
              </a:r>
            </a:p>
          </p:txBody>
        </p:sp>
        <p:sp>
          <p:nvSpPr>
            <p:cNvPr id="83" name="AutoShape 223"/>
            <p:cNvSpPr>
              <a:spLocks noChangeArrowheads="1"/>
            </p:cNvSpPr>
            <p:nvPr/>
          </p:nvSpPr>
          <p:spPr bwMode="auto">
            <a:xfrm>
              <a:off x="2514600" y="8991600"/>
              <a:ext cx="457200" cy="304800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91430" tIns="45715" rIns="91430" bIns="45715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</a:rPr>
                <a:t>stat</a:t>
              </a:r>
            </a:p>
          </p:txBody>
        </p:sp>
        <p:sp>
          <p:nvSpPr>
            <p:cNvPr id="84" name="Text Box 180"/>
            <p:cNvSpPr txBox="1">
              <a:spLocks noChangeArrowheads="1"/>
            </p:cNvSpPr>
            <p:nvPr/>
          </p:nvSpPr>
          <p:spPr bwMode="auto">
            <a:xfrm>
              <a:off x="1676400" y="8686800"/>
              <a:ext cx="685800" cy="2627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m_stat</a:t>
              </a:r>
            </a:p>
          </p:txBody>
        </p:sp>
        <p:grpSp>
          <p:nvGrpSpPr>
            <p:cNvPr id="85" name="Group 236"/>
            <p:cNvGrpSpPr>
              <a:grpSpLocks/>
            </p:cNvGrpSpPr>
            <p:nvPr/>
          </p:nvGrpSpPr>
          <p:grpSpPr bwMode="auto">
            <a:xfrm>
              <a:off x="2667000" y="8839200"/>
              <a:ext cx="152400" cy="152400"/>
              <a:chOff x="240" y="4176"/>
              <a:chExt cx="192" cy="192"/>
            </a:xfrm>
          </p:grpSpPr>
          <p:sp>
            <p:nvSpPr>
              <p:cNvPr id="87" name="Oval 237"/>
              <p:cNvSpPr>
                <a:spLocks noChangeArrowheads="1"/>
              </p:cNvSpPr>
              <p:nvPr/>
            </p:nvSpPr>
            <p:spPr bwMode="auto">
              <a:xfrm>
                <a:off x="288" y="4224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88" name="Rectangle 238"/>
              <p:cNvSpPr>
                <a:spLocks noChangeArrowheads="1"/>
              </p:cNvSpPr>
              <p:nvPr/>
            </p:nvSpPr>
            <p:spPr bwMode="auto">
              <a:xfrm>
                <a:off x="240" y="4176"/>
                <a:ext cx="19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86" name="Line 229"/>
            <p:cNvSpPr>
              <a:spLocks noChangeShapeType="1"/>
            </p:cNvSpPr>
            <p:nvPr/>
          </p:nvSpPr>
          <p:spPr bwMode="auto">
            <a:xfrm rot="16200000" flipV="1">
              <a:off x="2019300" y="8191500"/>
              <a:ext cx="0" cy="14478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sm" len="sm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Initial Version of Pipeline Control</a:t>
            </a:r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381000" y="990600"/>
            <a:ext cx="8534400" cy="52260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F_stall</a:t>
            </a:r>
            <a:r>
              <a:rPr lang="en-US" sz="1600" dirty="0">
                <a:latin typeface="Courier New" pitchFamily="49" charset="0"/>
              </a:rPr>
              <a:t> =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# Conditions for a load/use hazard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 in { IMRMOVL, IPOPL } &amp;&amp; </a:t>
            </a:r>
            <a:r>
              <a:rPr lang="en-US" sz="1600" dirty="0" err="1">
                <a:latin typeface="Courier New" pitchFamily="49" charset="0"/>
              </a:rPr>
              <a:t>E_dstM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err="1">
                <a:latin typeface="Courier New" pitchFamily="49" charset="0"/>
              </a:rPr>
              <a:t>d_srcA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d_srcB</a:t>
            </a:r>
            <a:r>
              <a:rPr lang="en-US" sz="1600" dirty="0">
                <a:latin typeface="Courier New" pitchFamily="49" charset="0"/>
              </a:rPr>
              <a:t> } ||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# Stalling at fetch while ret passes through pipeline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IRET in { </a:t>
            </a:r>
            <a:r>
              <a:rPr lang="en-US" sz="1600" dirty="0" err="1">
                <a:latin typeface="Courier New" pitchFamily="49" charset="0"/>
              </a:rPr>
              <a:t>D_icode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M_icode</a:t>
            </a:r>
            <a:r>
              <a:rPr lang="en-US" sz="1600" dirty="0">
                <a:latin typeface="Courier New" pitchFamily="49" charset="0"/>
              </a:rPr>
              <a:t> };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D_stall</a:t>
            </a:r>
            <a:r>
              <a:rPr lang="en-US" sz="1600" dirty="0">
                <a:latin typeface="Courier New" pitchFamily="49" charset="0"/>
              </a:rPr>
              <a:t> = 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# Conditions for a load/use hazard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 in { IMRMOVL, IPOPL } &amp;&amp; </a:t>
            </a:r>
            <a:r>
              <a:rPr lang="en-US" sz="1600" dirty="0" err="1">
                <a:latin typeface="Courier New" pitchFamily="49" charset="0"/>
              </a:rPr>
              <a:t>E_dstM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err="1">
                <a:latin typeface="Courier New" pitchFamily="49" charset="0"/>
              </a:rPr>
              <a:t>d_srcA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d_srcB</a:t>
            </a:r>
            <a:r>
              <a:rPr lang="en-US" sz="1600" dirty="0">
                <a:latin typeface="Courier New" pitchFamily="49" charset="0"/>
              </a:rPr>
              <a:t> };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D_bubble</a:t>
            </a:r>
            <a:r>
              <a:rPr lang="en-US" sz="1600" dirty="0">
                <a:latin typeface="Courier New" pitchFamily="49" charset="0"/>
              </a:rPr>
              <a:t> =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# </a:t>
            </a:r>
            <a:r>
              <a:rPr lang="en-US" sz="1600" dirty="0" err="1">
                <a:solidFill>
                  <a:schemeClr val="hlink"/>
                </a:solidFill>
                <a:latin typeface="Courier New" pitchFamily="49" charset="0"/>
              </a:rPr>
              <a:t>Mispredicted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 branch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(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 == IJXX &amp;&amp; !</a:t>
            </a:r>
            <a:r>
              <a:rPr lang="en-US" sz="1600" dirty="0" err="1" smtClean="0">
                <a:latin typeface="Courier New" pitchFamily="49" charset="0"/>
              </a:rPr>
              <a:t>e_Cnd</a:t>
            </a:r>
            <a:r>
              <a:rPr lang="en-US" sz="1600" dirty="0" smtClean="0">
                <a:latin typeface="Courier New" pitchFamily="49" charset="0"/>
              </a:rPr>
              <a:t>) </a:t>
            </a:r>
            <a:r>
              <a:rPr lang="en-US" sz="1600" dirty="0">
                <a:latin typeface="Courier New" pitchFamily="49" charset="0"/>
              </a:rPr>
              <a:t>||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# Stalling at fetch while ret passes through pipeline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 IRET in { </a:t>
            </a:r>
            <a:r>
              <a:rPr lang="en-US" sz="1600" dirty="0" err="1">
                <a:latin typeface="Courier New" pitchFamily="49" charset="0"/>
              </a:rPr>
              <a:t>D_icode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M_icode</a:t>
            </a:r>
            <a:r>
              <a:rPr lang="en-US" sz="1600" dirty="0">
                <a:latin typeface="Courier New" pitchFamily="49" charset="0"/>
              </a:rPr>
              <a:t> };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E_bubble</a:t>
            </a:r>
            <a:r>
              <a:rPr lang="en-US" sz="1600" dirty="0">
                <a:latin typeface="Courier New" pitchFamily="49" charset="0"/>
              </a:rPr>
              <a:t> =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# </a:t>
            </a:r>
            <a:r>
              <a:rPr lang="en-US" sz="1600" dirty="0" err="1">
                <a:solidFill>
                  <a:schemeClr val="hlink"/>
                </a:solidFill>
                <a:latin typeface="Courier New" pitchFamily="49" charset="0"/>
              </a:rPr>
              <a:t>Mispredicted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 branch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(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 == IJXX &amp;&amp; !</a:t>
            </a:r>
            <a:r>
              <a:rPr lang="en-US" sz="1600" dirty="0" err="1" smtClean="0">
                <a:latin typeface="Courier New" pitchFamily="49" charset="0"/>
              </a:rPr>
              <a:t>e_Cnd</a:t>
            </a:r>
            <a:r>
              <a:rPr lang="en-US" sz="1600" dirty="0" smtClean="0">
                <a:latin typeface="Courier New" pitchFamily="49" charset="0"/>
              </a:rPr>
              <a:t>) </a:t>
            </a:r>
            <a:r>
              <a:rPr lang="en-US" sz="1600" dirty="0">
                <a:latin typeface="Courier New" pitchFamily="49" charset="0"/>
              </a:rPr>
              <a:t>||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# Load/use hazard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 in { IMRMOVL, IPOPL } &amp;&amp; </a:t>
            </a:r>
            <a:r>
              <a:rPr lang="en-US" sz="1600" dirty="0" err="1">
                <a:latin typeface="Courier New" pitchFamily="49" charset="0"/>
              </a:rPr>
              <a:t>E_dstM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err="1">
                <a:latin typeface="Courier New" pitchFamily="49" charset="0"/>
              </a:rPr>
              <a:t>d_srcA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</a:rPr>
              <a:t>d_srcB</a:t>
            </a:r>
            <a:r>
              <a:rPr lang="en-US" sz="1600" dirty="0" smtClean="0">
                <a:latin typeface="Courier New" pitchFamily="49" charset="0"/>
              </a:rPr>
              <a:t> };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Combinations</a:t>
            </a:r>
          </a:p>
        </p:txBody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3429000"/>
            <a:ext cx="8396287" cy="3003550"/>
          </a:xfrm>
        </p:spPr>
        <p:txBody>
          <a:bodyPr/>
          <a:lstStyle/>
          <a:p>
            <a:pPr lvl="1"/>
            <a:r>
              <a:rPr lang="en-US"/>
              <a:t>Special cases that can arise on same clock cycle</a:t>
            </a:r>
          </a:p>
          <a:p>
            <a:r>
              <a:rPr lang="en-US"/>
              <a:t>Combination A</a:t>
            </a:r>
          </a:p>
          <a:p>
            <a:pPr lvl="1"/>
            <a:r>
              <a:rPr lang="en-US"/>
              <a:t>Not-taken branch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ret</a:t>
            </a:r>
            <a:r>
              <a:rPr lang="en-US"/>
              <a:t> instruction at branch target</a:t>
            </a:r>
          </a:p>
          <a:p>
            <a:r>
              <a:rPr lang="en-US"/>
              <a:t>Combination B</a:t>
            </a:r>
          </a:p>
          <a:p>
            <a:pPr lvl="1"/>
            <a:r>
              <a:rPr lang="en-US"/>
              <a:t>Instruction that reads from memory to </a:t>
            </a:r>
            <a:r>
              <a:rPr lang="en-US">
                <a:latin typeface="Courier New" pitchFamily="49" charset="0"/>
              </a:rPr>
              <a:t>%esp</a:t>
            </a:r>
          </a:p>
          <a:p>
            <a:pPr lvl="1"/>
            <a:r>
              <a:rPr lang="en-US"/>
              <a:t>Followed by </a:t>
            </a:r>
            <a:r>
              <a:rPr lang="en-US">
                <a:latin typeface="Courier New" pitchFamily="49" charset="0"/>
              </a:rPr>
              <a:t>ret</a:t>
            </a:r>
            <a:r>
              <a:rPr lang="en-US"/>
              <a:t> instruction</a:t>
            </a:r>
          </a:p>
          <a:p>
            <a:pPr lvl="1"/>
            <a:endParaRPr lang="en-US"/>
          </a:p>
        </p:txBody>
      </p:sp>
      <p:pic>
        <p:nvPicPr>
          <p:cNvPr id="4710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990600"/>
            <a:ext cx="7180263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Combination A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876800"/>
            <a:ext cx="8396288" cy="3003550"/>
          </a:xfrm>
        </p:spPr>
        <p:txBody>
          <a:bodyPr/>
          <a:lstStyle/>
          <a:p>
            <a:pPr lvl="1"/>
            <a:r>
              <a:rPr lang="en-US"/>
              <a:t>Should handle as mispredicted branch</a:t>
            </a:r>
          </a:p>
          <a:p>
            <a:pPr lvl="1"/>
            <a:r>
              <a:rPr lang="en-US"/>
              <a:t>Stalls F pipeline register</a:t>
            </a:r>
          </a:p>
          <a:p>
            <a:pPr lvl="1"/>
            <a:r>
              <a:rPr lang="en-US"/>
              <a:t>But PC selection logic will be using M_valM anyhow</a:t>
            </a:r>
          </a:p>
        </p:txBody>
      </p:sp>
      <p:sp>
        <p:nvSpPr>
          <p:cNvPr id="472239" name="Rectangle 175"/>
          <p:cNvSpPr>
            <a:spLocks noChangeArrowheads="1"/>
          </p:cNvSpPr>
          <p:nvPr/>
        </p:nvSpPr>
        <p:spPr bwMode="auto">
          <a:xfrm>
            <a:off x="1905000" y="2667000"/>
            <a:ext cx="32781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72312" name="Group 248"/>
          <p:cNvGrpSpPr>
            <a:grpSpLocks/>
          </p:cNvGrpSpPr>
          <p:nvPr/>
        </p:nvGrpSpPr>
        <p:grpSpPr bwMode="auto">
          <a:xfrm>
            <a:off x="533400" y="990600"/>
            <a:ext cx="3049588" cy="1633538"/>
            <a:chOff x="1584" y="624"/>
            <a:chExt cx="1921" cy="1029"/>
          </a:xfrm>
        </p:grpSpPr>
        <p:sp>
          <p:nvSpPr>
            <p:cNvPr id="472082" name="Rectangle 18"/>
            <p:cNvSpPr>
              <a:spLocks noChangeArrowheads="1"/>
            </p:cNvSpPr>
            <p:nvPr/>
          </p:nvSpPr>
          <p:spPr bwMode="auto">
            <a:xfrm>
              <a:off x="1872" y="1056"/>
              <a:ext cx="577" cy="193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83" name="Rectangle 19"/>
            <p:cNvSpPr>
              <a:spLocks noChangeArrowheads="1"/>
            </p:cNvSpPr>
            <p:nvPr/>
          </p:nvSpPr>
          <p:spPr bwMode="auto">
            <a:xfrm>
              <a:off x="2082" y="1086"/>
              <a:ext cx="23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  <a:latin typeface="Courier New" pitchFamily="49" charset="0"/>
                </a:rPr>
                <a:t>JXX</a:t>
              </a:r>
              <a:endParaRPr lang="en-US"/>
            </a:p>
          </p:txBody>
        </p:sp>
        <p:sp>
          <p:nvSpPr>
            <p:cNvPr id="472084" name="Rectangle 20"/>
            <p:cNvSpPr>
              <a:spLocks noChangeArrowheads="1"/>
            </p:cNvSpPr>
            <p:nvPr/>
          </p:nvSpPr>
          <p:spPr bwMode="auto">
            <a:xfrm>
              <a:off x="1584" y="1056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85" name="Rectangle 21"/>
            <p:cNvSpPr>
              <a:spLocks noChangeArrowheads="1"/>
            </p:cNvSpPr>
            <p:nvPr/>
          </p:nvSpPr>
          <p:spPr bwMode="auto">
            <a:xfrm>
              <a:off x="1757" y="1094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72086" name="Rectangle 22"/>
            <p:cNvSpPr>
              <a:spLocks noChangeArrowheads="1"/>
            </p:cNvSpPr>
            <p:nvPr/>
          </p:nvSpPr>
          <p:spPr bwMode="auto">
            <a:xfrm>
              <a:off x="1872" y="1248"/>
              <a:ext cx="577" cy="1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87" name="Rectangle 23"/>
            <p:cNvSpPr>
              <a:spLocks noChangeArrowheads="1"/>
            </p:cNvSpPr>
            <p:nvPr/>
          </p:nvSpPr>
          <p:spPr bwMode="auto">
            <a:xfrm>
              <a:off x="1584" y="1248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88" name="Rectangle 24"/>
            <p:cNvSpPr>
              <a:spLocks noChangeArrowheads="1"/>
            </p:cNvSpPr>
            <p:nvPr/>
          </p:nvSpPr>
          <p:spPr bwMode="auto">
            <a:xfrm>
              <a:off x="1750" y="1286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72089" name="Rectangle 25"/>
            <p:cNvSpPr>
              <a:spLocks noChangeArrowheads="1"/>
            </p:cNvSpPr>
            <p:nvPr/>
          </p:nvSpPr>
          <p:spPr bwMode="auto">
            <a:xfrm>
              <a:off x="1872" y="864"/>
              <a:ext cx="577" cy="1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90" name="Rectangle 26"/>
            <p:cNvSpPr>
              <a:spLocks noChangeArrowheads="1"/>
            </p:cNvSpPr>
            <p:nvPr/>
          </p:nvSpPr>
          <p:spPr bwMode="auto">
            <a:xfrm>
              <a:off x="1584" y="864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91" name="Rectangle 27"/>
            <p:cNvSpPr>
              <a:spLocks noChangeArrowheads="1"/>
            </p:cNvSpPr>
            <p:nvPr/>
          </p:nvSpPr>
          <p:spPr bwMode="auto">
            <a:xfrm>
              <a:off x="1735" y="902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72092" name="Rectangle 28"/>
            <p:cNvSpPr>
              <a:spLocks noChangeArrowheads="1"/>
            </p:cNvSpPr>
            <p:nvPr/>
          </p:nvSpPr>
          <p:spPr bwMode="auto">
            <a:xfrm>
              <a:off x="1680" y="624"/>
              <a:ext cx="76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93" name="Rectangle 29"/>
            <p:cNvSpPr>
              <a:spLocks noChangeArrowheads="1"/>
            </p:cNvSpPr>
            <p:nvPr/>
          </p:nvSpPr>
          <p:spPr bwMode="auto">
            <a:xfrm>
              <a:off x="1800" y="662"/>
              <a:ext cx="58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Mispredict</a:t>
              </a:r>
              <a:endParaRPr lang="en-US"/>
            </a:p>
          </p:txBody>
        </p:sp>
        <p:sp>
          <p:nvSpPr>
            <p:cNvPr id="472094" name="Rectangle 30"/>
            <p:cNvSpPr>
              <a:spLocks noChangeArrowheads="1"/>
            </p:cNvSpPr>
            <p:nvPr/>
          </p:nvSpPr>
          <p:spPr bwMode="auto">
            <a:xfrm>
              <a:off x="1872" y="1056"/>
              <a:ext cx="577" cy="193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95" name="Rectangle 31"/>
            <p:cNvSpPr>
              <a:spLocks noChangeArrowheads="1"/>
            </p:cNvSpPr>
            <p:nvPr/>
          </p:nvSpPr>
          <p:spPr bwMode="auto">
            <a:xfrm>
              <a:off x="2082" y="1086"/>
              <a:ext cx="23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  <a:latin typeface="Courier New" pitchFamily="49" charset="0"/>
                </a:rPr>
                <a:t>JXX</a:t>
              </a:r>
              <a:endParaRPr lang="en-US"/>
            </a:p>
          </p:txBody>
        </p:sp>
        <p:sp>
          <p:nvSpPr>
            <p:cNvPr id="472096" name="Rectangle 32"/>
            <p:cNvSpPr>
              <a:spLocks noChangeArrowheads="1"/>
            </p:cNvSpPr>
            <p:nvPr/>
          </p:nvSpPr>
          <p:spPr bwMode="auto">
            <a:xfrm>
              <a:off x="1584" y="1056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97" name="Rectangle 33"/>
            <p:cNvSpPr>
              <a:spLocks noChangeArrowheads="1"/>
            </p:cNvSpPr>
            <p:nvPr/>
          </p:nvSpPr>
          <p:spPr bwMode="auto">
            <a:xfrm>
              <a:off x="1757" y="1094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72098" name="Rectangle 34"/>
            <p:cNvSpPr>
              <a:spLocks noChangeArrowheads="1"/>
            </p:cNvSpPr>
            <p:nvPr/>
          </p:nvSpPr>
          <p:spPr bwMode="auto">
            <a:xfrm>
              <a:off x="1872" y="1248"/>
              <a:ext cx="577" cy="1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099" name="Rectangle 35"/>
            <p:cNvSpPr>
              <a:spLocks noChangeArrowheads="1"/>
            </p:cNvSpPr>
            <p:nvPr/>
          </p:nvSpPr>
          <p:spPr bwMode="auto">
            <a:xfrm>
              <a:off x="1584" y="1248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00" name="Rectangle 36"/>
            <p:cNvSpPr>
              <a:spLocks noChangeArrowheads="1"/>
            </p:cNvSpPr>
            <p:nvPr/>
          </p:nvSpPr>
          <p:spPr bwMode="auto">
            <a:xfrm>
              <a:off x="1750" y="1286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72101" name="Rectangle 37"/>
            <p:cNvSpPr>
              <a:spLocks noChangeArrowheads="1"/>
            </p:cNvSpPr>
            <p:nvPr/>
          </p:nvSpPr>
          <p:spPr bwMode="auto">
            <a:xfrm>
              <a:off x="1872" y="864"/>
              <a:ext cx="577" cy="1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02" name="Rectangle 38"/>
            <p:cNvSpPr>
              <a:spLocks noChangeArrowheads="1"/>
            </p:cNvSpPr>
            <p:nvPr/>
          </p:nvSpPr>
          <p:spPr bwMode="auto">
            <a:xfrm>
              <a:off x="1584" y="864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03" name="Rectangle 39"/>
            <p:cNvSpPr>
              <a:spLocks noChangeArrowheads="1"/>
            </p:cNvSpPr>
            <p:nvPr/>
          </p:nvSpPr>
          <p:spPr bwMode="auto">
            <a:xfrm>
              <a:off x="1735" y="902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72104" name="Rectangle 40"/>
            <p:cNvSpPr>
              <a:spLocks noChangeArrowheads="1"/>
            </p:cNvSpPr>
            <p:nvPr/>
          </p:nvSpPr>
          <p:spPr bwMode="auto">
            <a:xfrm>
              <a:off x="1680" y="624"/>
              <a:ext cx="76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05" name="Rectangle 41"/>
            <p:cNvSpPr>
              <a:spLocks noChangeArrowheads="1"/>
            </p:cNvSpPr>
            <p:nvPr/>
          </p:nvSpPr>
          <p:spPr bwMode="auto">
            <a:xfrm>
              <a:off x="1800" y="662"/>
              <a:ext cx="583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Mispredict</a:t>
              </a:r>
              <a:endParaRPr lang="en-US"/>
            </a:p>
          </p:txBody>
        </p:sp>
        <p:grpSp>
          <p:nvGrpSpPr>
            <p:cNvPr id="472119" name="Group 55"/>
            <p:cNvGrpSpPr>
              <a:grpSpLocks/>
            </p:cNvGrpSpPr>
            <p:nvPr/>
          </p:nvGrpSpPr>
          <p:grpSpPr bwMode="auto">
            <a:xfrm>
              <a:off x="2640" y="624"/>
              <a:ext cx="865" cy="837"/>
              <a:chOff x="2640" y="624"/>
              <a:chExt cx="865" cy="837"/>
            </a:xfrm>
          </p:grpSpPr>
          <p:sp>
            <p:nvSpPr>
              <p:cNvPr id="472106" name="Rectangle 42"/>
              <p:cNvSpPr>
                <a:spLocks noChangeArrowheads="1"/>
              </p:cNvSpPr>
              <p:nvPr/>
            </p:nvSpPr>
            <p:spPr bwMode="auto">
              <a:xfrm>
                <a:off x="2928" y="1056"/>
                <a:ext cx="577" cy="19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107" name="Rectangle 43"/>
              <p:cNvSpPr>
                <a:spLocks noChangeArrowheads="1"/>
              </p:cNvSpPr>
              <p:nvPr/>
            </p:nvSpPr>
            <p:spPr bwMode="auto">
              <a:xfrm>
                <a:off x="2640" y="1056"/>
                <a:ext cx="289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108" name="Rectangle 44"/>
              <p:cNvSpPr>
                <a:spLocks noChangeArrowheads="1"/>
              </p:cNvSpPr>
              <p:nvPr/>
            </p:nvSpPr>
            <p:spPr bwMode="auto">
              <a:xfrm>
                <a:off x="2813" y="1094"/>
                <a:ext cx="8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E</a:t>
                </a:r>
                <a:endParaRPr lang="en-US"/>
              </a:p>
            </p:txBody>
          </p:sp>
          <p:sp>
            <p:nvSpPr>
              <p:cNvPr id="472109" name="Rectangle 45"/>
              <p:cNvSpPr>
                <a:spLocks noChangeArrowheads="1"/>
              </p:cNvSpPr>
              <p:nvPr/>
            </p:nvSpPr>
            <p:spPr bwMode="auto">
              <a:xfrm>
                <a:off x="2928" y="1248"/>
                <a:ext cx="577" cy="193"/>
              </a:xfrm>
              <a:prstGeom prst="rect">
                <a:avLst/>
              </a:prstGeom>
              <a:solidFill>
                <a:srgbClr val="CC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110" name="Rectangle 46"/>
              <p:cNvSpPr>
                <a:spLocks noChangeArrowheads="1"/>
              </p:cNvSpPr>
              <p:nvPr/>
            </p:nvSpPr>
            <p:spPr bwMode="auto">
              <a:xfrm>
                <a:off x="3138" y="1278"/>
                <a:ext cx="231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  <a:latin typeface="Courier New" pitchFamily="49" charset="0"/>
                  </a:rPr>
                  <a:t>ret</a:t>
                </a:r>
                <a:endParaRPr lang="en-US"/>
              </a:p>
            </p:txBody>
          </p:sp>
          <p:sp>
            <p:nvSpPr>
              <p:cNvPr id="472111" name="Rectangle 47"/>
              <p:cNvSpPr>
                <a:spLocks noChangeArrowheads="1"/>
              </p:cNvSpPr>
              <p:nvPr/>
            </p:nvSpPr>
            <p:spPr bwMode="auto">
              <a:xfrm>
                <a:off x="2640" y="1248"/>
                <a:ext cx="289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112" name="Rectangle 48"/>
              <p:cNvSpPr>
                <a:spLocks noChangeArrowheads="1"/>
              </p:cNvSpPr>
              <p:nvPr/>
            </p:nvSpPr>
            <p:spPr bwMode="auto">
              <a:xfrm>
                <a:off x="2806" y="1286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72113" name="Rectangle 49"/>
              <p:cNvSpPr>
                <a:spLocks noChangeArrowheads="1"/>
              </p:cNvSpPr>
              <p:nvPr/>
            </p:nvSpPr>
            <p:spPr bwMode="auto">
              <a:xfrm>
                <a:off x="2928" y="864"/>
                <a:ext cx="577" cy="19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114" name="Rectangle 50"/>
              <p:cNvSpPr>
                <a:spLocks noChangeArrowheads="1"/>
              </p:cNvSpPr>
              <p:nvPr/>
            </p:nvSpPr>
            <p:spPr bwMode="auto">
              <a:xfrm>
                <a:off x="2640" y="864"/>
                <a:ext cx="289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115" name="Rectangle 51"/>
              <p:cNvSpPr>
                <a:spLocks noChangeArrowheads="1"/>
              </p:cNvSpPr>
              <p:nvPr/>
            </p:nvSpPr>
            <p:spPr bwMode="auto">
              <a:xfrm>
                <a:off x="2791" y="902"/>
                <a:ext cx="107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472116" name="Rectangle 52"/>
              <p:cNvSpPr>
                <a:spLocks noChangeArrowheads="1"/>
              </p:cNvSpPr>
              <p:nvPr/>
            </p:nvSpPr>
            <p:spPr bwMode="auto">
              <a:xfrm>
                <a:off x="2736" y="624"/>
                <a:ext cx="769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117" name="Rectangle 53"/>
              <p:cNvSpPr>
                <a:spLocks noChangeArrowheads="1"/>
              </p:cNvSpPr>
              <p:nvPr/>
            </p:nvSpPr>
            <p:spPr bwMode="auto">
              <a:xfrm>
                <a:off x="2989" y="666"/>
                <a:ext cx="231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  <a:latin typeface="Courier New" pitchFamily="49" charset="0"/>
                  </a:rPr>
                  <a:t>ret</a:t>
                </a:r>
                <a:endParaRPr lang="en-US"/>
              </a:p>
            </p:txBody>
          </p:sp>
          <p:sp>
            <p:nvSpPr>
              <p:cNvPr id="472118" name="Rectangle 54"/>
              <p:cNvSpPr>
                <a:spLocks noChangeArrowheads="1"/>
              </p:cNvSpPr>
              <p:nvPr/>
            </p:nvSpPr>
            <p:spPr bwMode="auto">
              <a:xfrm>
                <a:off x="3246" y="654"/>
                <a:ext cx="71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1</a:t>
                </a:r>
                <a:endParaRPr lang="en-US"/>
              </a:p>
            </p:txBody>
          </p:sp>
        </p:grpSp>
        <p:sp>
          <p:nvSpPr>
            <p:cNvPr id="472151" name="Rectangle 87"/>
            <p:cNvSpPr>
              <a:spLocks noChangeArrowheads="1"/>
            </p:cNvSpPr>
            <p:nvPr/>
          </p:nvSpPr>
          <p:spPr bwMode="auto">
            <a:xfrm>
              <a:off x="2928" y="1056"/>
              <a:ext cx="577" cy="1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52" name="Rectangle 88"/>
            <p:cNvSpPr>
              <a:spLocks noChangeArrowheads="1"/>
            </p:cNvSpPr>
            <p:nvPr/>
          </p:nvSpPr>
          <p:spPr bwMode="auto">
            <a:xfrm>
              <a:off x="2640" y="1056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53" name="Rectangle 89"/>
            <p:cNvSpPr>
              <a:spLocks noChangeArrowheads="1"/>
            </p:cNvSpPr>
            <p:nvPr/>
          </p:nvSpPr>
          <p:spPr bwMode="auto">
            <a:xfrm>
              <a:off x="2813" y="1094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72154" name="Rectangle 90"/>
            <p:cNvSpPr>
              <a:spLocks noChangeArrowheads="1"/>
            </p:cNvSpPr>
            <p:nvPr/>
          </p:nvSpPr>
          <p:spPr bwMode="auto">
            <a:xfrm>
              <a:off x="2928" y="1248"/>
              <a:ext cx="577" cy="193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55" name="Rectangle 91"/>
            <p:cNvSpPr>
              <a:spLocks noChangeArrowheads="1"/>
            </p:cNvSpPr>
            <p:nvPr/>
          </p:nvSpPr>
          <p:spPr bwMode="auto">
            <a:xfrm>
              <a:off x="3138" y="1278"/>
              <a:ext cx="23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  <a:latin typeface="Courier New" pitchFamily="49" charset="0"/>
                </a:rPr>
                <a:t>ret</a:t>
              </a:r>
              <a:endParaRPr lang="en-US"/>
            </a:p>
          </p:txBody>
        </p:sp>
        <p:sp>
          <p:nvSpPr>
            <p:cNvPr id="472156" name="Rectangle 92"/>
            <p:cNvSpPr>
              <a:spLocks noChangeArrowheads="1"/>
            </p:cNvSpPr>
            <p:nvPr/>
          </p:nvSpPr>
          <p:spPr bwMode="auto">
            <a:xfrm>
              <a:off x="2640" y="1248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57" name="Rectangle 93"/>
            <p:cNvSpPr>
              <a:spLocks noChangeArrowheads="1"/>
            </p:cNvSpPr>
            <p:nvPr/>
          </p:nvSpPr>
          <p:spPr bwMode="auto">
            <a:xfrm>
              <a:off x="2806" y="1286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72158" name="Rectangle 94"/>
            <p:cNvSpPr>
              <a:spLocks noChangeArrowheads="1"/>
            </p:cNvSpPr>
            <p:nvPr/>
          </p:nvSpPr>
          <p:spPr bwMode="auto">
            <a:xfrm>
              <a:off x="2928" y="864"/>
              <a:ext cx="577" cy="1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59" name="Rectangle 95"/>
            <p:cNvSpPr>
              <a:spLocks noChangeArrowheads="1"/>
            </p:cNvSpPr>
            <p:nvPr/>
          </p:nvSpPr>
          <p:spPr bwMode="auto">
            <a:xfrm>
              <a:off x="2640" y="864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60" name="Rectangle 96"/>
            <p:cNvSpPr>
              <a:spLocks noChangeArrowheads="1"/>
            </p:cNvSpPr>
            <p:nvPr/>
          </p:nvSpPr>
          <p:spPr bwMode="auto">
            <a:xfrm>
              <a:off x="2791" y="902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72161" name="Rectangle 97"/>
            <p:cNvSpPr>
              <a:spLocks noChangeArrowheads="1"/>
            </p:cNvSpPr>
            <p:nvPr/>
          </p:nvSpPr>
          <p:spPr bwMode="auto">
            <a:xfrm>
              <a:off x="2736" y="624"/>
              <a:ext cx="76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62" name="Rectangle 98"/>
            <p:cNvSpPr>
              <a:spLocks noChangeArrowheads="1"/>
            </p:cNvSpPr>
            <p:nvPr/>
          </p:nvSpPr>
          <p:spPr bwMode="auto">
            <a:xfrm>
              <a:off x="2989" y="666"/>
              <a:ext cx="23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  <a:latin typeface="Courier New" pitchFamily="49" charset="0"/>
                </a:rPr>
                <a:t>ret</a:t>
              </a:r>
              <a:endParaRPr lang="en-US"/>
            </a:p>
          </p:txBody>
        </p:sp>
        <p:sp>
          <p:nvSpPr>
            <p:cNvPr id="472163" name="Rectangle 99"/>
            <p:cNvSpPr>
              <a:spLocks noChangeArrowheads="1"/>
            </p:cNvSpPr>
            <p:nvPr/>
          </p:nvSpPr>
          <p:spPr bwMode="auto">
            <a:xfrm>
              <a:off x="3246" y="654"/>
              <a:ext cx="7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sp>
          <p:nvSpPr>
            <p:cNvPr id="472164" name="Rectangle 100"/>
            <p:cNvSpPr>
              <a:spLocks noChangeArrowheads="1"/>
            </p:cNvSpPr>
            <p:nvPr/>
          </p:nvSpPr>
          <p:spPr bwMode="auto">
            <a:xfrm>
              <a:off x="2928" y="1056"/>
              <a:ext cx="577" cy="1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65" name="Rectangle 101"/>
            <p:cNvSpPr>
              <a:spLocks noChangeArrowheads="1"/>
            </p:cNvSpPr>
            <p:nvPr/>
          </p:nvSpPr>
          <p:spPr bwMode="auto">
            <a:xfrm>
              <a:off x="2640" y="1056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66" name="Rectangle 102"/>
            <p:cNvSpPr>
              <a:spLocks noChangeArrowheads="1"/>
            </p:cNvSpPr>
            <p:nvPr/>
          </p:nvSpPr>
          <p:spPr bwMode="auto">
            <a:xfrm>
              <a:off x="2813" y="1094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72167" name="Rectangle 103"/>
            <p:cNvSpPr>
              <a:spLocks noChangeArrowheads="1"/>
            </p:cNvSpPr>
            <p:nvPr/>
          </p:nvSpPr>
          <p:spPr bwMode="auto">
            <a:xfrm>
              <a:off x="2928" y="1248"/>
              <a:ext cx="577" cy="193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68" name="Rectangle 104"/>
            <p:cNvSpPr>
              <a:spLocks noChangeArrowheads="1"/>
            </p:cNvSpPr>
            <p:nvPr/>
          </p:nvSpPr>
          <p:spPr bwMode="auto">
            <a:xfrm>
              <a:off x="3138" y="1278"/>
              <a:ext cx="23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  <a:latin typeface="Courier New" pitchFamily="49" charset="0"/>
                </a:rPr>
                <a:t>ret</a:t>
              </a:r>
              <a:endParaRPr lang="en-US"/>
            </a:p>
          </p:txBody>
        </p:sp>
        <p:sp>
          <p:nvSpPr>
            <p:cNvPr id="472169" name="Rectangle 105"/>
            <p:cNvSpPr>
              <a:spLocks noChangeArrowheads="1"/>
            </p:cNvSpPr>
            <p:nvPr/>
          </p:nvSpPr>
          <p:spPr bwMode="auto">
            <a:xfrm>
              <a:off x="2640" y="1248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70" name="Rectangle 106"/>
            <p:cNvSpPr>
              <a:spLocks noChangeArrowheads="1"/>
            </p:cNvSpPr>
            <p:nvPr/>
          </p:nvSpPr>
          <p:spPr bwMode="auto">
            <a:xfrm>
              <a:off x="2806" y="1286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72171" name="Rectangle 107"/>
            <p:cNvSpPr>
              <a:spLocks noChangeArrowheads="1"/>
            </p:cNvSpPr>
            <p:nvPr/>
          </p:nvSpPr>
          <p:spPr bwMode="auto">
            <a:xfrm>
              <a:off x="2928" y="864"/>
              <a:ext cx="577" cy="1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72" name="Rectangle 108"/>
            <p:cNvSpPr>
              <a:spLocks noChangeArrowheads="1"/>
            </p:cNvSpPr>
            <p:nvPr/>
          </p:nvSpPr>
          <p:spPr bwMode="auto">
            <a:xfrm>
              <a:off x="2640" y="864"/>
              <a:ext cx="28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73" name="Rectangle 109"/>
            <p:cNvSpPr>
              <a:spLocks noChangeArrowheads="1"/>
            </p:cNvSpPr>
            <p:nvPr/>
          </p:nvSpPr>
          <p:spPr bwMode="auto">
            <a:xfrm>
              <a:off x="2791" y="902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72174" name="Rectangle 110"/>
            <p:cNvSpPr>
              <a:spLocks noChangeArrowheads="1"/>
            </p:cNvSpPr>
            <p:nvPr/>
          </p:nvSpPr>
          <p:spPr bwMode="auto">
            <a:xfrm>
              <a:off x="2736" y="624"/>
              <a:ext cx="76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175" name="Rectangle 111"/>
            <p:cNvSpPr>
              <a:spLocks noChangeArrowheads="1"/>
            </p:cNvSpPr>
            <p:nvPr/>
          </p:nvSpPr>
          <p:spPr bwMode="auto">
            <a:xfrm>
              <a:off x="2989" y="666"/>
              <a:ext cx="23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  <a:latin typeface="Courier New" pitchFamily="49" charset="0"/>
                </a:rPr>
                <a:t>ret</a:t>
              </a:r>
              <a:endParaRPr lang="en-US"/>
            </a:p>
          </p:txBody>
        </p:sp>
        <p:sp>
          <p:nvSpPr>
            <p:cNvPr id="472176" name="Rectangle 112"/>
            <p:cNvSpPr>
              <a:spLocks noChangeArrowheads="1"/>
            </p:cNvSpPr>
            <p:nvPr/>
          </p:nvSpPr>
          <p:spPr bwMode="auto">
            <a:xfrm>
              <a:off x="3246" y="654"/>
              <a:ext cx="71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1</a:t>
              </a:r>
              <a:endParaRPr lang="en-US"/>
            </a:p>
          </p:txBody>
        </p:sp>
        <p:grpSp>
          <p:nvGrpSpPr>
            <p:cNvPr id="472238" name="Group 174"/>
            <p:cNvGrpSpPr>
              <a:grpSpLocks/>
            </p:cNvGrpSpPr>
            <p:nvPr/>
          </p:nvGrpSpPr>
          <p:grpSpPr bwMode="auto">
            <a:xfrm>
              <a:off x="2129" y="1440"/>
              <a:ext cx="1119" cy="192"/>
              <a:chOff x="2129" y="1440"/>
              <a:chExt cx="1119" cy="192"/>
            </a:xfrm>
          </p:grpSpPr>
          <p:sp>
            <p:nvSpPr>
              <p:cNvPr id="472235" name="Freeform 171"/>
              <p:cNvSpPr>
                <a:spLocks/>
              </p:cNvSpPr>
              <p:nvPr/>
            </p:nvSpPr>
            <p:spPr bwMode="auto">
              <a:xfrm>
                <a:off x="2160" y="1500"/>
                <a:ext cx="1056" cy="1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32"/>
                  </a:cxn>
                  <a:cxn ang="0">
                    <a:pos x="1056" y="132"/>
                  </a:cxn>
                  <a:cxn ang="0">
                    <a:pos x="1056" y="0"/>
                  </a:cxn>
                </a:cxnLst>
                <a:rect l="0" t="0" r="r" b="b"/>
                <a:pathLst>
                  <a:path w="1056" h="132">
                    <a:moveTo>
                      <a:pt x="0" y="0"/>
                    </a:moveTo>
                    <a:lnTo>
                      <a:pt x="0" y="132"/>
                    </a:lnTo>
                    <a:lnTo>
                      <a:pt x="1056" y="132"/>
                    </a:lnTo>
                    <a:lnTo>
                      <a:pt x="1056" y="0"/>
                    </a:lnTo>
                  </a:path>
                </a:pathLst>
              </a:custGeom>
              <a:noFill/>
              <a:ln w="95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236" name="Freeform 172"/>
              <p:cNvSpPr>
                <a:spLocks/>
              </p:cNvSpPr>
              <p:nvPr/>
            </p:nvSpPr>
            <p:spPr bwMode="auto">
              <a:xfrm>
                <a:off x="2129" y="1440"/>
                <a:ext cx="63" cy="63"/>
              </a:xfrm>
              <a:custGeom>
                <a:avLst/>
                <a:gdLst/>
                <a:ahLst/>
                <a:cxnLst>
                  <a:cxn ang="0">
                    <a:pos x="63" y="63"/>
                  </a:cxn>
                  <a:cxn ang="0">
                    <a:pos x="31" y="0"/>
                  </a:cxn>
                  <a:cxn ang="0">
                    <a:pos x="0" y="63"/>
                  </a:cxn>
                  <a:cxn ang="0">
                    <a:pos x="63" y="63"/>
                  </a:cxn>
                </a:cxnLst>
                <a:rect l="0" t="0" r="r" b="b"/>
                <a:pathLst>
                  <a:path w="63" h="63">
                    <a:moveTo>
                      <a:pt x="63" y="63"/>
                    </a:moveTo>
                    <a:lnTo>
                      <a:pt x="31" y="0"/>
                    </a:lnTo>
                    <a:lnTo>
                      <a:pt x="0" y="63"/>
                    </a:lnTo>
                    <a:lnTo>
                      <a:pt x="63" y="6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72237" name="Freeform 173"/>
              <p:cNvSpPr>
                <a:spLocks/>
              </p:cNvSpPr>
              <p:nvPr/>
            </p:nvSpPr>
            <p:spPr bwMode="auto">
              <a:xfrm>
                <a:off x="3185" y="1440"/>
                <a:ext cx="63" cy="63"/>
              </a:xfrm>
              <a:custGeom>
                <a:avLst/>
                <a:gdLst/>
                <a:ahLst/>
                <a:cxnLst>
                  <a:cxn ang="0">
                    <a:pos x="63" y="63"/>
                  </a:cxn>
                  <a:cxn ang="0">
                    <a:pos x="31" y="0"/>
                  </a:cxn>
                  <a:cxn ang="0">
                    <a:pos x="0" y="63"/>
                  </a:cxn>
                  <a:cxn ang="0">
                    <a:pos x="63" y="63"/>
                  </a:cxn>
                </a:cxnLst>
                <a:rect l="0" t="0" r="r" b="b"/>
                <a:pathLst>
                  <a:path w="63" h="63">
                    <a:moveTo>
                      <a:pt x="63" y="63"/>
                    </a:moveTo>
                    <a:lnTo>
                      <a:pt x="31" y="0"/>
                    </a:lnTo>
                    <a:lnTo>
                      <a:pt x="0" y="63"/>
                    </a:lnTo>
                    <a:lnTo>
                      <a:pt x="63" y="6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72245" name="Rectangle 181"/>
            <p:cNvSpPr>
              <a:spLocks noChangeArrowheads="1"/>
            </p:cNvSpPr>
            <p:nvPr/>
          </p:nvSpPr>
          <p:spPr bwMode="auto">
            <a:xfrm>
              <a:off x="2064" y="1440"/>
              <a:ext cx="1249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2246" name="Rectangle 182"/>
            <p:cNvSpPr>
              <a:spLocks noChangeArrowheads="1"/>
            </p:cNvSpPr>
            <p:nvPr/>
          </p:nvSpPr>
          <p:spPr bwMode="auto">
            <a:xfrm>
              <a:off x="2297" y="1478"/>
              <a:ext cx="83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Combination A</a:t>
              </a:r>
              <a:endParaRPr lang="en-US"/>
            </a:p>
          </p:txBody>
        </p:sp>
      </p:grpSp>
      <p:graphicFrame>
        <p:nvGraphicFramePr>
          <p:cNvPr id="472311" name="Group 247"/>
          <p:cNvGraphicFramePr>
            <a:graphicFrameLocks noGrp="1"/>
          </p:cNvGraphicFramePr>
          <p:nvPr/>
        </p:nvGraphicFramePr>
        <p:xfrm>
          <a:off x="685800" y="2819400"/>
          <a:ext cx="7689850" cy="1854201"/>
        </p:xfrm>
        <a:graphic>
          <a:graphicData uri="http://schemas.openxmlformats.org/drawingml/2006/table">
            <a:tbl>
              <a:tblPr/>
              <a:tblGrid>
                <a:gridCol w="2363788"/>
                <a:gridCol w="1065212"/>
                <a:gridCol w="1065213"/>
                <a:gridCol w="1065212"/>
                <a:gridCol w="1065213"/>
                <a:gridCol w="1065212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F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M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W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Processing ret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Mispredicted Branch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Combination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72315" name="Picture 25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6050" y="1040062"/>
            <a:ext cx="4667250" cy="1703137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Combination B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105400"/>
            <a:ext cx="8396288" cy="1479550"/>
          </a:xfrm>
        </p:spPr>
        <p:txBody>
          <a:bodyPr/>
          <a:lstStyle/>
          <a:p>
            <a:pPr lvl="1"/>
            <a:r>
              <a:rPr lang="en-US"/>
              <a:t>Would attempt to bubble </a:t>
            </a:r>
            <a:r>
              <a:rPr lang="en-US" i="1"/>
              <a:t>and </a:t>
            </a:r>
            <a:r>
              <a:rPr lang="en-US"/>
              <a:t>stall pipeline register D</a:t>
            </a:r>
          </a:p>
          <a:p>
            <a:pPr lvl="1"/>
            <a:r>
              <a:rPr lang="en-US"/>
              <a:t>Signaled by processor as pipeline error</a:t>
            </a:r>
          </a:p>
        </p:txBody>
      </p:sp>
      <p:sp>
        <p:nvSpPr>
          <p:cNvPr id="473093" name="Rectangle 5"/>
          <p:cNvSpPr>
            <a:spLocks noChangeArrowheads="1"/>
          </p:cNvSpPr>
          <p:nvPr/>
        </p:nvSpPr>
        <p:spPr bwMode="auto">
          <a:xfrm>
            <a:off x="1447800" y="16764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094" name="Rectangle 6"/>
          <p:cNvSpPr>
            <a:spLocks noChangeArrowheads="1"/>
          </p:cNvSpPr>
          <p:nvPr/>
        </p:nvSpPr>
        <p:spPr bwMode="auto">
          <a:xfrm>
            <a:off x="1679575" y="1720850"/>
            <a:ext cx="5413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Load</a:t>
            </a:r>
            <a:endParaRPr lang="en-US"/>
          </a:p>
        </p:txBody>
      </p:sp>
      <p:sp>
        <p:nvSpPr>
          <p:cNvPr id="473095" name="Rectangle 7"/>
          <p:cNvSpPr>
            <a:spLocks noChangeArrowheads="1"/>
          </p:cNvSpPr>
          <p:nvPr/>
        </p:nvSpPr>
        <p:spPr bwMode="auto">
          <a:xfrm>
            <a:off x="9906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096" name="Rectangle 8"/>
          <p:cNvSpPr>
            <a:spLocks noChangeArrowheads="1"/>
          </p:cNvSpPr>
          <p:nvPr/>
        </p:nvSpPr>
        <p:spPr bwMode="auto">
          <a:xfrm>
            <a:off x="1220788" y="1736725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73097" name="Rectangle 9"/>
          <p:cNvSpPr>
            <a:spLocks noChangeArrowheads="1"/>
          </p:cNvSpPr>
          <p:nvPr/>
        </p:nvSpPr>
        <p:spPr bwMode="auto">
          <a:xfrm>
            <a:off x="1447800" y="19812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098" name="Rectangle 10"/>
          <p:cNvSpPr>
            <a:spLocks noChangeArrowheads="1"/>
          </p:cNvSpPr>
          <p:nvPr/>
        </p:nvSpPr>
        <p:spPr bwMode="auto">
          <a:xfrm>
            <a:off x="1724025" y="2025650"/>
            <a:ext cx="4508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Use</a:t>
            </a:r>
            <a:endParaRPr lang="en-US"/>
          </a:p>
        </p:txBody>
      </p:sp>
      <p:sp>
        <p:nvSpPr>
          <p:cNvPr id="473099" name="Rectangle 11"/>
          <p:cNvSpPr>
            <a:spLocks noChangeArrowheads="1"/>
          </p:cNvSpPr>
          <p:nvPr/>
        </p:nvSpPr>
        <p:spPr bwMode="auto">
          <a:xfrm>
            <a:off x="9906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00" name="Rectangle 12"/>
          <p:cNvSpPr>
            <a:spLocks noChangeArrowheads="1"/>
          </p:cNvSpPr>
          <p:nvPr/>
        </p:nvSpPr>
        <p:spPr bwMode="auto">
          <a:xfrm>
            <a:off x="1209675" y="2041525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73101" name="Rectangle 13"/>
          <p:cNvSpPr>
            <a:spLocks noChangeArrowheads="1"/>
          </p:cNvSpPr>
          <p:nvPr/>
        </p:nvSpPr>
        <p:spPr bwMode="auto">
          <a:xfrm>
            <a:off x="1447800" y="13716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02" name="Rectangle 14"/>
          <p:cNvSpPr>
            <a:spLocks noChangeArrowheads="1"/>
          </p:cNvSpPr>
          <p:nvPr/>
        </p:nvSpPr>
        <p:spPr bwMode="auto">
          <a:xfrm>
            <a:off x="9906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03" name="Rectangle 15"/>
          <p:cNvSpPr>
            <a:spLocks noChangeArrowheads="1"/>
          </p:cNvSpPr>
          <p:nvPr/>
        </p:nvSpPr>
        <p:spPr bwMode="auto">
          <a:xfrm>
            <a:off x="1185863" y="1431925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73104" name="Rectangle 16"/>
          <p:cNvSpPr>
            <a:spLocks noChangeArrowheads="1"/>
          </p:cNvSpPr>
          <p:nvPr/>
        </p:nvSpPr>
        <p:spPr bwMode="auto">
          <a:xfrm>
            <a:off x="1143000" y="990600"/>
            <a:ext cx="1220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05" name="Rectangle 17"/>
          <p:cNvSpPr>
            <a:spLocks noChangeArrowheads="1"/>
          </p:cNvSpPr>
          <p:nvPr/>
        </p:nvSpPr>
        <p:spPr bwMode="auto">
          <a:xfrm>
            <a:off x="1335088" y="1050925"/>
            <a:ext cx="92551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Load/use</a:t>
            </a:r>
            <a:endParaRPr lang="en-US"/>
          </a:p>
        </p:txBody>
      </p:sp>
      <p:sp>
        <p:nvSpPr>
          <p:cNvPr id="473130" name="Rectangle 42"/>
          <p:cNvSpPr>
            <a:spLocks noChangeArrowheads="1"/>
          </p:cNvSpPr>
          <p:nvPr/>
        </p:nvSpPr>
        <p:spPr bwMode="auto">
          <a:xfrm>
            <a:off x="4648200" y="16764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31" name="Rectangle 43"/>
          <p:cNvSpPr>
            <a:spLocks noChangeArrowheads="1"/>
          </p:cNvSpPr>
          <p:nvPr/>
        </p:nvSpPr>
        <p:spPr bwMode="auto">
          <a:xfrm>
            <a:off x="41910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32" name="Rectangle 44"/>
          <p:cNvSpPr>
            <a:spLocks noChangeArrowheads="1"/>
          </p:cNvSpPr>
          <p:nvPr/>
        </p:nvSpPr>
        <p:spPr bwMode="auto">
          <a:xfrm>
            <a:off x="4465638" y="1736725"/>
            <a:ext cx="1349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73133" name="Rectangle 45"/>
          <p:cNvSpPr>
            <a:spLocks noChangeArrowheads="1"/>
          </p:cNvSpPr>
          <p:nvPr/>
        </p:nvSpPr>
        <p:spPr bwMode="auto">
          <a:xfrm>
            <a:off x="4648200" y="19812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34" name="Rectangle 46"/>
          <p:cNvSpPr>
            <a:spLocks noChangeArrowheads="1"/>
          </p:cNvSpPr>
          <p:nvPr/>
        </p:nvSpPr>
        <p:spPr bwMode="auto">
          <a:xfrm>
            <a:off x="4981575" y="2028825"/>
            <a:ext cx="36671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3135" name="Rectangle 47"/>
          <p:cNvSpPr>
            <a:spLocks noChangeArrowheads="1"/>
          </p:cNvSpPr>
          <p:nvPr/>
        </p:nvSpPr>
        <p:spPr bwMode="auto">
          <a:xfrm>
            <a:off x="41910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36" name="Rectangle 48"/>
          <p:cNvSpPr>
            <a:spLocks noChangeArrowheads="1"/>
          </p:cNvSpPr>
          <p:nvPr/>
        </p:nvSpPr>
        <p:spPr bwMode="auto">
          <a:xfrm>
            <a:off x="4454525" y="2041525"/>
            <a:ext cx="1460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73137" name="Rectangle 49"/>
          <p:cNvSpPr>
            <a:spLocks noChangeArrowheads="1"/>
          </p:cNvSpPr>
          <p:nvPr/>
        </p:nvSpPr>
        <p:spPr bwMode="auto">
          <a:xfrm>
            <a:off x="4648200" y="13716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38" name="Rectangle 50"/>
          <p:cNvSpPr>
            <a:spLocks noChangeArrowheads="1"/>
          </p:cNvSpPr>
          <p:nvPr/>
        </p:nvSpPr>
        <p:spPr bwMode="auto">
          <a:xfrm>
            <a:off x="41910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39" name="Rectangle 51"/>
          <p:cNvSpPr>
            <a:spLocks noChangeArrowheads="1"/>
          </p:cNvSpPr>
          <p:nvPr/>
        </p:nvSpPr>
        <p:spPr bwMode="auto">
          <a:xfrm>
            <a:off x="4430713" y="1431925"/>
            <a:ext cx="1698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73140" name="Rectangle 52"/>
          <p:cNvSpPr>
            <a:spLocks noChangeArrowheads="1"/>
          </p:cNvSpPr>
          <p:nvPr/>
        </p:nvSpPr>
        <p:spPr bwMode="auto">
          <a:xfrm>
            <a:off x="4343400" y="990600"/>
            <a:ext cx="1220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41" name="Rectangle 53"/>
          <p:cNvSpPr>
            <a:spLocks noChangeArrowheads="1"/>
          </p:cNvSpPr>
          <p:nvPr/>
        </p:nvSpPr>
        <p:spPr bwMode="auto">
          <a:xfrm>
            <a:off x="4745038" y="1057275"/>
            <a:ext cx="36671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3142" name="Rectangle 54"/>
          <p:cNvSpPr>
            <a:spLocks noChangeArrowheads="1"/>
          </p:cNvSpPr>
          <p:nvPr/>
        </p:nvSpPr>
        <p:spPr bwMode="auto">
          <a:xfrm>
            <a:off x="5153025" y="1038225"/>
            <a:ext cx="11271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473146" name="Rectangle 58"/>
          <p:cNvSpPr>
            <a:spLocks noChangeArrowheads="1"/>
          </p:cNvSpPr>
          <p:nvPr/>
        </p:nvSpPr>
        <p:spPr bwMode="auto">
          <a:xfrm>
            <a:off x="54864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50" name="Rectangle 62"/>
          <p:cNvSpPr>
            <a:spLocks noChangeArrowheads="1"/>
          </p:cNvSpPr>
          <p:nvPr/>
        </p:nvSpPr>
        <p:spPr bwMode="auto">
          <a:xfrm>
            <a:off x="54864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53" name="Rectangle 65"/>
          <p:cNvSpPr>
            <a:spLocks noChangeArrowheads="1"/>
          </p:cNvSpPr>
          <p:nvPr/>
        </p:nvSpPr>
        <p:spPr bwMode="auto">
          <a:xfrm>
            <a:off x="54864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75" name="Rectangle 87"/>
          <p:cNvSpPr>
            <a:spLocks noChangeArrowheads="1"/>
          </p:cNvSpPr>
          <p:nvPr/>
        </p:nvSpPr>
        <p:spPr bwMode="auto">
          <a:xfrm>
            <a:off x="4648200" y="16764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76" name="Rectangle 88"/>
          <p:cNvSpPr>
            <a:spLocks noChangeArrowheads="1"/>
          </p:cNvSpPr>
          <p:nvPr/>
        </p:nvSpPr>
        <p:spPr bwMode="auto">
          <a:xfrm>
            <a:off x="41910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77" name="Rectangle 89"/>
          <p:cNvSpPr>
            <a:spLocks noChangeArrowheads="1"/>
          </p:cNvSpPr>
          <p:nvPr/>
        </p:nvSpPr>
        <p:spPr bwMode="auto">
          <a:xfrm>
            <a:off x="4421188" y="1736725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73178" name="Rectangle 90"/>
          <p:cNvSpPr>
            <a:spLocks noChangeArrowheads="1"/>
          </p:cNvSpPr>
          <p:nvPr/>
        </p:nvSpPr>
        <p:spPr bwMode="auto">
          <a:xfrm>
            <a:off x="4648200" y="19812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79" name="Rectangle 91"/>
          <p:cNvSpPr>
            <a:spLocks noChangeArrowheads="1"/>
          </p:cNvSpPr>
          <p:nvPr/>
        </p:nvSpPr>
        <p:spPr bwMode="auto">
          <a:xfrm>
            <a:off x="4921250" y="2028825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3180" name="Rectangle 92"/>
          <p:cNvSpPr>
            <a:spLocks noChangeArrowheads="1"/>
          </p:cNvSpPr>
          <p:nvPr/>
        </p:nvSpPr>
        <p:spPr bwMode="auto">
          <a:xfrm>
            <a:off x="41910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81" name="Rectangle 93"/>
          <p:cNvSpPr>
            <a:spLocks noChangeArrowheads="1"/>
          </p:cNvSpPr>
          <p:nvPr/>
        </p:nvSpPr>
        <p:spPr bwMode="auto">
          <a:xfrm>
            <a:off x="4410075" y="2041525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73182" name="Rectangle 94"/>
          <p:cNvSpPr>
            <a:spLocks noChangeArrowheads="1"/>
          </p:cNvSpPr>
          <p:nvPr/>
        </p:nvSpPr>
        <p:spPr bwMode="auto">
          <a:xfrm>
            <a:off x="4648200" y="13716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83" name="Rectangle 95"/>
          <p:cNvSpPr>
            <a:spLocks noChangeArrowheads="1"/>
          </p:cNvSpPr>
          <p:nvPr/>
        </p:nvSpPr>
        <p:spPr bwMode="auto">
          <a:xfrm>
            <a:off x="41910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84" name="Rectangle 96"/>
          <p:cNvSpPr>
            <a:spLocks noChangeArrowheads="1"/>
          </p:cNvSpPr>
          <p:nvPr/>
        </p:nvSpPr>
        <p:spPr bwMode="auto">
          <a:xfrm>
            <a:off x="4386263" y="1431925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73185" name="Rectangle 97"/>
          <p:cNvSpPr>
            <a:spLocks noChangeArrowheads="1"/>
          </p:cNvSpPr>
          <p:nvPr/>
        </p:nvSpPr>
        <p:spPr bwMode="auto">
          <a:xfrm>
            <a:off x="4343400" y="990600"/>
            <a:ext cx="1220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86" name="Rectangle 98"/>
          <p:cNvSpPr>
            <a:spLocks noChangeArrowheads="1"/>
          </p:cNvSpPr>
          <p:nvPr/>
        </p:nvSpPr>
        <p:spPr bwMode="auto">
          <a:xfrm>
            <a:off x="4684713" y="1057275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3187" name="Rectangle 99"/>
          <p:cNvSpPr>
            <a:spLocks noChangeArrowheads="1"/>
          </p:cNvSpPr>
          <p:nvPr/>
        </p:nvSpPr>
        <p:spPr bwMode="auto">
          <a:xfrm>
            <a:off x="5108575" y="1038225"/>
            <a:ext cx="2032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473188" name="Rectangle 100"/>
          <p:cNvSpPr>
            <a:spLocks noChangeArrowheads="1"/>
          </p:cNvSpPr>
          <p:nvPr/>
        </p:nvSpPr>
        <p:spPr bwMode="auto">
          <a:xfrm>
            <a:off x="4648200" y="16764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89" name="Rectangle 101"/>
          <p:cNvSpPr>
            <a:spLocks noChangeArrowheads="1"/>
          </p:cNvSpPr>
          <p:nvPr/>
        </p:nvSpPr>
        <p:spPr bwMode="auto">
          <a:xfrm>
            <a:off x="41910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90" name="Rectangle 102"/>
          <p:cNvSpPr>
            <a:spLocks noChangeArrowheads="1"/>
          </p:cNvSpPr>
          <p:nvPr/>
        </p:nvSpPr>
        <p:spPr bwMode="auto">
          <a:xfrm>
            <a:off x="4421188" y="1736725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73191" name="Rectangle 103"/>
          <p:cNvSpPr>
            <a:spLocks noChangeArrowheads="1"/>
          </p:cNvSpPr>
          <p:nvPr/>
        </p:nvSpPr>
        <p:spPr bwMode="auto">
          <a:xfrm>
            <a:off x="4648200" y="19812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92" name="Rectangle 104"/>
          <p:cNvSpPr>
            <a:spLocks noChangeArrowheads="1"/>
          </p:cNvSpPr>
          <p:nvPr/>
        </p:nvSpPr>
        <p:spPr bwMode="auto">
          <a:xfrm>
            <a:off x="4921250" y="2028825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3193" name="Rectangle 105"/>
          <p:cNvSpPr>
            <a:spLocks noChangeArrowheads="1"/>
          </p:cNvSpPr>
          <p:nvPr/>
        </p:nvSpPr>
        <p:spPr bwMode="auto">
          <a:xfrm>
            <a:off x="41910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94" name="Rectangle 106"/>
          <p:cNvSpPr>
            <a:spLocks noChangeArrowheads="1"/>
          </p:cNvSpPr>
          <p:nvPr/>
        </p:nvSpPr>
        <p:spPr bwMode="auto">
          <a:xfrm>
            <a:off x="4410075" y="2041525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73195" name="Rectangle 107"/>
          <p:cNvSpPr>
            <a:spLocks noChangeArrowheads="1"/>
          </p:cNvSpPr>
          <p:nvPr/>
        </p:nvSpPr>
        <p:spPr bwMode="auto">
          <a:xfrm>
            <a:off x="4648200" y="13716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96" name="Rectangle 108"/>
          <p:cNvSpPr>
            <a:spLocks noChangeArrowheads="1"/>
          </p:cNvSpPr>
          <p:nvPr/>
        </p:nvSpPr>
        <p:spPr bwMode="auto">
          <a:xfrm>
            <a:off x="41910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97" name="Rectangle 109"/>
          <p:cNvSpPr>
            <a:spLocks noChangeArrowheads="1"/>
          </p:cNvSpPr>
          <p:nvPr/>
        </p:nvSpPr>
        <p:spPr bwMode="auto">
          <a:xfrm>
            <a:off x="4386263" y="1431925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73198" name="Rectangle 110"/>
          <p:cNvSpPr>
            <a:spLocks noChangeArrowheads="1"/>
          </p:cNvSpPr>
          <p:nvPr/>
        </p:nvSpPr>
        <p:spPr bwMode="auto">
          <a:xfrm>
            <a:off x="4343400" y="990600"/>
            <a:ext cx="1220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199" name="Rectangle 111"/>
          <p:cNvSpPr>
            <a:spLocks noChangeArrowheads="1"/>
          </p:cNvSpPr>
          <p:nvPr/>
        </p:nvSpPr>
        <p:spPr bwMode="auto">
          <a:xfrm>
            <a:off x="4684713" y="1057275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3200" name="Rectangle 112"/>
          <p:cNvSpPr>
            <a:spLocks noChangeArrowheads="1"/>
          </p:cNvSpPr>
          <p:nvPr/>
        </p:nvSpPr>
        <p:spPr bwMode="auto">
          <a:xfrm>
            <a:off x="5108575" y="1038225"/>
            <a:ext cx="2032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473203" name="Rectangle 115"/>
          <p:cNvSpPr>
            <a:spLocks noChangeArrowheads="1"/>
          </p:cNvSpPr>
          <p:nvPr/>
        </p:nvSpPr>
        <p:spPr bwMode="auto">
          <a:xfrm>
            <a:off x="54864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207" name="Rectangle 119"/>
          <p:cNvSpPr>
            <a:spLocks noChangeArrowheads="1"/>
          </p:cNvSpPr>
          <p:nvPr/>
        </p:nvSpPr>
        <p:spPr bwMode="auto">
          <a:xfrm>
            <a:off x="54864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210" name="Rectangle 122"/>
          <p:cNvSpPr>
            <a:spLocks noChangeArrowheads="1"/>
          </p:cNvSpPr>
          <p:nvPr/>
        </p:nvSpPr>
        <p:spPr bwMode="auto">
          <a:xfrm>
            <a:off x="54864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217" name="Rectangle 129"/>
          <p:cNvSpPr>
            <a:spLocks noChangeArrowheads="1"/>
          </p:cNvSpPr>
          <p:nvPr/>
        </p:nvSpPr>
        <p:spPr bwMode="auto">
          <a:xfrm>
            <a:off x="54864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221" name="Rectangle 133"/>
          <p:cNvSpPr>
            <a:spLocks noChangeArrowheads="1"/>
          </p:cNvSpPr>
          <p:nvPr/>
        </p:nvSpPr>
        <p:spPr bwMode="auto">
          <a:xfrm>
            <a:off x="54864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224" name="Rectangle 136"/>
          <p:cNvSpPr>
            <a:spLocks noChangeArrowheads="1"/>
          </p:cNvSpPr>
          <p:nvPr/>
        </p:nvSpPr>
        <p:spPr bwMode="auto">
          <a:xfrm>
            <a:off x="54864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263" name="Rectangle 175"/>
          <p:cNvSpPr>
            <a:spLocks noChangeArrowheads="1"/>
          </p:cNvSpPr>
          <p:nvPr/>
        </p:nvSpPr>
        <p:spPr bwMode="auto">
          <a:xfrm>
            <a:off x="1905000" y="2667000"/>
            <a:ext cx="32781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3264" name="Rectangle 176"/>
          <p:cNvSpPr>
            <a:spLocks noChangeArrowheads="1"/>
          </p:cNvSpPr>
          <p:nvPr/>
        </p:nvSpPr>
        <p:spPr bwMode="auto">
          <a:xfrm>
            <a:off x="2922588" y="2362200"/>
            <a:ext cx="13303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Combination B</a:t>
            </a:r>
            <a:endParaRPr lang="en-US"/>
          </a:p>
        </p:txBody>
      </p:sp>
      <p:grpSp>
        <p:nvGrpSpPr>
          <p:cNvPr id="473268" name="Group 180"/>
          <p:cNvGrpSpPr>
            <a:grpSpLocks/>
          </p:cNvGrpSpPr>
          <p:nvPr/>
        </p:nvGrpSpPr>
        <p:grpSpPr bwMode="auto">
          <a:xfrm>
            <a:off x="1855788" y="2286000"/>
            <a:ext cx="3452812" cy="304800"/>
            <a:chOff x="1169" y="1440"/>
            <a:chExt cx="2175" cy="432"/>
          </a:xfrm>
        </p:grpSpPr>
        <p:sp>
          <p:nvSpPr>
            <p:cNvPr id="473265" name="Freeform 177"/>
            <p:cNvSpPr>
              <a:spLocks/>
            </p:cNvSpPr>
            <p:nvPr/>
          </p:nvSpPr>
          <p:spPr bwMode="auto">
            <a:xfrm>
              <a:off x="1200" y="1500"/>
              <a:ext cx="2112" cy="3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72"/>
                </a:cxn>
                <a:cxn ang="0">
                  <a:pos x="2112" y="372"/>
                </a:cxn>
                <a:cxn ang="0">
                  <a:pos x="2112" y="0"/>
                </a:cxn>
              </a:cxnLst>
              <a:rect l="0" t="0" r="r" b="b"/>
              <a:pathLst>
                <a:path w="2112" h="372">
                  <a:moveTo>
                    <a:pt x="0" y="0"/>
                  </a:moveTo>
                  <a:lnTo>
                    <a:pt x="0" y="372"/>
                  </a:lnTo>
                  <a:lnTo>
                    <a:pt x="2112" y="372"/>
                  </a:lnTo>
                  <a:lnTo>
                    <a:pt x="211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3266" name="Freeform 178"/>
            <p:cNvSpPr>
              <a:spLocks/>
            </p:cNvSpPr>
            <p:nvPr/>
          </p:nvSpPr>
          <p:spPr bwMode="auto">
            <a:xfrm>
              <a:off x="1169" y="1440"/>
              <a:ext cx="63" cy="63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31" y="0"/>
                </a:cxn>
                <a:cxn ang="0">
                  <a:pos x="0" y="63"/>
                </a:cxn>
                <a:cxn ang="0">
                  <a:pos x="63" y="63"/>
                </a:cxn>
              </a:cxnLst>
              <a:rect l="0" t="0" r="r" b="b"/>
              <a:pathLst>
                <a:path w="63" h="63">
                  <a:moveTo>
                    <a:pt x="63" y="63"/>
                  </a:moveTo>
                  <a:lnTo>
                    <a:pt x="31" y="0"/>
                  </a:lnTo>
                  <a:lnTo>
                    <a:pt x="0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3267" name="Freeform 179"/>
            <p:cNvSpPr>
              <a:spLocks/>
            </p:cNvSpPr>
            <p:nvPr/>
          </p:nvSpPr>
          <p:spPr bwMode="auto">
            <a:xfrm>
              <a:off x="3281" y="1440"/>
              <a:ext cx="63" cy="63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31" y="0"/>
                </a:cxn>
                <a:cxn ang="0">
                  <a:pos x="0" y="63"/>
                </a:cxn>
                <a:cxn ang="0">
                  <a:pos x="63" y="63"/>
                </a:cxn>
              </a:cxnLst>
              <a:rect l="0" t="0" r="r" b="b"/>
              <a:pathLst>
                <a:path w="63" h="63">
                  <a:moveTo>
                    <a:pt x="63" y="63"/>
                  </a:moveTo>
                  <a:lnTo>
                    <a:pt x="31" y="0"/>
                  </a:lnTo>
                  <a:lnTo>
                    <a:pt x="0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3269" name="Rectangle 181"/>
          <p:cNvSpPr>
            <a:spLocks noChangeArrowheads="1"/>
          </p:cNvSpPr>
          <p:nvPr/>
        </p:nvSpPr>
        <p:spPr bwMode="auto">
          <a:xfrm>
            <a:off x="3276600" y="2286000"/>
            <a:ext cx="1982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473311" name="Group 223"/>
          <p:cNvGraphicFramePr>
            <a:graphicFrameLocks noGrp="1"/>
          </p:cNvGraphicFramePr>
          <p:nvPr/>
        </p:nvGraphicFramePr>
        <p:xfrm>
          <a:off x="609600" y="2819400"/>
          <a:ext cx="7689850" cy="1998537"/>
        </p:xfrm>
        <a:graphic>
          <a:graphicData uri="http://schemas.openxmlformats.org/drawingml/2006/table">
            <a:tbl>
              <a:tblPr/>
              <a:tblGrid>
                <a:gridCol w="2363788"/>
                <a:gridCol w="1065212"/>
                <a:gridCol w="1065213"/>
                <a:gridCol w="1065212"/>
                <a:gridCol w="1065213"/>
                <a:gridCol w="1065212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F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M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W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Processing ret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Load/Use Hazard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Combination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 + 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Handling Control Combination B</a:t>
            </a:r>
          </a:p>
        </p:txBody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105400"/>
            <a:ext cx="8396288" cy="1479550"/>
          </a:xfrm>
        </p:spPr>
        <p:txBody>
          <a:bodyPr/>
          <a:lstStyle/>
          <a:p>
            <a:pPr lvl="1"/>
            <a:r>
              <a:rPr lang="en-US"/>
              <a:t>Load/use hazard should get priority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ret</a:t>
            </a:r>
            <a:r>
              <a:rPr lang="en-US"/>
              <a:t> instruction should be held in decode stage for additional cycle</a:t>
            </a:r>
          </a:p>
        </p:txBody>
      </p:sp>
      <p:sp>
        <p:nvSpPr>
          <p:cNvPr id="475140" name="Rectangle 4"/>
          <p:cNvSpPr>
            <a:spLocks noChangeArrowheads="1"/>
          </p:cNvSpPr>
          <p:nvPr/>
        </p:nvSpPr>
        <p:spPr bwMode="auto">
          <a:xfrm>
            <a:off x="1447800" y="16764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41" name="Rectangle 5"/>
          <p:cNvSpPr>
            <a:spLocks noChangeArrowheads="1"/>
          </p:cNvSpPr>
          <p:nvPr/>
        </p:nvSpPr>
        <p:spPr bwMode="auto">
          <a:xfrm>
            <a:off x="1679575" y="1720850"/>
            <a:ext cx="5413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Load</a:t>
            </a:r>
            <a:endParaRPr lang="en-US"/>
          </a:p>
        </p:txBody>
      </p:sp>
      <p:sp>
        <p:nvSpPr>
          <p:cNvPr id="475142" name="Rectangle 6"/>
          <p:cNvSpPr>
            <a:spLocks noChangeArrowheads="1"/>
          </p:cNvSpPr>
          <p:nvPr/>
        </p:nvSpPr>
        <p:spPr bwMode="auto">
          <a:xfrm>
            <a:off x="9906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43" name="Rectangle 7"/>
          <p:cNvSpPr>
            <a:spLocks noChangeArrowheads="1"/>
          </p:cNvSpPr>
          <p:nvPr/>
        </p:nvSpPr>
        <p:spPr bwMode="auto">
          <a:xfrm>
            <a:off x="1220788" y="1736725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75144" name="Rectangle 8"/>
          <p:cNvSpPr>
            <a:spLocks noChangeArrowheads="1"/>
          </p:cNvSpPr>
          <p:nvPr/>
        </p:nvSpPr>
        <p:spPr bwMode="auto">
          <a:xfrm>
            <a:off x="1447800" y="19812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45" name="Rectangle 9"/>
          <p:cNvSpPr>
            <a:spLocks noChangeArrowheads="1"/>
          </p:cNvSpPr>
          <p:nvPr/>
        </p:nvSpPr>
        <p:spPr bwMode="auto">
          <a:xfrm>
            <a:off x="1724025" y="2025650"/>
            <a:ext cx="4508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Use</a:t>
            </a:r>
            <a:endParaRPr lang="en-US"/>
          </a:p>
        </p:txBody>
      </p:sp>
      <p:sp>
        <p:nvSpPr>
          <p:cNvPr id="475146" name="Rectangle 10"/>
          <p:cNvSpPr>
            <a:spLocks noChangeArrowheads="1"/>
          </p:cNvSpPr>
          <p:nvPr/>
        </p:nvSpPr>
        <p:spPr bwMode="auto">
          <a:xfrm>
            <a:off x="9906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47" name="Rectangle 11"/>
          <p:cNvSpPr>
            <a:spLocks noChangeArrowheads="1"/>
          </p:cNvSpPr>
          <p:nvPr/>
        </p:nvSpPr>
        <p:spPr bwMode="auto">
          <a:xfrm>
            <a:off x="1209675" y="2041525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75148" name="Rectangle 12"/>
          <p:cNvSpPr>
            <a:spLocks noChangeArrowheads="1"/>
          </p:cNvSpPr>
          <p:nvPr/>
        </p:nvSpPr>
        <p:spPr bwMode="auto">
          <a:xfrm>
            <a:off x="1447800" y="13716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49" name="Rectangle 13"/>
          <p:cNvSpPr>
            <a:spLocks noChangeArrowheads="1"/>
          </p:cNvSpPr>
          <p:nvPr/>
        </p:nvSpPr>
        <p:spPr bwMode="auto">
          <a:xfrm>
            <a:off x="9906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50" name="Rectangle 14"/>
          <p:cNvSpPr>
            <a:spLocks noChangeArrowheads="1"/>
          </p:cNvSpPr>
          <p:nvPr/>
        </p:nvSpPr>
        <p:spPr bwMode="auto">
          <a:xfrm>
            <a:off x="1185863" y="1431925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75151" name="Rectangle 15"/>
          <p:cNvSpPr>
            <a:spLocks noChangeArrowheads="1"/>
          </p:cNvSpPr>
          <p:nvPr/>
        </p:nvSpPr>
        <p:spPr bwMode="auto">
          <a:xfrm>
            <a:off x="1143000" y="990600"/>
            <a:ext cx="1220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52" name="Rectangle 16"/>
          <p:cNvSpPr>
            <a:spLocks noChangeArrowheads="1"/>
          </p:cNvSpPr>
          <p:nvPr/>
        </p:nvSpPr>
        <p:spPr bwMode="auto">
          <a:xfrm>
            <a:off x="1335088" y="1050925"/>
            <a:ext cx="925512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Load/use</a:t>
            </a:r>
            <a:endParaRPr lang="en-US"/>
          </a:p>
        </p:txBody>
      </p:sp>
      <p:sp>
        <p:nvSpPr>
          <p:cNvPr id="475153" name="Rectangle 17"/>
          <p:cNvSpPr>
            <a:spLocks noChangeArrowheads="1"/>
          </p:cNvSpPr>
          <p:nvPr/>
        </p:nvSpPr>
        <p:spPr bwMode="auto">
          <a:xfrm>
            <a:off x="4648200" y="16764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54" name="Rectangle 18"/>
          <p:cNvSpPr>
            <a:spLocks noChangeArrowheads="1"/>
          </p:cNvSpPr>
          <p:nvPr/>
        </p:nvSpPr>
        <p:spPr bwMode="auto">
          <a:xfrm>
            <a:off x="41910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55" name="Rectangle 19"/>
          <p:cNvSpPr>
            <a:spLocks noChangeArrowheads="1"/>
          </p:cNvSpPr>
          <p:nvPr/>
        </p:nvSpPr>
        <p:spPr bwMode="auto">
          <a:xfrm>
            <a:off x="4465638" y="1736725"/>
            <a:ext cx="134937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75156" name="Rectangle 20"/>
          <p:cNvSpPr>
            <a:spLocks noChangeArrowheads="1"/>
          </p:cNvSpPr>
          <p:nvPr/>
        </p:nvSpPr>
        <p:spPr bwMode="auto">
          <a:xfrm>
            <a:off x="4648200" y="19812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57" name="Rectangle 21"/>
          <p:cNvSpPr>
            <a:spLocks noChangeArrowheads="1"/>
          </p:cNvSpPr>
          <p:nvPr/>
        </p:nvSpPr>
        <p:spPr bwMode="auto">
          <a:xfrm>
            <a:off x="4981575" y="2028825"/>
            <a:ext cx="36671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5158" name="Rectangle 22"/>
          <p:cNvSpPr>
            <a:spLocks noChangeArrowheads="1"/>
          </p:cNvSpPr>
          <p:nvPr/>
        </p:nvSpPr>
        <p:spPr bwMode="auto">
          <a:xfrm>
            <a:off x="41910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59" name="Rectangle 23"/>
          <p:cNvSpPr>
            <a:spLocks noChangeArrowheads="1"/>
          </p:cNvSpPr>
          <p:nvPr/>
        </p:nvSpPr>
        <p:spPr bwMode="auto">
          <a:xfrm>
            <a:off x="4454525" y="2041525"/>
            <a:ext cx="14605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75160" name="Rectangle 24"/>
          <p:cNvSpPr>
            <a:spLocks noChangeArrowheads="1"/>
          </p:cNvSpPr>
          <p:nvPr/>
        </p:nvSpPr>
        <p:spPr bwMode="auto">
          <a:xfrm>
            <a:off x="4648200" y="13716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61" name="Rectangle 25"/>
          <p:cNvSpPr>
            <a:spLocks noChangeArrowheads="1"/>
          </p:cNvSpPr>
          <p:nvPr/>
        </p:nvSpPr>
        <p:spPr bwMode="auto">
          <a:xfrm>
            <a:off x="41910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62" name="Rectangle 26"/>
          <p:cNvSpPr>
            <a:spLocks noChangeArrowheads="1"/>
          </p:cNvSpPr>
          <p:nvPr/>
        </p:nvSpPr>
        <p:spPr bwMode="auto">
          <a:xfrm>
            <a:off x="4430713" y="1431925"/>
            <a:ext cx="1698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75163" name="Rectangle 27"/>
          <p:cNvSpPr>
            <a:spLocks noChangeArrowheads="1"/>
          </p:cNvSpPr>
          <p:nvPr/>
        </p:nvSpPr>
        <p:spPr bwMode="auto">
          <a:xfrm>
            <a:off x="4343400" y="990600"/>
            <a:ext cx="1220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64" name="Rectangle 28"/>
          <p:cNvSpPr>
            <a:spLocks noChangeArrowheads="1"/>
          </p:cNvSpPr>
          <p:nvPr/>
        </p:nvSpPr>
        <p:spPr bwMode="auto">
          <a:xfrm>
            <a:off x="4745038" y="1057275"/>
            <a:ext cx="36671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5165" name="Rectangle 29"/>
          <p:cNvSpPr>
            <a:spLocks noChangeArrowheads="1"/>
          </p:cNvSpPr>
          <p:nvPr/>
        </p:nvSpPr>
        <p:spPr bwMode="auto">
          <a:xfrm>
            <a:off x="5153025" y="1038225"/>
            <a:ext cx="112713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475166" name="Rectangle 30"/>
          <p:cNvSpPr>
            <a:spLocks noChangeArrowheads="1"/>
          </p:cNvSpPr>
          <p:nvPr/>
        </p:nvSpPr>
        <p:spPr bwMode="auto">
          <a:xfrm>
            <a:off x="54864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67" name="Rectangle 31"/>
          <p:cNvSpPr>
            <a:spLocks noChangeArrowheads="1"/>
          </p:cNvSpPr>
          <p:nvPr/>
        </p:nvSpPr>
        <p:spPr bwMode="auto">
          <a:xfrm>
            <a:off x="54864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68" name="Rectangle 32"/>
          <p:cNvSpPr>
            <a:spLocks noChangeArrowheads="1"/>
          </p:cNvSpPr>
          <p:nvPr/>
        </p:nvSpPr>
        <p:spPr bwMode="auto">
          <a:xfrm>
            <a:off x="54864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69" name="Rectangle 33"/>
          <p:cNvSpPr>
            <a:spLocks noChangeArrowheads="1"/>
          </p:cNvSpPr>
          <p:nvPr/>
        </p:nvSpPr>
        <p:spPr bwMode="auto">
          <a:xfrm>
            <a:off x="4648200" y="16764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70" name="Rectangle 34"/>
          <p:cNvSpPr>
            <a:spLocks noChangeArrowheads="1"/>
          </p:cNvSpPr>
          <p:nvPr/>
        </p:nvSpPr>
        <p:spPr bwMode="auto">
          <a:xfrm>
            <a:off x="41910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71" name="Rectangle 35"/>
          <p:cNvSpPr>
            <a:spLocks noChangeArrowheads="1"/>
          </p:cNvSpPr>
          <p:nvPr/>
        </p:nvSpPr>
        <p:spPr bwMode="auto">
          <a:xfrm>
            <a:off x="4421188" y="1736725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75172" name="Rectangle 36"/>
          <p:cNvSpPr>
            <a:spLocks noChangeArrowheads="1"/>
          </p:cNvSpPr>
          <p:nvPr/>
        </p:nvSpPr>
        <p:spPr bwMode="auto">
          <a:xfrm>
            <a:off x="4648200" y="19812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73" name="Rectangle 37"/>
          <p:cNvSpPr>
            <a:spLocks noChangeArrowheads="1"/>
          </p:cNvSpPr>
          <p:nvPr/>
        </p:nvSpPr>
        <p:spPr bwMode="auto">
          <a:xfrm>
            <a:off x="4921250" y="2028825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5174" name="Rectangle 38"/>
          <p:cNvSpPr>
            <a:spLocks noChangeArrowheads="1"/>
          </p:cNvSpPr>
          <p:nvPr/>
        </p:nvSpPr>
        <p:spPr bwMode="auto">
          <a:xfrm>
            <a:off x="41910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75" name="Rectangle 39"/>
          <p:cNvSpPr>
            <a:spLocks noChangeArrowheads="1"/>
          </p:cNvSpPr>
          <p:nvPr/>
        </p:nvSpPr>
        <p:spPr bwMode="auto">
          <a:xfrm>
            <a:off x="4410075" y="2041525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75176" name="Rectangle 40"/>
          <p:cNvSpPr>
            <a:spLocks noChangeArrowheads="1"/>
          </p:cNvSpPr>
          <p:nvPr/>
        </p:nvSpPr>
        <p:spPr bwMode="auto">
          <a:xfrm>
            <a:off x="4648200" y="13716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77" name="Rectangle 41"/>
          <p:cNvSpPr>
            <a:spLocks noChangeArrowheads="1"/>
          </p:cNvSpPr>
          <p:nvPr/>
        </p:nvSpPr>
        <p:spPr bwMode="auto">
          <a:xfrm>
            <a:off x="41910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78" name="Rectangle 42"/>
          <p:cNvSpPr>
            <a:spLocks noChangeArrowheads="1"/>
          </p:cNvSpPr>
          <p:nvPr/>
        </p:nvSpPr>
        <p:spPr bwMode="auto">
          <a:xfrm>
            <a:off x="4386263" y="1431925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75179" name="Rectangle 43"/>
          <p:cNvSpPr>
            <a:spLocks noChangeArrowheads="1"/>
          </p:cNvSpPr>
          <p:nvPr/>
        </p:nvSpPr>
        <p:spPr bwMode="auto">
          <a:xfrm>
            <a:off x="4343400" y="990600"/>
            <a:ext cx="1220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80" name="Rectangle 44"/>
          <p:cNvSpPr>
            <a:spLocks noChangeArrowheads="1"/>
          </p:cNvSpPr>
          <p:nvPr/>
        </p:nvSpPr>
        <p:spPr bwMode="auto">
          <a:xfrm>
            <a:off x="4684713" y="1057275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5181" name="Rectangle 45"/>
          <p:cNvSpPr>
            <a:spLocks noChangeArrowheads="1"/>
          </p:cNvSpPr>
          <p:nvPr/>
        </p:nvSpPr>
        <p:spPr bwMode="auto">
          <a:xfrm>
            <a:off x="5108575" y="1038225"/>
            <a:ext cx="2032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475182" name="Rectangle 46"/>
          <p:cNvSpPr>
            <a:spLocks noChangeArrowheads="1"/>
          </p:cNvSpPr>
          <p:nvPr/>
        </p:nvSpPr>
        <p:spPr bwMode="auto">
          <a:xfrm>
            <a:off x="4648200" y="16764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83" name="Rectangle 47"/>
          <p:cNvSpPr>
            <a:spLocks noChangeArrowheads="1"/>
          </p:cNvSpPr>
          <p:nvPr/>
        </p:nvSpPr>
        <p:spPr bwMode="auto">
          <a:xfrm>
            <a:off x="41910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84" name="Rectangle 48"/>
          <p:cNvSpPr>
            <a:spLocks noChangeArrowheads="1"/>
          </p:cNvSpPr>
          <p:nvPr/>
        </p:nvSpPr>
        <p:spPr bwMode="auto">
          <a:xfrm>
            <a:off x="4421188" y="1736725"/>
            <a:ext cx="225425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E</a:t>
            </a:r>
            <a:endParaRPr lang="en-US"/>
          </a:p>
        </p:txBody>
      </p:sp>
      <p:sp>
        <p:nvSpPr>
          <p:cNvPr id="475185" name="Rectangle 49"/>
          <p:cNvSpPr>
            <a:spLocks noChangeArrowheads="1"/>
          </p:cNvSpPr>
          <p:nvPr/>
        </p:nvSpPr>
        <p:spPr bwMode="auto">
          <a:xfrm>
            <a:off x="4648200" y="1981200"/>
            <a:ext cx="915988" cy="306388"/>
          </a:xfrm>
          <a:prstGeom prst="rect">
            <a:avLst/>
          </a:pr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86" name="Rectangle 50"/>
          <p:cNvSpPr>
            <a:spLocks noChangeArrowheads="1"/>
          </p:cNvSpPr>
          <p:nvPr/>
        </p:nvSpPr>
        <p:spPr bwMode="auto">
          <a:xfrm>
            <a:off x="4921250" y="2028825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5187" name="Rectangle 51"/>
          <p:cNvSpPr>
            <a:spLocks noChangeArrowheads="1"/>
          </p:cNvSpPr>
          <p:nvPr/>
        </p:nvSpPr>
        <p:spPr bwMode="auto">
          <a:xfrm>
            <a:off x="41910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88" name="Rectangle 52"/>
          <p:cNvSpPr>
            <a:spLocks noChangeArrowheads="1"/>
          </p:cNvSpPr>
          <p:nvPr/>
        </p:nvSpPr>
        <p:spPr bwMode="auto">
          <a:xfrm>
            <a:off x="4410075" y="2041525"/>
            <a:ext cx="236538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475189" name="Rectangle 53"/>
          <p:cNvSpPr>
            <a:spLocks noChangeArrowheads="1"/>
          </p:cNvSpPr>
          <p:nvPr/>
        </p:nvSpPr>
        <p:spPr bwMode="auto">
          <a:xfrm>
            <a:off x="4648200" y="1371600"/>
            <a:ext cx="915988" cy="306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90" name="Rectangle 54"/>
          <p:cNvSpPr>
            <a:spLocks noChangeArrowheads="1"/>
          </p:cNvSpPr>
          <p:nvPr/>
        </p:nvSpPr>
        <p:spPr bwMode="auto">
          <a:xfrm>
            <a:off x="41910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91" name="Rectangle 55"/>
          <p:cNvSpPr>
            <a:spLocks noChangeArrowheads="1"/>
          </p:cNvSpPr>
          <p:nvPr/>
        </p:nvSpPr>
        <p:spPr bwMode="auto">
          <a:xfrm>
            <a:off x="4386263" y="1431925"/>
            <a:ext cx="26035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M</a:t>
            </a:r>
            <a:endParaRPr lang="en-US"/>
          </a:p>
        </p:txBody>
      </p:sp>
      <p:sp>
        <p:nvSpPr>
          <p:cNvPr id="475192" name="Rectangle 56"/>
          <p:cNvSpPr>
            <a:spLocks noChangeArrowheads="1"/>
          </p:cNvSpPr>
          <p:nvPr/>
        </p:nvSpPr>
        <p:spPr bwMode="auto">
          <a:xfrm>
            <a:off x="4343400" y="990600"/>
            <a:ext cx="1220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93" name="Rectangle 57"/>
          <p:cNvSpPr>
            <a:spLocks noChangeArrowheads="1"/>
          </p:cNvSpPr>
          <p:nvPr/>
        </p:nvSpPr>
        <p:spPr bwMode="auto">
          <a:xfrm>
            <a:off x="4684713" y="1057275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  <a:latin typeface="Courier New" pitchFamily="49" charset="0"/>
              </a:rPr>
              <a:t>ret</a:t>
            </a:r>
            <a:endParaRPr lang="en-US"/>
          </a:p>
        </p:txBody>
      </p:sp>
      <p:sp>
        <p:nvSpPr>
          <p:cNvPr id="475194" name="Rectangle 58"/>
          <p:cNvSpPr>
            <a:spLocks noChangeArrowheads="1"/>
          </p:cNvSpPr>
          <p:nvPr/>
        </p:nvSpPr>
        <p:spPr bwMode="auto">
          <a:xfrm>
            <a:off x="5108575" y="1038225"/>
            <a:ext cx="203200" cy="27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1</a:t>
            </a:r>
            <a:endParaRPr lang="en-US"/>
          </a:p>
        </p:txBody>
      </p:sp>
      <p:sp>
        <p:nvSpPr>
          <p:cNvPr id="475195" name="Rectangle 59"/>
          <p:cNvSpPr>
            <a:spLocks noChangeArrowheads="1"/>
          </p:cNvSpPr>
          <p:nvPr/>
        </p:nvSpPr>
        <p:spPr bwMode="auto">
          <a:xfrm>
            <a:off x="54864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96" name="Rectangle 60"/>
          <p:cNvSpPr>
            <a:spLocks noChangeArrowheads="1"/>
          </p:cNvSpPr>
          <p:nvPr/>
        </p:nvSpPr>
        <p:spPr bwMode="auto">
          <a:xfrm>
            <a:off x="54864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97" name="Rectangle 61"/>
          <p:cNvSpPr>
            <a:spLocks noChangeArrowheads="1"/>
          </p:cNvSpPr>
          <p:nvPr/>
        </p:nvSpPr>
        <p:spPr bwMode="auto">
          <a:xfrm>
            <a:off x="54864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98" name="Rectangle 62"/>
          <p:cNvSpPr>
            <a:spLocks noChangeArrowheads="1"/>
          </p:cNvSpPr>
          <p:nvPr/>
        </p:nvSpPr>
        <p:spPr bwMode="auto">
          <a:xfrm>
            <a:off x="5486400" y="16764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199" name="Rectangle 63"/>
          <p:cNvSpPr>
            <a:spLocks noChangeArrowheads="1"/>
          </p:cNvSpPr>
          <p:nvPr/>
        </p:nvSpPr>
        <p:spPr bwMode="auto">
          <a:xfrm>
            <a:off x="5486400" y="19812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200" name="Rectangle 64"/>
          <p:cNvSpPr>
            <a:spLocks noChangeArrowheads="1"/>
          </p:cNvSpPr>
          <p:nvPr/>
        </p:nvSpPr>
        <p:spPr bwMode="auto">
          <a:xfrm>
            <a:off x="5486400" y="1371600"/>
            <a:ext cx="458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201" name="Rectangle 65"/>
          <p:cNvSpPr>
            <a:spLocks noChangeArrowheads="1"/>
          </p:cNvSpPr>
          <p:nvPr/>
        </p:nvSpPr>
        <p:spPr bwMode="auto">
          <a:xfrm>
            <a:off x="1905000" y="2667000"/>
            <a:ext cx="32781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5202" name="Rectangle 66"/>
          <p:cNvSpPr>
            <a:spLocks noChangeArrowheads="1"/>
          </p:cNvSpPr>
          <p:nvPr/>
        </p:nvSpPr>
        <p:spPr bwMode="auto">
          <a:xfrm>
            <a:off x="2922588" y="2362200"/>
            <a:ext cx="133032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600" b="0">
                <a:solidFill>
                  <a:srgbClr val="000000"/>
                </a:solidFill>
              </a:rPr>
              <a:t>Combination B</a:t>
            </a:r>
            <a:endParaRPr lang="en-US"/>
          </a:p>
        </p:txBody>
      </p:sp>
      <p:grpSp>
        <p:nvGrpSpPr>
          <p:cNvPr id="475203" name="Group 67"/>
          <p:cNvGrpSpPr>
            <a:grpSpLocks/>
          </p:cNvGrpSpPr>
          <p:nvPr/>
        </p:nvGrpSpPr>
        <p:grpSpPr bwMode="auto">
          <a:xfrm>
            <a:off x="1855788" y="2286000"/>
            <a:ext cx="3452812" cy="304800"/>
            <a:chOff x="1169" y="1440"/>
            <a:chExt cx="2175" cy="432"/>
          </a:xfrm>
        </p:grpSpPr>
        <p:sp>
          <p:nvSpPr>
            <p:cNvPr id="475204" name="Freeform 68"/>
            <p:cNvSpPr>
              <a:spLocks/>
            </p:cNvSpPr>
            <p:nvPr/>
          </p:nvSpPr>
          <p:spPr bwMode="auto">
            <a:xfrm>
              <a:off x="1200" y="1500"/>
              <a:ext cx="2112" cy="37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72"/>
                </a:cxn>
                <a:cxn ang="0">
                  <a:pos x="2112" y="372"/>
                </a:cxn>
                <a:cxn ang="0">
                  <a:pos x="2112" y="0"/>
                </a:cxn>
              </a:cxnLst>
              <a:rect l="0" t="0" r="r" b="b"/>
              <a:pathLst>
                <a:path w="2112" h="372">
                  <a:moveTo>
                    <a:pt x="0" y="0"/>
                  </a:moveTo>
                  <a:lnTo>
                    <a:pt x="0" y="372"/>
                  </a:lnTo>
                  <a:lnTo>
                    <a:pt x="2112" y="372"/>
                  </a:lnTo>
                  <a:lnTo>
                    <a:pt x="2112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5205" name="Freeform 69"/>
            <p:cNvSpPr>
              <a:spLocks/>
            </p:cNvSpPr>
            <p:nvPr/>
          </p:nvSpPr>
          <p:spPr bwMode="auto">
            <a:xfrm>
              <a:off x="1169" y="1440"/>
              <a:ext cx="63" cy="63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31" y="0"/>
                </a:cxn>
                <a:cxn ang="0">
                  <a:pos x="0" y="63"/>
                </a:cxn>
                <a:cxn ang="0">
                  <a:pos x="63" y="63"/>
                </a:cxn>
              </a:cxnLst>
              <a:rect l="0" t="0" r="r" b="b"/>
              <a:pathLst>
                <a:path w="63" h="63">
                  <a:moveTo>
                    <a:pt x="63" y="63"/>
                  </a:moveTo>
                  <a:lnTo>
                    <a:pt x="31" y="0"/>
                  </a:lnTo>
                  <a:lnTo>
                    <a:pt x="0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5206" name="Freeform 70"/>
            <p:cNvSpPr>
              <a:spLocks/>
            </p:cNvSpPr>
            <p:nvPr/>
          </p:nvSpPr>
          <p:spPr bwMode="auto">
            <a:xfrm>
              <a:off x="3281" y="1440"/>
              <a:ext cx="63" cy="63"/>
            </a:xfrm>
            <a:custGeom>
              <a:avLst/>
              <a:gdLst/>
              <a:ahLst/>
              <a:cxnLst>
                <a:cxn ang="0">
                  <a:pos x="63" y="63"/>
                </a:cxn>
                <a:cxn ang="0">
                  <a:pos x="31" y="0"/>
                </a:cxn>
                <a:cxn ang="0">
                  <a:pos x="0" y="63"/>
                </a:cxn>
                <a:cxn ang="0">
                  <a:pos x="63" y="63"/>
                </a:cxn>
              </a:cxnLst>
              <a:rect l="0" t="0" r="r" b="b"/>
              <a:pathLst>
                <a:path w="63" h="63">
                  <a:moveTo>
                    <a:pt x="63" y="63"/>
                  </a:moveTo>
                  <a:lnTo>
                    <a:pt x="31" y="0"/>
                  </a:lnTo>
                  <a:lnTo>
                    <a:pt x="0" y="63"/>
                  </a:lnTo>
                  <a:lnTo>
                    <a:pt x="63" y="6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75207" name="Rectangle 71"/>
          <p:cNvSpPr>
            <a:spLocks noChangeArrowheads="1"/>
          </p:cNvSpPr>
          <p:nvPr/>
        </p:nvSpPr>
        <p:spPr bwMode="auto">
          <a:xfrm>
            <a:off x="3276600" y="2286000"/>
            <a:ext cx="19827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475245" name="Group 109"/>
          <p:cNvGraphicFramePr>
            <a:graphicFrameLocks noGrp="1"/>
          </p:cNvGraphicFramePr>
          <p:nvPr/>
        </p:nvGraphicFramePr>
        <p:xfrm>
          <a:off x="609600" y="3173413"/>
          <a:ext cx="7689850" cy="1855789"/>
        </p:xfrm>
        <a:graphic>
          <a:graphicData uri="http://schemas.openxmlformats.org/drawingml/2006/table">
            <a:tbl>
              <a:tblPr/>
              <a:tblGrid>
                <a:gridCol w="2363788"/>
                <a:gridCol w="1065212"/>
                <a:gridCol w="1065213"/>
                <a:gridCol w="1065212"/>
                <a:gridCol w="1065213"/>
                <a:gridCol w="1065212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F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M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W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Processing ret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Load/Use Hazard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Combination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PIPE- Hardware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3900487" cy="5213350"/>
          </a:xfrm>
        </p:spPr>
        <p:txBody>
          <a:bodyPr/>
          <a:lstStyle/>
          <a:p>
            <a:pPr lvl="1"/>
            <a:r>
              <a:rPr lang="en-US"/>
              <a:t>Pipeline registers hold intermediate values from instruction execution</a:t>
            </a:r>
          </a:p>
          <a:p>
            <a:r>
              <a:rPr lang="en-US"/>
              <a:t>Forward (Upward) Paths</a:t>
            </a:r>
          </a:p>
          <a:p>
            <a:pPr lvl="1"/>
            <a:r>
              <a:rPr lang="en-US"/>
              <a:t>Values passed from one stage to next</a:t>
            </a:r>
          </a:p>
          <a:p>
            <a:pPr lvl="1"/>
            <a:r>
              <a:rPr lang="en-US"/>
              <a:t>Cannot jump past stages</a:t>
            </a:r>
          </a:p>
          <a:p>
            <a:pPr lvl="2"/>
            <a:r>
              <a:rPr lang="en-US"/>
              <a:t>e.g., valC passes through decode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89450" y="222250"/>
            <a:ext cx="4495800" cy="6391275"/>
          </a:xfrm>
          <a:prstGeom prst="rect">
            <a:avLst/>
          </a:prstGeom>
          <a:noFill/>
          <a:ln w="19050" cap="flat" cmpd="sng">
            <a:noFill/>
            <a:prstDash val="solid"/>
            <a:miter lim="800000"/>
            <a:headEnd type="none" w="med" len="med"/>
            <a:tailEnd type="none" w="sm" len="sm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Corrected Pipeline Control Logic</a:t>
            </a:r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105400"/>
            <a:ext cx="8396288" cy="1479550"/>
          </a:xfrm>
        </p:spPr>
        <p:txBody>
          <a:bodyPr/>
          <a:lstStyle/>
          <a:p>
            <a:pPr lvl="1"/>
            <a:r>
              <a:rPr lang="en-US"/>
              <a:t>Load/use hazard should get priority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ret</a:t>
            </a:r>
            <a:r>
              <a:rPr lang="en-US"/>
              <a:t> instruction should be held in decode stage for additional cycle</a:t>
            </a:r>
          </a:p>
        </p:txBody>
      </p:sp>
      <p:graphicFrame>
        <p:nvGraphicFramePr>
          <p:cNvPr id="476232" name="Group 72"/>
          <p:cNvGraphicFramePr>
            <a:graphicFrameLocks noGrp="1"/>
          </p:cNvGraphicFramePr>
          <p:nvPr/>
        </p:nvGraphicFramePr>
        <p:xfrm>
          <a:off x="609600" y="3173413"/>
          <a:ext cx="7689850" cy="1855789"/>
        </p:xfrm>
        <a:graphic>
          <a:graphicData uri="http://schemas.openxmlformats.org/drawingml/2006/table">
            <a:tbl>
              <a:tblPr/>
              <a:tblGrid>
                <a:gridCol w="2363788"/>
                <a:gridCol w="1065212"/>
                <a:gridCol w="1065213"/>
                <a:gridCol w="1065212"/>
                <a:gridCol w="1065213"/>
                <a:gridCol w="1065212"/>
              </a:tblGrid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Condition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F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M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34" charset="0"/>
                        </a:rPr>
                        <a:t>W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Processing ret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Load/Use Hazard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Combination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stall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bubble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Helvetica" pitchFamily="34" charset="0"/>
                        </a:rPr>
                        <a:t>normal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76269" name="Text Box 109"/>
          <p:cNvSpPr txBox="1">
            <a:spLocks noChangeArrowheads="1"/>
          </p:cNvSpPr>
          <p:nvPr/>
        </p:nvSpPr>
        <p:spPr bwMode="auto">
          <a:xfrm>
            <a:off x="533400" y="990600"/>
            <a:ext cx="8445500" cy="2292350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 err="1">
                <a:latin typeface="Courier New" pitchFamily="49" charset="0"/>
              </a:rPr>
              <a:t>bool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D_bubble</a:t>
            </a:r>
            <a:r>
              <a:rPr lang="en-US" sz="1600" dirty="0">
                <a:latin typeface="Courier New" pitchFamily="49" charset="0"/>
              </a:rPr>
              <a:t> =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# </a:t>
            </a:r>
            <a:r>
              <a:rPr lang="en-US" sz="1600" dirty="0" err="1">
                <a:solidFill>
                  <a:schemeClr val="hlink"/>
                </a:solidFill>
                <a:latin typeface="Courier New" pitchFamily="49" charset="0"/>
              </a:rPr>
              <a:t>Mispredicted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 branch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(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 == IJXX &amp;&amp; !</a:t>
            </a:r>
            <a:r>
              <a:rPr lang="en-US" sz="1600" dirty="0" err="1" smtClean="0">
                <a:latin typeface="Courier New" pitchFamily="49" charset="0"/>
              </a:rPr>
              <a:t>e_Cnd</a:t>
            </a:r>
            <a:r>
              <a:rPr lang="en-US" sz="1600" dirty="0" smtClean="0">
                <a:latin typeface="Courier New" pitchFamily="49" charset="0"/>
              </a:rPr>
              <a:t>) </a:t>
            </a:r>
            <a:r>
              <a:rPr lang="en-US" sz="1600" dirty="0">
                <a:latin typeface="Courier New" pitchFamily="49" charset="0"/>
              </a:rPr>
              <a:t>||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>
                <a:solidFill>
                  <a:schemeClr val="hlink"/>
                </a:solidFill>
                <a:latin typeface="Courier New" pitchFamily="49" charset="0"/>
              </a:rPr>
              <a:t># Stalling at fetch while ret passes through pipeline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 IRET in { </a:t>
            </a:r>
            <a:r>
              <a:rPr lang="en-US" sz="1600" dirty="0" err="1">
                <a:latin typeface="Courier New" pitchFamily="49" charset="0"/>
              </a:rPr>
              <a:t>D_icode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M_icode</a:t>
            </a:r>
            <a:r>
              <a:rPr lang="en-US" sz="1600" dirty="0">
                <a:latin typeface="Courier New" pitchFamily="49" charset="0"/>
              </a:rPr>
              <a:t> }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  </a:t>
            </a:r>
            <a:r>
              <a:rPr lang="en-US" sz="1600" i="1" dirty="0">
                <a:solidFill>
                  <a:schemeClr val="hlink"/>
                </a:solidFill>
                <a:latin typeface="Courier New" pitchFamily="49" charset="0"/>
              </a:rPr>
              <a:t># but not condition for a load/use hazard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  &amp;&amp; !(</a:t>
            </a:r>
            <a:r>
              <a:rPr lang="en-US" sz="1600" dirty="0" err="1">
                <a:latin typeface="Courier New" pitchFamily="49" charset="0"/>
              </a:rPr>
              <a:t>E_icode</a:t>
            </a:r>
            <a:r>
              <a:rPr lang="en-US" sz="1600" dirty="0">
                <a:latin typeface="Courier New" pitchFamily="49" charset="0"/>
              </a:rPr>
              <a:t> in { IMRMOVL, IPOPL } 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            &amp;&amp; </a:t>
            </a:r>
            <a:r>
              <a:rPr lang="en-US" sz="1600" dirty="0" err="1">
                <a:latin typeface="Courier New" pitchFamily="49" charset="0"/>
              </a:rPr>
              <a:t>E_dstM</a:t>
            </a:r>
            <a:r>
              <a:rPr lang="en-US" sz="1600" dirty="0">
                <a:latin typeface="Courier New" pitchFamily="49" charset="0"/>
              </a:rPr>
              <a:t> in { </a:t>
            </a:r>
            <a:r>
              <a:rPr lang="en-US" sz="1600" dirty="0" err="1">
                <a:latin typeface="Courier New" pitchFamily="49" charset="0"/>
              </a:rPr>
              <a:t>d_srcA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d_srcB</a:t>
            </a:r>
            <a:r>
              <a:rPr lang="en-US" sz="1600" dirty="0">
                <a:latin typeface="Courier New" pitchFamily="49" charset="0"/>
              </a:rPr>
              <a:t> });</a:t>
            </a:r>
          </a:p>
          <a:p>
            <a:pPr algn="l">
              <a:lnSpc>
                <a:spcPct val="100000"/>
              </a:lnSpc>
              <a:tabLst>
                <a:tab pos="571500" algn="l"/>
              </a:tabLst>
            </a:pPr>
            <a:r>
              <a:rPr lang="en-US" sz="1600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Summary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Data Hazards</a:t>
            </a:r>
          </a:p>
          <a:p>
            <a:pPr lvl="1"/>
            <a:r>
              <a:rPr lang="en-US"/>
              <a:t>Most handled by forwarding</a:t>
            </a:r>
          </a:p>
          <a:p>
            <a:pPr lvl="2"/>
            <a:r>
              <a:rPr lang="en-US"/>
              <a:t>No performance penalty</a:t>
            </a:r>
          </a:p>
          <a:p>
            <a:pPr lvl="1"/>
            <a:r>
              <a:rPr lang="en-US"/>
              <a:t>Load/use hazard requires one cycle stall</a:t>
            </a:r>
          </a:p>
          <a:p>
            <a:r>
              <a:rPr lang="en-US"/>
              <a:t>Control Hazards</a:t>
            </a:r>
          </a:p>
          <a:p>
            <a:pPr lvl="1"/>
            <a:r>
              <a:rPr lang="en-US"/>
              <a:t>Cancel instructions when detect mispredicted branch</a:t>
            </a:r>
          </a:p>
          <a:p>
            <a:pPr lvl="2"/>
            <a:r>
              <a:rPr lang="en-US"/>
              <a:t>Two clock cycles wasted</a:t>
            </a:r>
          </a:p>
          <a:p>
            <a:pPr lvl="1"/>
            <a:r>
              <a:rPr lang="en-US"/>
              <a:t>Stall fetch stage while </a:t>
            </a:r>
            <a:r>
              <a:rPr lang="en-US">
                <a:latin typeface="Courier New" pitchFamily="49" charset="0"/>
              </a:rPr>
              <a:t>ret</a:t>
            </a:r>
            <a:r>
              <a:rPr lang="en-US"/>
              <a:t> passes through pipeline</a:t>
            </a:r>
          </a:p>
          <a:p>
            <a:pPr lvl="2"/>
            <a:r>
              <a:rPr lang="en-US"/>
              <a:t>Three clock cycles wasted</a:t>
            </a:r>
          </a:p>
          <a:p>
            <a:r>
              <a:rPr lang="en-US"/>
              <a:t>Control Combinations</a:t>
            </a:r>
          </a:p>
          <a:p>
            <a:pPr lvl="1"/>
            <a:r>
              <a:rPr lang="en-US"/>
              <a:t>Must analyze carefully</a:t>
            </a:r>
          </a:p>
          <a:p>
            <a:pPr lvl="1"/>
            <a:r>
              <a:rPr lang="en-US"/>
              <a:t>First version had subtle bug</a:t>
            </a:r>
          </a:p>
          <a:p>
            <a:pPr lvl="2"/>
            <a:r>
              <a:rPr lang="en-US"/>
              <a:t>Only arises with unusual instruction combination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704263" cy="779463"/>
          </a:xfrm>
        </p:spPr>
        <p:txBody>
          <a:bodyPr/>
          <a:lstStyle/>
          <a:p>
            <a:r>
              <a:rPr lang="en-US"/>
              <a:t>Data Dependencies: 2 Nop’s</a:t>
            </a:r>
          </a:p>
        </p:txBody>
      </p:sp>
      <p:grpSp>
        <p:nvGrpSpPr>
          <p:cNvPr id="425493" name="Group 533"/>
          <p:cNvGrpSpPr>
            <a:grpSpLocks/>
          </p:cNvGrpSpPr>
          <p:nvPr/>
        </p:nvGrpSpPr>
        <p:grpSpPr bwMode="auto">
          <a:xfrm>
            <a:off x="762000" y="762000"/>
            <a:ext cx="7469188" cy="5564188"/>
            <a:chOff x="480" y="480"/>
            <a:chExt cx="4705" cy="3505"/>
          </a:xfrm>
        </p:grpSpPr>
        <p:sp>
          <p:nvSpPr>
            <p:cNvPr id="425221" name="Rectangle 261"/>
            <p:cNvSpPr>
              <a:spLocks noChangeArrowheads="1"/>
            </p:cNvSpPr>
            <p:nvPr/>
          </p:nvSpPr>
          <p:spPr bwMode="auto">
            <a:xfrm>
              <a:off x="480" y="720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22" name="Rectangle 262"/>
            <p:cNvSpPr>
              <a:spLocks noChangeArrowheads="1"/>
            </p:cNvSpPr>
            <p:nvPr/>
          </p:nvSpPr>
          <p:spPr bwMode="auto">
            <a:xfrm>
              <a:off x="571" y="759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/>
            </a:p>
          </p:txBody>
        </p:sp>
        <p:sp>
          <p:nvSpPr>
            <p:cNvPr id="425223" name="Rectangle 263"/>
            <p:cNvSpPr>
              <a:spLocks noChangeArrowheads="1"/>
            </p:cNvSpPr>
            <p:nvPr/>
          </p:nvSpPr>
          <p:spPr bwMode="auto">
            <a:xfrm>
              <a:off x="1040" y="759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irmovl </a:t>
              </a:r>
              <a:endParaRPr lang="en-US"/>
            </a:p>
          </p:txBody>
        </p:sp>
        <p:sp>
          <p:nvSpPr>
            <p:cNvPr id="425224" name="Rectangle 264"/>
            <p:cNvSpPr>
              <a:spLocks noChangeArrowheads="1"/>
            </p:cNvSpPr>
            <p:nvPr/>
          </p:nvSpPr>
          <p:spPr bwMode="auto">
            <a:xfrm>
              <a:off x="1509" y="759"/>
              <a:ext cx="335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/>
            </a:p>
          </p:txBody>
        </p:sp>
        <p:sp>
          <p:nvSpPr>
            <p:cNvPr id="425225" name="Rectangle 265"/>
            <p:cNvSpPr>
              <a:spLocks noChangeArrowheads="1"/>
            </p:cNvSpPr>
            <p:nvPr/>
          </p:nvSpPr>
          <p:spPr bwMode="auto">
            <a:xfrm>
              <a:off x="1844" y="759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25226" name="Rectangle 266"/>
            <p:cNvSpPr>
              <a:spLocks noChangeArrowheads="1"/>
            </p:cNvSpPr>
            <p:nvPr/>
          </p:nvSpPr>
          <p:spPr bwMode="auto">
            <a:xfrm>
              <a:off x="2304" y="480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27" name="Rectangle 267"/>
            <p:cNvSpPr>
              <a:spLocks noChangeArrowheads="1"/>
            </p:cNvSpPr>
            <p:nvPr/>
          </p:nvSpPr>
          <p:spPr bwMode="auto">
            <a:xfrm>
              <a:off x="2442" y="524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25228" name="Rectangle 268"/>
            <p:cNvSpPr>
              <a:spLocks noChangeArrowheads="1"/>
            </p:cNvSpPr>
            <p:nvPr/>
          </p:nvSpPr>
          <p:spPr bwMode="auto">
            <a:xfrm>
              <a:off x="2592" y="480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29" name="Rectangle 269"/>
            <p:cNvSpPr>
              <a:spLocks noChangeArrowheads="1"/>
            </p:cNvSpPr>
            <p:nvPr/>
          </p:nvSpPr>
          <p:spPr bwMode="auto">
            <a:xfrm>
              <a:off x="2730" y="524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25230" name="Rectangle 270"/>
            <p:cNvSpPr>
              <a:spLocks noChangeArrowheads="1"/>
            </p:cNvSpPr>
            <p:nvPr/>
          </p:nvSpPr>
          <p:spPr bwMode="auto">
            <a:xfrm>
              <a:off x="2880" y="480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1" name="Rectangle 271"/>
            <p:cNvSpPr>
              <a:spLocks noChangeArrowheads="1"/>
            </p:cNvSpPr>
            <p:nvPr/>
          </p:nvSpPr>
          <p:spPr bwMode="auto">
            <a:xfrm>
              <a:off x="3018" y="524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25232" name="Rectangle 272"/>
            <p:cNvSpPr>
              <a:spLocks noChangeArrowheads="1"/>
            </p:cNvSpPr>
            <p:nvPr/>
          </p:nvSpPr>
          <p:spPr bwMode="auto">
            <a:xfrm>
              <a:off x="3168" y="480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3" name="Rectangle 273"/>
            <p:cNvSpPr>
              <a:spLocks noChangeArrowheads="1"/>
            </p:cNvSpPr>
            <p:nvPr/>
          </p:nvSpPr>
          <p:spPr bwMode="auto">
            <a:xfrm>
              <a:off x="3306" y="524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25234" name="Rectangle 274"/>
            <p:cNvSpPr>
              <a:spLocks noChangeArrowheads="1"/>
            </p:cNvSpPr>
            <p:nvPr/>
          </p:nvSpPr>
          <p:spPr bwMode="auto">
            <a:xfrm>
              <a:off x="3456" y="480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5" name="Rectangle 275"/>
            <p:cNvSpPr>
              <a:spLocks noChangeArrowheads="1"/>
            </p:cNvSpPr>
            <p:nvPr/>
          </p:nvSpPr>
          <p:spPr bwMode="auto">
            <a:xfrm>
              <a:off x="3594" y="524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25236" name="Rectangle 276"/>
            <p:cNvSpPr>
              <a:spLocks noChangeArrowheads="1"/>
            </p:cNvSpPr>
            <p:nvPr/>
          </p:nvSpPr>
          <p:spPr bwMode="auto">
            <a:xfrm>
              <a:off x="3744" y="480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7" name="Rectangle 277"/>
            <p:cNvSpPr>
              <a:spLocks noChangeArrowheads="1"/>
            </p:cNvSpPr>
            <p:nvPr/>
          </p:nvSpPr>
          <p:spPr bwMode="auto">
            <a:xfrm>
              <a:off x="3882" y="524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25238" name="Rectangle 278"/>
            <p:cNvSpPr>
              <a:spLocks noChangeArrowheads="1"/>
            </p:cNvSpPr>
            <p:nvPr/>
          </p:nvSpPr>
          <p:spPr bwMode="auto">
            <a:xfrm>
              <a:off x="4032" y="480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39" name="Rectangle 279"/>
            <p:cNvSpPr>
              <a:spLocks noChangeArrowheads="1"/>
            </p:cNvSpPr>
            <p:nvPr/>
          </p:nvSpPr>
          <p:spPr bwMode="auto">
            <a:xfrm>
              <a:off x="4170" y="524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25240" name="Rectangle 280"/>
            <p:cNvSpPr>
              <a:spLocks noChangeArrowheads="1"/>
            </p:cNvSpPr>
            <p:nvPr/>
          </p:nvSpPr>
          <p:spPr bwMode="auto">
            <a:xfrm>
              <a:off x="4320" y="480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1" name="Rectangle 281"/>
            <p:cNvSpPr>
              <a:spLocks noChangeArrowheads="1"/>
            </p:cNvSpPr>
            <p:nvPr/>
          </p:nvSpPr>
          <p:spPr bwMode="auto">
            <a:xfrm>
              <a:off x="4458" y="524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25242" name="Rectangle 282"/>
            <p:cNvSpPr>
              <a:spLocks noChangeArrowheads="1"/>
            </p:cNvSpPr>
            <p:nvPr/>
          </p:nvSpPr>
          <p:spPr bwMode="auto">
            <a:xfrm>
              <a:off x="4608" y="480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3" name="Rectangle 283"/>
            <p:cNvSpPr>
              <a:spLocks noChangeArrowheads="1"/>
            </p:cNvSpPr>
            <p:nvPr/>
          </p:nvSpPr>
          <p:spPr bwMode="auto">
            <a:xfrm>
              <a:off x="4746" y="524"/>
              <a:ext cx="53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9</a:t>
              </a:r>
              <a:endParaRPr lang="en-US"/>
            </a:p>
          </p:txBody>
        </p:sp>
        <p:sp>
          <p:nvSpPr>
            <p:cNvPr id="425244" name="Rectangle 284"/>
            <p:cNvSpPr>
              <a:spLocks noChangeArrowheads="1"/>
            </p:cNvSpPr>
            <p:nvPr/>
          </p:nvSpPr>
          <p:spPr bwMode="auto">
            <a:xfrm>
              <a:off x="2304" y="72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5" name="Rectangle 285"/>
            <p:cNvSpPr>
              <a:spLocks noChangeArrowheads="1"/>
            </p:cNvSpPr>
            <p:nvPr/>
          </p:nvSpPr>
          <p:spPr bwMode="auto">
            <a:xfrm>
              <a:off x="2437" y="748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46" name="Rectangle 286"/>
            <p:cNvSpPr>
              <a:spLocks noChangeArrowheads="1"/>
            </p:cNvSpPr>
            <p:nvPr/>
          </p:nvSpPr>
          <p:spPr bwMode="auto">
            <a:xfrm>
              <a:off x="2592" y="72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7" name="Rectangle 287"/>
            <p:cNvSpPr>
              <a:spLocks noChangeArrowheads="1"/>
            </p:cNvSpPr>
            <p:nvPr/>
          </p:nvSpPr>
          <p:spPr bwMode="auto">
            <a:xfrm>
              <a:off x="2718" y="748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48" name="Rectangle 288"/>
            <p:cNvSpPr>
              <a:spLocks noChangeArrowheads="1"/>
            </p:cNvSpPr>
            <p:nvPr/>
          </p:nvSpPr>
          <p:spPr bwMode="auto">
            <a:xfrm>
              <a:off x="2880" y="72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49" name="Rectangle 289"/>
            <p:cNvSpPr>
              <a:spLocks noChangeArrowheads="1"/>
            </p:cNvSpPr>
            <p:nvPr/>
          </p:nvSpPr>
          <p:spPr bwMode="auto">
            <a:xfrm>
              <a:off x="3009" y="748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50" name="Rectangle 290"/>
            <p:cNvSpPr>
              <a:spLocks noChangeArrowheads="1"/>
            </p:cNvSpPr>
            <p:nvPr/>
          </p:nvSpPr>
          <p:spPr bwMode="auto">
            <a:xfrm>
              <a:off x="3168" y="72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1" name="Rectangle 291"/>
            <p:cNvSpPr>
              <a:spLocks noChangeArrowheads="1"/>
            </p:cNvSpPr>
            <p:nvPr/>
          </p:nvSpPr>
          <p:spPr bwMode="auto">
            <a:xfrm>
              <a:off x="3286" y="748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52" name="Rectangle 292"/>
            <p:cNvSpPr>
              <a:spLocks noChangeArrowheads="1"/>
            </p:cNvSpPr>
            <p:nvPr/>
          </p:nvSpPr>
          <p:spPr bwMode="auto">
            <a:xfrm>
              <a:off x="3456" y="72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3" name="Rectangle 293"/>
            <p:cNvSpPr>
              <a:spLocks noChangeArrowheads="1"/>
            </p:cNvSpPr>
            <p:nvPr/>
          </p:nvSpPr>
          <p:spPr bwMode="auto">
            <a:xfrm>
              <a:off x="3565" y="748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54" name="Rectangle 294"/>
            <p:cNvSpPr>
              <a:spLocks noChangeArrowheads="1"/>
            </p:cNvSpPr>
            <p:nvPr/>
          </p:nvSpPr>
          <p:spPr bwMode="auto">
            <a:xfrm>
              <a:off x="2304" y="72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5" name="Rectangle 295"/>
            <p:cNvSpPr>
              <a:spLocks noChangeArrowheads="1"/>
            </p:cNvSpPr>
            <p:nvPr/>
          </p:nvSpPr>
          <p:spPr bwMode="auto">
            <a:xfrm>
              <a:off x="2437" y="748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56" name="Rectangle 296"/>
            <p:cNvSpPr>
              <a:spLocks noChangeArrowheads="1"/>
            </p:cNvSpPr>
            <p:nvPr/>
          </p:nvSpPr>
          <p:spPr bwMode="auto">
            <a:xfrm>
              <a:off x="2592" y="72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7" name="Rectangle 297"/>
            <p:cNvSpPr>
              <a:spLocks noChangeArrowheads="1"/>
            </p:cNvSpPr>
            <p:nvPr/>
          </p:nvSpPr>
          <p:spPr bwMode="auto">
            <a:xfrm>
              <a:off x="2718" y="748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58" name="Rectangle 298"/>
            <p:cNvSpPr>
              <a:spLocks noChangeArrowheads="1"/>
            </p:cNvSpPr>
            <p:nvPr/>
          </p:nvSpPr>
          <p:spPr bwMode="auto">
            <a:xfrm>
              <a:off x="2880" y="72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59" name="Rectangle 299"/>
            <p:cNvSpPr>
              <a:spLocks noChangeArrowheads="1"/>
            </p:cNvSpPr>
            <p:nvPr/>
          </p:nvSpPr>
          <p:spPr bwMode="auto">
            <a:xfrm>
              <a:off x="3009" y="748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60" name="Rectangle 300"/>
            <p:cNvSpPr>
              <a:spLocks noChangeArrowheads="1"/>
            </p:cNvSpPr>
            <p:nvPr/>
          </p:nvSpPr>
          <p:spPr bwMode="auto">
            <a:xfrm>
              <a:off x="3168" y="72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61" name="Rectangle 301"/>
            <p:cNvSpPr>
              <a:spLocks noChangeArrowheads="1"/>
            </p:cNvSpPr>
            <p:nvPr/>
          </p:nvSpPr>
          <p:spPr bwMode="auto">
            <a:xfrm>
              <a:off x="3286" y="748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62" name="Rectangle 302"/>
            <p:cNvSpPr>
              <a:spLocks noChangeArrowheads="1"/>
            </p:cNvSpPr>
            <p:nvPr/>
          </p:nvSpPr>
          <p:spPr bwMode="auto">
            <a:xfrm>
              <a:off x="3456" y="72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63" name="Rectangle 303"/>
            <p:cNvSpPr>
              <a:spLocks noChangeArrowheads="1"/>
            </p:cNvSpPr>
            <p:nvPr/>
          </p:nvSpPr>
          <p:spPr bwMode="auto">
            <a:xfrm>
              <a:off x="3565" y="748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64" name="Rectangle 304"/>
            <p:cNvSpPr>
              <a:spLocks noChangeArrowheads="1"/>
            </p:cNvSpPr>
            <p:nvPr/>
          </p:nvSpPr>
          <p:spPr bwMode="auto">
            <a:xfrm>
              <a:off x="480" y="912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65" name="Rectangle 305"/>
            <p:cNvSpPr>
              <a:spLocks noChangeArrowheads="1"/>
            </p:cNvSpPr>
            <p:nvPr/>
          </p:nvSpPr>
          <p:spPr bwMode="auto">
            <a:xfrm>
              <a:off x="571" y="951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0x006: </a:t>
              </a:r>
              <a:endParaRPr lang="en-US"/>
            </a:p>
          </p:txBody>
        </p:sp>
        <p:sp>
          <p:nvSpPr>
            <p:cNvPr id="425266" name="Rectangle 306"/>
            <p:cNvSpPr>
              <a:spLocks noChangeArrowheads="1"/>
            </p:cNvSpPr>
            <p:nvPr/>
          </p:nvSpPr>
          <p:spPr bwMode="auto">
            <a:xfrm>
              <a:off x="1040" y="951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irmovl </a:t>
              </a:r>
              <a:endParaRPr lang="en-US"/>
            </a:p>
          </p:txBody>
        </p:sp>
        <p:sp>
          <p:nvSpPr>
            <p:cNvPr id="425267" name="Rectangle 307"/>
            <p:cNvSpPr>
              <a:spLocks noChangeArrowheads="1"/>
            </p:cNvSpPr>
            <p:nvPr/>
          </p:nvSpPr>
          <p:spPr bwMode="auto">
            <a:xfrm>
              <a:off x="1576" y="951"/>
              <a:ext cx="2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425268" name="Rectangle 308"/>
            <p:cNvSpPr>
              <a:spLocks noChangeArrowheads="1"/>
            </p:cNvSpPr>
            <p:nvPr/>
          </p:nvSpPr>
          <p:spPr bwMode="auto">
            <a:xfrm>
              <a:off x="1844" y="951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5269" name="Rectangle 309"/>
            <p:cNvSpPr>
              <a:spLocks noChangeArrowheads="1"/>
            </p:cNvSpPr>
            <p:nvPr/>
          </p:nvSpPr>
          <p:spPr bwMode="auto">
            <a:xfrm>
              <a:off x="2592" y="91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0" name="Rectangle 310"/>
            <p:cNvSpPr>
              <a:spLocks noChangeArrowheads="1"/>
            </p:cNvSpPr>
            <p:nvPr/>
          </p:nvSpPr>
          <p:spPr bwMode="auto">
            <a:xfrm>
              <a:off x="2725" y="940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71" name="Rectangle 311"/>
            <p:cNvSpPr>
              <a:spLocks noChangeArrowheads="1"/>
            </p:cNvSpPr>
            <p:nvPr/>
          </p:nvSpPr>
          <p:spPr bwMode="auto">
            <a:xfrm>
              <a:off x="2880" y="91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2" name="Rectangle 312"/>
            <p:cNvSpPr>
              <a:spLocks noChangeArrowheads="1"/>
            </p:cNvSpPr>
            <p:nvPr/>
          </p:nvSpPr>
          <p:spPr bwMode="auto">
            <a:xfrm>
              <a:off x="3006" y="940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73" name="Rectangle 313"/>
            <p:cNvSpPr>
              <a:spLocks noChangeArrowheads="1"/>
            </p:cNvSpPr>
            <p:nvPr/>
          </p:nvSpPr>
          <p:spPr bwMode="auto">
            <a:xfrm>
              <a:off x="3168" y="91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4" name="Rectangle 314"/>
            <p:cNvSpPr>
              <a:spLocks noChangeArrowheads="1"/>
            </p:cNvSpPr>
            <p:nvPr/>
          </p:nvSpPr>
          <p:spPr bwMode="auto">
            <a:xfrm>
              <a:off x="3297" y="940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75" name="Rectangle 315"/>
            <p:cNvSpPr>
              <a:spLocks noChangeArrowheads="1"/>
            </p:cNvSpPr>
            <p:nvPr/>
          </p:nvSpPr>
          <p:spPr bwMode="auto">
            <a:xfrm>
              <a:off x="3456" y="91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6" name="Rectangle 316"/>
            <p:cNvSpPr>
              <a:spLocks noChangeArrowheads="1"/>
            </p:cNvSpPr>
            <p:nvPr/>
          </p:nvSpPr>
          <p:spPr bwMode="auto">
            <a:xfrm>
              <a:off x="3574" y="940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77" name="Rectangle 317"/>
            <p:cNvSpPr>
              <a:spLocks noChangeArrowheads="1"/>
            </p:cNvSpPr>
            <p:nvPr/>
          </p:nvSpPr>
          <p:spPr bwMode="auto">
            <a:xfrm>
              <a:off x="3744" y="912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78" name="Rectangle 318"/>
            <p:cNvSpPr>
              <a:spLocks noChangeArrowheads="1"/>
            </p:cNvSpPr>
            <p:nvPr/>
          </p:nvSpPr>
          <p:spPr bwMode="auto">
            <a:xfrm>
              <a:off x="3853" y="940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79" name="Rectangle 319"/>
            <p:cNvSpPr>
              <a:spLocks noChangeArrowheads="1"/>
            </p:cNvSpPr>
            <p:nvPr/>
          </p:nvSpPr>
          <p:spPr bwMode="auto">
            <a:xfrm>
              <a:off x="2592" y="91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0" name="Rectangle 320"/>
            <p:cNvSpPr>
              <a:spLocks noChangeArrowheads="1"/>
            </p:cNvSpPr>
            <p:nvPr/>
          </p:nvSpPr>
          <p:spPr bwMode="auto">
            <a:xfrm>
              <a:off x="2725" y="940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81" name="Rectangle 321"/>
            <p:cNvSpPr>
              <a:spLocks noChangeArrowheads="1"/>
            </p:cNvSpPr>
            <p:nvPr/>
          </p:nvSpPr>
          <p:spPr bwMode="auto">
            <a:xfrm>
              <a:off x="2880" y="91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2" name="Rectangle 322"/>
            <p:cNvSpPr>
              <a:spLocks noChangeArrowheads="1"/>
            </p:cNvSpPr>
            <p:nvPr/>
          </p:nvSpPr>
          <p:spPr bwMode="auto">
            <a:xfrm>
              <a:off x="3006" y="940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83" name="Rectangle 323"/>
            <p:cNvSpPr>
              <a:spLocks noChangeArrowheads="1"/>
            </p:cNvSpPr>
            <p:nvPr/>
          </p:nvSpPr>
          <p:spPr bwMode="auto">
            <a:xfrm>
              <a:off x="3168" y="91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4" name="Rectangle 324"/>
            <p:cNvSpPr>
              <a:spLocks noChangeArrowheads="1"/>
            </p:cNvSpPr>
            <p:nvPr/>
          </p:nvSpPr>
          <p:spPr bwMode="auto">
            <a:xfrm>
              <a:off x="3297" y="940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85" name="Rectangle 325"/>
            <p:cNvSpPr>
              <a:spLocks noChangeArrowheads="1"/>
            </p:cNvSpPr>
            <p:nvPr/>
          </p:nvSpPr>
          <p:spPr bwMode="auto">
            <a:xfrm>
              <a:off x="3456" y="912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6" name="Rectangle 326"/>
            <p:cNvSpPr>
              <a:spLocks noChangeArrowheads="1"/>
            </p:cNvSpPr>
            <p:nvPr/>
          </p:nvSpPr>
          <p:spPr bwMode="auto">
            <a:xfrm>
              <a:off x="3574" y="940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287" name="Rectangle 327"/>
            <p:cNvSpPr>
              <a:spLocks noChangeArrowheads="1"/>
            </p:cNvSpPr>
            <p:nvPr/>
          </p:nvSpPr>
          <p:spPr bwMode="auto">
            <a:xfrm>
              <a:off x="3744" y="912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88" name="Rectangle 328"/>
            <p:cNvSpPr>
              <a:spLocks noChangeArrowheads="1"/>
            </p:cNvSpPr>
            <p:nvPr/>
          </p:nvSpPr>
          <p:spPr bwMode="auto">
            <a:xfrm>
              <a:off x="3853" y="940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289" name="Rectangle 329"/>
            <p:cNvSpPr>
              <a:spLocks noChangeArrowheads="1"/>
            </p:cNvSpPr>
            <p:nvPr/>
          </p:nvSpPr>
          <p:spPr bwMode="auto">
            <a:xfrm>
              <a:off x="480" y="1104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0" name="Rectangle 330"/>
            <p:cNvSpPr>
              <a:spLocks noChangeArrowheads="1"/>
            </p:cNvSpPr>
            <p:nvPr/>
          </p:nvSpPr>
          <p:spPr bwMode="auto">
            <a:xfrm>
              <a:off x="571" y="1143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0x00c: </a:t>
              </a:r>
              <a:endParaRPr lang="en-US"/>
            </a:p>
          </p:txBody>
        </p:sp>
        <p:sp>
          <p:nvSpPr>
            <p:cNvPr id="425291" name="Rectangle 331"/>
            <p:cNvSpPr>
              <a:spLocks noChangeArrowheads="1"/>
            </p:cNvSpPr>
            <p:nvPr/>
          </p:nvSpPr>
          <p:spPr bwMode="auto">
            <a:xfrm>
              <a:off x="1040" y="1143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5292" name="Rectangle 332"/>
            <p:cNvSpPr>
              <a:spLocks noChangeArrowheads="1"/>
            </p:cNvSpPr>
            <p:nvPr/>
          </p:nvSpPr>
          <p:spPr bwMode="auto">
            <a:xfrm>
              <a:off x="2880" y="110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3" name="Rectangle 333"/>
            <p:cNvSpPr>
              <a:spLocks noChangeArrowheads="1"/>
            </p:cNvSpPr>
            <p:nvPr/>
          </p:nvSpPr>
          <p:spPr bwMode="auto">
            <a:xfrm>
              <a:off x="3013" y="1132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294" name="Rectangle 334"/>
            <p:cNvSpPr>
              <a:spLocks noChangeArrowheads="1"/>
            </p:cNvSpPr>
            <p:nvPr/>
          </p:nvSpPr>
          <p:spPr bwMode="auto">
            <a:xfrm>
              <a:off x="3168" y="110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5" name="Rectangle 335"/>
            <p:cNvSpPr>
              <a:spLocks noChangeArrowheads="1"/>
            </p:cNvSpPr>
            <p:nvPr/>
          </p:nvSpPr>
          <p:spPr bwMode="auto">
            <a:xfrm>
              <a:off x="3294" y="1132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296" name="Rectangle 336"/>
            <p:cNvSpPr>
              <a:spLocks noChangeArrowheads="1"/>
            </p:cNvSpPr>
            <p:nvPr/>
          </p:nvSpPr>
          <p:spPr bwMode="auto">
            <a:xfrm>
              <a:off x="3456" y="110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7" name="Rectangle 337"/>
            <p:cNvSpPr>
              <a:spLocks noChangeArrowheads="1"/>
            </p:cNvSpPr>
            <p:nvPr/>
          </p:nvSpPr>
          <p:spPr bwMode="auto">
            <a:xfrm>
              <a:off x="3585" y="1132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298" name="Rectangle 338"/>
            <p:cNvSpPr>
              <a:spLocks noChangeArrowheads="1"/>
            </p:cNvSpPr>
            <p:nvPr/>
          </p:nvSpPr>
          <p:spPr bwMode="auto">
            <a:xfrm>
              <a:off x="3744" y="1104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299" name="Rectangle 339"/>
            <p:cNvSpPr>
              <a:spLocks noChangeArrowheads="1"/>
            </p:cNvSpPr>
            <p:nvPr/>
          </p:nvSpPr>
          <p:spPr bwMode="auto">
            <a:xfrm>
              <a:off x="3862" y="1132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00" name="Rectangle 340"/>
            <p:cNvSpPr>
              <a:spLocks noChangeArrowheads="1"/>
            </p:cNvSpPr>
            <p:nvPr/>
          </p:nvSpPr>
          <p:spPr bwMode="auto">
            <a:xfrm>
              <a:off x="4032" y="110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1" name="Rectangle 341"/>
            <p:cNvSpPr>
              <a:spLocks noChangeArrowheads="1"/>
            </p:cNvSpPr>
            <p:nvPr/>
          </p:nvSpPr>
          <p:spPr bwMode="auto">
            <a:xfrm>
              <a:off x="4141" y="1132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02" name="Rectangle 342"/>
            <p:cNvSpPr>
              <a:spLocks noChangeArrowheads="1"/>
            </p:cNvSpPr>
            <p:nvPr/>
          </p:nvSpPr>
          <p:spPr bwMode="auto">
            <a:xfrm>
              <a:off x="2880" y="110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3" name="Rectangle 343"/>
            <p:cNvSpPr>
              <a:spLocks noChangeArrowheads="1"/>
            </p:cNvSpPr>
            <p:nvPr/>
          </p:nvSpPr>
          <p:spPr bwMode="auto">
            <a:xfrm>
              <a:off x="3013" y="1132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04" name="Rectangle 344"/>
            <p:cNvSpPr>
              <a:spLocks noChangeArrowheads="1"/>
            </p:cNvSpPr>
            <p:nvPr/>
          </p:nvSpPr>
          <p:spPr bwMode="auto">
            <a:xfrm>
              <a:off x="3168" y="110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5" name="Rectangle 345"/>
            <p:cNvSpPr>
              <a:spLocks noChangeArrowheads="1"/>
            </p:cNvSpPr>
            <p:nvPr/>
          </p:nvSpPr>
          <p:spPr bwMode="auto">
            <a:xfrm>
              <a:off x="3294" y="1132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06" name="Rectangle 346"/>
            <p:cNvSpPr>
              <a:spLocks noChangeArrowheads="1"/>
            </p:cNvSpPr>
            <p:nvPr/>
          </p:nvSpPr>
          <p:spPr bwMode="auto">
            <a:xfrm>
              <a:off x="3456" y="110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7" name="Rectangle 347"/>
            <p:cNvSpPr>
              <a:spLocks noChangeArrowheads="1"/>
            </p:cNvSpPr>
            <p:nvPr/>
          </p:nvSpPr>
          <p:spPr bwMode="auto">
            <a:xfrm>
              <a:off x="3585" y="1132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08" name="Rectangle 348"/>
            <p:cNvSpPr>
              <a:spLocks noChangeArrowheads="1"/>
            </p:cNvSpPr>
            <p:nvPr/>
          </p:nvSpPr>
          <p:spPr bwMode="auto">
            <a:xfrm>
              <a:off x="3744" y="1104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09" name="Rectangle 349"/>
            <p:cNvSpPr>
              <a:spLocks noChangeArrowheads="1"/>
            </p:cNvSpPr>
            <p:nvPr/>
          </p:nvSpPr>
          <p:spPr bwMode="auto">
            <a:xfrm>
              <a:off x="3862" y="1132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10" name="Rectangle 350"/>
            <p:cNvSpPr>
              <a:spLocks noChangeArrowheads="1"/>
            </p:cNvSpPr>
            <p:nvPr/>
          </p:nvSpPr>
          <p:spPr bwMode="auto">
            <a:xfrm>
              <a:off x="4032" y="1104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1" name="Rectangle 351"/>
            <p:cNvSpPr>
              <a:spLocks noChangeArrowheads="1"/>
            </p:cNvSpPr>
            <p:nvPr/>
          </p:nvSpPr>
          <p:spPr bwMode="auto">
            <a:xfrm>
              <a:off x="4141" y="1132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12" name="Rectangle 352"/>
            <p:cNvSpPr>
              <a:spLocks noChangeArrowheads="1"/>
            </p:cNvSpPr>
            <p:nvPr/>
          </p:nvSpPr>
          <p:spPr bwMode="auto">
            <a:xfrm>
              <a:off x="480" y="1296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3" name="Rectangle 353"/>
            <p:cNvSpPr>
              <a:spLocks noChangeArrowheads="1"/>
            </p:cNvSpPr>
            <p:nvPr/>
          </p:nvSpPr>
          <p:spPr bwMode="auto">
            <a:xfrm>
              <a:off x="571" y="1335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0x00d: </a:t>
              </a:r>
              <a:endParaRPr lang="en-US"/>
            </a:p>
          </p:txBody>
        </p:sp>
        <p:sp>
          <p:nvSpPr>
            <p:cNvPr id="425314" name="Rectangle 354"/>
            <p:cNvSpPr>
              <a:spLocks noChangeArrowheads="1"/>
            </p:cNvSpPr>
            <p:nvPr/>
          </p:nvSpPr>
          <p:spPr bwMode="auto">
            <a:xfrm>
              <a:off x="1040" y="1335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nop</a:t>
              </a:r>
              <a:endParaRPr lang="en-US"/>
            </a:p>
          </p:txBody>
        </p:sp>
        <p:sp>
          <p:nvSpPr>
            <p:cNvPr id="425315" name="Rectangle 355"/>
            <p:cNvSpPr>
              <a:spLocks noChangeArrowheads="1"/>
            </p:cNvSpPr>
            <p:nvPr/>
          </p:nvSpPr>
          <p:spPr bwMode="auto">
            <a:xfrm>
              <a:off x="3168" y="129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6" name="Rectangle 356"/>
            <p:cNvSpPr>
              <a:spLocks noChangeArrowheads="1"/>
            </p:cNvSpPr>
            <p:nvPr/>
          </p:nvSpPr>
          <p:spPr bwMode="auto">
            <a:xfrm>
              <a:off x="3301" y="1324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17" name="Rectangle 357"/>
            <p:cNvSpPr>
              <a:spLocks noChangeArrowheads="1"/>
            </p:cNvSpPr>
            <p:nvPr/>
          </p:nvSpPr>
          <p:spPr bwMode="auto">
            <a:xfrm>
              <a:off x="3456" y="129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18" name="Rectangle 358"/>
            <p:cNvSpPr>
              <a:spLocks noChangeArrowheads="1"/>
            </p:cNvSpPr>
            <p:nvPr/>
          </p:nvSpPr>
          <p:spPr bwMode="auto">
            <a:xfrm>
              <a:off x="3582" y="1324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19" name="Rectangle 359"/>
            <p:cNvSpPr>
              <a:spLocks noChangeArrowheads="1"/>
            </p:cNvSpPr>
            <p:nvPr/>
          </p:nvSpPr>
          <p:spPr bwMode="auto">
            <a:xfrm>
              <a:off x="3744" y="1296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0" name="Rectangle 360"/>
            <p:cNvSpPr>
              <a:spLocks noChangeArrowheads="1"/>
            </p:cNvSpPr>
            <p:nvPr/>
          </p:nvSpPr>
          <p:spPr bwMode="auto">
            <a:xfrm>
              <a:off x="3873" y="1324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21" name="Rectangle 361"/>
            <p:cNvSpPr>
              <a:spLocks noChangeArrowheads="1"/>
            </p:cNvSpPr>
            <p:nvPr/>
          </p:nvSpPr>
          <p:spPr bwMode="auto">
            <a:xfrm>
              <a:off x="4032" y="129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2" name="Rectangle 362"/>
            <p:cNvSpPr>
              <a:spLocks noChangeArrowheads="1"/>
            </p:cNvSpPr>
            <p:nvPr/>
          </p:nvSpPr>
          <p:spPr bwMode="auto">
            <a:xfrm>
              <a:off x="4150" y="1324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23" name="Rectangle 363"/>
            <p:cNvSpPr>
              <a:spLocks noChangeArrowheads="1"/>
            </p:cNvSpPr>
            <p:nvPr/>
          </p:nvSpPr>
          <p:spPr bwMode="auto">
            <a:xfrm>
              <a:off x="4320" y="129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4" name="Rectangle 364"/>
            <p:cNvSpPr>
              <a:spLocks noChangeArrowheads="1"/>
            </p:cNvSpPr>
            <p:nvPr/>
          </p:nvSpPr>
          <p:spPr bwMode="auto">
            <a:xfrm>
              <a:off x="4429" y="1324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25" name="Rectangle 365"/>
            <p:cNvSpPr>
              <a:spLocks noChangeArrowheads="1"/>
            </p:cNvSpPr>
            <p:nvPr/>
          </p:nvSpPr>
          <p:spPr bwMode="auto">
            <a:xfrm>
              <a:off x="3168" y="129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6" name="Rectangle 366"/>
            <p:cNvSpPr>
              <a:spLocks noChangeArrowheads="1"/>
            </p:cNvSpPr>
            <p:nvPr/>
          </p:nvSpPr>
          <p:spPr bwMode="auto">
            <a:xfrm>
              <a:off x="3301" y="1324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27" name="Rectangle 367"/>
            <p:cNvSpPr>
              <a:spLocks noChangeArrowheads="1"/>
            </p:cNvSpPr>
            <p:nvPr/>
          </p:nvSpPr>
          <p:spPr bwMode="auto">
            <a:xfrm>
              <a:off x="3456" y="129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28" name="Rectangle 368"/>
            <p:cNvSpPr>
              <a:spLocks noChangeArrowheads="1"/>
            </p:cNvSpPr>
            <p:nvPr/>
          </p:nvSpPr>
          <p:spPr bwMode="auto">
            <a:xfrm>
              <a:off x="3582" y="1324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29" name="Rectangle 369"/>
            <p:cNvSpPr>
              <a:spLocks noChangeArrowheads="1"/>
            </p:cNvSpPr>
            <p:nvPr/>
          </p:nvSpPr>
          <p:spPr bwMode="auto">
            <a:xfrm>
              <a:off x="3744" y="1296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0" name="Rectangle 370"/>
            <p:cNvSpPr>
              <a:spLocks noChangeArrowheads="1"/>
            </p:cNvSpPr>
            <p:nvPr/>
          </p:nvSpPr>
          <p:spPr bwMode="auto">
            <a:xfrm>
              <a:off x="3873" y="1324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31" name="Rectangle 371"/>
            <p:cNvSpPr>
              <a:spLocks noChangeArrowheads="1"/>
            </p:cNvSpPr>
            <p:nvPr/>
          </p:nvSpPr>
          <p:spPr bwMode="auto">
            <a:xfrm>
              <a:off x="4032" y="129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2" name="Rectangle 372"/>
            <p:cNvSpPr>
              <a:spLocks noChangeArrowheads="1"/>
            </p:cNvSpPr>
            <p:nvPr/>
          </p:nvSpPr>
          <p:spPr bwMode="auto">
            <a:xfrm>
              <a:off x="4150" y="1324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33" name="Rectangle 373"/>
            <p:cNvSpPr>
              <a:spLocks noChangeArrowheads="1"/>
            </p:cNvSpPr>
            <p:nvPr/>
          </p:nvSpPr>
          <p:spPr bwMode="auto">
            <a:xfrm>
              <a:off x="4320" y="1296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4" name="Rectangle 374"/>
            <p:cNvSpPr>
              <a:spLocks noChangeArrowheads="1"/>
            </p:cNvSpPr>
            <p:nvPr/>
          </p:nvSpPr>
          <p:spPr bwMode="auto">
            <a:xfrm>
              <a:off x="4429" y="1324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35" name="Rectangle 375"/>
            <p:cNvSpPr>
              <a:spLocks noChangeArrowheads="1"/>
            </p:cNvSpPr>
            <p:nvPr/>
          </p:nvSpPr>
          <p:spPr bwMode="auto">
            <a:xfrm>
              <a:off x="480" y="1488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36" name="Rectangle 376"/>
            <p:cNvSpPr>
              <a:spLocks noChangeArrowheads="1"/>
            </p:cNvSpPr>
            <p:nvPr/>
          </p:nvSpPr>
          <p:spPr bwMode="auto">
            <a:xfrm>
              <a:off x="571" y="1527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0x00e: </a:t>
              </a:r>
              <a:endParaRPr lang="en-US"/>
            </a:p>
          </p:txBody>
        </p:sp>
        <p:sp>
          <p:nvSpPr>
            <p:cNvPr id="425337" name="Rectangle 377"/>
            <p:cNvSpPr>
              <a:spLocks noChangeArrowheads="1"/>
            </p:cNvSpPr>
            <p:nvPr/>
          </p:nvSpPr>
          <p:spPr bwMode="auto">
            <a:xfrm>
              <a:off x="1040" y="1527"/>
              <a:ext cx="2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addl</a:t>
              </a:r>
              <a:endParaRPr lang="en-US"/>
            </a:p>
          </p:txBody>
        </p:sp>
        <p:sp>
          <p:nvSpPr>
            <p:cNvPr id="425338" name="Rectangle 378"/>
            <p:cNvSpPr>
              <a:spLocks noChangeArrowheads="1"/>
            </p:cNvSpPr>
            <p:nvPr/>
          </p:nvSpPr>
          <p:spPr bwMode="auto">
            <a:xfrm>
              <a:off x="1375" y="1527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5339" name="Rectangle 379"/>
            <p:cNvSpPr>
              <a:spLocks noChangeArrowheads="1"/>
            </p:cNvSpPr>
            <p:nvPr/>
          </p:nvSpPr>
          <p:spPr bwMode="auto">
            <a:xfrm>
              <a:off x="1442" y="1527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25340" name="Rectangle 380"/>
            <p:cNvSpPr>
              <a:spLocks noChangeArrowheads="1"/>
            </p:cNvSpPr>
            <p:nvPr/>
          </p:nvSpPr>
          <p:spPr bwMode="auto">
            <a:xfrm>
              <a:off x="1643" y="1527"/>
              <a:ext cx="13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,%</a:t>
              </a:r>
              <a:endParaRPr lang="en-US"/>
            </a:p>
          </p:txBody>
        </p:sp>
        <p:sp>
          <p:nvSpPr>
            <p:cNvPr id="425341" name="Rectangle 381"/>
            <p:cNvSpPr>
              <a:spLocks noChangeArrowheads="1"/>
            </p:cNvSpPr>
            <p:nvPr/>
          </p:nvSpPr>
          <p:spPr bwMode="auto">
            <a:xfrm>
              <a:off x="1777" y="1527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5342" name="Rectangle 382"/>
            <p:cNvSpPr>
              <a:spLocks noChangeArrowheads="1"/>
            </p:cNvSpPr>
            <p:nvPr/>
          </p:nvSpPr>
          <p:spPr bwMode="auto">
            <a:xfrm>
              <a:off x="3456" y="148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3" name="Rectangle 383"/>
            <p:cNvSpPr>
              <a:spLocks noChangeArrowheads="1"/>
            </p:cNvSpPr>
            <p:nvPr/>
          </p:nvSpPr>
          <p:spPr bwMode="auto">
            <a:xfrm>
              <a:off x="3589" y="1516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44" name="Rectangle 384"/>
            <p:cNvSpPr>
              <a:spLocks noChangeArrowheads="1"/>
            </p:cNvSpPr>
            <p:nvPr/>
          </p:nvSpPr>
          <p:spPr bwMode="auto">
            <a:xfrm>
              <a:off x="3744" y="1488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5" name="Rectangle 385"/>
            <p:cNvSpPr>
              <a:spLocks noChangeArrowheads="1"/>
            </p:cNvSpPr>
            <p:nvPr/>
          </p:nvSpPr>
          <p:spPr bwMode="auto">
            <a:xfrm>
              <a:off x="3870" y="1516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46" name="Rectangle 386"/>
            <p:cNvSpPr>
              <a:spLocks noChangeArrowheads="1"/>
            </p:cNvSpPr>
            <p:nvPr/>
          </p:nvSpPr>
          <p:spPr bwMode="auto">
            <a:xfrm>
              <a:off x="4032" y="148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7" name="Rectangle 387"/>
            <p:cNvSpPr>
              <a:spLocks noChangeArrowheads="1"/>
            </p:cNvSpPr>
            <p:nvPr/>
          </p:nvSpPr>
          <p:spPr bwMode="auto">
            <a:xfrm>
              <a:off x="4161" y="1516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48" name="Rectangle 388"/>
            <p:cNvSpPr>
              <a:spLocks noChangeArrowheads="1"/>
            </p:cNvSpPr>
            <p:nvPr/>
          </p:nvSpPr>
          <p:spPr bwMode="auto">
            <a:xfrm>
              <a:off x="4320" y="148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49" name="Rectangle 389"/>
            <p:cNvSpPr>
              <a:spLocks noChangeArrowheads="1"/>
            </p:cNvSpPr>
            <p:nvPr/>
          </p:nvSpPr>
          <p:spPr bwMode="auto">
            <a:xfrm>
              <a:off x="4438" y="1516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50" name="Rectangle 390"/>
            <p:cNvSpPr>
              <a:spLocks noChangeArrowheads="1"/>
            </p:cNvSpPr>
            <p:nvPr/>
          </p:nvSpPr>
          <p:spPr bwMode="auto">
            <a:xfrm>
              <a:off x="4608" y="148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1" name="Rectangle 391"/>
            <p:cNvSpPr>
              <a:spLocks noChangeArrowheads="1"/>
            </p:cNvSpPr>
            <p:nvPr/>
          </p:nvSpPr>
          <p:spPr bwMode="auto">
            <a:xfrm>
              <a:off x="4717" y="1516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52" name="Rectangle 392"/>
            <p:cNvSpPr>
              <a:spLocks noChangeArrowheads="1"/>
            </p:cNvSpPr>
            <p:nvPr/>
          </p:nvSpPr>
          <p:spPr bwMode="auto">
            <a:xfrm>
              <a:off x="3456" y="148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3" name="Rectangle 393"/>
            <p:cNvSpPr>
              <a:spLocks noChangeArrowheads="1"/>
            </p:cNvSpPr>
            <p:nvPr/>
          </p:nvSpPr>
          <p:spPr bwMode="auto">
            <a:xfrm>
              <a:off x="3589" y="1516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54" name="Rectangle 394"/>
            <p:cNvSpPr>
              <a:spLocks noChangeArrowheads="1"/>
            </p:cNvSpPr>
            <p:nvPr/>
          </p:nvSpPr>
          <p:spPr bwMode="auto">
            <a:xfrm>
              <a:off x="3744" y="1488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5" name="Rectangle 395"/>
            <p:cNvSpPr>
              <a:spLocks noChangeArrowheads="1"/>
            </p:cNvSpPr>
            <p:nvPr/>
          </p:nvSpPr>
          <p:spPr bwMode="auto">
            <a:xfrm>
              <a:off x="3870" y="1516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56" name="Rectangle 396"/>
            <p:cNvSpPr>
              <a:spLocks noChangeArrowheads="1"/>
            </p:cNvSpPr>
            <p:nvPr/>
          </p:nvSpPr>
          <p:spPr bwMode="auto">
            <a:xfrm>
              <a:off x="4032" y="148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7" name="Rectangle 397"/>
            <p:cNvSpPr>
              <a:spLocks noChangeArrowheads="1"/>
            </p:cNvSpPr>
            <p:nvPr/>
          </p:nvSpPr>
          <p:spPr bwMode="auto">
            <a:xfrm>
              <a:off x="4161" y="1516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58" name="Rectangle 398"/>
            <p:cNvSpPr>
              <a:spLocks noChangeArrowheads="1"/>
            </p:cNvSpPr>
            <p:nvPr/>
          </p:nvSpPr>
          <p:spPr bwMode="auto">
            <a:xfrm>
              <a:off x="4320" y="148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59" name="Rectangle 399"/>
            <p:cNvSpPr>
              <a:spLocks noChangeArrowheads="1"/>
            </p:cNvSpPr>
            <p:nvPr/>
          </p:nvSpPr>
          <p:spPr bwMode="auto">
            <a:xfrm>
              <a:off x="4438" y="1516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60" name="Rectangle 400"/>
            <p:cNvSpPr>
              <a:spLocks noChangeArrowheads="1"/>
            </p:cNvSpPr>
            <p:nvPr/>
          </p:nvSpPr>
          <p:spPr bwMode="auto">
            <a:xfrm>
              <a:off x="4608" y="1488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1" name="Rectangle 401"/>
            <p:cNvSpPr>
              <a:spLocks noChangeArrowheads="1"/>
            </p:cNvSpPr>
            <p:nvPr/>
          </p:nvSpPr>
          <p:spPr bwMode="auto">
            <a:xfrm>
              <a:off x="4717" y="1516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62" name="Rectangle 402"/>
            <p:cNvSpPr>
              <a:spLocks noChangeArrowheads="1"/>
            </p:cNvSpPr>
            <p:nvPr/>
          </p:nvSpPr>
          <p:spPr bwMode="auto">
            <a:xfrm>
              <a:off x="480" y="1680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3" name="Rectangle 403"/>
            <p:cNvSpPr>
              <a:spLocks noChangeArrowheads="1"/>
            </p:cNvSpPr>
            <p:nvPr/>
          </p:nvSpPr>
          <p:spPr bwMode="auto">
            <a:xfrm>
              <a:off x="571" y="1719"/>
              <a:ext cx="73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0x010: halt</a:t>
              </a:r>
              <a:endParaRPr lang="en-US"/>
            </a:p>
          </p:txBody>
        </p:sp>
        <p:sp>
          <p:nvSpPr>
            <p:cNvPr id="425364" name="Rectangle 404"/>
            <p:cNvSpPr>
              <a:spLocks noChangeArrowheads="1"/>
            </p:cNvSpPr>
            <p:nvPr/>
          </p:nvSpPr>
          <p:spPr bwMode="auto">
            <a:xfrm>
              <a:off x="3744" y="1680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5" name="Rectangle 405"/>
            <p:cNvSpPr>
              <a:spLocks noChangeArrowheads="1"/>
            </p:cNvSpPr>
            <p:nvPr/>
          </p:nvSpPr>
          <p:spPr bwMode="auto">
            <a:xfrm>
              <a:off x="3877" y="1708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66" name="Rectangle 406"/>
            <p:cNvSpPr>
              <a:spLocks noChangeArrowheads="1"/>
            </p:cNvSpPr>
            <p:nvPr/>
          </p:nvSpPr>
          <p:spPr bwMode="auto">
            <a:xfrm>
              <a:off x="4032" y="168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7" name="Rectangle 407"/>
            <p:cNvSpPr>
              <a:spLocks noChangeArrowheads="1"/>
            </p:cNvSpPr>
            <p:nvPr/>
          </p:nvSpPr>
          <p:spPr bwMode="auto">
            <a:xfrm>
              <a:off x="4158" y="1708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68" name="Rectangle 408"/>
            <p:cNvSpPr>
              <a:spLocks noChangeArrowheads="1"/>
            </p:cNvSpPr>
            <p:nvPr/>
          </p:nvSpPr>
          <p:spPr bwMode="auto">
            <a:xfrm>
              <a:off x="4320" y="168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69" name="Rectangle 409"/>
            <p:cNvSpPr>
              <a:spLocks noChangeArrowheads="1"/>
            </p:cNvSpPr>
            <p:nvPr/>
          </p:nvSpPr>
          <p:spPr bwMode="auto">
            <a:xfrm>
              <a:off x="4449" y="1708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70" name="Rectangle 410"/>
            <p:cNvSpPr>
              <a:spLocks noChangeArrowheads="1"/>
            </p:cNvSpPr>
            <p:nvPr/>
          </p:nvSpPr>
          <p:spPr bwMode="auto">
            <a:xfrm>
              <a:off x="4608" y="168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1" name="Rectangle 411"/>
            <p:cNvSpPr>
              <a:spLocks noChangeArrowheads="1"/>
            </p:cNvSpPr>
            <p:nvPr/>
          </p:nvSpPr>
          <p:spPr bwMode="auto">
            <a:xfrm>
              <a:off x="4726" y="1708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72" name="Rectangle 412"/>
            <p:cNvSpPr>
              <a:spLocks noChangeArrowheads="1"/>
            </p:cNvSpPr>
            <p:nvPr/>
          </p:nvSpPr>
          <p:spPr bwMode="auto">
            <a:xfrm>
              <a:off x="4896" y="168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3" name="Rectangle 413"/>
            <p:cNvSpPr>
              <a:spLocks noChangeArrowheads="1"/>
            </p:cNvSpPr>
            <p:nvPr/>
          </p:nvSpPr>
          <p:spPr bwMode="auto">
            <a:xfrm>
              <a:off x="5005" y="1708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74" name="Rectangle 414"/>
            <p:cNvSpPr>
              <a:spLocks noChangeArrowheads="1"/>
            </p:cNvSpPr>
            <p:nvPr/>
          </p:nvSpPr>
          <p:spPr bwMode="auto">
            <a:xfrm>
              <a:off x="3744" y="1680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5" name="Rectangle 415"/>
            <p:cNvSpPr>
              <a:spLocks noChangeArrowheads="1"/>
            </p:cNvSpPr>
            <p:nvPr/>
          </p:nvSpPr>
          <p:spPr bwMode="auto">
            <a:xfrm>
              <a:off x="3877" y="1708"/>
              <a:ext cx="78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5376" name="Rectangle 416"/>
            <p:cNvSpPr>
              <a:spLocks noChangeArrowheads="1"/>
            </p:cNvSpPr>
            <p:nvPr/>
          </p:nvSpPr>
          <p:spPr bwMode="auto">
            <a:xfrm>
              <a:off x="4032" y="168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7" name="Rectangle 417"/>
            <p:cNvSpPr>
              <a:spLocks noChangeArrowheads="1"/>
            </p:cNvSpPr>
            <p:nvPr/>
          </p:nvSpPr>
          <p:spPr bwMode="auto">
            <a:xfrm>
              <a:off x="4158" y="1708"/>
              <a:ext cx="92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5378" name="Rectangle 418"/>
            <p:cNvSpPr>
              <a:spLocks noChangeArrowheads="1"/>
            </p:cNvSpPr>
            <p:nvPr/>
          </p:nvSpPr>
          <p:spPr bwMode="auto">
            <a:xfrm>
              <a:off x="4320" y="168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79" name="Rectangle 419"/>
            <p:cNvSpPr>
              <a:spLocks noChangeArrowheads="1"/>
            </p:cNvSpPr>
            <p:nvPr/>
          </p:nvSpPr>
          <p:spPr bwMode="auto">
            <a:xfrm>
              <a:off x="4449" y="1708"/>
              <a:ext cx="8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5380" name="Rectangle 420"/>
            <p:cNvSpPr>
              <a:spLocks noChangeArrowheads="1"/>
            </p:cNvSpPr>
            <p:nvPr/>
          </p:nvSpPr>
          <p:spPr bwMode="auto">
            <a:xfrm>
              <a:off x="4608" y="168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1" name="Rectangle 421"/>
            <p:cNvSpPr>
              <a:spLocks noChangeArrowheads="1"/>
            </p:cNvSpPr>
            <p:nvPr/>
          </p:nvSpPr>
          <p:spPr bwMode="auto">
            <a:xfrm>
              <a:off x="4726" y="1708"/>
              <a:ext cx="107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5382" name="Rectangle 422"/>
            <p:cNvSpPr>
              <a:spLocks noChangeArrowheads="1"/>
            </p:cNvSpPr>
            <p:nvPr/>
          </p:nvSpPr>
          <p:spPr bwMode="auto">
            <a:xfrm>
              <a:off x="4896" y="1680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3" name="Rectangle 423"/>
            <p:cNvSpPr>
              <a:spLocks noChangeArrowheads="1"/>
            </p:cNvSpPr>
            <p:nvPr/>
          </p:nvSpPr>
          <p:spPr bwMode="auto">
            <a:xfrm>
              <a:off x="5005" y="1708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384" name="Line 424"/>
            <p:cNvSpPr>
              <a:spLocks noChangeShapeType="1"/>
            </p:cNvSpPr>
            <p:nvPr/>
          </p:nvSpPr>
          <p:spPr bwMode="auto">
            <a:xfrm flipH="1">
              <a:off x="3264" y="1872"/>
              <a:ext cx="48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5" name="Line 425"/>
            <p:cNvSpPr>
              <a:spLocks noChangeShapeType="1"/>
            </p:cNvSpPr>
            <p:nvPr/>
          </p:nvSpPr>
          <p:spPr bwMode="auto">
            <a:xfrm>
              <a:off x="4032" y="1872"/>
              <a:ext cx="432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6" name="Rectangle 426"/>
            <p:cNvSpPr>
              <a:spLocks noChangeArrowheads="1"/>
            </p:cNvSpPr>
            <p:nvPr/>
          </p:nvSpPr>
          <p:spPr bwMode="auto">
            <a:xfrm>
              <a:off x="4896" y="480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7" name="Rectangle 427"/>
            <p:cNvSpPr>
              <a:spLocks noChangeArrowheads="1"/>
            </p:cNvSpPr>
            <p:nvPr/>
          </p:nvSpPr>
          <p:spPr bwMode="auto">
            <a:xfrm>
              <a:off x="5008" y="524"/>
              <a:ext cx="106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10</a:t>
              </a:r>
              <a:endParaRPr lang="en-US"/>
            </a:p>
          </p:txBody>
        </p:sp>
        <p:sp>
          <p:nvSpPr>
            <p:cNvPr id="425388" name="Rectangle 428"/>
            <p:cNvSpPr>
              <a:spLocks noChangeArrowheads="1"/>
            </p:cNvSpPr>
            <p:nvPr/>
          </p:nvSpPr>
          <p:spPr bwMode="auto">
            <a:xfrm>
              <a:off x="480" y="528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389" name="Rectangle 429"/>
            <p:cNvSpPr>
              <a:spLocks noChangeArrowheads="1"/>
            </p:cNvSpPr>
            <p:nvPr/>
          </p:nvSpPr>
          <p:spPr bwMode="auto">
            <a:xfrm>
              <a:off x="571" y="562"/>
              <a:ext cx="80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demo-h2.ys</a:t>
              </a:r>
              <a:endParaRPr lang="en-US"/>
            </a:p>
          </p:txBody>
        </p:sp>
        <p:grpSp>
          <p:nvGrpSpPr>
            <p:cNvPr id="425399" name="Group 439"/>
            <p:cNvGrpSpPr>
              <a:grpSpLocks/>
            </p:cNvGrpSpPr>
            <p:nvPr/>
          </p:nvGrpSpPr>
          <p:grpSpPr bwMode="auto">
            <a:xfrm>
              <a:off x="3264" y="2352"/>
              <a:ext cx="1201" cy="625"/>
              <a:chOff x="3303" y="2271"/>
              <a:chExt cx="1201" cy="625"/>
            </a:xfrm>
          </p:grpSpPr>
          <p:sp>
            <p:nvSpPr>
              <p:cNvPr id="425390" name="Rectangle 430"/>
              <p:cNvSpPr>
                <a:spLocks noChangeArrowheads="1"/>
              </p:cNvSpPr>
              <p:nvPr/>
            </p:nvSpPr>
            <p:spPr bwMode="auto">
              <a:xfrm>
                <a:off x="3303" y="2271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391" name="Rectangle 431"/>
              <p:cNvSpPr>
                <a:spLocks noChangeArrowheads="1"/>
              </p:cNvSpPr>
              <p:nvPr/>
            </p:nvSpPr>
            <p:spPr bwMode="auto">
              <a:xfrm>
                <a:off x="3868" y="2312"/>
                <a:ext cx="12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W</a:t>
                </a:r>
                <a:endParaRPr lang="en-US"/>
              </a:p>
            </p:txBody>
          </p:sp>
          <p:sp>
            <p:nvSpPr>
              <p:cNvPr id="425392" name="Rectangle 432"/>
              <p:cNvSpPr>
                <a:spLocks noChangeArrowheads="1"/>
              </p:cNvSpPr>
              <p:nvPr/>
            </p:nvSpPr>
            <p:spPr bwMode="auto">
              <a:xfrm>
                <a:off x="3303" y="2511"/>
                <a:ext cx="1201" cy="193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393" name="Rectangle 433"/>
              <p:cNvSpPr>
                <a:spLocks noChangeArrowheads="1"/>
              </p:cNvSpPr>
              <p:nvPr/>
            </p:nvSpPr>
            <p:spPr bwMode="auto">
              <a:xfrm>
                <a:off x="3389" y="254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394" name="Rectangle 434"/>
              <p:cNvSpPr>
                <a:spLocks noChangeArrowheads="1"/>
              </p:cNvSpPr>
              <p:nvPr/>
            </p:nvSpPr>
            <p:spPr bwMode="auto">
              <a:xfrm>
                <a:off x="3510" y="255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395" name="Rectangle 435"/>
              <p:cNvSpPr>
                <a:spLocks noChangeArrowheads="1"/>
              </p:cNvSpPr>
              <p:nvPr/>
            </p:nvSpPr>
            <p:spPr bwMode="auto">
              <a:xfrm>
                <a:off x="3577" y="2553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425396" name="Rectangle 436"/>
              <p:cNvSpPr>
                <a:spLocks noChangeArrowheads="1"/>
              </p:cNvSpPr>
              <p:nvPr/>
            </p:nvSpPr>
            <p:spPr bwMode="auto">
              <a:xfrm>
                <a:off x="3769" y="254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397" name="Rectangle 437"/>
              <p:cNvSpPr>
                <a:spLocks noChangeArrowheads="1"/>
              </p:cNvSpPr>
              <p:nvPr/>
            </p:nvSpPr>
            <p:spPr bwMode="auto">
              <a:xfrm>
                <a:off x="3850" y="253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398" name="Rectangle 438"/>
              <p:cNvSpPr>
                <a:spLocks noChangeArrowheads="1"/>
              </p:cNvSpPr>
              <p:nvPr/>
            </p:nvSpPr>
            <p:spPr bwMode="auto">
              <a:xfrm>
                <a:off x="3962" y="254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3</a:t>
                </a:r>
                <a:endParaRPr lang="en-US"/>
              </a:p>
            </p:txBody>
          </p:sp>
        </p:grpSp>
        <p:grpSp>
          <p:nvGrpSpPr>
            <p:cNvPr id="425419" name="Group 459"/>
            <p:cNvGrpSpPr>
              <a:grpSpLocks/>
            </p:cNvGrpSpPr>
            <p:nvPr/>
          </p:nvGrpSpPr>
          <p:grpSpPr bwMode="auto">
            <a:xfrm>
              <a:off x="3264" y="3360"/>
              <a:ext cx="1201" cy="625"/>
              <a:chOff x="3303" y="3279"/>
              <a:chExt cx="1201" cy="625"/>
            </a:xfrm>
          </p:grpSpPr>
          <p:sp>
            <p:nvSpPr>
              <p:cNvPr id="425400" name="Rectangle 440"/>
              <p:cNvSpPr>
                <a:spLocks noChangeArrowheads="1"/>
              </p:cNvSpPr>
              <p:nvPr/>
            </p:nvSpPr>
            <p:spPr bwMode="auto">
              <a:xfrm>
                <a:off x="3303" y="327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01" name="Rectangle 441"/>
              <p:cNvSpPr>
                <a:spLocks noChangeArrowheads="1"/>
              </p:cNvSpPr>
              <p:nvPr/>
            </p:nvSpPr>
            <p:spPr bwMode="auto">
              <a:xfrm>
                <a:off x="3885" y="3320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5402" name="Rectangle 442"/>
              <p:cNvSpPr>
                <a:spLocks noChangeArrowheads="1"/>
              </p:cNvSpPr>
              <p:nvPr/>
            </p:nvSpPr>
            <p:spPr bwMode="auto">
              <a:xfrm>
                <a:off x="3303" y="3519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03" name="Rectangle 443"/>
              <p:cNvSpPr>
                <a:spLocks noChangeArrowheads="1"/>
              </p:cNvSpPr>
              <p:nvPr/>
            </p:nvSpPr>
            <p:spPr bwMode="auto">
              <a:xfrm>
                <a:off x="3389" y="3551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5404" name="Rectangle 444"/>
              <p:cNvSpPr>
                <a:spLocks noChangeArrowheads="1"/>
              </p:cNvSpPr>
              <p:nvPr/>
            </p:nvSpPr>
            <p:spPr bwMode="auto">
              <a:xfrm>
                <a:off x="3656" y="354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05" name="Rectangle 445"/>
              <p:cNvSpPr>
                <a:spLocks noChangeArrowheads="1"/>
              </p:cNvSpPr>
              <p:nvPr/>
            </p:nvSpPr>
            <p:spPr bwMode="auto">
              <a:xfrm>
                <a:off x="3768" y="355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06" name="Rectangle 446"/>
              <p:cNvSpPr>
                <a:spLocks noChangeArrowheads="1"/>
              </p:cNvSpPr>
              <p:nvPr/>
            </p:nvSpPr>
            <p:spPr bwMode="auto">
              <a:xfrm>
                <a:off x="3889" y="356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07" name="Rectangle 447"/>
              <p:cNvSpPr>
                <a:spLocks noChangeArrowheads="1"/>
              </p:cNvSpPr>
              <p:nvPr/>
            </p:nvSpPr>
            <p:spPr bwMode="auto">
              <a:xfrm>
                <a:off x="3956" y="3563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edx</a:t>
                </a:r>
                <a:endParaRPr lang="en-US"/>
              </a:p>
            </p:txBody>
          </p:sp>
          <p:sp>
            <p:nvSpPr>
              <p:cNvPr id="425408" name="Rectangle 448"/>
              <p:cNvSpPr>
                <a:spLocks noChangeArrowheads="1"/>
              </p:cNvSpPr>
              <p:nvPr/>
            </p:nvSpPr>
            <p:spPr bwMode="auto">
              <a:xfrm>
                <a:off x="4148" y="355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09" name="Rectangle 449"/>
              <p:cNvSpPr>
                <a:spLocks noChangeArrowheads="1"/>
              </p:cNvSpPr>
              <p:nvPr/>
            </p:nvSpPr>
            <p:spPr bwMode="auto">
              <a:xfrm>
                <a:off x="4210" y="3551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10" name="Rectangle 450"/>
              <p:cNvSpPr>
                <a:spLocks noChangeArrowheads="1"/>
              </p:cNvSpPr>
              <p:nvPr/>
            </p:nvSpPr>
            <p:spPr bwMode="auto">
              <a:xfrm>
                <a:off x="4306" y="3551"/>
                <a:ext cx="1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425411" name="Rectangle 451"/>
              <p:cNvSpPr>
                <a:spLocks noChangeArrowheads="1"/>
              </p:cNvSpPr>
              <p:nvPr/>
            </p:nvSpPr>
            <p:spPr bwMode="auto">
              <a:xfrm>
                <a:off x="3389" y="3698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5412" name="Rectangle 452"/>
              <p:cNvSpPr>
                <a:spLocks noChangeArrowheads="1"/>
              </p:cNvSpPr>
              <p:nvPr/>
            </p:nvSpPr>
            <p:spPr bwMode="auto">
              <a:xfrm>
                <a:off x="3656" y="3694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13" name="Rectangle 453"/>
              <p:cNvSpPr>
                <a:spLocks noChangeArrowheads="1"/>
              </p:cNvSpPr>
              <p:nvPr/>
            </p:nvSpPr>
            <p:spPr bwMode="auto">
              <a:xfrm>
                <a:off x="3768" y="3698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14" name="Rectangle 454"/>
              <p:cNvSpPr>
                <a:spLocks noChangeArrowheads="1"/>
              </p:cNvSpPr>
              <p:nvPr/>
            </p:nvSpPr>
            <p:spPr bwMode="auto">
              <a:xfrm>
                <a:off x="3889" y="3710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15" name="Rectangle 455"/>
              <p:cNvSpPr>
                <a:spLocks noChangeArrowheads="1"/>
              </p:cNvSpPr>
              <p:nvPr/>
            </p:nvSpPr>
            <p:spPr bwMode="auto">
              <a:xfrm>
                <a:off x="3956" y="3710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425416" name="Rectangle 456"/>
              <p:cNvSpPr>
                <a:spLocks noChangeArrowheads="1"/>
              </p:cNvSpPr>
              <p:nvPr/>
            </p:nvSpPr>
            <p:spPr bwMode="auto">
              <a:xfrm>
                <a:off x="4148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17" name="Rectangle 457"/>
              <p:cNvSpPr>
                <a:spLocks noChangeArrowheads="1"/>
              </p:cNvSpPr>
              <p:nvPr/>
            </p:nvSpPr>
            <p:spPr bwMode="auto">
              <a:xfrm>
                <a:off x="4210" y="3698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18" name="Rectangle 458"/>
              <p:cNvSpPr>
                <a:spLocks noChangeArrowheads="1"/>
              </p:cNvSpPr>
              <p:nvPr/>
            </p:nvSpPr>
            <p:spPr bwMode="auto">
              <a:xfrm>
                <a:off x="4306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</p:grpSp>
        <p:sp>
          <p:nvSpPr>
            <p:cNvPr id="425420" name="Rectangle 460"/>
            <p:cNvSpPr>
              <a:spLocks noChangeArrowheads="1"/>
            </p:cNvSpPr>
            <p:nvPr/>
          </p:nvSpPr>
          <p:spPr bwMode="auto">
            <a:xfrm>
              <a:off x="3792" y="2976"/>
              <a:ext cx="162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21" name="Rectangle 461"/>
            <p:cNvSpPr>
              <a:spLocks noChangeArrowheads="1"/>
            </p:cNvSpPr>
            <p:nvPr/>
          </p:nvSpPr>
          <p:spPr bwMode="auto">
            <a:xfrm>
              <a:off x="3878" y="2977"/>
              <a:ext cx="4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  <p:sp>
          <p:nvSpPr>
            <p:cNvPr id="425422" name="Rectangle 462"/>
            <p:cNvSpPr>
              <a:spLocks noChangeArrowheads="1"/>
            </p:cNvSpPr>
            <p:nvPr/>
          </p:nvSpPr>
          <p:spPr bwMode="auto">
            <a:xfrm>
              <a:off x="3878" y="3085"/>
              <a:ext cx="4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  <p:sp>
          <p:nvSpPr>
            <p:cNvPr id="425423" name="Rectangle 463"/>
            <p:cNvSpPr>
              <a:spLocks noChangeArrowheads="1"/>
            </p:cNvSpPr>
            <p:nvPr/>
          </p:nvSpPr>
          <p:spPr bwMode="auto">
            <a:xfrm>
              <a:off x="3878" y="3193"/>
              <a:ext cx="4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•</a:t>
              </a:r>
              <a:endParaRPr lang="en-US"/>
            </a:p>
          </p:txBody>
        </p:sp>
        <p:sp>
          <p:nvSpPr>
            <p:cNvPr id="425424" name="Rectangle 464"/>
            <p:cNvSpPr>
              <a:spLocks noChangeArrowheads="1"/>
            </p:cNvSpPr>
            <p:nvPr/>
          </p:nvSpPr>
          <p:spPr bwMode="auto">
            <a:xfrm>
              <a:off x="3264" y="2352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25" name="Rectangle 465"/>
            <p:cNvSpPr>
              <a:spLocks noChangeArrowheads="1"/>
            </p:cNvSpPr>
            <p:nvPr/>
          </p:nvSpPr>
          <p:spPr bwMode="auto">
            <a:xfrm>
              <a:off x="3829" y="239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426" name="Rectangle 466"/>
            <p:cNvSpPr>
              <a:spLocks noChangeArrowheads="1"/>
            </p:cNvSpPr>
            <p:nvPr/>
          </p:nvSpPr>
          <p:spPr bwMode="auto">
            <a:xfrm>
              <a:off x="3264" y="2592"/>
              <a:ext cx="120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27" name="Rectangle 467"/>
            <p:cNvSpPr>
              <a:spLocks noChangeArrowheads="1"/>
            </p:cNvSpPr>
            <p:nvPr/>
          </p:nvSpPr>
          <p:spPr bwMode="auto">
            <a:xfrm>
              <a:off x="3781" y="2622"/>
              <a:ext cx="11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5428" name="Rectangle 468"/>
            <p:cNvSpPr>
              <a:spLocks noChangeArrowheads="1"/>
            </p:cNvSpPr>
            <p:nvPr/>
          </p:nvSpPr>
          <p:spPr bwMode="auto">
            <a:xfrm>
              <a:off x="3902" y="2634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5429" name="Rectangle 469"/>
            <p:cNvSpPr>
              <a:spLocks noChangeArrowheads="1"/>
            </p:cNvSpPr>
            <p:nvPr/>
          </p:nvSpPr>
          <p:spPr bwMode="auto">
            <a:xfrm>
              <a:off x="3969" y="2634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5430" name="Rectangle 470"/>
            <p:cNvSpPr>
              <a:spLocks noChangeArrowheads="1"/>
            </p:cNvSpPr>
            <p:nvPr/>
          </p:nvSpPr>
          <p:spPr bwMode="auto">
            <a:xfrm>
              <a:off x="4161" y="2622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5431" name="Rectangle 471"/>
            <p:cNvSpPr>
              <a:spLocks noChangeArrowheads="1"/>
            </p:cNvSpPr>
            <p:nvPr/>
          </p:nvSpPr>
          <p:spPr bwMode="auto">
            <a:xfrm>
              <a:off x="4242" y="2618"/>
              <a:ext cx="100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5432" name="Rectangle 472"/>
            <p:cNvSpPr>
              <a:spLocks noChangeArrowheads="1"/>
            </p:cNvSpPr>
            <p:nvPr/>
          </p:nvSpPr>
          <p:spPr bwMode="auto">
            <a:xfrm>
              <a:off x="4354" y="2622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sp>
          <p:nvSpPr>
            <p:cNvPr id="425433" name="Rectangle 473"/>
            <p:cNvSpPr>
              <a:spLocks noChangeArrowheads="1"/>
            </p:cNvSpPr>
            <p:nvPr/>
          </p:nvSpPr>
          <p:spPr bwMode="auto">
            <a:xfrm>
              <a:off x="3264" y="2352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34" name="Rectangle 474"/>
            <p:cNvSpPr>
              <a:spLocks noChangeArrowheads="1"/>
            </p:cNvSpPr>
            <p:nvPr/>
          </p:nvSpPr>
          <p:spPr bwMode="auto">
            <a:xfrm>
              <a:off x="3829" y="2393"/>
              <a:ext cx="125" cy="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5435" name="Rectangle 475"/>
            <p:cNvSpPr>
              <a:spLocks noChangeArrowheads="1"/>
            </p:cNvSpPr>
            <p:nvPr/>
          </p:nvSpPr>
          <p:spPr bwMode="auto">
            <a:xfrm>
              <a:off x="3744" y="2592"/>
              <a:ext cx="721" cy="193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5436" name="Rectangle 476"/>
            <p:cNvSpPr>
              <a:spLocks noChangeArrowheads="1"/>
            </p:cNvSpPr>
            <p:nvPr/>
          </p:nvSpPr>
          <p:spPr bwMode="auto">
            <a:xfrm>
              <a:off x="3781" y="2622"/>
              <a:ext cx="11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R[</a:t>
              </a:r>
              <a:endParaRPr lang="en-US"/>
            </a:p>
          </p:txBody>
        </p:sp>
        <p:sp>
          <p:nvSpPr>
            <p:cNvPr id="425437" name="Rectangle 477"/>
            <p:cNvSpPr>
              <a:spLocks noChangeArrowheads="1"/>
            </p:cNvSpPr>
            <p:nvPr/>
          </p:nvSpPr>
          <p:spPr bwMode="auto">
            <a:xfrm>
              <a:off x="3902" y="2634"/>
              <a:ext cx="67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5438" name="Rectangle 478"/>
            <p:cNvSpPr>
              <a:spLocks noChangeArrowheads="1"/>
            </p:cNvSpPr>
            <p:nvPr/>
          </p:nvSpPr>
          <p:spPr bwMode="auto">
            <a:xfrm>
              <a:off x="3969" y="2634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5439" name="Rectangle 479"/>
            <p:cNvSpPr>
              <a:spLocks noChangeArrowheads="1"/>
            </p:cNvSpPr>
            <p:nvPr/>
          </p:nvSpPr>
          <p:spPr bwMode="auto">
            <a:xfrm>
              <a:off x="4161" y="2622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] </a:t>
              </a:r>
              <a:endParaRPr lang="en-US"/>
            </a:p>
          </p:txBody>
        </p:sp>
        <p:sp>
          <p:nvSpPr>
            <p:cNvPr id="425440" name="Rectangle 480"/>
            <p:cNvSpPr>
              <a:spLocks noChangeArrowheads="1"/>
            </p:cNvSpPr>
            <p:nvPr/>
          </p:nvSpPr>
          <p:spPr bwMode="auto">
            <a:xfrm>
              <a:off x="4242" y="2618"/>
              <a:ext cx="100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Wingdings 3" pitchFamily="18" charset="2"/>
                </a:rPr>
                <a:t>f</a:t>
              </a:r>
              <a:endParaRPr lang="en-US"/>
            </a:p>
          </p:txBody>
        </p:sp>
        <p:sp>
          <p:nvSpPr>
            <p:cNvPr id="425441" name="Rectangle 481"/>
            <p:cNvSpPr>
              <a:spLocks noChangeArrowheads="1"/>
            </p:cNvSpPr>
            <p:nvPr/>
          </p:nvSpPr>
          <p:spPr bwMode="auto">
            <a:xfrm>
              <a:off x="4354" y="2622"/>
              <a:ext cx="62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</a:rPr>
                <a:t>3</a:t>
              </a:r>
              <a:endParaRPr lang="en-US"/>
            </a:p>
          </p:txBody>
        </p:sp>
        <p:grpSp>
          <p:nvGrpSpPr>
            <p:cNvPr id="425491" name="Group 531"/>
            <p:cNvGrpSpPr>
              <a:grpSpLocks/>
            </p:cNvGrpSpPr>
            <p:nvPr/>
          </p:nvGrpSpPr>
          <p:grpSpPr bwMode="auto">
            <a:xfrm>
              <a:off x="3264" y="2112"/>
              <a:ext cx="1709" cy="1873"/>
              <a:chOff x="3303" y="2031"/>
              <a:chExt cx="1709" cy="1873"/>
            </a:xfrm>
          </p:grpSpPr>
          <p:sp>
            <p:nvSpPr>
              <p:cNvPr id="425442" name="Rectangle 482"/>
              <p:cNvSpPr>
                <a:spLocks noChangeArrowheads="1"/>
              </p:cNvSpPr>
              <p:nvPr/>
            </p:nvSpPr>
            <p:spPr bwMode="auto">
              <a:xfrm>
                <a:off x="3303" y="327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43" name="Rectangle 483"/>
              <p:cNvSpPr>
                <a:spLocks noChangeArrowheads="1"/>
              </p:cNvSpPr>
              <p:nvPr/>
            </p:nvSpPr>
            <p:spPr bwMode="auto">
              <a:xfrm>
                <a:off x="3885" y="3320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5444" name="Rectangle 484"/>
              <p:cNvSpPr>
                <a:spLocks noChangeArrowheads="1"/>
              </p:cNvSpPr>
              <p:nvPr/>
            </p:nvSpPr>
            <p:spPr bwMode="auto">
              <a:xfrm>
                <a:off x="3303" y="3519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45" name="Rectangle 485"/>
              <p:cNvSpPr>
                <a:spLocks noChangeArrowheads="1"/>
              </p:cNvSpPr>
              <p:nvPr/>
            </p:nvSpPr>
            <p:spPr bwMode="auto">
              <a:xfrm>
                <a:off x="3389" y="3551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5446" name="Rectangle 486"/>
              <p:cNvSpPr>
                <a:spLocks noChangeArrowheads="1"/>
              </p:cNvSpPr>
              <p:nvPr/>
            </p:nvSpPr>
            <p:spPr bwMode="auto">
              <a:xfrm>
                <a:off x="3656" y="354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47" name="Rectangle 487"/>
              <p:cNvSpPr>
                <a:spLocks noChangeArrowheads="1"/>
              </p:cNvSpPr>
              <p:nvPr/>
            </p:nvSpPr>
            <p:spPr bwMode="auto">
              <a:xfrm>
                <a:off x="3768" y="355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48" name="Rectangle 488"/>
              <p:cNvSpPr>
                <a:spLocks noChangeArrowheads="1"/>
              </p:cNvSpPr>
              <p:nvPr/>
            </p:nvSpPr>
            <p:spPr bwMode="auto">
              <a:xfrm>
                <a:off x="3889" y="356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49" name="Rectangle 489"/>
              <p:cNvSpPr>
                <a:spLocks noChangeArrowheads="1"/>
              </p:cNvSpPr>
              <p:nvPr/>
            </p:nvSpPr>
            <p:spPr bwMode="auto">
              <a:xfrm>
                <a:off x="3956" y="3563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edx</a:t>
                </a:r>
                <a:endParaRPr lang="en-US"/>
              </a:p>
            </p:txBody>
          </p:sp>
          <p:sp>
            <p:nvSpPr>
              <p:cNvPr id="425450" name="Rectangle 490"/>
              <p:cNvSpPr>
                <a:spLocks noChangeArrowheads="1"/>
              </p:cNvSpPr>
              <p:nvPr/>
            </p:nvSpPr>
            <p:spPr bwMode="auto">
              <a:xfrm>
                <a:off x="4148" y="355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51" name="Rectangle 491"/>
              <p:cNvSpPr>
                <a:spLocks noChangeArrowheads="1"/>
              </p:cNvSpPr>
              <p:nvPr/>
            </p:nvSpPr>
            <p:spPr bwMode="auto">
              <a:xfrm>
                <a:off x="4210" y="3551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52" name="Rectangle 492"/>
              <p:cNvSpPr>
                <a:spLocks noChangeArrowheads="1"/>
              </p:cNvSpPr>
              <p:nvPr/>
            </p:nvSpPr>
            <p:spPr bwMode="auto">
              <a:xfrm>
                <a:off x="4306" y="3551"/>
                <a:ext cx="1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425453" name="Rectangle 493"/>
              <p:cNvSpPr>
                <a:spLocks noChangeArrowheads="1"/>
              </p:cNvSpPr>
              <p:nvPr/>
            </p:nvSpPr>
            <p:spPr bwMode="auto">
              <a:xfrm>
                <a:off x="3389" y="3698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5454" name="Rectangle 494"/>
              <p:cNvSpPr>
                <a:spLocks noChangeArrowheads="1"/>
              </p:cNvSpPr>
              <p:nvPr/>
            </p:nvSpPr>
            <p:spPr bwMode="auto">
              <a:xfrm>
                <a:off x="3656" y="3694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55" name="Rectangle 495"/>
              <p:cNvSpPr>
                <a:spLocks noChangeArrowheads="1"/>
              </p:cNvSpPr>
              <p:nvPr/>
            </p:nvSpPr>
            <p:spPr bwMode="auto">
              <a:xfrm>
                <a:off x="3768" y="3698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56" name="Rectangle 496"/>
              <p:cNvSpPr>
                <a:spLocks noChangeArrowheads="1"/>
              </p:cNvSpPr>
              <p:nvPr/>
            </p:nvSpPr>
            <p:spPr bwMode="auto">
              <a:xfrm>
                <a:off x="3889" y="3710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57" name="Rectangle 497"/>
              <p:cNvSpPr>
                <a:spLocks noChangeArrowheads="1"/>
              </p:cNvSpPr>
              <p:nvPr/>
            </p:nvSpPr>
            <p:spPr bwMode="auto">
              <a:xfrm>
                <a:off x="3956" y="3710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425458" name="Rectangle 498"/>
              <p:cNvSpPr>
                <a:spLocks noChangeArrowheads="1"/>
              </p:cNvSpPr>
              <p:nvPr/>
            </p:nvSpPr>
            <p:spPr bwMode="auto">
              <a:xfrm>
                <a:off x="4148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59" name="Rectangle 499"/>
              <p:cNvSpPr>
                <a:spLocks noChangeArrowheads="1"/>
              </p:cNvSpPr>
              <p:nvPr/>
            </p:nvSpPr>
            <p:spPr bwMode="auto">
              <a:xfrm>
                <a:off x="4210" y="3698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60" name="Rectangle 500"/>
              <p:cNvSpPr>
                <a:spLocks noChangeArrowheads="1"/>
              </p:cNvSpPr>
              <p:nvPr/>
            </p:nvSpPr>
            <p:spPr bwMode="auto">
              <a:xfrm>
                <a:off x="4306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5461" name="Rectangle 501"/>
              <p:cNvSpPr>
                <a:spLocks noChangeArrowheads="1"/>
              </p:cNvSpPr>
              <p:nvPr/>
            </p:nvSpPr>
            <p:spPr bwMode="auto">
              <a:xfrm>
                <a:off x="3303" y="327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62" name="Rectangle 502"/>
              <p:cNvSpPr>
                <a:spLocks noChangeArrowheads="1"/>
              </p:cNvSpPr>
              <p:nvPr/>
            </p:nvSpPr>
            <p:spPr bwMode="auto">
              <a:xfrm>
                <a:off x="3885" y="3320"/>
                <a:ext cx="92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5463" name="Rectangle 503"/>
              <p:cNvSpPr>
                <a:spLocks noChangeArrowheads="1"/>
              </p:cNvSpPr>
              <p:nvPr/>
            </p:nvSpPr>
            <p:spPr bwMode="auto">
              <a:xfrm>
                <a:off x="3303" y="3519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64" name="Rectangle 504"/>
              <p:cNvSpPr>
                <a:spLocks noChangeArrowheads="1"/>
              </p:cNvSpPr>
              <p:nvPr/>
            </p:nvSpPr>
            <p:spPr bwMode="auto">
              <a:xfrm>
                <a:off x="3389" y="3551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5465" name="Rectangle 505"/>
              <p:cNvSpPr>
                <a:spLocks noChangeArrowheads="1"/>
              </p:cNvSpPr>
              <p:nvPr/>
            </p:nvSpPr>
            <p:spPr bwMode="auto">
              <a:xfrm>
                <a:off x="3656" y="3547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66" name="Rectangle 506"/>
              <p:cNvSpPr>
                <a:spLocks noChangeArrowheads="1"/>
              </p:cNvSpPr>
              <p:nvPr/>
            </p:nvSpPr>
            <p:spPr bwMode="auto">
              <a:xfrm>
                <a:off x="3768" y="3551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67" name="Rectangle 507"/>
              <p:cNvSpPr>
                <a:spLocks noChangeArrowheads="1"/>
              </p:cNvSpPr>
              <p:nvPr/>
            </p:nvSpPr>
            <p:spPr bwMode="auto">
              <a:xfrm>
                <a:off x="3889" y="3563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68" name="Rectangle 508"/>
              <p:cNvSpPr>
                <a:spLocks noChangeArrowheads="1"/>
              </p:cNvSpPr>
              <p:nvPr/>
            </p:nvSpPr>
            <p:spPr bwMode="auto">
              <a:xfrm>
                <a:off x="3956" y="3563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edx</a:t>
                </a:r>
                <a:endParaRPr lang="en-US"/>
              </a:p>
            </p:txBody>
          </p:sp>
          <p:sp>
            <p:nvSpPr>
              <p:cNvPr id="425469" name="Rectangle 509"/>
              <p:cNvSpPr>
                <a:spLocks noChangeArrowheads="1"/>
              </p:cNvSpPr>
              <p:nvPr/>
            </p:nvSpPr>
            <p:spPr bwMode="auto">
              <a:xfrm>
                <a:off x="4148" y="3551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70" name="Rectangle 510"/>
              <p:cNvSpPr>
                <a:spLocks noChangeArrowheads="1"/>
              </p:cNvSpPr>
              <p:nvPr/>
            </p:nvSpPr>
            <p:spPr bwMode="auto">
              <a:xfrm>
                <a:off x="4210" y="3551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71" name="Rectangle 511"/>
              <p:cNvSpPr>
                <a:spLocks noChangeArrowheads="1"/>
              </p:cNvSpPr>
              <p:nvPr/>
            </p:nvSpPr>
            <p:spPr bwMode="auto">
              <a:xfrm>
                <a:off x="4306" y="3551"/>
                <a:ext cx="1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10</a:t>
                </a:r>
                <a:endParaRPr lang="en-US"/>
              </a:p>
            </p:txBody>
          </p:sp>
          <p:sp>
            <p:nvSpPr>
              <p:cNvPr id="425472" name="Rectangle 512"/>
              <p:cNvSpPr>
                <a:spLocks noChangeArrowheads="1"/>
              </p:cNvSpPr>
              <p:nvPr/>
            </p:nvSpPr>
            <p:spPr bwMode="auto">
              <a:xfrm>
                <a:off x="3389" y="3698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5473" name="Rectangle 513"/>
              <p:cNvSpPr>
                <a:spLocks noChangeArrowheads="1"/>
              </p:cNvSpPr>
              <p:nvPr/>
            </p:nvSpPr>
            <p:spPr bwMode="auto">
              <a:xfrm>
                <a:off x="3656" y="3694"/>
                <a:ext cx="100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5474" name="Rectangle 514"/>
              <p:cNvSpPr>
                <a:spLocks noChangeArrowheads="1"/>
              </p:cNvSpPr>
              <p:nvPr/>
            </p:nvSpPr>
            <p:spPr bwMode="auto">
              <a:xfrm>
                <a:off x="3768" y="3698"/>
                <a:ext cx="11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5475" name="Rectangle 515"/>
              <p:cNvSpPr>
                <a:spLocks noChangeArrowheads="1"/>
              </p:cNvSpPr>
              <p:nvPr/>
            </p:nvSpPr>
            <p:spPr bwMode="auto">
              <a:xfrm>
                <a:off x="3889" y="3710"/>
                <a:ext cx="6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5476" name="Rectangle 516"/>
              <p:cNvSpPr>
                <a:spLocks noChangeArrowheads="1"/>
              </p:cNvSpPr>
              <p:nvPr/>
            </p:nvSpPr>
            <p:spPr bwMode="auto">
              <a:xfrm>
                <a:off x="3956" y="3710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425477" name="Rectangle 517"/>
              <p:cNvSpPr>
                <a:spLocks noChangeArrowheads="1"/>
              </p:cNvSpPr>
              <p:nvPr/>
            </p:nvSpPr>
            <p:spPr bwMode="auto">
              <a:xfrm>
                <a:off x="4148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5478" name="Rectangle 518"/>
              <p:cNvSpPr>
                <a:spLocks noChangeArrowheads="1"/>
              </p:cNvSpPr>
              <p:nvPr/>
            </p:nvSpPr>
            <p:spPr bwMode="auto">
              <a:xfrm>
                <a:off x="4210" y="3698"/>
                <a:ext cx="96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5479" name="Rectangle 519"/>
              <p:cNvSpPr>
                <a:spLocks noChangeArrowheads="1"/>
              </p:cNvSpPr>
              <p:nvPr/>
            </p:nvSpPr>
            <p:spPr bwMode="auto">
              <a:xfrm>
                <a:off x="4306" y="3698"/>
                <a:ext cx="62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5480" name="Rectangle 520"/>
              <p:cNvSpPr>
                <a:spLocks noChangeArrowheads="1"/>
              </p:cNvSpPr>
              <p:nvPr/>
            </p:nvSpPr>
            <p:spPr bwMode="auto">
              <a:xfrm>
                <a:off x="3831" y="2895"/>
                <a:ext cx="162" cy="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81" name="Rectangle 521"/>
              <p:cNvSpPr>
                <a:spLocks noChangeArrowheads="1"/>
              </p:cNvSpPr>
              <p:nvPr/>
            </p:nvSpPr>
            <p:spPr bwMode="auto">
              <a:xfrm>
                <a:off x="3917" y="2896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5482" name="Rectangle 522"/>
              <p:cNvSpPr>
                <a:spLocks noChangeArrowheads="1"/>
              </p:cNvSpPr>
              <p:nvPr/>
            </p:nvSpPr>
            <p:spPr bwMode="auto">
              <a:xfrm>
                <a:off x="3917" y="3004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5483" name="Rectangle 523"/>
              <p:cNvSpPr>
                <a:spLocks noChangeArrowheads="1"/>
              </p:cNvSpPr>
              <p:nvPr/>
            </p:nvSpPr>
            <p:spPr bwMode="auto">
              <a:xfrm>
                <a:off x="3917" y="3112"/>
                <a:ext cx="45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•</a:t>
                </a:r>
                <a:endParaRPr lang="en-US"/>
              </a:p>
            </p:txBody>
          </p:sp>
          <p:sp>
            <p:nvSpPr>
              <p:cNvPr id="425484" name="Rectangle 524"/>
              <p:cNvSpPr>
                <a:spLocks noChangeArrowheads="1"/>
              </p:cNvSpPr>
              <p:nvPr/>
            </p:nvSpPr>
            <p:spPr bwMode="auto">
              <a:xfrm>
                <a:off x="3303" y="2031"/>
                <a:ext cx="1201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85" name="Rectangle 525"/>
              <p:cNvSpPr>
                <a:spLocks noChangeArrowheads="1"/>
              </p:cNvSpPr>
              <p:nvPr/>
            </p:nvSpPr>
            <p:spPr bwMode="auto">
              <a:xfrm>
                <a:off x="3719" y="2069"/>
                <a:ext cx="423" cy="1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Cycle 6</a:t>
                </a:r>
                <a:endParaRPr lang="en-US"/>
              </a:p>
            </p:txBody>
          </p:sp>
          <p:grpSp>
            <p:nvGrpSpPr>
              <p:cNvPr id="425488" name="Group 528"/>
              <p:cNvGrpSpPr>
                <a:grpSpLocks/>
              </p:cNvGrpSpPr>
              <p:nvPr/>
            </p:nvGrpSpPr>
            <p:grpSpPr bwMode="auto">
              <a:xfrm>
                <a:off x="4359" y="3615"/>
                <a:ext cx="336" cy="109"/>
                <a:chOff x="4359" y="3615"/>
                <a:chExt cx="336" cy="109"/>
              </a:xfrm>
            </p:grpSpPr>
            <p:sp>
              <p:nvSpPr>
                <p:cNvPr id="425486" name="Line 526"/>
                <p:cNvSpPr>
                  <a:spLocks noChangeShapeType="1"/>
                </p:cNvSpPr>
                <p:nvPr/>
              </p:nvSpPr>
              <p:spPr bwMode="auto">
                <a:xfrm flipH="1">
                  <a:off x="4417" y="3615"/>
                  <a:ext cx="278" cy="7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487" name="Freeform 527"/>
                <p:cNvSpPr>
                  <a:spLocks/>
                </p:cNvSpPr>
                <p:nvPr/>
              </p:nvSpPr>
              <p:spPr bwMode="auto">
                <a:xfrm>
                  <a:off x="4359" y="3664"/>
                  <a:ext cx="69" cy="60"/>
                </a:xfrm>
                <a:custGeom>
                  <a:avLst/>
                  <a:gdLst/>
                  <a:ahLst/>
                  <a:cxnLst>
                    <a:cxn ang="0">
                      <a:pos x="52" y="0"/>
                    </a:cxn>
                    <a:cxn ang="0">
                      <a:pos x="0" y="47"/>
                    </a:cxn>
                    <a:cxn ang="0">
                      <a:pos x="69" y="60"/>
                    </a:cxn>
                    <a:cxn ang="0">
                      <a:pos x="52" y="0"/>
                    </a:cxn>
                  </a:cxnLst>
                  <a:rect l="0" t="0" r="r" b="b"/>
                  <a:pathLst>
                    <a:path w="69" h="60">
                      <a:moveTo>
                        <a:pt x="52" y="0"/>
                      </a:moveTo>
                      <a:lnTo>
                        <a:pt x="0" y="47"/>
                      </a:lnTo>
                      <a:lnTo>
                        <a:pt x="69" y="60"/>
                      </a:lnTo>
                      <a:lnTo>
                        <a:pt x="5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5489" name="Rectangle 529"/>
              <p:cNvSpPr>
                <a:spLocks noChangeArrowheads="1"/>
              </p:cNvSpPr>
              <p:nvPr/>
            </p:nvSpPr>
            <p:spPr bwMode="auto">
              <a:xfrm>
                <a:off x="4647" y="3519"/>
                <a:ext cx="365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5490" name="Rectangle 530"/>
              <p:cNvSpPr>
                <a:spLocks noChangeArrowheads="1"/>
              </p:cNvSpPr>
              <p:nvPr/>
            </p:nvSpPr>
            <p:spPr bwMode="auto">
              <a:xfrm>
                <a:off x="4729" y="3555"/>
                <a:ext cx="248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i="1">
                    <a:solidFill>
                      <a:srgbClr val="000000"/>
                    </a:solidFill>
                  </a:rPr>
                  <a:t>Error</a:t>
                </a:r>
                <a:endParaRPr lang="en-US"/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704263" cy="779463"/>
          </a:xfrm>
        </p:spPr>
        <p:txBody>
          <a:bodyPr/>
          <a:lstStyle/>
          <a:p>
            <a:r>
              <a:rPr lang="en-US"/>
              <a:t>Data Dependencies: No Nop</a:t>
            </a:r>
          </a:p>
        </p:txBody>
      </p:sp>
      <p:grpSp>
        <p:nvGrpSpPr>
          <p:cNvPr id="427420" name="Group 412"/>
          <p:cNvGrpSpPr>
            <a:grpSpLocks/>
          </p:cNvGrpSpPr>
          <p:nvPr/>
        </p:nvGrpSpPr>
        <p:grpSpPr bwMode="auto">
          <a:xfrm>
            <a:off x="1281113" y="747713"/>
            <a:ext cx="6554787" cy="5335587"/>
            <a:chOff x="807" y="471"/>
            <a:chExt cx="4129" cy="3361"/>
          </a:xfrm>
        </p:grpSpPr>
        <p:sp>
          <p:nvSpPr>
            <p:cNvPr id="427269" name="Rectangle 261"/>
            <p:cNvSpPr>
              <a:spLocks noChangeArrowheads="1"/>
            </p:cNvSpPr>
            <p:nvPr/>
          </p:nvSpPr>
          <p:spPr bwMode="auto">
            <a:xfrm>
              <a:off x="807" y="711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70" name="Rectangle 262"/>
            <p:cNvSpPr>
              <a:spLocks noChangeArrowheads="1"/>
            </p:cNvSpPr>
            <p:nvPr/>
          </p:nvSpPr>
          <p:spPr bwMode="auto">
            <a:xfrm>
              <a:off x="865" y="750"/>
              <a:ext cx="536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0x000: </a:t>
              </a:r>
              <a:endParaRPr lang="en-US"/>
            </a:p>
          </p:txBody>
        </p:sp>
        <p:sp>
          <p:nvSpPr>
            <p:cNvPr id="427271" name="Rectangle 263"/>
            <p:cNvSpPr>
              <a:spLocks noChangeArrowheads="1"/>
            </p:cNvSpPr>
            <p:nvPr/>
          </p:nvSpPr>
          <p:spPr bwMode="auto">
            <a:xfrm>
              <a:off x="1367" y="750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irmovl </a:t>
              </a:r>
              <a:endParaRPr lang="en-US"/>
            </a:p>
          </p:txBody>
        </p:sp>
        <p:sp>
          <p:nvSpPr>
            <p:cNvPr id="427272" name="Rectangle 264"/>
            <p:cNvSpPr>
              <a:spLocks noChangeArrowheads="1"/>
            </p:cNvSpPr>
            <p:nvPr/>
          </p:nvSpPr>
          <p:spPr bwMode="auto">
            <a:xfrm>
              <a:off x="1803" y="750"/>
              <a:ext cx="402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$10,%</a:t>
              </a:r>
              <a:endParaRPr lang="en-US"/>
            </a:p>
          </p:txBody>
        </p:sp>
        <p:sp>
          <p:nvSpPr>
            <p:cNvPr id="427273" name="Rectangle 265"/>
            <p:cNvSpPr>
              <a:spLocks noChangeArrowheads="1"/>
            </p:cNvSpPr>
            <p:nvPr/>
          </p:nvSpPr>
          <p:spPr bwMode="auto">
            <a:xfrm>
              <a:off x="2171" y="750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27274" name="Rectangle 266"/>
            <p:cNvSpPr>
              <a:spLocks noChangeArrowheads="1"/>
            </p:cNvSpPr>
            <p:nvPr/>
          </p:nvSpPr>
          <p:spPr bwMode="auto">
            <a:xfrm>
              <a:off x="2631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75" name="Rectangle 267"/>
            <p:cNvSpPr>
              <a:spLocks noChangeArrowheads="1"/>
            </p:cNvSpPr>
            <p:nvPr/>
          </p:nvSpPr>
          <p:spPr bwMode="auto">
            <a:xfrm>
              <a:off x="2748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1</a:t>
              </a:r>
              <a:endParaRPr lang="en-US"/>
            </a:p>
          </p:txBody>
        </p:sp>
        <p:sp>
          <p:nvSpPr>
            <p:cNvPr id="427276" name="Rectangle 268"/>
            <p:cNvSpPr>
              <a:spLocks noChangeArrowheads="1"/>
            </p:cNvSpPr>
            <p:nvPr/>
          </p:nvSpPr>
          <p:spPr bwMode="auto">
            <a:xfrm>
              <a:off x="2919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77" name="Rectangle 269"/>
            <p:cNvSpPr>
              <a:spLocks noChangeArrowheads="1"/>
            </p:cNvSpPr>
            <p:nvPr/>
          </p:nvSpPr>
          <p:spPr bwMode="auto">
            <a:xfrm>
              <a:off x="3036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2</a:t>
              </a:r>
              <a:endParaRPr lang="en-US"/>
            </a:p>
          </p:txBody>
        </p:sp>
        <p:sp>
          <p:nvSpPr>
            <p:cNvPr id="427278" name="Rectangle 270"/>
            <p:cNvSpPr>
              <a:spLocks noChangeArrowheads="1"/>
            </p:cNvSpPr>
            <p:nvPr/>
          </p:nvSpPr>
          <p:spPr bwMode="auto">
            <a:xfrm>
              <a:off x="3207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79" name="Rectangle 271"/>
            <p:cNvSpPr>
              <a:spLocks noChangeArrowheads="1"/>
            </p:cNvSpPr>
            <p:nvPr/>
          </p:nvSpPr>
          <p:spPr bwMode="auto">
            <a:xfrm>
              <a:off x="3324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3</a:t>
              </a:r>
              <a:endParaRPr lang="en-US"/>
            </a:p>
          </p:txBody>
        </p:sp>
        <p:sp>
          <p:nvSpPr>
            <p:cNvPr id="427280" name="Rectangle 272"/>
            <p:cNvSpPr>
              <a:spLocks noChangeArrowheads="1"/>
            </p:cNvSpPr>
            <p:nvPr/>
          </p:nvSpPr>
          <p:spPr bwMode="auto">
            <a:xfrm>
              <a:off x="3495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1" name="Rectangle 273"/>
            <p:cNvSpPr>
              <a:spLocks noChangeArrowheads="1"/>
            </p:cNvSpPr>
            <p:nvPr/>
          </p:nvSpPr>
          <p:spPr bwMode="auto">
            <a:xfrm>
              <a:off x="3612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4</a:t>
              </a:r>
              <a:endParaRPr lang="en-US"/>
            </a:p>
          </p:txBody>
        </p:sp>
        <p:sp>
          <p:nvSpPr>
            <p:cNvPr id="427282" name="Rectangle 274"/>
            <p:cNvSpPr>
              <a:spLocks noChangeArrowheads="1"/>
            </p:cNvSpPr>
            <p:nvPr/>
          </p:nvSpPr>
          <p:spPr bwMode="auto">
            <a:xfrm>
              <a:off x="3783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3" name="Rectangle 275"/>
            <p:cNvSpPr>
              <a:spLocks noChangeArrowheads="1"/>
            </p:cNvSpPr>
            <p:nvPr/>
          </p:nvSpPr>
          <p:spPr bwMode="auto">
            <a:xfrm>
              <a:off x="3900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5</a:t>
              </a:r>
              <a:endParaRPr lang="en-US"/>
            </a:p>
          </p:txBody>
        </p:sp>
        <p:sp>
          <p:nvSpPr>
            <p:cNvPr id="427284" name="Rectangle 276"/>
            <p:cNvSpPr>
              <a:spLocks noChangeArrowheads="1"/>
            </p:cNvSpPr>
            <p:nvPr/>
          </p:nvSpPr>
          <p:spPr bwMode="auto">
            <a:xfrm>
              <a:off x="4071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5" name="Rectangle 277"/>
            <p:cNvSpPr>
              <a:spLocks noChangeArrowheads="1"/>
            </p:cNvSpPr>
            <p:nvPr/>
          </p:nvSpPr>
          <p:spPr bwMode="auto">
            <a:xfrm>
              <a:off x="4188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6</a:t>
              </a:r>
              <a:endParaRPr lang="en-US"/>
            </a:p>
          </p:txBody>
        </p:sp>
        <p:sp>
          <p:nvSpPr>
            <p:cNvPr id="427286" name="Rectangle 278"/>
            <p:cNvSpPr>
              <a:spLocks noChangeArrowheads="1"/>
            </p:cNvSpPr>
            <p:nvPr/>
          </p:nvSpPr>
          <p:spPr bwMode="auto">
            <a:xfrm>
              <a:off x="4359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7" name="Rectangle 279"/>
            <p:cNvSpPr>
              <a:spLocks noChangeArrowheads="1"/>
            </p:cNvSpPr>
            <p:nvPr/>
          </p:nvSpPr>
          <p:spPr bwMode="auto">
            <a:xfrm>
              <a:off x="4476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7</a:t>
              </a:r>
              <a:endParaRPr lang="en-US"/>
            </a:p>
          </p:txBody>
        </p:sp>
        <p:sp>
          <p:nvSpPr>
            <p:cNvPr id="427288" name="Rectangle 280"/>
            <p:cNvSpPr>
              <a:spLocks noChangeArrowheads="1"/>
            </p:cNvSpPr>
            <p:nvPr/>
          </p:nvSpPr>
          <p:spPr bwMode="auto">
            <a:xfrm>
              <a:off x="4647" y="471"/>
              <a:ext cx="288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89" name="Rectangle 281"/>
            <p:cNvSpPr>
              <a:spLocks noChangeArrowheads="1"/>
            </p:cNvSpPr>
            <p:nvPr/>
          </p:nvSpPr>
          <p:spPr bwMode="auto">
            <a:xfrm>
              <a:off x="4764" y="515"/>
              <a:ext cx="95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0">
                  <a:solidFill>
                    <a:srgbClr val="3333CC"/>
                  </a:solidFill>
                </a:rPr>
                <a:t>8</a:t>
              </a:r>
              <a:endParaRPr lang="en-US"/>
            </a:p>
          </p:txBody>
        </p:sp>
        <p:sp>
          <p:nvSpPr>
            <p:cNvPr id="427290" name="Rectangle 282"/>
            <p:cNvSpPr>
              <a:spLocks noChangeArrowheads="1"/>
            </p:cNvSpPr>
            <p:nvPr/>
          </p:nvSpPr>
          <p:spPr bwMode="auto">
            <a:xfrm>
              <a:off x="2631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1" name="Rectangle 283"/>
            <p:cNvSpPr>
              <a:spLocks noChangeArrowheads="1"/>
            </p:cNvSpPr>
            <p:nvPr/>
          </p:nvSpPr>
          <p:spPr bwMode="auto">
            <a:xfrm>
              <a:off x="2736" y="739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7292" name="Rectangle 284"/>
            <p:cNvSpPr>
              <a:spLocks noChangeArrowheads="1"/>
            </p:cNvSpPr>
            <p:nvPr/>
          </p:nvSpPr>
          <p:spPr bwMode="auto">
            <a:xfrm>
              <a:off x="2919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3" name="Rectangle 285"/>
            <p:cNvSpPr>
              <a:spLocks noChangeArrowheads="1"/>
            </p:cNvSpPr>
            <p:nvPr/>
          </p:nvSpPr>
          <p:spPr bwMode="auto">
            <a:xfrm>
              <a:off x="3017" y="739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7294" name="Rectangle 286"/>
            <p:cNvSpPr>
              <a:spLocks noChangeArrowheads="1"/>
            </p:cNvSpPr>
            <p:nvPr/>
          </p:nvSpPr>
          <p:spPr bwMode="auto">
            <a:xfrm>
              <a:off x="3207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5" name="Rectangle 287"/>
            <p:cNvSpPr>
              <a:spLocks noChangeArrowheads="1"/>
            </p:cNvSpPr>
            <p:nvPr/>
          </p:nvSpPr>
          <p:spPr bwMode="auto">
            <a:xfrm>
              <a:off x="3308" y="739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7296" name="Rectangle 288"/>
            <p:cNvSpPr>
              <a:spLocks noChangeArrowheads="1"/>
            </p:cNvSpPr>
            <p:nvPr/>
          </p:nvSpPr>
          <p:spPr bwMode="auto">
            <a:xfrm>
              <a:off x="3495" y="711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7" name="Rectangle 289"/>
            <p:cNvSpPr>
              <a:spLocks noChangeArrowheads="1"/>
            </p:cNvSpPr>
            <p:nvPr/>
          </p:nvSpPr>
          <p:spPr bwMode="auto">
            <a:xfrm>
              <a:off x="3585" y="739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7298" name="Rectangle 290"/>
            <p:cNvSpPr>
              <a:spLocks noChangeArrowheads="1"/>
            </p:cNvSpPr>
            <p:nvPr/>
          </p:nvSpPr>
          <p:spPr bwMode="auto">
            <a:xfrm>
              <a:off x="4071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299" name="Rectangle 291"/>
            <p:cNvSpPr>
              <a:spLocks noChangeArrowheads="1"/>
            </p:cNvSpPr>
            <p:nvPr/>
          </p:nvSpPr>
          <p:spPr bwMode="auto">
            <a:xfrm>
              <a:off x="4152" y="931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7300" name="Rectangle 292"/>
            <p:cNvSpPr>
              <a:spLocks noChangeArrowheads="1"/>
            </p:cNvSpPr>
            <p:nvPr/>
          </p:nvSpPr>
          <p:spPr bwMode="auto">
            <a:xfrm>
              <a:off x="807" y="903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01" name="Rectangle 293"/>
            <p:cNvSpPr>
              <a:spLocks noChangeArrowheads="1"/>
            </p:cNvSpPr>
            <p:nvPr/>
          </p:nvSpPr>
          <p:spPr bwMode="auto">
            <a:xfrm>
              <a:off x="865" y="942"/>
              <a:ext cx="536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0x006: </a:t>
              </a:r>
              <a:endParaRPr lang="en-US"/>
            </a:p>
          </p:txBody>
        </p:sp>
        <p:sp>
          <p:nvSpPr>
            <p:cNvPr id="427302" name="Rectangle 294"/>
            <p:cNvSpPr>
              <a:spLocks noChangeArrowheads="1"/>
            </p:cNvSpPr>
            <p:nvPr/>
          </p:nvSpPr>
          <p:spPr bwMode="auto">
            <a:xfrm>
              <a:off x="1367" y="942"/>
              <a:ext cx="469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irmovl </a:t>
              </a:r>
              <a:endParaRPr lang="en-US"/>
            </a:p>
          </p:txBody>
        </p:sp>
        <p:sp>
          <p:nvSpPr>
            <p:cNvPr id="427303" name="Rectangle 295"/>
            <p:cNvSpPr>
              <a:spLocks noChangeArrowheads="1"/>
            </p:cNvSpPr>
            <p:nvPr/>
          </p:nvSpPr>
          <p:spPr bwMode="auto">
            <a:xfrm>
              <a:off x="1870" y="942"/>
              <a:ext cx="335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$3,%</a:t>
              </a:r>
              <a:endParaRPr lang="en-US"/>
            </a:p>
          </p:txBody>
        </p:sp>
        <p:sp>
          <p:nvSpPr>
            <p:cNvPr id="427304" name="Rectangle 296"/>
            <p:cNvSpPr>
              <a:spLocks noChangeArrowheads="1"/>
            </p:cNvSpPr>
            <p:nvPr/>
          </p:nvSpPr>
          <p:spPr bwMode="auto">
            <a:xfrm>
              <a:off x="2171" y="942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7305" name="Rectangle 297"/>
            <p:cNvSpPr>
              <a:spLocks noChangeArrowheads="1"/>
            </p:cNvSpPr>
            <p:nvPr/>
          </p:nvSpPr>
          <p:spPr bwMode="auto">
            <a:xfrm>
              <a:off x="2919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06" name="Rectangle 298"/>
            <p:cNvSpPr>
              <a:spLocks noChangeArrowheads="1"/>
            </p:cNvSpPr>
            <p:nvPr/>
          </p:nvSpPr>
          <p:spPr bwMode="auto">
            <a:xfrm>
              <a:off x="3024" y="931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7307" name="Rectangle 299"/>
            <p:cNvSpPr>
              <a:spLocks noChangeArrowheads="1"/>
            </p:cNvSpPr>
            <p:nvPr/>
          </p:nvSpPr>
          <p:spPr bwMode="auto">
            <a:xfrm>
              <a:off x="3207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08" name="Rectangle 300"/>
            <p:cNvSpPr>
              <a:spLocks noChangeArrowheads="1"/>
            </p:cNvSpPr>
            <p:nvPr/>
          </p:nvSpPr>
          <p:spPr bwMode="auto">
            <a:xfrm>
              <a:off x="3305" y="931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7309" name="Rectangle 301"/>
            <p:cNvSpPr>
              <a:spLocks noChangeArrowheads="1"/>
            </p:cNvSpPr>
            <p:nvPr/>
          </p:nvSpPr>
          <p:spPr bwMode="auto">
            <a:xfrm>
              <a:off x="3495" y="903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0" name="Rectangle 302"/>
            <p:cNvSpPr>
              <a:spLocks noChangeArrowheads="1"/>
            </p:cNvSpPr>
            <p:nvPr/>
          </p:nvSpPr>
          <p:spPr bwMode="auto">
            <a:xfrm>
              <a:off x="3596" y="931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7311" name="Rectangle 303"/>
            <p:cNvSpPr>
              <a:spLocks noChangeArrowheads="1"/>
            </p:cNvSpPr>
            <p:nvPr/>
          </p:nvSpPr>
          <p:spPr bwMode="auto">
            <a:xfrm>
              <a:off x="3783" y="903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2" name="Rectangle 304"/>
            <p:cNvSpPr>
              <a:spLocks noChangeArrowheads="1"/>
            </p:cNvSpPr>
            <p:nvPr/>
          </p:nvSpPr>
          <p:spPr bwMode="auto">
            <a:xfrm>
              <a:off x="3873" y="931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7313" name="Rectangle 305"/>
            <p:cNvSpPr>
              <a:spLocks noChangeArrowheads="1"/>
            </p:cNvSpPr>
            <p:nvPr/>
          </p:nvSpPr>
          <p:spPr bwMode="auto">
            <a:xfrm>
              <a:off x="3783" y="711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4" name="Rectangle 306"/>
            <p:cNvSpPr>
              <a:spLocks noChangeArrowheads="1"/>
            </p:cNvSpPr>
            <p:nvPr/>
          </p:nvSpPr>
          <p:spPr bwMode="auto">
            <a:xfrm>
              <a:off x="3864" y="739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7315" name="Rectangle 307"/>
            <p:cNvSpPr>
              <a:spLocks noChangeArrowheads="1"/>
            </p:cNvSpPr>
            <p:nvPr/>
          </p:nvSpPr>
          <p:spPr bwMode="auto">
            <a:xfrm>
              <a:off x="3207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6" name="Rectangle 308"/>
            <p:cNvSpPr>
              <a:spLocks noChangeArrowheads="1"/>
            </p:cNvSpPr>
            <p:nvPr/>
          </p:nvSpPr>
          <p:spPr bwMode="auto">
            <a:xfrm>
              <a:off x="3312" y="1123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7317" name="Rectangle 309"/>
            <p:cNvSpPr>
              <a:spLocks noChangeArrowheads="1"/>
            </p:cNvSpPr>
            <p:nvPr/>
          </p:nvSpPr>
          <p:spPr bwMode="auto">
            <a:xfrm>
              <a:off x="3495" y="1095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18" name="Rectangle 310"/>
            <p:cNvSpPr>
              <a:spLocks noChangeArrowheads="1"/>
            </p:cNvSpPr>
            <p:nvPr/>
          </p:nvSpPr>
          <p:spPr bwMode="auto">
            <a:xfrm>
              <a:off x="3593" y="1123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7319" name="Rectangle 311"/>
            <p:cNvSpPr>
              <a:spLocks noChangeArrowheads="1"/>
            </p:cNvSpPr>
            <p:nvPr/>
          </p:nvSpPr>
          <p:spPr bwMode="auto">
            <a:xfrm>
              <a:off x="3783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20" name="Rectangle 312"/>
            <p:cNvSpPr>
              <a:spLocks noChangeArrowheads="1"/>
            </p:cNvSpPr>
            <p:nvPr/>
          </p:nvSpPr>
          <p:spPr bwMode="auto">
            <a:xfrm>
              <a:off x="3884" y="1123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7321" name="Rectangle 313"/>
            <p:cNvSpPr>
              <a:spLocks noChangeArrowheads="1"/>
            </p:cNvSpPr>
            <p:nvPr/>
          </p:nvSpPr>
          <p:spPr bwMode="auto">
            <a:xfrm>
              <a:off x="4071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22" name="Rectangle 314"/>
            <p:cNvSpPr>
              <a:spLocks noChangeArrowheads="1"/>
            </p:cNvSpPr>
            <p:nvPr/>
          </p:nvSpPr>
          <p:spPr bwMode="auto">
            <a:xfrm>
              <a:off x="4161" y="1123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7323" name="Rectangle 315"/>
            <p:cNvSpPr>
              <a:spLocks noChangeArrowheads="1"/>
            </p:cNvSpPr>
            <p:nvPr/>
          </p:nvSpPr>
          <p:spPr bwMode="auto">
            <a:xfrm>
              <a:off x="4359" y="1095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24" name="Rectangle 316"/>
            <p:cNvSpPr>
              <a:spLocks noChangeArrowheads="1"/>
            </p:cNvSpPr>
            <p:nvPr/>
          </p:nvSpPr>
          <p:spPr bwMode="auto">
            <a:xfrm>
              <a:off x="4440" y="1123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7325" name="Rectangle 317"/>
            <p:cNvSpPr>
              <a:spLocks noChangeArrowheads="1"/>
            </p:cNvSpPr>
            <p:nvPr/>
          </p:nvSpPr>
          <p:spPr bwMode="auto">
            <a:xfrm>
              <a:off x="807" y="1095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26" name="Rectangle 318"/>
            <p:cNvSpPr>
              <a:spLocks noChangeArrowheads="1"/>
            </p:cNvSpPr>
            <p:nvPr/>
          </p:nvSpPr>
          <p:spPr bwMode="auto">
            <a:xfrm>
              <a:off x="865" y="1134"/>
              <a:ext cx="536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0x00c: </a:t>
              </a:r>
              <a:endParaRPr lang="en-US"/>
            </a:p>
          </p:txBody>
        </p:sp>
        <p:sp>
          <p:nvSpPr>
            <p:cNvPr id="427327" name="Rectangle 319"/>
            <p:cNvSpPr>
              <a:spLocks noChangeArrowheads="1"/>
            </p:cNvSpPr>
            <p:nvPr/>
          </p:nvSpPr>
          <p:spPr bwMode="auto">
            <a:xfrm>
              <a:off x="1367" y="1134"/>
              <a:ext cx="268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addl</a:t>
              </a:r>
              <a:endParaRPr lang="en-US"/>
            </a:p>
          </p:txBody>
        </p:sp>
        <p:sp>
          <p:nvSpPr>
            <p:cNvPr id="427328" name="Rectangle 320"/>
            <p:cNvSpPr>
              <a:spLocks noChangeArrowheads="1"/>
            </p:cNvSpPr>
            <p:nvPr/>
          </p:nvSpPr>
          <p:spPr bwMode="auto">
            <a:xfrm>
              <a:off x="1669" y="1134"/>
              <a:ext cx="13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%</a:t>
              </a:r>
              <a:endParaRPr lang="en-US"/>
            </a:p>
          </p:txBody>
        </p:sp>
        <p:sp>
          <p:nvSpPr>
            <p:cNvPr id="427329" name="Rectangle 321"/>
            <p:cNvSpPr>
              <a:spLocks noChangeArrowheads="1"/>
            </p:cNvSpPr>
            <p:nvPr/>
          </p:nvSpPr>
          <p:spPr bwMode="auto">
            <a:xfrm>
              <a:off x="1769" y="1134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edx</a:t>
              </a:r>
              <a:endParaRPr lang="en-US"/>
            </a:p>
          </p:txBody>
        </p:sp>
        <p:sp>
          <p:nvSpPr>
            <p:cNvPr id="427330" name="Rectangle 322"/>
            <p:cNvSpPr>
              <a:spLocks noChangeArrowheads="1"/>
            </p:cNvSpPr>
            <p:nvPr/>
          </p:nvSpPr>
          <p:spPr bwMode="auto">
            <a:xfrm>
              <a:off x="1937" y="1134"/>
              <a:ext cx="201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,%</a:t>
              </a:r>
              <a:endParaRPr lang="en-US"/>
            </a:p>
          </p:txBody>
        </p:sp>
        <p:sp>
          <p:nvSpPr>
            <p:cNvPr id="427331" name="Rectangle 323"/>
            <p:cNvSpPr>
              <a:spLocks noChangeArrowheads="1"/>
            </p:cNvSpPr>
            <p:nvPr/>
          </p:nvSpPr>
          <p:spPr bwMode="auto">
            <a:xfrm>
              <a:off x="2104" y="1134"/>
              <a:ext cx="201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eax</a:t>
              </a:r>
              <a:endParaRPr lang="en-US"/>
            </a:p>
          </p:txBody>
        </p:sp>
        <p:sp>
          <p:nvSpPr>
            <p:cNvPr id="427332" name="Rectangle 324"/>
            <p:cNvSpPr>
              <a:spLocks noChangeArrowheads="1"/>
            </p:cNvSpPr>
            <p:nvPr/>
          </p:nvSpPr>
          <p:spPr bwMode="auto">
            <a:xfrm>
              <a:off x="3495" y="1287"/>
              <a:ext cx="289" cy="193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33" name="Rectangle 325"/>
            <p:cNvSpPr>
              <a:spLocks noChangeArrowheads="1"/>
            </p:cNvSpPr>
            <p:nvPr/>
          </p:nvSpPr>
          <p:spPr bwMode="auto">
            <a:xfrm>
              <a:off x="3600" y="1315"/>
              <a:ext cx="135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F</a:t>
              </a:r>
              <a:endParaRPr lang="en-US"/>
            </a:p>
          </p:txBody>
        </p:sp>
        <p:sp>
          <p:nvSpPr>
            <p:cNvPr id="427334" name="Rectangle 326"/>
            <p:cNvSpPr>
              <a:spLocks noChangeArrowheads="1"/>
            </p:cNvSpPr>
            <p:nvPr/>
          </p:nvSpPr>
          <p:spPr bwMode="auto">
            <a:xfrm>
              <a:off x="3783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35" name="Rectangle 327"/>
            <p:cNvSpPr>
              <a:spLocks noChangeArrowheads="1"/>
            </p:cNvSpPr>
            <p:nvPr/>
          </p:nvSpPr>
          <p:spPr bwMode="auto">
            <a:xfrm>
              <a:off x="3881" y="1315"/>
              <a:ext cx="149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D</a:t>
              </a:r>
              <a:endParaRPr lang="en-US"/>
            </a:p>
          </p:txBody>
        </p:sp>
        <p:sp>
          <p:nvSpPr>
            <p:cNvPr id="427336" name="Rectangle 328"/>
            <p:cNvSpPr>
              <a:spLocks noChangeArrowheads="1"/>
            </p:cNvSpPr>
            <p:nvPr/>
          </p:nvSpPr>
          <p:spPr bwMode="auto">
            <a:xfrm>
              <a:off x="4071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37" name="Rectangle 329"/>
            <p:cNvSpPr>
              <a:spLocks noChangeArrowheads="1"/>
            </p:cNvSpPr>
            <p:nvPr/>
          </p:nvSpPr>
          <p:spPr bwMode="auto">
            <a:xfrm>
              <a:off x="4172" y="1315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sp>
          <p:nvSpPr>
            <p:cNvPr id="427338" name="Rectangle 330"/>
            <p:cNvSpPr>
              <a:spLocks noChangeArrowheads="1"/>
            </p:cNvSpPr>
            <p:nvPr/>
          </p:nvSpPr>
          <p:spPr bwMode="auto">
            <a:xfrm>
              <a:off x="4359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39" name="Rectangle 331"/>
            <p:cNvSpPr>
              <a:spLocks noChangeArrowheads="1"/>
            </p:cNvSpPr>
            <p:nvPr/>
          </p:nvSpPr>
          <p:spPr bwMode="auto">
            <a:xfrm>
              <a:off x="4449" y="1315"/>
              <a:ext cx="164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M</a:t>
              </a:r>
              <a:endParaRPr lang="en-US"/>
            </a:p>
          </p:txBody>
        </p:sp>
        <p:sp>
          <p:nvSpPr>
            <p:cNvPr id="427340" name="Rectangle 332"/>
            <p:cNvSpPr>
              <a:spLocks noChangeArrowheads="1"/>
            </p:cNvSpPr>
            <p:nvPr/>
          </p:nvSpPr>
          <p:spPr bwMode="auto">
            <a:xfrm>
              <a:off x="4647" y="1287"/>
              <a:ext cx="289" cy="193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1" name="Rectangle 333"/>
            <p:cNvSpPr>
              <a:spLocks noChangeArrowheads="1"/>
            </p:cNvSpPr>
            <p:nvPr/>
          </p:nvSpPr>
          <p:spPr bwMode="auto">
            <a:xfrm>
              <a:off x="4728" y="1315"/>
              <a:ext cx="18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W</a:t>
              </a:r>
              <a:endParaRPr lang="en-US"/>
            </a:p>
          </p:txBody>
        </p:sp>
        <p:sp>
          <p:nvSpPr>
            <p:cNvPr id="427342" name="Rectangle 334"/>
            <p:cNvSpPr>
              <a:spLocks noChangeArrowheads="1"/>
            </p:cNvSpPr>
            <p:nvPr/>
          </p:nvSpPr>
          <p:spPr bwMode="auto">
            <a:xfrm>
              <a:off x="807" y="1287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3" name="Rectangle 335"/>
            <p:cNvSpPr>
              <a:spLocks noChangeArrowheads="1"/>
            </p:cNvSpPr>
            <p:nvPr/>
          </p:nvSpPr>
          <p:spPr bwMode="auto">
            <a:xfrm>
              <a:off x="865" y="1326"/>
              <a:ext cx="804" cy="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0">
                  <a:solidFill>
                    <a:srgbClr val="000000"/>
                  </a:solidFill>
                  <a:latin typeface="Courier New" pitchFamily="49" charset="0"/>
                </a:rPr>
                <a:t>0x00e: halt</a:t>
              </a:r>
              <a:endParaRPr lang="en-US"/>
            </a:p>
          </p:txBody>
        </p:sp>
        <p:sp>
          <p:nvSpPr>
            <p:cNvPr id="427344" name="Rectangle 336"/>
            <p:cNvSpPr>
              <a:spLocks noChangeArrowheads="1"/>
            </p:cNvSpPr>
            <p:nvPr/>
          </p:nvSpPr>
          <p:spPr bwMode="auto">
            <a:xfrm>
              <a:off x="807" y="519"/>
              <a:ext cx="1632" cy="1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5" name="Rectangle 337"/>
            <p:cNvSpPr>
              <a:spLocks noChangeArrowheads="1"/>
            </p:cNvSpPr>
            <p:nvPr/>
          </p:nvSpPr>
          <p:spPr bwMode="auto">
            <a:xfrm>
              <a:off x="898" y="553"/>
              <a:ext cx="804" cy="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# demo-h0.ys</a:t>
              </a:r>
              <a:endParaRPr lang="en-US"/>
            </a:p>
          </p:txBody>
        </p:sp>
        <p:sp>
          <p:nvSpPr>
            <p:cNvPr id="427346" name="Line 338"/>
            <p:cNvSpPr>
              <a:spLocks noChangeShapeType="1"/>
            </p:cNvSpPr>
            <p:nvPr/>
          </p:nvSpPr>
          <p:spPr bwMode="auto">
            <a:xfrm flipH="1">
              <a:off x="3015" y="1479"/>
              <a:ext cx="480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7" name="Line 339"/>
            <p:cNvSpPr>
              <a:spLocks noChangeShapeType="1"/>
            </p:cNvSpPr>
            <p:nvPr/>
          </p:nvSpPr>
          <p:spPr bwMode="auto">
            <a:xfrm>
              <a:off x="3783" y="1479"/>
              <a:ext cx="432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8" name="Rectangle 340"/>
            <p:cNvSpPr>
              <a:spLocks noChangeArrowheads="1"/>
            </p:cNvSpPr>
            <p:nvPr/>
          </p:nvSpPr>
          <p:spPr bwMode="auto">
            <a:xfrm>
              <a:off x="3015" y="2583"/>
              <a:ext cx="1201" cy="625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7349" name="Rectangle 341"/>
            <p:cNvSpPr>
              <a:spLocks noChangeArrowheads="1"/>
            </p:cNvSpPr>
            <p:nvPr/>
          </p:nvSpPr>
          <p:spPr bwMode="auto">
            <a:xfrm>
              <a:off x="3572" y="2624"/>
              <a:ext cx="142" cy="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600" b="0">
                  <a:solidFill>
                    <a:srgbClr val="000000"/>
                  </a:solidFill>
                </a:rPr>
                <a:t>E</a:t>
              </a:r>
              <a:endParaRPr lang="en-US"/>
            </a:p>
          </p:txBody>
        </p:sp>
        <p:grpSp>
          <p:nvGrpSpPr>
            <p:cNvPr id="427419" name="Group 411"/>
            <p:cNvGrpSpPr>
              <a:grpSpLocks/>
            </p:cNvGrpSpPr>
            <p:nvPr/>
          </p:nvGrpSpPr>
          <p:grpSpPr bwMode="auto">
            <a:xfrm>
              <a:off x="3015" y="1719"/>
              <a:ext cx="1729" cy="2113"/>
              <a:chOff x="3015" y="1719"/>
              <a:chExt cx="1729" cy="2113"/>
            </a:xfrm>
          </p:grpSpPr>
          <p:sp>
            <p:nvSpPr>
              <p:cNvPr id="427350" name="Rectangle 342"/>
              <p:cNvSpPr>
                <a:spLocks noChangeArrowheads="1"/>
              </p:cNvSpPr>
              <p:nvPr/>
            </p:nvSpPr>
            <p:spPr bwMode="auto">
              <a:xfrm>
                <a:off x="3015" y="3207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51" name="Rectangle 343"/>
              <p:cNvSpPr>
                <a:spLocks noChangeArrowheads="1"/>
              </p:cNvSpPr>
              <p:nvPr/>
            </p:nvSpPr>
            <p:spPr bwMode="auto">
              <a:xfrm>
                <a:off x="3569" y="3248"/>
                <a:ext cx="149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7352" name="Rectangle 344"/>
              <p:cNvSpPr>
                <a:spLocks noChangeArrowheads="1"/>
              </p:cNvSpPr>
              <p:nvPr/>
            </p:nvSpPr>
            <p:spPr bwMode="auto">
              <a:xfrm>
                <a:off x="3015" y="3447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53" name="Rectangle 345"/>
              <p:cNvSpPr>
                <a:spLocks noChangeArrowheads="1"/>
              </p:cNvSpPr>
              <p:nvPr/>
            </p:nvSpPr>
            <p:spPr bwMode="auto">
              <a:xfrm>
                <a:off x="3101" y="3479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7354" name="Rectangle 346"/>
              <p:cNvSpPr>
                <a:spLocks noChangeArrowheads="1"/>
              </p:cNvSpPr>
              <p:nvPr/>
            </p:nvSpPr>
            <p:spPr bwMode="auto">
              <a:xfrm>
                <a:off x="3325" y="3475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355" name="Rectangle 347"/>
              <p:cNvSpPr>
                <a:spLocks noChangeArrowheads="1"/>
              </p:cNvSpPr>
              <p:nvPr/>
            </p:nvSpPr>
            <p:spPr bwMode="auto">
              <a:xfrm>
                <a:off x="3456" y="3479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7356" name="Rectangle 348"/>
              <p:cNvSpPr>
                <a:spLocks noChangeArrowheads="1"/>
              </p:cNvSpPr>
              <p:nvPr/>
            </p:nvSpPr>
            <p:spPr bwMode="auto">
              <a:xfrm>
                <a:off x="3568" y="3491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357" name="Rectangle 349"/>
              <p:cNvSpPr>
                <a:spLocks noChangeArrowheads="1"/>
              </p:cNvSpPr>
              <p:nvPr/>
            </p:nvSpPr>
            <p:spPr bwMode="auto">
              <a:xfrm>
                <a:off x="3668" y="3491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edx</a:t>
                </a:r>
                <a:endParaRPr lang="en-US"/>
              </a:p>
            </p:txBody>
          </p:sp>
          <p:sp>
            <p:nvSpPr>
              <p:cNvPr id="427358" name="Rectangle 350"/>
              <p:cNvSpPr>
                <a:spLocks noChangeArrowheads="1"/>
              </p:cNvSpPr>
              <p:nvPr/>
            </p:nvSpPr>
            <p:spPr bwMode="auto">
              <a:xfrm>
                <a:off x="3836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7359" name="Rectangle 351"/>
              <p:cNvSpPr>
                <a:spLocks noChangeArrowheads="1"/>
              </p:cNvSpPr>
              <p:nvPr/>
            </p:nvSpPr>
            <p:spPr bwMode="auto">
              <a:xfrm>
                <a:off x="3898" y="3479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360" name="Rectangle 352"/>
              <p:cNvSpPr>
                <a:spLocks noChangeArrowheads="1"/>
              </p:cNvSpPr>
              <p:nvPr/>
            </p:nvSpPr>
            <p:spPr bwMode="auto">
              <a:xfrm>
                <a:off x="3994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7361" name="Rectangle 353"/>
              <p:cNvSpPr>
                <a:spLocks noChangeArrowheads="1"/>
              </p:cNvSpPr>
              <p:nvPr/>
            </p:nvSpPr>
            <p:spPr bwMode="auto">
              <a:xfrm>
                <a:off x="3101" y="3626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7362" name="Rectangle 354"/>
              <p:cNvSpPr>
                <a:spLocks noChangeArrowheads="1"/>
              </p:cNvSpPr>
              <p:nvPr/>
            </p:nvSpPr>
            <p:spPr bwMode="auto">
              <a:xfrm>
                <a:off x="3325" y="3622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363" name="Rectangle 355"/>
              <p:cNvSpPr>
                <a:spLocks noChangeArrowheads="1"/>
              </p:cNvSpPr>
              <p:nvPr/>
            </p:nvSpPr>
            <p:spPr bwMode="auto">
              <a:xfrm>
                <a:off x="3456" y="3626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7364" name="Rectangle 356"/>
              <p:cNvSpPr>
                <a:spLocks noChangeArrowheads="1"/>
              </p:cNvSpPr>
              <p:nvPr/>
            </p:nvSpPr>
            <p:spPr bwMode="auto">
              <a:xfrm>
                <a:off x="3568" y="3638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365" name="Rectangle 357"/>
              <p:cNvSpPr>
                <a:spLocks noChangeArrowheads="1"/>
              </p:cNvSpPr>
              <p:nvPr/>
            </p:nvSpPr>
            <p:spPr bwMode="auto">
              <a:xfrm>
                <a:off x="3668" y="3638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427366" name="Rectangle 358"/>
              <p:cNvSpPr>
                <a:spLocks noChangeArrowheads="1"/>
              </p:cNvSpPr>
              <p:nvPr/>
            </p:nvSpPr>
            <p:spPr bwMode="auto">
              <a:xfrm>
                <a:off x="3836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7367" name="Rectangle 359"/>
              <p:cNvSpPr>
                <a:spLocks noChangeArrowheads="1"/>
              </p:cNvSpPr>
              <p:nvPr/>
            </p:nvSpPr>
            <p:spPr bwMode="auto">
              <a:xfrm>
                <a:off x="3898" y="3626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368" name="Rectangle 360"/>
              <p:cNvSpPr>
                <a:spLocks noChangeArrowheads="1"/>
              </p:cNvSpPr>
              <p:nvPr/>
            </p:nvSpPr>
            <p:spPr bwMode="auto">
              <a:xfrm>
                <a:off x="3994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7369" name="Rectangle 361"/>
              <p:cNvSpPr>
                <a:spLocks noChangeArrowheads="1"/>
              </p:cNvSpPr>
              <p:nvPr/>
            </p:nvSpPr>
            <p:spPr bwMode="auto">
              <a:xfrm>
                <a:off x="3015" y="3207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70" name="Rectangle 362"/>
              <p:cNvSpPr>
                <a:spLocks noChangeArrowheads="1"/>
              </p:cNvSpPr>
              <p:nvPr/>
            </p:nvSpPr>
            <p:spPr bwMode="auto">
              <a:xfrm>
                <a:off x="3569" y="3248"/>
                <a:ext cx="149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D</a:t>
                </a:r>
                <a:endParaRPr lang="en-US"/>
              </a:p>
            </p:txBody>
          </p:sp>
          <p:sp>
            <p:nvSpPr>
              <p:cNvPr id="427371" name="Rectangle 363"/>
              <p:cNvSpPr>
                <a:spLocks noChangeArrowheads="1"/>
              </p:cNvSpPr>
              <p:nvPr/>
            </p:nvSpPr>
            <p:spPr bwMode="auto">
              <a:xfrm>
                <a:off x="3015" y="3447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72" name="Rectangle 364"/>
              <p:cNvSpPr>
                <a:spLocks noChangeArrowheads="1"/>
              </p:cNvSpPr>
              <p:nvPr/>
            </p:nvSpPr>
            <p:spPr bwMode="auto">
              <a:xfrm>
                <a:off x="3101" y="3479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valA</a:t>
                </a:r>
                <a:endParaRPr lang="en-US"/>
              </a:p>
            </p:txBody>
          </p:sp>
          <p:sp>
            <p:nvSpPr>
              <p:cNvPr id="427373" name="Rectangle 365"/>
              <p:cNvSpPr>
                <a:spLocks noChangeArrowheads="1"/>
              </p:cNvSpPr>
              <p:nvPr/>
            </p:nvSpPr>
            <p:spPr bwMode="auto">
              <a:xfrm>
                <a:off x="3325" y="3475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374" name="Rectangle 366"/>
              <p:cNvSpPr>
                <a:spLocks noChangeArrowheads="1"/>
              </p:cNvSpPr>
              <p:nvPr/>
            </p:nvSpPr>
            <p:spPr bwMode="auto">
              <a:xfrm>
                <a:off x="3456" y="3479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7375" name="Rectangle 367"/>
              <p:cNvSpPr>
                <a:spLocks noChangeArrowheads="1"/>
              </p:cNvSpPr>
              <p:nvPr/>
            </p:nvSpPr>
            <p:spPr bwMode="auto">
              <a:xfrm>
                <a:off x="3568" y="3491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376" name="Rectangle 368"/>
              <p:cNvSpPr>
                <a:spLocks noChangeArrowheads="1"/>
              </p:cNvSpPr>
              <p:nvPr/>
            </p:nvSpPr>
            <p:spPr bwMode="auto">
              <a:xfrm>
                <a:off x="3668" y="3491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edx</a:t>
                </a:r>
                <a:endParaRPr lang="en-US"/>
              </a:p>
            </p:txBody>
          </p:sp>
          <p:sp>
            <p:nvSpPr>
              <p:cNvPr id="427377" name="Rectangle 369"/>
              <p:cNvSpPr>
                <a:spLocks noChangeArrowheads="1"/>
              </p:cNvSpPr>
              <p:nvPr/>
            </p:nvSpPr>
            <p:spPr bwMode="auto">
              <a:xfrm>
                <a:off x="3836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7378" name="Rectangle 370"/>
              <p:cNvSpPr>
                <a:spLocks noChangeArrowheads="1"/>
              </p:cNvSpPr>
              <p:nvPr/>
            </p:nvSpPr>
            <p:spPr bwMode="auto">
              <a:xfrm>
                <a:off x="3898" y="3479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379" name="Rectangle 371"/>
              <p:cNvSpPr>
                <a:spLocks noChangeArrowheads="1"/>
              </p:cNvSpPr>
              <p:nvPr/>
            </p:nvSpPr>
            <p:spPr bwMode="auto">
              <a:xfrm>
                <a:off x="3994" y="3479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7380" name="Rectangle 372"/>
              <p:cNvSpPr>
                <a:spLocks noChangeArrowheads="1"/>
              </p:cNvSpPr>
              <p:nvPr/>
            </p:nvSpPr>
            <p:spPr bwMode="auto">
              <a:xfrm>
                <a:off x="3101" y="3626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valB</a:t>
                </a:r>
                <a:endParaRPr lang="en-US"/>
              </a:p>
            </p:txBody>
          </p:sp>
          <p:sp>
            <p:nvSpPr>
              <p:cNvPr id="427381" name="Rectangle 373"/>
              <p:cNvSpPr>
                <a:spLocks noChangeArrowheads="1"/>
              </p:cNvSpPr>
              <p:nvPr/>
            </p:nvSpPr>
            <p:spPr bwMode="auto">
              <a:xfrm>
                <a:off x="3325" y="3622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382" name="Rectangle 374"/>
              <p:cNvSpPr>
                <a:spLocks noChangeArrowheads="1"/>
              </p:cNvSpPr>
              <p:nvPr/>
            </p:nvSpPr>
            <p:spPr bwMode="auto">
              <a:xfrm>
                <a:off x="3456" y="3626"/>
                <a:ext cx="16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R[</a:t>
                </a:r>
                <a:endParaRPr lang="en-US"/>
              </a:p>
            </p:txBody>
          </p:sp>
          <p:sp>
            <p:nvSpPr>
              <p:cNvPr id="427383" name="Rectangle 375"/>
              <p:cNvSpPr>
                <a:spLocks noChangeArrowheads="1"/>
              </p:cNvSpPr>
              <p:nvPr/>
            </p:nvSpPr>
            <p:spPr bwMode="auto">
              <a:xfrm>
                <a:off x="3568" y="3638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384" name="Rectangle 376"/>
              <p:cNvSpPr>
                <a:spLocks noChangeArrowheads="1"/>
              </p:cNvSpPr>
              <p:nvPr/>
            </p:nvSpPr>
            <p:spPr bwMode="auto">
              <a:xfrm>
                <a:off x="3668" y="3638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  <p:sp>
            <p:nvSpPr>
              <p:cNvPr id="427385" name="Rectangle 377"/>
              <p:cNvSpPr>
                <a:spLocks noChangeArrowheads="1"/>
              </p:cNvSpPr>
              <p:nvPr/>
            </p:nvSpPr>
            <p:spPr bwMode="auto">
              <a:xfrm>
                <a:off x="3836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] </a:t>
                </a:r>
                <a:endParaRPr lang="en-US"/>
              </a:p>
            </p:txBody>
          </p:sp>
          <p:sp>
            <p:nvSpPr>
              <p:cNvPr id="427386" name="Rectangle 378"/>
              <p:cNvSpPr>
                <a:spLocks noChangeArrowheads="1"/>
              </p:cNvSpPr>
              <p:nvPr/>
            </p:nvSpPr>
            <p:spPr bwMode="auto">
              <a:xfrm>
                <a:off x="3898" y="3626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387" name="Rectangle 379"/>
              <p:cNvSpPr>
                <a:spLocks noChangeArrowheads="1"/>
              </p:cNvSpPr>
              <p:nvPr/>
            </p:nvSpPr>
            <p:spPr bwMode="auto">
              <a:xfrm>
                <a:off x="3994" y="3626"/>
                <a:ext cx="111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</a:t>
                </a:r>
                <a:endParaRPr lang="en-US"/>
              </a:p>
            </p:txBody>
          </p:sp>
          <p:sp>
            <p:nvSpPr>
              <p:cNvPr id="427388" name="Rectangle 380"/>
              <p:cNvSpPr>
                <a:spLocks noChangeArrowheads="1"/>
              </p:cNvSpPr>
              <p:nvPr/>
            </p:nvSpPr>
            <p:spPr bwMode="auto">
              <a:xfrm>
                <a:off x="3015" y="1719"/>
                <a:ext cx="1201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89" name="Rectangle 381"/>
              <p:cNvSpPr>
                <a:spLocks noChangeArrowheads="1"/>
              </p:cNvSpPr>
              <p:nvPr/>
            </p:nvSpPr>
            <p:spPr bwMode="auto">
              <a:xfrm>
                <a:off x="3403" y="1757"/>
                <a:ext cx="480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Cycle 4</a:t>
                </a:r>
                <a:endParaRPr lang="en-US"/>
              </a:p>
            </p:txBody>
          </p:sp>
          <p:grpSp>
            <p:nvGrpSpPr>
              <p:cNvPr id="427392" name="Group 384"/>
              <p:cNvGrpSpPr>
                <a:grpSpLocks/>
              </p:cNvGrpSpPr>
              <p:nvPr/>
            </p:nvGrpSpPr>
            <p:grpSpPr bwMode="auto">
              <a:xfrm>
                <a:off x="4071" y="3495"/>
                <a:ext cx="336" cy="149"/>
                <a:chOff x="4071" y="3495"/>
                <a:chExt cx="336" cy="149"/>
              </a:xfrm>
            </p:grpSpPr>
            <p:sp>
              <p:nvSpPr>
                <p:cNvPr id="427390" name="Line 382"/>
                <p:cNvSpPr>
                  <a:spLocks noChangeShapeType="1"/>
                </p:cNvSpPr>
                <p:nvPr/>
              </p:nvSpPr>
              <p:spPr bwMode="auto">
                <a:xfrm flipH="1">
                  <a:off x="4126" y="3495"/>
                  <a:ext cx="281" cy="12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391" name="Freeform 383"/>
                <p:cNvSpPr>
                  <a:spLocks/>
                </p:cNvSpPr>
                <p:nvPr/>
              </p:nvSpPr>
              <p:spPr bwMode="auto">
                <a:xfrm>
                  <a:off x="4071" y="3586"/>
                  <a:ext cx="70" cy="58"/>
                </a:xfrm>
                <a:custGeom>
                  <a:avLst/>
                  <a:gdLst/>
                  <a:ahLst/>
                  <a:cxnLst>
                    <a:cxn ang="0">
                      <a:pos x="46" y="0"/>
                    </a:cxn>
                    <a:cxn ang="0">
                      <a:pos x="0" y="53"/>
                    </a:cxn>
                    <a:cxn ang="0">
                      <a:pos x="70" y="58"/>
                    </a:cxn>
                    <a:cxn ang="0">
                      <a:pos x="46" y="0"/>
                    </a:cxn>
                  </a:cxnLst>
                  <a:rect l="0" t="0" r="r" b="b"/>
                  <a:pathLst>
                    <a:path w="70" h="58">
                      <a:moveTo>
                        <a:pt x="46" y="0"/>
                      </a:moveTo>
                      <a:lnTo>
                        <a:pt x="0" y="53"/>
                      </a:lnTo>
                      <a:lnTo>
                        <a:pt x="70" y="58"/>
                      </a:lnTo>
                      <a:lnTo>
                        <a:pt x="4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7393" name="Rectangle 385"/>
              <p:cNvSpPr>
                <a:spLocks noChangeArrowheads="1"/>
              </p:cNvSpPr>
              <p:nvPr/>
            </p:nvSpPr>
            <p:spPr bwMode="auto">
              <a:xfrm>
                <a:off x="4379" y="3351"/>
                <a:ext cx="365" cy="19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94" name="Rectangle 386"/>
              <p:cNvSpPr>
                <a:spLocks noChangeArrowheads="1"/>
              </p:cNvSpPr>
              <p:nvPr/>
            </p:nvSpPr>
            <p:spPr bwMode="auto">
              <a:xfrm>
                <a:off x="4437" y="3387"/>
                <a:ext cx="297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 i="1">
                    <a:solidFill>
                      <a:srgbClr val="000000"/>
                    </a:solidFill>
                  </a:rPr>
                  <a:t>Error</a:t>
                </a:r>
                <a:endParaRPr lang="en-US"/>
              </a:p>
            </p:txBody>
          </p:sp>
          <p:sp>
            <p:nvSpPr>
              <p:cNvPr id="427395" name="Rectangle 387"/>
              <p:cNvSpPr>
                <a:spLocks noChangeArrowheads="1"/>
              </p:cNvSpPr>
              <p:nvPr/>
            </p:nvSpPr>
            <p:spPr bwMode="auto">
              <a:xfrm>
                <a:off x="3015" y="1959"/>
                <a:ext cx="1201" cy="625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96" name="Rectangle 388"/>
              <p:cNvSpPr>
                <a:spLocks noChangeArrowheads="1"/>
              </p:cNvSpPr>
              <p:nvPr/>
            </p:nvSpPr>
            <p:spPr bwMode="auto">
              <a:xfrm>
                <a:off x="3561" y="2000"/>
                <a:ext cx="164" cy="1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600" b="0">
                    <a:solidFill>
                      <a:srgbClr val="000000"/>
                    </a:solidFill>
                  </a:rPr>
                  <a:t>M</a:t>
                </a:r>
                <a:endParaRPr lang="en-US"/>
              </a:p>
            </p:txBody>
          </p:sp>
          <p:sp>
            <p:nvSpPr>
              <p:cNvPr id="427397" name="Rectangle 389"/>
              <p:cNvSpPr>
                <a:spLocks noChangeArrowheads="1"/>
              </p:cNvSpPr>
              <p:nvPr/>
            </p:nvSpPr>
            <p:spPr bwMode="auto">
              <a:xfrm>
                <a:off x="3015" y="2151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398" name="Rectangle 390"/>
              <p:cNvSpPr>
                <a:spLocks noChangeArrowheads="1"/>
              </p:cNvSpPr>
              <p:nvPr/>
            </p:nvSpPr>
            <p:spPr bwMode="auto">
              <a:xfrm>
                <a:off x="3077" y="2190"/>
                <a:ext cx="20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M_</a:t>
                </a:r>
                <a:endParaRPr lang="en-US"/>
              </a:p>
            </p:txBody>
          </p:sp>
          <p:sp>
            <p:nvSpPr>
              <p:cNvPr id="427399" name="Rectangle 391"/>
              <p:cNvSpPr>
                <a:spLocks noChangeArrowheads="1"/>
              </p:cNvSpPr>
              <p:nvPr/>
            </p:nvSpPr>
            <p:spPr bwMode="auto">
              <a:xfrm>
                <a:off x="3256" y="2190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valE</a:t>
                </a:r>
                <a:endParaRPr lang="en-US"/>
              </a:p>
            </p:txBody>
          </p:sp>
          <p:sp>
            <p:nvSpPr>
              <p:cNvPr id="427400" name="Rectangle 392"/>
              <p:cNvSpPr>
                <a:spLocks noChangeArrowheads="1"/>
              </p:cNvSpPr>
              <p:nvPr/>
            </p:nvSpPr>
            <p:spPr bwMode="auto">
              <a:xfrm>
                <a:off x="3480" y="2190"/>
                <a:ext cx="269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10</a:t>
                </a:r>
                <a:endParaRPr lang="en-US"/>
              </a:p>
            </p:txBody>
          </p:sp>
          <p:sp>
            <p:nvSpPr>
              <p:cNvPr id="427401" name="Rectangle 393"/>
              <p:cNvSpPr>
                <a:spLocks noChangeArrowheads="1"/>
              </p:cNvSpPr>
              <p:nvPr/>
            </p:nvSpPr>
            <p:spPr bwMode="auto">
              <a:xfrm>
                <a:off x="3077" y="2329"/>
                <a:ext cx="20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M_</a:t>
                </a:r>
                <a:endParaRPr lang="en-US"/>
              </a:p>
            </p:txBody>
          </p:sp>
          <p:sp>
            <p:nvSpPr>
              <p:cNvPr id="427402" name="Rectangle 394"/>
              <p:cNvSpPr>
                <a:spLocks noChangeArrowheads="1"/>
              </p:cNvSpPr>
              <p:nvPr/>
            </p:nvSpPr>
            <p:spPr bwMode="auto">
              <a:xfrm>
                <a:off x="3256" y="2329"/>
                <a:ext cx="2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dstE</a:t>
                </a:r>
                <a:endParaRPr lang="en-US"/>
              </a:p>
            </p:txBody>
          </p:sp>
          <p:sp>
            <p:nvSpPr>
              <p:cNvPr id="427403" name="Rectangle 395"/>
              <p:cNvSpPr>
                <a:spLocks noChangeArrowheads="1"/>
              </p:cNvSpPr>
              <p:nvPr/>
            </p:nvSpPr>
            <p:spPr bwMode="auto">
              <a:xfrm>
                <a:off x="3487" y="2329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404" name="Rectangle 396"/>
              <p:cNvSpPr>
                <a:spLocks noChangeArrowheads="1"/>
              </p:cNvSpPr>
              <p:nvPr/>
            </p:nvSpPr>
            <p:spPr bwMode="auto">
              <a:xfrm>
                <a:off x="3583" y="2341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405" name="Rectangle 397"/>
              <p:cNvSpPr>
                <a:spLocks noChangeArrowheads="1"/>
              </p:cNvSpPr>
              <p:nvPr/>
            </p:nvSpPr>
            <p:spPr bwMode="auto">
              <a:xfrm>
                <a:off x="3683" y="2341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edx</a:t>
                </a:r>
                <a:endParaRPr lang="en-US"/>
              </a:p>
            </p:txBody>
          </p:sp>
          <p:grpSp>
            <p:nvGrpSpPr>
              <p:cNvPr id="427408" name="Group 400"/>
              <p:cNvGrpSpPr>
                <a:grpSpLocks/>
              </p:cNvGrpSpPr>
              <p:nvPr/>
            </p:nvGrpSpPr>
            <p:grpSpPr bwMode="auto">
              <a:xfrm>
                <a:off x="4071" y="3447"/>
                <a:ext cx="336" cy="70"/>
                <a:chOff x="4071" y="3447"/>
                <a:chExt cx="336" cy="70"/>
              </a:xfrm>
            </p:grpSpPr>
            <p:sp>
              <p:nvSpPr>
                <p:cNvPr id="427406" name="Line 398"/>
                <p:cNvSpPr>
                  <a:spLocks noChangeShapeType="1"/>
                </p:cNvSpPr>
                <p:nvPr/>
              </p:nvSpPr>
              <p:spPr bwMode="auto">
                <a:xfrm flipH="1">
                  <a:off x="4130" y="3447"/>
                  <a:ext cx="277" cy="39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407" name="Freeform 399"/>
                <p:cNvSpPr>
                  <a:spLocks/>
                </p:cNvSpPr>
                <p:nvPr/>
              </p:nvSpPr>
              <p:spPr bwMode="auto">
                <a:xfrm>
                  <a:off x="4071" y="3455"/>
                  <a:ext cx="67" cy="62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0" y="40"/>
                    </a:cxn>
                    <a:cxn ang="0">
                      <a:pos x="67" y="62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67" h="62">
                      <a:moveTo>
                        <a:pt x="58" y="0"/>
                      </a:moveTo>
                      <a:lnTo>
                        <a:pt x="0" y="40"/>
                      </a:lnTo>
                      <a:lnTo>
                        <a:pt x="67" y="62"/>
                      </a:lnTo>
                      <a:lnTo>
                        <a:pt x="5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7409" name="Rectangle 401"/>
              <p:cNvSpPr>
                <a:spLocks noChangeArrowheads="1"/>
              </p:cNvSpPr>
              <p:nvPr/>
            </p:nvSpPr>
            <p:spPr bwMode="auto">
              <a:xfrm>
                <a:off x="3015" y="2775"/>
                <a:ext cx="1201" cy="337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7410" name="Rectangle 402"/>
              <p:cNvSpPr>
                <a:spLocks noChangeArrowheads="1"/>
              </p:cNvSpPr>
              <p:nvPr/>
            </p:nvSpPr>
            <p:spPr bwMode="auto">
              <a:xfrm>
                <a:off x="3077" y="2815"/>
                <a:ext cx="173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e_</a:t>
                </a:r>
                <a:endParaRPr lang="en-US"/>
              </a:p>
            </p:txBody>
          </p:sp>
          <p:sp>
            <p:nvSpPr>
              <p:cNvPr id="427411" name="Rectangle 403"/>
              <p:cNvSpPr>
                <a:spLocks noChangeArrowheads="1"/>
              </p:cNvSpPr>
              <p:nvPr/>
            </p:nvSpPr>
            <p:spPr bwMode="auto">
              <a:xfrm>
                <a:off x="3225" y="2815"/>
                <a:ext cx="217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valE</a:t>
                </a:r>
                <a:endParaRPr lang="en-US"/>
              </a:p>
            </p:txBody>
          </p:sp>
          <p:sp>
            <p:nvSpPr>
              <p:cNvPr id="427412" name="Rectangle 404"/>
              <p:cNvSpPr>
                <a:spLocks noChangeArrowheads="1"/>
              </p:cNvSpPr>
              <p:nvPr/>
            </p:nvSpPr>
            <p:spPr bwMode="auto">
              <a:xfrm>
                <a:off x="3449" y="2811"/>
                <a:ext cx="187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Wingdings 3" pitchFamily="18" charset="2"/>
                  </a:rPr>
                  <a:t>f</a:t>
                </a:r>
                <a:endParaRPr lang="en-US"/>
              </a:p>
            </p:txBody>
          </p:sp>
          <p:sp>
            <p:nvSpPr>
              <p:cNvPr id="427413" name="Rectangle 405"/>
              <p:cNvSpPr>
                <a:spLocks noChangeArrowheads="1"/>
              </p:cNvSpPr>
              <p:nvPr/>
            </p:nvSpPr>
            <p:spPr bwMode="auto">
              <a:xfrm>
                <a:off x="3580" y="2815"/>
                <a:ext cx="520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0 + 3 = 3 </a:t>
                </a:r>
                <a:endParaRPr lang="en-US"/>
              </a:p>
            </p:txBody>
          </p:sp>
          <p:sp>
            <p:nvSpPr>
              <p:cNvPr id="427414" name="Rectangle 406"/>
              <p:cNvSpPr>
                <a:spLocks noChangeArrowheads="1"/>
              </p:cNvSpPr>
              <p:nvPr/>
            </p:nvSpPr>
            <p:spPr bwMode="auto">
              <a:xfrm>
                <a:off x="3077" y="2953"/>
                <a:ext cx="186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E_</a:t>
                </a:r>
                <a:endParaRPr lang="en-US"/>
              </a:p>
            </p:txBody>
          </p:sp>
          <p:sp>
            <p:nvSpPr>
              <p:cNvPr id="427415" name="Rectangle 407"/>
              <p:cNvSpPr>
                <a:spLocks noChangeArrowheads="1"/>
              </p:cNvSpPr>
              <p:nvPr/>
            </p:nvSpPr>
            <p:spPr bwMode="auto">
              <a:xfrm>
                <a:off x="3238" y="2953"/>
                <a:ext cx="224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dstE</a:t>
                </a:r>
                <a:endParaRPr lang="en-US"/>
              </a:p>
            </p:txBody>
          </p:sp>
          <p:sp>
            <p:nvSpPr>
              <p:cNvPr id="427416" name="Rectangle 408"/>
              <p:cNvSpPr>
                <a:spLocks noChangeArrowheads="1"/>
              </p:cNvSpPr>
              <p:nvPr/>
            </p:nvSpPr>
            <p:spPr bwMode="auto">
              <a:xfrm>
                <a:off x="3469" y="2953"/>
                <a:ext cx="145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</a:rPr>
                  <a:t>= </a:t>
                </a:r>
                <a:endParaRPr lang="en-US"/>
              </a:p>
            </p:txBody>
          </p:sp>
          <p:sp>
            <p:nvSpPr>
              <p:cNvPr id="427417" name="Rectangle 409"/>
              <p:cNvSpPr>
                <a:spLocks noChangeArrowheads="1"/>
              </p:cNvSpPr>
              <p:nvPr/>
            </p:nvSpPr>
            <p:spPr bwMode="auto">
              <a:xfrm>
                <a:off x="3565" y="2965"/>
                <a:ext cx="134" cy="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%</a:t>
                </a:r>
                <a:endParaRPr lang="en-US"/>
              </a:p>
            </p:txBody>
          </p:sp>
          <p:sp>
            <p:nvSpPr>
              <p:cNvPr id="427418" name="Rectangle 410"/>
              <p:cNvSpPr>
                <a:spLocks noChangeArrowheads="1"/>
              </p:cNvSpPr>
              <p:nvPr/>
            </p:nvSpPr>
            <p:spPr bwMode="auto">
              <a:xfrm>
                <a:off x="3665" y="2965"/>
                <a:ext cx="201" cy="1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b="0">
                    <a:solidFill>
                      <a:srgbClr val="000000"/>
                    </a:solidFill>
                    <a:latin typeface="Courier New" pitchFamily="49" charset="0"/>
                  </a:rPr>
                  <a:t>eax</a:t>
                </a:r>
                <a:endParaRPr lang="en-US"/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Stalling for Data Dependencies</a:t>
            </a:r>
          </a:p>
        </p:txBody>
      </p:sp>
      <p:sp>
        <p:nvSpPr>
          <p:cNvPr id="436436" name="Rectangle 212"/>
          <p:cNvSpPr>
            <a:spLocks noGrp="1" noChangeArrowheads="1"/>
          </p:cNvSpPr>
          <p:nvPr>
            <p:ph type="body" idx="1"/>
          </p:nvPr>
        </p:nvSpPr>
        <p:spPr>
          <a:xfrm>
            <a:off x="290513" y="3810000"/>
            <a:ext cx="8294687" cy="2622550"/>
          </a:xfrm>
        </p:spPr>
        <p:txBody>
          <a:bodyPr/>
          <a:lstStyle/>
          <a:p>
            <a:pPr lvl="1"/>
            <a:r>
              <a:rPr lang="en-US"/>
              <a:t>If instruction follows too closely after one that writes register, slow it down</a:t>
            </a:r>
          </a:p>
          <a:p>
            <a:pPr lvl="1"/>
            <a:r>
              <a:rPr lang="en-US"/>
              <a:t>Hold instruction in decode</a:t>
            </a:r>
          </a:p>
          <a:p>
            <a:pPr lvl="1"/>
            <a:r>
              <a:rPr lang="en-US"/>
              <a:t>Dynamically inject nop into execute stage</a:t>
            </a:r>
          </a:p>
        </p:txBody>
      </p:sp>
      <p:sp>
        <p:nvSpPr>
          <p:cNvPr id="436379" name="Rectangle 155"/>
          <p:cNvSpPr>
            <a:spLocks noChangeArrowheads="1"/>
          </p:cNvSpPr>
          <p:nvPr/>
        </p:nvSpPr>
        <p:spPr bwMode="auto">
          <a:xfrm>
            <a:off x="685800" y="13716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0x000: irmovl $10,%edx</a:t>
            </a:r>
          </a:p>
        </p:txBody>
      </p:sp>
      <p:sp>
        <p:nvSpPr>
          <p:cNvPr id="436380" name="Rectangle 156"/>
          <p:cNvSpPr>
            <a:spLocks noChangeArrowheads="1"/>
          </p:cNvSpPr>
          <p:nvPr/>
        </p:nvSpPr>
        <p:spPr bwMode="auto">
          <a:xfrm>
            <a:off x="35814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36381" name="Rectangle 157"/>
          <p:cNvSpPr>
            <a:spLocks noChangeArrowheads="1"/>
          </p:cNvSpPr>
          <p:nvPr/>
        </p:nvSpPr>
        <p:spPr bwMode="auto">
          <a:xfrm>
            <a:off x="40386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36382" name="Rectangle 158"/>
          <p:cNvSpPr>
            <a:spLocks noChangeArrowheads="1"/>
          </p:cNvSpPr>
          <p:nvPr/>
        </p:nvSpPr>
        <p:spPr bwMode="auto">
          <a:xfrm>
            <a:off x="44958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36383" name="Rectangle 159"/>
          <p:cNvSpPr>
            <a:spLocks noChangeArrowheads="1"/>
          </p:cNvSpPr>
          <p:nvPr/>
        </p:nvSpPr>
        <p:spPr bwMode="auto">
          <a:xfrm>
            <a:off x="49530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36384" name="Rectangle 160"/>
          <p:cNvSpPr>
            <a:spLocks noChangeArrowheads="1"/>
          </p:cNvSpPr>
          <p:nvPr/>
        </p:nvSpPr>
        <p:spPr bwMode="auto">
          <a:xfrm>
            <a:off x="54102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436385" name="Rectangle 161"/>
          <p:cNvSpPr>
            <a:spLocks noChangeArrowheads="1"/>
          </p:cNvSpPr>
          <p:nvPr/>
        </p:nvSpPr>
        <p:spPr bwMode="auto">
          <a:xfrm>
            <a:off x="58674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436386" name="Rectangle 162"/>
          <p:cNvSpPr>
            <a:spLocks noChangeArrowheads="1"/>
          </p:cNvSpPr>
          <p:nvPr/>
        </p:nvSpPr>
        <p:spPr bwMode="auto">
          <a:xfrm>
            <a:off x="63246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436387" name="Rectangle 163"/>
          <p:cNvSpPr>
            <a:spLocks noChangeArrowheads="1"/>
          </p:cNvSpPr>
          <p:nvPr/>
        </p:nvSpPr>
        <p:spPr bwMode="auto">
          <a:xfrm>
            <a:off x="67818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436388" name="Rectangle 164"/>
          <p:cNvSpPr>
            <a:spLocks noChangeArrowheads="1"/>
          </p:cNvSpPr>
          <p:nvPr/>
        </p:nvSpPr>
        <p:spPr bwMode="auto">
          <a:xfrm>
            <a:off x="72390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9</a:t>
            </a:r>
          </a:p>
        </p:txBody>
      </p:sp>
      <p:grpSp>
        <p:nvGrpSpPr>
          <p:cNvPr id="436389" name="Group 165"/>
          <p:cNvGrpSpPr>
            <a:grpSpLocks/>
          </p:cNvGrpSpPr>
          <p:nvPr/>
        </p:nvGrpSpPr>
        <p:grpSpPr bwMode="auto">
          <a:xfrm>
            <a:off x="3581400" y="1371600"/>
            <a:ext cx="2286000" cy="304800"/>
            <a:chOff x="1920" y="1296"/>
            <a:chExt cx="1440" cy="192"/>
          </a:xfrm>
        </p:grpSpPr>
        <p:sp>
          <p:nvSpPr>
            <p:cNvPr id="436390" name="Rectangle 166"/>
            <p:cNvSpPr>
              <a:spLocks noChangeArrowheads="1"/>
            </p:cNvSpPr>
            <p:nvPr/>
          </p:nvSpPr>
          <p:spPr bwMode="auto">
            <a:xfrm>
              <a:off x="1920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</a:t>
              </a:r>
            </a:p>
          </p:txBody>
        </p:sp>
        <p:sp>
          <p:nvSpPr>
            <p:cNvPr id="436391" name="Rectangle 167"/>
            <p:cNvSpPr>
              <a:spLocks noChangeArrowheads="1"/>
            </p:cNvSpPr>
            <p:nvPr/>
          </p:nvSpPr>
          <p:spPr bwMode="auto">
            <a:xfrm>
              <a:off x="2208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36392" name="Rectangle 168"/>
            <p:cNvSpPr>
              <a:spLocks noChangeArrowheads="1"/>
            </p:cNvSpPr>
            <p:nvPr/>
          </p:nvSpPr>
          <p:spPr bwMode="auto">
            <a:xfrm>
              <a:off x="2496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36393" name="Rectangle 169"/>
            <p:cNvSpPr>
              <a:spLocks noChangeArrowheads="1"/>
            </p:cNvSpPr>
            <p:nvPr/>
          </p:nvSpPr>
          <p:spPr bwMode="auto">
            <a:xfrm>
              <a:off x="2784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36394" name="Rectangle 170"/>
            <p:cNvSpPr>
              <a:spLocks noChangeArrowheads="1"/>
            </p:cNvSpPr>
            <p:nvPr/>
          </p:nvSpPr>
          <p:spPr bwMode="auto">
            <a:xfrm>
              <a:off x="3072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</p:grpSp>
      <p:sp>
        <p:nvSpPr>
          <p:cNvPr id="436395" name="Rectangle 171"/>
          <p:cNvSpPr>
            <a:spLocks noChangeArrowheads="1"/>
          </p:cNvSpPr>
          <p:nvPr/>
        </p:nvSpPr>
        <p:spPr bwMode="auto">
          <a:xfrm>
            <a:off x="685800" y="16764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0x006: irmovl  $3,%eax</a:t>
            </a:r>
          </a:p>
        </p:txBody>
      </p:sp>
      <p:sp>
        <p:nvSpPr>
          <p:cNvPr id="436396" name="Rectangle 172"/>
          <p:cNvSpPr>
            <a:spLocks noChangeArrowheads="1"/>
          </p:cNvSpPr>
          <p:nvPr/>
        </p:nvSpPr>
        <p:spPr bwMode="auto">
          <a:xfrm>
            <a:off x="40386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6397" name="Rectangle 173"/>
          <p:cNvSpPr>
            <a:spLocks noChangeArrowheads="1"/>
          </p:cNvSpPr>
          <p:nvPr/>
        </p:nvSpPr>
        <p:spPr bwMode="auto">
          <a:xfrm>
            <a:off x="44958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6398" name="Rectangle 174"/>
          <p:cNvSpPr>
            <a:spLocks noChangeArrowheads="1"/>
          </p:cNvSpPr>
          <p:nvPr/>
        </p:nvSpPr>
        <p:spPr bwMode="auto">
          <a:xfrm>
            <a:off x="49530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6399" name="Rectangle 175"/>
          <p:cNvSpPr>
            <a:spLocks noChangeArrowheads="1"/>
          </p:cNvSpPr>
          <p:nvPr/>
        </p:nvSpPr>
        <p:spPr bwMode="auto">
          <a:xfrm>
            <a:off x="54102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6400" name="Rectangle 176"/>
          <p:cNvSpPr>
            <a:spLocks noChangeArrowheads="1"/>
          </p:cNvSpPr>
          <p:nvPr/>
        </p:nvSpPr>
        <p:spPr bwMode="auto">
          <a:xfrm>
            <a:off x="58674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6401" name="Rectangle 177"/>
          <p:cNvSpPr>
            <a:spLocks noChangeArrowheads="1"/>
          </p:cNvSpPr>
          <p:nvPr/>
        </p:nvSpPr>
        <p:spPr bwMode="auto">
          <a:xfrm>
            <a:off x="685800" y="19812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0x00c: nop</a:t>
            </a:r>
          </a:p>
        </p:txBody>
      </p:sp>
      <p:sp>
        <p:nvSpPr>
          <p:cNvPr id="436402" name="Rectangle 178"/>
          <p:cNvSpPr>
            <a:spLocks noChangeArrowheads="1"/>
          </p:cNvSpPr>
          <p:nvPr/>
        </p:nvSpPr>
        <p:spPr bwMode="auto">
          <a:xfrm>
            <a:off x="44958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6403" name="Rectangle 179"/>
          <p:cNvSpPr>
            <a:spLocks noChangeArrowheads="1"/>
          </p:cNvSpPr>
          <p:nvPr/>
        </p:nvSpPr>
        <p:spPr bwMode="auto">
          <a:xfrm>
            <a:off x="49530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6404" name="Rectangle 180"/>
          <p:cNvSpPr>
            <a:spLocks noChangeArrowheads="1"/>
          </p:cNvSpPr>
          <p:nvPr/>
        </p:nvSpPr>
        <p:spPr bwMode="auto">
          <a:xfrm>
            <a:off x="54102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6405" name="Rectangle 181"/>
          <p:cNvSpPr>
            <a:spLocks noChangeArrowheads="1"/>
          </p:cNvSpPr>
          <p:nvPr/>
        </p:nvSpPr>
        <p:spPr bwMode="auto">
          <a:xfrm>
            <a:off x="58674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6406" name="Rectangle 182"/>
          <p:cNvSpPr>
            <a:spLocks noChangeArrowheads="1"/>
          </p:cNvSpPr>
          <p:nvPr/>
        </p:nvSpPr>
        <p:spPr bwMode="auto">
          <a:xfrm>
            <a:off x="63246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6407" name="Rectangle 183"/>
          <p:cNvSpPr>
            <a:spLocks noChangeArrowheads="1"/>
          </p:cNvSpPr>
          <p:nvPr/>
        </p:nvSpPr>
        <p:spPr bwMode="auto">
          <a:xfrm>
            <a:off x="685800" y="25908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       </a:t>
            </a:r>
            <a:r>
              <a:rPr lang="en-US" sz="1400" i="1">
                <a:latin typeface="Courier New" pitchFamily="49" charset="0"/>
              </a:rPr>
              <a:t>bubble</a:t>
            </a:r>
          </a:p>
        </p:txBody>
      </p:sp>
      <p:grpSp>
        <p:nvGrpSpPr>
          <p:cNvPr id="436408" name="Group 184"/>
          <p:cNvGrpSpPr>
            <a:grpSpLocks/>
          </p:cNvGrpSpPr>
          <p:nvPr/>
        </p:nvGrpSpPr>
        <p:grpSpPr bwMode="auto">
          <a:xfrm>
            <a:off x="5410200" y="2590800"/>
            <a:ext cx="2286000" cy="609600"/>
            <a:chOff x="2976" y="1008"/>
            <a:chExt cx="1440" cy="384"/>
          </a:xfrm>
        </p:grpSpPr>
        <p:sp>
          <p:nvSpPr>
            <p:cNvPr id="436409" name="Rectangle 185"/>
            <p:cNvSpPr>
              <a:spLocks noChangeArrowheads="1"/>
            </p:cNvSpPr>
            <p:nvPr/>
          </p:nvSpPr>
          <p:spPr bwMode="auto">
            <a:xfrm>
              <a:off x="2976" y="120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</a:t>
              </a:r>
            </a:p>
          </p:txBody>
        </p:sp>
        <p:sp>
          <p:nvSpPr>
            <p:cNvPr id="436410" name="Rectangle 186"/>
            <p:cNvSpPr>
              <a:spLocks noChangeArrowheads="1"/>
            </p:cNvSpPr>
            <p:nvPr/>
          </p:nvSpPr>
          <p:spPr bwMode="auto">
            <a:xfrm>
              <a:off x="3552" y="1008"/>
              <a:ext cx="288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36411" name="Rectangle 187"/>
            <p:cNvSpPr>
              <a:spLocks noChangeArrowheads="1"/>
            </p:cNvSpPr>
            <p:nvPr/>
          </p:nvSpPr>
          <p:spPr bwMode="auto">
            <a:xfrm>
              <a:off x="3840" y="1008"/>
              <a:ext cx="288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36412" name="Rectangle 188"/>
            <p:cNvSpPr>
              <a:spLocks noChangeArrowheads="1"/>
            </p:cNvSpPr>
            <p:nvPr/>
          </p:nvSpPr>
          <p:spPr bwMode="auto">
            <a:xfrm>
              <a:off x="4128" y="1008"/>
              <a:ext cx="288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</p:grpSp>
      <p:sp>
        <p:nvSpPr>
          <p:cNvPr id="436413" name="Rectangle 189"/>
          <p:cNvSpPr>
            <a:spLocks noChangeArrowheads="1"/>
          </p:cNvSpPr>
          <p:nvPr/>
        </p:nvSpPr>
        <p:spPr bwMode="auto">
          <a:xfrm>
            <a:off x="685800" y="28956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0x00e: addl %edx,%eax</a:t>
            </a:r>
          </a:p>
        </p:txBody>
      </p:sp>
      <p:sp>
        <p:nvSpPr>
          <p:cNvPr id="436414" name="Rectangle 190"/>
          <p:cNvSpPr>
            <a:spLocks noChangeArrowheads="1"/>
          </p:cNvSpPr>
          <p:nvPr/>
        </p:nvSpPr>
        <p:spPr bwMode="auto">
          <a:xfrm>
            <a:off x="58674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6415" name="Rectangle 191"/>
          <p:cNvSpPr>
            <a:spLocks noChangeArrowheads="1"/>
          </p:cNvSpPr>
          <p:nvPr/>
        </p:nvSpPr>
        <p:spPr bwMode="auto">
          <a:xfrm>
            <a:off x="63246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6416" name="Rectangle 192"/>
          <p:cNvSpPr>
            <a:spLocks noChangeArrowheads="1"/>
          </p:cNvSpPr>
          <p:nvPr/>
        </p:nvSpPr>
        <p:spPr bwMode="auto">
          <a:xfrm>
            <a:off x="67818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6417" name="Rectangle 193"/>
          <p:cNvSpPr>
            <a:spLocks noChangeArrowheads="1"/>
          </p:cNvSpPr>
          <p:nvPr/>
        </p:nvSpPr>
        <p:spPr bwMode="auto">
          <a:xfrm>
            <a:off x="72390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6418" name="Rectangle 194"/>
          <p:cNvSpPr>
            <a:spLocks noChangeArrowheads="1"/>
          </p:cNvSpPr>
          <p:nvPr/>
        </p:nvSpPr>
        <p:spPr bwMode="auto">
          <a:xfrm>
            <a:off x="76962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6419" name="Rectangle 195"/>
          <p:cNvSpPr>
            <a:spLocks noChangeArrowheads="1"/>
          </p:cNvSpPr>
          <p:nvPr/>
        </p:nvSpPr>
        <p:spPr bwMode="auto">
          <a:xfrm>
            <a:off x="685800" y="32004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0x010: halt</a:t>
            </a:r>
          </a:p>
        </p:txBody>
      </p:sp>
      <p:sp>
        <p:nvSpPr>
          <p:cNvPr id="436420" name="Rectangle 196"/>
          <p:cNvSpPr>
            <a:spLocks noChangeArrowheads="1"/>
          </p:cNvSpPr>
          <p:nvPr/>
        </p:nvSpPr>
        <p:spPr bwMode="auto">
          <a:xfrm>
            <a:off x="63246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6421" name="Rectangle 197"/>
          <p:cNvSpPr>
            <a:spLocks noChangeArrowheads="1"/>
          </p:cNvSpPr>
          <p:nvPr/>
        </p:nvSpPr>
        <p:spPr bwMode="auto">
          <a:xfrm>
            <a:off x="67818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6422" name="Rectangle 198"/>
          <p:cNvSpPr>
            <a:spLocks noChangeArrowheads="1"/>
          </p:cNvSpPr>
          <p:nvPr/>
        </p:nvSpPr>
        <p:spPr bwMode="auto">
          <a:xfrm>
            <a:off x="72390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6423" name="Rectangle 199"/>
          <p:cNvSpPr>
            <a:spLocks noChangeArrowheads="1"/>
          </p:cNvSpPr>
          <p:nvPr/>
        </p:nvSpPr>
        <p:spPr bwMode="auto">
          <a:xfrm>
            <a:off x="76962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6424" name="Rectangle 200"/>
          <p:cNvSpPr>
            <a:spLocks noChangeArrowheads="1"/>
          </p:cNvSpPr>
          <p:nvPr/>
        </p:nvSpPr>
        <p:spPr bwMode="auto">
          <a:xfrm>
            <a:off x="81534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6425" name="Rectangle 201"/>
          <p:cNvSpPr>
            <a:spLocks noChangeArrowheads="1"/>
          </p:cNvSpPr>
          <p:nvPr/>
        </p:nvSpPr>
        <p:spPr bwMode="auto">
          <a:xfrm>
            <a:off x="76962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436426" name="Rectangle 202"/>
          <p:cNvSpPr>
            <a:spLocks noChangeArrowheads="1"/>
          </p:cNvSpPr>
          <p:nvPr/>
        </p:nvSpPr>
        <p:spPr bwMode="auto">
          <a:xfrm>
            <a:off x="685800" y="10668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# demo-h2.ys</a:t>
            </a:r>
          </a:p>
        </p:txBody>
      </p:sp>
      <p:sp>
        <p:nvSpPr>
          <p:cNvPr id="436427" name="Freeform 203"/>
          <p:cNvSpPr>
            <a:spLocks/>
          </p:cNvSpPr>
          <p:nvPr/>
        </p:nvSpPr>
        <p:spPr bwMode="auto">
          <a:xfrm>
            <a:off x="6172200" y="2743200"/>
            <a:ext cx="152400" cy="1524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0" y="0"/>
              </a:cxn>
              <a:cxn ang="0">
                <a:pos x="96" y="0"/>
              </a:cxn>
            </a:cxnLst>
            <a:rect l="0" t="0" r="r" b="b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6428" name="Rectangle 204"/>
          <p:cNvSpPr>
            <a:spLocks noChangeArrowheads="1"/>
          </p:cNvSpPr>
          <p:nvPr/>
        </p:nvSpPr>
        <p:spPr bwMode="auto">
          <a:xfrm>
            <a:off x="58674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6429" name="Rectangle 205"/>
          <p:cNvSpPr>
            <a:spLocks noChangeArrowheads="1"/>
          </p:cNvSpPr>
          <p:nvPr/>
        </p:nvSpPr>
        <p:spPr bwMode="auto">
          <a:xfrm>
            <a:off x="49530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6430" name="Rectangle 206"/>
          <p:cNvSpPr>
            <a:spLocks noChangeArrowheads="1"/>
          </p:cNvSpPr>
          <p:nvPr/>
        </p:nvSpPr>
        <p:spPr bwMode="auto">
          <a:xfrm>
            <a:off x="54102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6431" name="Rectangle 207"/>
          <p:cNvSpPr>
            <a:spLocks noChangeArrowheads="1"/>
          </p:cNvSpPr>
          <p:nvPr/>
        </p:nvSpPr>
        <p:spPr bwMode="auto">
          <a:xfrm>
            <a:off x="58674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6432" name="Rectangle 208"/>
          <p:cNvSpPr>
            <a:spLocks noChangeArrowheads="1"/>
          </p:cNvSpPr>
          <p:nvPr/>
        </p:nvSpPr>
        <p:spPr bwMode="auto">
          <a:xfrm>
            <a:off x="63246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6433" name="Rectangle 209"/>
          <p:cNvSpPr>
            <a:spLocks noChangeArrowheads="1"/>
          </p:cNvSpPr>
          <p:nvPr/>
        </p:nvSpPr>
        <p:spPr bwMode="auto">
          <a:xfrm>
            <a:off x="67818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6434" name="Rectangle 210"/>
          <p:cNvSpPr>
            <a:spLocks noChangeArrowheads="1"/>
          </p:cNvSpPr>
          <p:nvPr/>
        </p:nvSpPr>
        <p:spPr bwMode="auto">
          <a:xfrm>
            <a:off x="685800" y="22860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0x00d: nop</a:t>
            </a:r>
          </a:p>
        </p:txBody>
      </p:sp>
      <p:sp>
        <p:nvSpPr>
          <p:cNvPr id="436435" name="Rectangle 211"/>
          <p:cNvSpPr>
            <a:spLocks noChangeArrowheads="1"/>
          </p:cNvSpPr>
          <p:nvPr/>
        </p:nvSpPr>
        <p:spPr bwMode="auto">
          <a:xfrm>
            <a:off x="81534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Stall Condition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84250"/>
            <a:ext cx="3900487" cy="5213350"/>
          </a:xfrm>
        </p:spPr>
        <p:txBody>
          <a:bodyPr/>
          <a:lstStyle/>
          <a:p>
            <a:r>
              <a:rPr lang="en-US" dirty="0"/>
              <a:t>Source Registers</a:t>
            </a:r>
          </a:p>
          <a:p>
            <a:pPr lvl="1"/>
            <a:r>
              <a:rPr lang="en-US" dirty="0" err="1"/>
              <a:t>srcA</a:t>
            </a:r>
            <a:r>
              <a:rPr lang="en-US" dirty="0"/>
              <a:t> and </a:t>
            </a:r>
            <a:r>
              <a:rPr lang="en-US" dirty="0" err="1"/>
              <a:t>srcB</a:t>
            </a:r>
            <a:r>
              <a:rPr lang="en-US" dirty="0"/>
              <a:t> of current instruction in decode stage</a:t>
            </a:r>
          </a:p>
          <a:p>
            <a:r>
              <a:rPr lang="en-US" dirty="0"/>
              <a:t>Destination Registers</a:t>
            </a:r>
          </a:p>
          <a:p>
            <a:pPr lvl="1"/>
            <a:r>
              <a:rPr lang="en-US" dirty="0" err="1"/>
              <a:t>dstE</a:t>
            </a:r>
            <a:r>
              <a:rPr lang="en-US" dirty="0"/>
              <a:t> and </a:t>
            </a:r>
            <a:r>
              <a:rPr lang="en-US" dirty="0" err="1"/>
              <a:t>dstM</a:t>
            </a:r>
            <a:r>
              <a:rPr lang="en-US" dirty="0"/>
              <a:t> fields</a:t>
            </a:r>
          </a:p>
          <a:p>
            <a:pPr lvl="1"/>
            <a:r>
              <a:rPr lang="en-US" dirty="0"/>
              <a:t>Instructions in execute, memory, and write-back stages</a:t>
            </a:r>
          </a:p>
          <a:p>
            <a:r>
              <a:rPr lang="en-US" dirty="0"/>
              <a:t>Special Case</a:t>
            </a:r>
          </a:p>
          <a:p>
            <a:pPr lvl="1"/>
            <a:r>
              <a:rPr lang="en-US" dirty="0"/>
              <a:t>Don’t stall for register ID </a:t>
            </a:r>
            <a:r>
              <a:rPr lang="en-US" dirty="0" smtClean="0"/>
              <a:t>15 (0xF)</a:t>
            </a:r>
            <a:endParaRPr lang="en-US" dirty="0"/>
          </a:p>
          <a:p>
            <a:pPr lvl="2"/>
            <a:r>
              <a:rPr lang="en-US" dirty="0"/>
              <a:t>Indicates absence of register </a:t>
            </a:r>
            <a:r>
              <a:rPr lang="en-US" dirty="0" smtClean="0"/>
              <a:t>operand</a:t>
            </a:r>
          </a:p>
          <a:p>
            <a:pPr lvl="1"/>
            <a:r>
              <a:rPr lang="en-US" dirty="0" smtClean="0"/>
              <a:t>Don’t stall for failed conditional move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0850" y="21537"/>
            <a:ext cx="4794250" cy="6823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Detecting Stall Condition</a:t>
            </a:r>
          </a:p>
        </p:txBody>
      </p:sp>
      <p:sp>
        <p:nvSpPr>
          <p:cNvPr id="439300" name="Rectangle 4"/>
          <p:cNvSpPr>
            <a:spLocks noChangeArrowheads="1"/>
          </p:cNvSpPr>
          <p:nvPr/>
        </p:nvSpPr>
        <p:spPr bwMode="auto">
          <a:xfrm>
            <a:off x="685800" y="13716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0x000: irmovl $10,%edx</a:t>
            </a:r>
          </a:p>
        </p:txBody>
      </p:sp>
      <p:sp>
        <p:nvSpPr>
          <p:cNvPr id="439301" name="Rectangle 5"/>
          <p:cNvSpPr>
            <a:spLocks noChangeArrowheads="1"/>
          </p:cNvSpPr>
          <p:nvPr/>
        </p:nvSpPr>
        <p:spPr bwMode="auto">
          <a:xfrm>
            <a:off x="35814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439302" name="Rectangle 6"/>
          <p:cNvSpPr>
            <a:spLocks noChangeArrowheads="1"/>
          </p:cNvSpPr>
          <p:nvPr/>
        </p:nvSpPr>
        <p:spPr bwMode="auto">
          <a:xfrm>
            <a:off x="40386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439303" name="Rectangle 7"/>
          <p:cNvSpPr>
            <a:spLocks noChangeArrowheads="1"/>
          </p:cNvSpPr>
          <p:nvPr/>
        </p:nvSpPr>
        <p:spPr bwMode="auto">
          <a:xfrm>
            <a:off x="44958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439304" name="Rectangle 8"/>
          <p:cNvSpPr>
            <a:spLocks noChangeArrowheads="1"/>
          </p:cNvSpPr>
          <p:nvPr/>
        </p:nvSpPr>
        <p:spPr bwMode="auto">
          <a:xfrm>
            <a:off x="49530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439305" name="Rectangle 9"/>
          <p:cNvSpPr>
            <a:spLocks noChangeArrowheads="1"/>
          </p:cNvSpPr>
          <p:nvPr/>
        </p:nvSpPr>
        <p:spPr bwMode="auto">
          <a:xfrm>
            <a:off x="54102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439306" name="Rectangle 10"/>
          <p:cNvSpPr>
            <a:spLocks noChangeArrowheads="1"/>
          </p:cNvSpPr>
          <p:nvPr/>
        </p:nvSpPr>
        <p:spPr bwMode="auto">
          <a:xfrm>
            <a:off x="58674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439307" name="Rectangle 11"/>
          <p:cNvSpPr>
            <a:spLocks noChangeArrowheads="1"/>
          </p:cNvSpPr>
          <p:nvPr/>
        </p:nvSpPr>
        <p:spPr bwMode="auto">
          <a:xfrm>
            <a:off x="63246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439308" name="Rectangle 12"/>
          <p:cNvSpPr>
            <a:spLocks noChangeArrowheads="1"/>
          </p:cNvSpPr>
          <p:nvPr/>
        </p:nvSpPr>
        <p:spPr bwMode="auto">
          <a:xfrm>
            <a:off x="67818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439309" name="Rectangle 13"/>
          <p:cNvSpPr>
            <a:spLocks noChangeArrowheads="1"/>
          </p:cNvSpPr>
          <p:nvPr/>
        </p:nvSpPr>
        <p:spPr bwMode="auto">
          <a:xfrm>
            <a:off x="72390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9</a:t>
            </a:r>
          </a:p>
        </p:txBody>
      </p:sp>
      <p:grpSp>
        <p:nvGrpSpPr>
          <p:cNvPr id="439310" name="Group 14"/>
          <p:cNvGrpSpPr>
            <a:grpSpLocks/>
          </p:cNvGrpSpPr>
          <p:nvPr/>
        </p:nvGrpSpPr>
        <p:grpSpPr bwMode="auto">
          <a:xfrm>
            <a:off x="3581400" y="1371600"/>
            <a:ext cx="2286000" cy="304800"/>
            <a:chOff x="1920" y="1296"/>
            <a:chExt cx="1440" cy="192"/>
          </a:xfrm>
        </p:grpSpPr>
        <p:sp>
          <p:nvSpPr>
            <p:cNvPr id="439311" name="Rectangle 15"/>
            <p:cNvSpPr>
              <a:spLocks noChangeArrowheads="1"/>
            </p:cNvSpPr>
            <p:nvPr/>
          </p:nvSpPr>
          <p:spPr bwMode="auto">
            <a:xfrm>
              <a:off x="1920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</a:t>
              </a:r>
            </a:p>
          </p:txBody>
        </p:sp>
        <p:sp>
          <p:nvSpPr>
            <p:cNvPr id="439312" name="Rectangle 16"/>
            <p:cNvSpPr>
              <a:spLocks noChangeArrowheads="1"/>
            </p:cNvSpPr>
            <p:nvPr/>
          </p:nvSpPr>
          <p:spPr bwMode="auto">
            <a:xfrm>
              <a:off x="2208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39313" name="Rectangle 17"/>
            <p:cNvSpPr>
              <a:spLocks noChangeArrowheads="1"/>
            </p:cNvSpPr>
            <p:nvPr/>
          </p:nvSpPr>
          <p:spPr bwMode="auto">
            <a:xfrm>
              <a:off x="2496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39314" name="Rectangle 18"/>
            <p:cNvSpPr>
              <a:spLocks noChangeArrowheads="1"/>
            </p:cNvSpPr>
            <p:nvPr/>
          </p:nvSpPr>
          <p:spPr bwMode="auto">
            <a:xfrm>
              <a:off x="2784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39315" name="Rectangle 19"/>
            <p:cNvSpPr>
              <a:spLocks noChangeArrowheads="1"/>
            </p:cNvSpPr>
            <p:nvPr/>
          </p:nvSpPr>
          <p:spPr bwMode="auto">
            <a:xfrm>
              <a:off x="3072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</p:grpSp>
      <p:sp>
        <p:nvSpPr>
          <p:cNvPr id="439316" name="Rectangle 20"/>
          <p:cNvSpPr>
            <a:spLocks noChangeArrowheads="1"/>
          </p:cNvSpPr>
          <p:nvPr/>
        </p:nvSpPr>
        <p:spPr bwMode="auto">
          <a:xfrm>
            <a:off x="685800" y="16764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0x006: irmovl  $3,%eax</a:t>
            </a:r>
          </a:p>
        </p:txBody>
      </p:sp>
      <p:sp>
        <p:nvSpPr>
          <p:cNvPr id="439317" name="Rectangle 21"/>
          <p:cNvSpPr>
            <a:spLocks noChangeArrowheads="1"/>
          </p:cNvSpPr>
          <p:nvPr/>
        </p:nvSpPr>
        <p:spPr bwMode="auto">
          <a:xfrm>
            <a:off x="40386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9318" name="Rectangle 22"/>
          <p:cNvSpPr>
            <a:spLocks noChangeArrowheads="1"/>
          </p:cNvSpPr>
          <p:nvPr/>
        </p:nvSpPr>
        <p:spPr bwMode="auto">
          <a:xfrm>
            <a:off x="44958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9319" name="Rectangle 23"/>
          <p:cNvSpPr>
            <a:spLocks noChangeArrowheads="1"/>
          </p:cNvSpPr>
          <p:nvPr/>
        </p:nvSpPr>
        <p:spPr bwMode="auto">
          <a:xfrm>
            <a:off x="49530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9320" name="Rectangle 24"/>
          <p:cNvSpPr>
            <a:spLocks noChangeArrowheads="1"/>
          </p:cNvSpPr>
          <p:nvPr/>
        </p:nvSpPr>
        <p:spPr bwMode="auto">
          <a:xfrm>
            <a:off x="54102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9321" name="Rectangle 25"/>
          <p:cNvSpPr>
            <a:spLocks noChangeArrowheads="1"/>
          </p:cNvSpPr>
          <p:nvPr/>
        </p:nvSpPr>
        <p:spPr bwMode="auto">
          <a:xfrm>
            <a:off x="5867400" y="1676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9322" name="Rectangle 26"/>
          <p:cNvSpPr>
            <a:spLocks noChangeArrowheads="1"/>
          </p:cNvSpPr>
          <p:nvPr/>
        </p:nvSpPr>
        <p:spPr bwMode="auto">
          <a:xfrm>
            <a:off x="685800" y="19812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0x00c: nop</a:t>
            </a:r>
          </a:p>
        </p:txBody>
      </p:sp>
      <p:sp>
        <p:nvSpPr>
          <p:cNvPr id="439323" name="Rectangle 27"/>
          <p:cNvSpPr>
            <a:spLocks noChangeArrowheads="1"/>
          </p:cNvSpPr>
          <p:nvPr/>
        </p:nvSpPr>
        <p:spPr bwMode="auto">
          <a:xfrm>
            <a:off x="44958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9324" name="Rectangle 28"/>
          <p:cNvSpPr>
            <a:spLocks noChangeArrowheads="1"/>
          </p:cNvSpPr>
          <p:nvPr/>
        </p:nvSpPr>
        <p:spPr bwMode="auto">
          <a:xfrm>
            <a:off x="49530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9325" name="Rectangle 29"/>
          <p:cNvSpPr>
            <a:spLocks noChangeArrowheads="1"/>
          </p:cNvSpPr>
          <p:nvPr/>
        </p:nvSpPr>
        <p:spPr bwMode="auto">
          <a:xfrm>
            <a:off x="54102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9326" name="Rectangle 30"/>
          <p:cNvSpPr>
            <a:spLocks noChangeArrowheads="1"/>
          </p:cNvSpPr>
          <p:nvPr/>
        </p:nvSpPr>
        <p:spPr bwMode="auto">
          <a:xfrm>
            <a:off x="58674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9327" name="Rectangle 31"/>
          <p:cNvSpPr>
            <a:spLocks noChangeArrowheads="1"/>
          </p:cNvSpPr>
          <p:nvPr/>
        </p:nvSpPr>
        <p:spPr bwMode="auto">
          <a:xfrm>
            <a:off x="6324600" y="19812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9328" name="Rectangle 32"/>
          <p:cNvSpPr>
            <a:spLocks noChangeArrowheads="1"/>
          </p:cNvSpPr>
          <p:nvPr/>
        </p:nvSpPr>
        <p:spPr bwMode="auto">
          <a:xfrm>
            <a:off x="685800" y="25908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       </a:t>
            </a:r>
            <a:r>
              <a:rPr lang="en-US" sz="1400" i="1">
                <a:latin typeface="Courier New" pitchFamily="49" charset="0"/>
              </a:rPr>
              <a:t>bubble</a:t>
            </a:r>
          </a:p>
        </p:txBody>
      </p:sp>
      <p:grpSp>
        <p:nvGrpSpPr>
          <p:cNvPr id="439329" name="Group 33"/>
          <p:cNvGrpSpPr>
            <a:grpSpLocks/>
          </p:cNvGrpSpPr>
          <p:nvPr/>
        </p:nvGrpSpPr>
        <p:grpSpPr bwMode="auto">
          <a:xfrm>
            <a:off x="5410200" y="2590800"/>
            <a:ext cx="2286000" cy="609600"/>
            <a:chOff x="2976" y="1008"/>
            <a:chExt cx="1440" cy="384"/>
          </a:xfrm>
        </p:grpSpPr>
        <p:sp>
          <p:nvSpPr>
            <p:cNvPr id="439330" name="Rectangle 34"/>
            <p:cNvSpPr>
              <a:spLocks noChangeArrowheads="1"/>
            </p:cNvSpPr>
            <p:nvPr/>
          </p:nvSpPr>
          <p:spPr bwMode="auto">
            <a:xfrm>
              <a:off x="2976" y="120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F</a:t>
              </a:r>
            </a:p>
          </p:txBody>
        </p:sp>
        <p:sp>
          <p:nvSpPr>
            <p:cNvPr id="439331" name="Rectangle 35"/>
            <p:cNvSpPr>
              <a:spLocks noChangeArrowheads="1"/>
            </p:cNvSpPr>
            <p:nvPr/>
          </p:nvSpPr>
          <p:spPr bwMode="auto">
            <a:xfrm>
              <a:off x="3552" y="1008"/>
              <a:ext cx="288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E</a:t>
              </a:r>
            </a:p>
          </p:txBody>
        </p:sp>
        <p:sp>
          <p:nvSpPr>
            <p:cNvPr id="439332" name="Rectangle 36"/>
            <p:cNvSpPr>
              <a:spLocks noChangeArrowheads="1"/>
            </p:cNvSpPr>
            <p:nvPr/>
          </p:nvSpPr>
          <p:spPr bwMode="auto">
            <a:xfrm>
              <a:off x="3840" y="1008"/>
              <a:ext cx="288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M</a:t>
              </a:r>
            </a:p>
          </p:txBody>
        </p:sp>
        <p:sp>
          <p:nvSpPr>
            <p:cNvPr id="439333" name="Rectangle 37"/>
            <p:cNvSpPr>
              <a:spLocks noChangeArrowheads="1"/>
            </p:cNvSpPr>
            <p:nvPr/>
          </p:nvSpPr>
          <p:spPr bwMode="auto">
            <a:xfrm>
              <a:off x="4128" y="1008"/>
              <a:ext cx="288" cy="19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</p:grpSp>
      <p:sp>
        <p:nvSpPr>
          <p:cNvPr id="439334" name="Rectangle 38"/>
          <p:cNvSpPr>
            <a:spLocks noChangeArrowheads="1"/>
          </p:cNvSpPr>
          <p:nvPr/>
        </p:nvSpPr>
        <p:spPr bwMode="auto">
          <a:xfrm>
            <a:off x="685800" y="28956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0x00e: addl %edx,%eax</a:t>
            </a:r>
          </a:p>
        </p:txBody>
      </p:sp>
      <p:sp>
        <p:nvSpPr>
          <p:cNvPr id="439335" name="Rectangle 39"/>
          <p:cNvSpPr>
            <a:spLocks noChangeArrowheads="1"/>
          </p:cNvSpPr>
          <p:nvPr/>
        </p:nvSpPr>
        <p:spPr bwMode="auto">
          <a:xfrm>
            <a:off x="58674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9336" name="Rectangle 40"/>
          <p:cNvSpPr>
            <a:spLocks noChangeArrowheads="1"/>
          </p:cNvSpPr>
          <p:nvPr/>
        </p:nvSpPr>
        <p:spPr bwMode="auto">
          <a:xfrm>
            <a:off x="63246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9337" name="Rectangle 41"/>
          <p:cNvSpPr>
            <a:spLocks noChangeArrowheads="1"/>
          </p:cNvSpPr>
          <p:nvPr/>
        </p:nvSpPr>
        <p:spPr bwMode="auto">
          <a:xfrm>
            <a:off x="67818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9338" name="Rectangle 42"/>
          <p:cNvSpPr>
            <a:spLocks noChangeArrowheads="1"/>
          </p:cNvSpPr>
          <p:nvPr/>
        </p:nvSpPr>
        <p:spPr bwMode="auto">
          <a:xfrm>
            <a:off x="72390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9339" name="Rectangle 43"/>
          <p:cNvSpPr>
            <a:spLocks noChangeArrowheads="1"/>
          </p:cNvSpPr>
          <p:nvPr/>
        </p:nvSpPr>
        <p:spPr bwMode="auto">
          <a:xfrm>
            <a:off x="7696200" y="28956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9340" name="Rectangle 44"/>
          <p:cNvSpPr>
            <a:spLocks noChangeArrowheads="1"/>
          </p:cNvSpPr>
          <p:nvPr/>
        </p:nvSpPr>
        <p:spPr bwMode="auto">
          <a:xfrm>
            <a:off x="685800" y="32004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0x010: halt</a:t>
            </a:r>
          </a:p>
        </p:txBody>
      </p:sp>
      <p:sp>
        <p:nvSpPr>
          <p:cNvPr id="439341" name="Rectangle 45"/>
          <p:cNvSpPr>
            <a:spLocks noChangeArrowheads="1"/>
          </p:cNvSpPr>
          <p:nvPr/>
        </p:nvSpPr>
        <p:spPr bwMode="auto">
          <a:xfrm>
            <a:off x="63246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9342" name="Rectangle 46"/>
          <p:cNvSpPr>
            <a:spLocks noChangeArrowheads="1"/>
          </p:cNvSpPr>
          <p:nvPr/>
        </p:nvSpPr>
        <p:spPr bwMode="auto">
          <a:xfrm>
            <a:off x="67818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9343" name="Rectangle 47"/>
          <p:cNvSpPr>
            <a:spLocks noChangeArrowheads="1"/>
          </p:cNvSpPr>
          <p:nvPr/>
        </p:nvSpPr>
        <p:spPr bwMode="auto">
          <a:xfrm>
            <a:off x="72390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9344" name="Rectangle 48"/>
          <p:cNvSpPr>
            <a:spLocks noChangeArrowheads="1"/>
          </p:cNvSpPr>
          <p:nvPr/>
        </p:nvSpPr>
        <p:spPr bwMode="auto">
          <a:xfrm>
            <a:off x="76962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9345" name="Rectangle 49"/>
          <p:cNvSpPr>
            <a:spLocks noChangeArrowheads="1"/>
          </p:cNvSpPr>
          <p:nvPr/>
        </p:nvSpPr>
        <p:spPr bwMode="auto">
          <a:xfrm>
            <a:off x="81534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9346" name="Rectangle 50"/>
          <p:cNvSpPr>
            <a:spLocks noChangeArrowheads="1"/>
          </p:cNvSpPr>
          <p:nvPr/>
        </p:nvSpPr>
        <p:spPr bwMode="auto">
          <a:xfrm>
            <a:off x="76962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439347" name="Rectangle 51"/>
          <p:cNvSpPr>
            <a:spLocks noChangeArrowheads="1"/>
          </p:cNvSpPr>
          <p:nvPr/>
        </p:nvSpPr>
        <p:spPr bwMode="auto">
          <a:xfrm>
            <a:off x="685800" y="10668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>
                <a:latin typeface="Courier New" pitchFamily="49" charset="0"/>
              </a:rPr>
              <a:t># demo-h2.ys</a:t>
            </a:r>
          </a:p>
        </p:txBody>
      </p:sp>
      <p:sp>
        <p:nvSpPr>
          <p:cNvPr id="439348" name="Freeform 52"/>
          <p:cNvSpPr>
            <a:spLocks/>
          </p:cNvSpPr>
          <p:nvPr/>
        </p:nvSpPr>
        <p:spPr bwMode="auto">
          <a:xfrm>
            <a:off x="6172200" y="2743200"/>
            <a:ext cx="152400" cy="1524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0" y="0"/>
              </a:cxn>
              <a:cxn ang="0">
                <a:pos x="96" y="0"/>
              </a:cxn>
            </a:cxnLst>
            <a:rect l="0" t="0" r="r" b="b"/>
            <a:pathLst>
              <a:path w="96" h="240">
                <a:moveTo>
                  <a:pt x="0" y="240"/>
                </a:moveTo>
                <a:lnTo>
                  <a:pt x="0" y="0"/>
                </a:lnTo>
                <a:lnTo>
                  <a:pt x="96" y="0"/>
                </a:ln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 type="triangl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9349" name="Rectangle 53"/>
          <p:cNvSpPr>
            <a:spLocks noChangeArrowheads="1"/>
          </p:cNvSpPr>
          <p:nvPr/>
        </p:nvSpPr>
        <p:spPr bwMode="auto">
          <a:xfrm>
            <a:off x="5867400" y="32004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9350" name="Rectangle 54"/>
          <p:cNvSpPr>
            <a:spLocks noChangeArrowheads="1"/>
          </p:cNvSpPr>
          <p:nvPr/>
        </p:nvSpPr>
        <p:spPr bwMode="auto">
          <a:xfrm>
            <a:off x="49530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F</a:t>
            </a:r>
          </a:p>
        </p:txBody>
      </p:sp>
      <p:sp>
        <p:nvSpPr>
          <p:cNvPr id="439351" name="Rectangle 55"/>
          <p:cNvSpPr>
            <a:spLocks noChangeArrowheads="1"/>
          </p:cNvSpPr>
          <p:nvPr/>
        </p:nvSpPr>
        <p:spPr bwMode="auto">
          <a:xfrm>
            <a:off x="54102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D</a:t>
            </a:r>
          </a:p>
        </p:txBody>
      </p:sp>
      <p:sp>
        <p:nvSpPr>
          <p:cNvPr id="439352" name="Rectangle 56"/>
          <p:cNvSpPr>
            <a:spLocks noChangeArrowheads="1"/>
          </p:cNvSpPr>
          <p:nvPr/>
        </p:nvSpPr>
        <p:spPr bwMode="auto">
          <a:xfrm>
            <a:off x="58674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E</a:t>
            </a:r>
          </a:p>
        </p:txBody>
      </p:sp>
      <p:sp>
        <p:nvSpPr>
          <p:cNvPr id="439353" name="Rectangle 57"/>
          <p:cNvSpPr>
            <a:spLocks noChangeArrowheads="1"/>
          </p:cNvSpPr>
          <p:nvPr/>
        </p:nvSpPr>
        <p:spPr bwMode="auto">
          <a:xfrm>
            <a:off x="63246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M</a:t>
            </a:r>
          </a:p>
        </p:txBody>
      </p:sp>
      <p:sp>
        <p:nvSpPr>
          <p:cNvPr id="439354" name="Rectangle 58"/>
          <p:cNvSpPr>
            <a:spLocks noChangeArrowheads="1"/>
          </p:cNvSpPr>
          <p:nvPr/>
        </p:nvSpPr>
        <p:spPr bwMode="auto">
          <a:xfrm>
            <a:off x="6781800" y="2286000"/>
            <a:ext cx="457200" cy="3048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600" b="0"/>
              <a:t>W</a:t>
            </a:r>
          </a:p>
        </p:txBody>
      </p:sp>
      <p:sp>
        <p:nvSpPr>
          <p:cNvPr id="439355" name="Rectangle 59"/>
          <p:cNvSpPr>
            <a:spLocks noChangeArrowheads="1"/>
          </p:cNvSpPr>
          <p:nvPr/>
        </p:nvSpPr>
        <p:spPr bwMode="auto">
          <a:xfrm>
            <a:off x="685800" y="2286000"/>
            <a:ext cx="25908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>
                <a:latin typeface="Courier New" pitchFamily="49" charset="0"/>
              </a:rPr>
              <a:t>0x00d: nop</a:t>
            </a:r>
          </a:p>
        </p:txBody>
      </p:sp>
      <p:sp>
        <p:nvSpPr>
          <p:cNvPr id="439356" name="Rectangle 60"/>
          <p:cNvSpPr>
            <a:spLocks noChangeArrowheads="1"/>
          </p:cNvSpPr>
          <p:nvPr/>
        </p:nvSpPr>
        <p:spPr bwMode="auto">
          <a:xfrm>
            <a:off x="8153400" y="990600"/>
            <a:ext cx="457200" cy="3048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100000"/>
              </a:lnSpc>
            </a:pPr>
            <a:r>
              <a:rPr lang="en-US" sz="1200" b="0">
                <a:solidFill>
                  <a:schemeClr val="accent2"/>
                </a:solidFill>
              </a:rPr>
              <a:t>11</a:t>
            </a:r>
          </a:p>
        </p:txBody>
      </p:sp>
      <p:sp>
        <p:nvSpPr>
          <p:cNvPr id="439357" name="Line 61"/>
          <p:cNvSpPr>
            <a:spLocks noChangeShapeType="1"/>
          </p:cNvSpPr>
          <p:nvPr/>
        </p:nvSpPr>
        <p:spPr bwMode="auto">
          <a:xfrm flipH="1">
            <a:off x="5181600" y="3492500"/>
            <a:ext cx="68580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9358" name="Line 62"/>
          <p:cNvSpPr>
            <a:spLocks noChangeShapeType="1"/>
          </p:cNvSpPr>
          <p:nvPr/>
        </p:nvSpPr>
        <p:spPr bwMode="auto">
          <a:xfrm>
            <a:off x="6324600" y="3492500"/>
            <a:ext cx="685800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39368" name="Group 72"/>
          <p:cNvGrpSpPr>
            <a:grpSpLocks/>
          </p:cNvGrpSpPr>
          <p:nvPr/>
        </p:nvGrpSpPr>
        <p:grpSpPr bwMode="auto">
          <a:xfrm>
            <a:off x="5181600" y="3733800"/>
            <a:ext cx="1828800" cy="2971800"/>
            <a:chOff x="2880" y="2440"/>
            <a:chExt cx="1152" cy="1872"/>
          </a:xfrm>
        </p:grpSpPr>
        <p:sp>
          <p:nvSpPr>
            <p:cNvPr id="439359" name="Rectangle 63"/>
            <p:cNvSpPr>
              <a:spLocks noChangeArrowheads="1"/>
            </p:cNvSpPr>
            <p:nvPr/>
          </p:nvSpPr>
          <p:spPr bwMode="auto">
            <a:xfrm>
              <a:off x="2880" y="2440"/>
              <a:ext cx="1152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Cycle 6</a:t>
              </a:r>
            </a:p>
          </p:txBody>
        </p:sp>
        <p:sp>
          <p:nvSpPr>
            <p:cNvPr id="439360" name="Rectangle 64"/>
            <p:cNvSpPr>
              <a:spLocks noChangeArrowheads="1"/>
            </p:cNvSpPr>
            <p:nvPr/>
          </p:nvSpPr>
          <p:spPr bwMode="auto">
            <a:xfrm>
              <a:off x="2880" y="2680"/>
              <a:ext cx="1152" cy="62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W</a:t>
              </a:r>
            </a:p>
          </p:txBody>
        </p:sp>
        <p:sp>
          <p:nvSpPr>
            <p:cNvPr id="439362" name="Rectangle 66"/>
            <p:cNvSpPr>
              <a:spLocks noChangeArrowheads="1"/>
            </p:cNvSpPr>
            <p:nvPr/>
          </p:nvSpPr>
          <p:spPr bwMode="auto">
            <a:xfrm>
              <a:off x="2880" y="3688"/>
              <a:ext cx="1152" cy="62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/>
                <a:t>D</a:t>
              </a:r>
            </a:p>
          </p:txBody>
        </p:sp>
        <p:sp>
          <p:nvSpPr>
            <p:cNvPr id="439364" name="Rectangle 68"/>
            <p:cNvSpPr>
              <a:spLocks noChangeArrowheads="1"/>
            </p:cNvSpPr>
            <p:nvPr/>
          </p:nvSpPr>
          <p:spPr bwMode="auto">
            <a:xfrm>
              <a:off x="3343" y="3312"/>
              <a:ext cx="161" cy="3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 eaLnBrk="1" hangingPunct="1">
                <a:lnSpc>
                  <a:spcPct val="70000"/>
                </a:lnSpc>
              </a:pPr>
              <a:r>
                <a:rPr lang="en-US" sz="1600" b="0"/>
                <a:t>•</a:t>
              </a:r>
            </a:p>
            <a:p>
              <a:pPr algn="l" eaLnBrk="1" hangingPunct="1">
                <a:lnSpc>
                  <a:spcPct val="70000"/>
                </a:lnSpc>
              </a:pPr>
              <a:r>
                <a:rPr lang="en-US" sz="1600" b="0"/>
                <a:t>•</a:t>
              </a:r>
            </a:p>
            <a:p>
              <a:pPr algn="l" eaLnBrk="1" hangingPunct="1">
                <a:lnSpc>
                  <a:spcPct val="70000"/>
                </a:lnSpc>
              </a:pPr>
              <a:r>
                <a:rPr lang="en-US" sz="1600" b="0"/>
                <a:t>•</a:t>
              </a:r>
            </a:p>
          </p:txBody>
        </p:sp>
        <p:sp>
          <p:nvSpPr>
            <p:cNvPr id="439365" name="Rectangle 69"/>
            <p:cNvSpPr>
              <a:spLocks noChangeArrowheads="1"/>
            </p:cNvSpPr>
            <p:nvPr/>
          </p:nvSpPr>
          <p:spPr bwMode="auto">
            <a:xfrm>
              <a:off x="2880" y="2920"/>
              <a:ext cx="1152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W_dstE = </a:t>
              </a:r>
              <a:r>
                <a:rPr lang="en-US" sz="1400">
                  <a:solidFill>
                    <a:srgbClr val="FF3300"/>
                  </a:solidFill>
                  <a:latin typeface="Courier New" pitchFamily="49" charset="0"/>
                </a:rPr>
                <a:t>%eax</a:t>
              </a:r>
            </a:p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W_valE = 3</a:t>
              </a:r>
            </a:p>
          </p:txBody>
        </p:sp>
        <p:sp>
          <p:nvSpPr>
            <p:cNvPr id="439366" name="Rectangle 70"/>
            <p:cNvSpPr>
              <a:spLocks noChangeArrowheads="1"/>
            </p:cNvSpPr>
            <p:nvPr/>
          </p:nvSpPr>
          <p:spPr bwMode="auto">
            <a:xfrm>
              <a:off x="2880" y="3928"/>
              <a:ext cx="768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srcA = </a:t>
              </a:r>
              <a:r>
                <a:rPr lang="en-US" sz="1400" b="0">
                  <a:latin typeface="Courier New" pitchFamily="49" charset="0"/>
                </a:rPr>
                <a:t>%edx</a:t>
              </a:r>
            </a:p>
            <a:p>
              <a:pPr algn="l" eaLnBrk="1" hangingPunct="1">
                <a:lnSpc>
                  <a:spcPct val="100000"/>
                </a:lnSpc>
              </a:pPr>
              <a:r>
                <a:rPr lang="en-US" sz="1400" b="0"/>
                <a:t>srcB = </a:t>
              </a:r>
              <a:r>
                <a:rPr lang="en-US" sz="1400">
                  <a:solidFill>
                    <a:srgbClr val="008000"/>
                  </a:solidFill>
                  <a:latin typeface="Courier New" pitchFamily="49" charset="0"/>
                </a:rPr>
                <a:t>%eax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21074</TotalTime>
  <Pages>8</Pages>
  <Words>3031</Words>
  <Application>Microsoft Office PowerPoint</Application>
  <PresentationFormat>Custom</PresentationFormat>
  <Paragraphs>1709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fujitsu-99-02</vt:lpstr>
      <vt:lpstr>Slide 1</vt:lpstr>
      <vt:lpstr>Overview</vt:lpstr>
      <vt:lpstr>Pipeline Stages</vt:lpstr>
      <vt:lpstr>PIPE- Hardware</vt:lpstr>
      <vt:lpstr>Data Dependencies: 2 Nop’s</vt:lpstr>
      <vt:lpstr>Data Dependencies: No Nop</vt:lpstr>
      <vt:lpstr>Stalling for Data Dependencies</vt:lpstr>
      <vt:lpstr>Stall Condition</vt:lpstr>
      <vt:lpstr>Detecting Stall Condition</vt:lpstr>
      <vt:lpstr>Stalling X3</vt:lpstr>
      <vt:lpstr>What Happens When Stalling?</vt:lpstr>
      <vt:lpstr>Implementing Stalling</vt:lpstr>
      <vt:lpstr>Pipeline Register Modes</vt:lpstr>
      <vt:lpstr>Data Forwarding</vt:lpstr>
      <vt:lpstr>Data Forwarding Example</vt:lpstr>
      <vt:lpstr>Bypass Paths</vt:lpstr>
      <vt:lpstr>Data Forwarding Example #2</vt:lpstr>
      <vt:lpstr>Forwarding Priority</vt:lpstr>
      <vt:lpstr>Implementing Forwarding</vt:lpstr>
      <vt:lpstr>Implementing Forwarding</vt:lpstr>
      <vt:lpstr>Limitation of Forwarding</vt:lpstr>
      <vt:lpstr>Avoiding Load/Use Hazard</vt:lpstr>
      <vt:lpstr>Detecting Load/Use Hazard</vt:lpstr>
      <vt:lpstr>Control for Load/Use Hazard</vt:lpstr>
      <vt:lpstr>Branch Misprediction Example</vt:lpstr>
      <vt:lpstr>Handling Misprediction</vt:lpstr>
      <vt:lpstr>Detecting Mispredicted Branch</vt:lpstr>
      <vt:lpstr>Control for Misprediction</vt:lpstr>
      <vt:lpstr>Return Example</vt:lpstr>
      <vt:lpstr>Correct Return Example</vt:lpstr>
      <vt:lpstr>Detecting Return</vt:lpstr>
      <vt:lpstr>Control for Return</vt:lpstr>
      <vt:lpstr>Special Control Cases</vt:lpstr>
      <vt:lpstr>Implementing Pipeline Control</vt:lpstr>
      <vt:lpstr>Initial Version of Pipeline Control</vt:lpstr>
      <vt:lpstr>Control Combinations</vt:lpstr>
      <vt:lpstr>Control Combination A</vt:lpstr>
      <vt:lpstr>Control Combination B</vt:lpstr>
      <vt:lpstr>Handling Control Combination B</vt:lpstr>
      <vt:lpstr>Corrected Pipeline Control Logic</vt:lpstr>
      <vt:lpstr>Pipeline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Carnegie Mellon University</cp:lastModifiedBy>
  <cp:revision>93</cp:revision>
  <cp:lastPrinted>1999-02-26T14:55:35Z</cp:lastPrinted>
  <dcterms:created xsi:type="dcterms:W3CDTF">1998-03-03T17:17:57Z</dcterms:created>
  <dcterms:modified xsi:type="dcterms:W3CDTF">2011-05-21T18:39:52Z</dcterms:modified>
</cp:coreProperties>
</file>