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313" r:id="rId2"/>
  </p:sldIdLst>
  <p:sldSz cx="9131300" cy="6845300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CCFF99"/>
    <a:srgbClr val="99FFCC"/>
    <a:srgbClr val="FFFF99"/>
    <a:srgbClr val="FF3300"/>
    <a:srgbClr val="FFCCFF"/>
    <a:srgbClr val="FFCCCC"/>
    <a:srgbClr val="00CC66"/>
    <a:srgbClr val="CC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2787"/>
    <p:restoredTop sz="96700" autoAdjust="0"/>
  </p:normalViewPr>
  <p:slideViewPr>
    <p:cSldViewPr showGuides="1">
      <p:cViewPr>
        <p:scale>
          <a:sx n="80" d="100"/>
          <a:sy n="80" d="100"/>
        </p:scale>
        <p:origin x="-942" y="-174"/>
      </p:cViewPr>
      <p:guideLst>
        <p:guide orient="horz" pos="168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-2766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133245" y="304800"/>
            <a:ext cx="591509" cy="211083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/>
        </p:spPr>
        <p:txBody>
          <a:bodyPr wrap="none" lIns="57150" tIns="22225" rIns="57150" bIns="22225">
            <a:spAutoFit/>
          </a:bodyPr>
          <a:lstStyle/>
          <a:p>
            <a:pPr defTabSz="814388"/>
            <a:r>
              <a:rPr lang="en-US" sz="1200" dirty="0" smtClean="0"/>
              <a:t>15-349</a:t>
            </a:r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88975"/>
            <a:ext cx="4552950" cy="3397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55938" y="8789988"/>
            <a:ext cx="706437" cy="209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57150" tIns="22225" rIns="57150" bIns="22225">
            <a:spAutoFit/>
          </a:bodyPr>
          <a:lstStyle/>
          <a:p>
            <a:pPr defTabSz="814388"/>
            <a:r>
              <a:rPr lang="en-US" sz="1200"/>
              <a:t>Page </a:t>
            </a:r>
            <a:fld id="{E58C011B-412C-41B4-A393-308DD6F72051}" type="slidenum">
              <a:rPr lang="en-US" sz="1200"/>
              <a:pPr defTabSz="814388"/>
              <a:t>‹#›</a:t>
            </a:fld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0013" y="2497138"/>
            <a:ext cx="6391275" cy="1749425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365125"/>
            <a:ext cx="7762875" cy="1139825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5625" y="247650"/>
            <a:ext cx="2203450" cy="6184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62712" cy="6184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725" y="4398963"/>
            <a:ext cx="7762875" cy="13589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725" y="2901950"/>
            <a:ext cx="7762875" cy="1497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19200"/>
            <a:ext cx="4070350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3263" y="1219200"/>
            <a:ext cx="4071937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6900" cy="11398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1938"/>
            <a:ext cx="4033838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0113"/>
            <a:ext cx="4033838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8675" y="1531938"/>
            <a:ext cx="4035425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8675" y="2170113"/>
            <a:ext cx="4035425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3550" cy="1158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288" y="273050"/>
            <a:ext cx="5103812" cy="584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1925"/>
            <a:ext cx="3003550" cy="4683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9113" y="4791075"/>
            <a:ext cx="548005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89113" y="611188"/>
            <a:ext cx="5480050" cy="41068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9113" y="5357813"/>
            <a:ext cx="5480050" cy="803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19200"/>
            <a:ext cx="8294687" cy="521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04262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075" y="6389688"/>
            <a:ext cx="603250" cy="2841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>
                <a:solidFill>
                  <a:schemeClr val="hlink"/>
                </a:solidFill>
              </a:rPr>
              <a:t>– </a:t>
            </a:r>
            <a:fld id="{C43303E6-FF98-4FC2-AF70-F276853EB0A5}" type="slidenum">
              <a:rPr lang="en-US" sz="1400" b="0">
                <a:solidFill>
                  <a:schemeClr val="hlink"/>
                </a:solidFill>
              </a:rPr>
              <a:pPr defTabSz="912813"/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18425" y="6380163"/>
            <a:ext cx="951395" cy="28608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 dirty="0" smtClean="0">
                <a:solidFill>
                  <a:schemeClr val="hlink"/>
                </a:solidFill>
              </a:rPr>
              <a:t>CS:APP2e</a:t>
            </a:r>
            <a:endParaRPr lang="en-US" sz="1400" b="0" dirty="0">
              <a:solidFill>
                <a:schemeClr val="hlin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txStyles>
    <p:titleStyle>
      <a:lvl1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defTabSz="912813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44475" algn="l" defTabSz="912813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4588" indent="-238125" algn="l" defTabSz="912813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7025" indent="-227013" algn="l" defTabSz="912813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479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51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23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195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67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593850" y="444500"/>
            <a:ext cx="7016750" cy="5187950"/>
            <a:chOff x="2127250" y="-234950"/>
            <a:chExt cx="7016750" cy="5187950"/>
          </a:xfrm>
        </p:grpSpPr>
        <p:sp>
          <p:nvSpPr>
            <p:cNvPr id="5" name="Text Box 68"/>
            <p:cNvSpPr txBox="1">
              <a:spLocks noChangeArrowheads="1"/>
            </p:cNvSpPr>
            <p:nvPr/>
          </p:nvSpPr>
          <p:spPr bwMode="auto">
            <a:xfrm>
              <a:off x="3352800" y="3886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+ </a:t>
              </a:r>
              <a:r>
                <a:rPr lang="en-US" sz="1600">
                  <a:solidFill>
                    <a:srgbClr val="FF3300"/>
                  </a:solidFill>
                  <a:sym typeface="Symbol" pitchFamily="18" charset="2"/>
                </a:rPr>
                <a:t>–4</a:t>
              </a:r>
            </a:p>
          </p:txBody>
        </p:sp>
        <p:sp>
          <p:nvSpPr>
            <p:cNvPr id="6" name="Text Box 72"/>
            <p:cNvSpPr txBox="1">
              <a:spLocks noChangeArrowheads="1"/>
            </p:cNvSpPr>
            <p:nvPr/>
          </p:nvSpPr>
          <p:spPr bwMode="auto">
            <a:xfrm>
              <a:off x="6324600" y="3886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Decrement stack pointer</a:t>
              </a:r>
            </a:p>
          </p:txBody>
        </p:sp>
        <p:sp>
          <p:nvSpPr>
            <p:cNvPr id="7" name="Text Box 61"/>
            <p:cNvSpPr txBox="1">
              <a:spLocks noChangeArrowheads="1"/>
            </p:cNvSpPr>
            <p:nvPr/>
          </p:nvSpPr>
          <p:spPr bwMode="auto">
            <a:xfrm>
              <a:off x="3352800" y="3124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8" name="Text Box 65"/>
            <p:cNvSpPr txBox="1">
              <a:spLocks noChangeArrowheads="1"/>
            </p:cNvSpPr>
            <p:nvPr/>
          </p:nvSpPr>
          <p:spPr bwMode="auto">
            <a:xfrm>
              <a:off x="6324600" y="3124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 operation</a:t>
              </a:r>
            </a:p>
          </p:txBody>
        </p:sp>
        <p:sp>
          <p:nvSpPr>
            <p:cNvPr id="9" name="Text Box 54"/>
            <p:cNvSpPr txBox="1">
              <a:spLocks noChangeArrowheads="1"/>
            </p:cNvSpPr>
            <p:nvPr/>
          </p:nvSpPr>
          <p:spPr bwMode="auto">
            <a:xfrm>
              <a:off x="3352800" y="2362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+ </a:t>
              </a:r>
              <a:r>
                <a:rPr lang="en-US" sz="1600">
                  <a:solidFill>
                    <a:srgbClr val="FF3300"/>
                  </a:solidFill>
                  <a:sym typeface="Symbol" pitchFamily="18" charset="2"/>
                </a:rPr>
                <a:t>4</a:t>
              </a:r>
            </a:p>
          </p:txBody>
        </p:sp>
        <p:sp>
          <p:nvSpPr>
            <p:cNvPr id="10" name="Text Box 58"/>
            <p:cNvSpPr txBox="1">
              <a:spLocks noChangeArrowheads="1"/>
            </p:cNvSpPr>
            <p:nvPr/>
          </p:nvSpPr>
          <p:spPr bwMode="auto">
            <a:xfrm>
              <a:off x="6324600" y="2362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Increment stack pointer</a:t>
              </a:r>
            </a:p>
          </p:txBody>
        </p:sp>
        <p:sp>
          <p:nvSpPr>
            <p:cNvPr id="11" name="Text Box 47"/>
            <p:cNvSpPr txBox="1">
              <a:spLocks noChangeArrowheads="1"/>
            </p:cNvSpPr>
            <p:nvPr/>
          </p:nvSpPr>
          <p:spPr bwMode="auto">
            <a:xfrm>
              <a:off x="3352800" y="1600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+ </a:t>
              </a:r>
              <a:r>
                <a:rPr lang="en-US" sz="1600">
                  <a:solidFill>
                    <a:srgbClr val="FF3300"/>
                  </a:solidFill>
                  <a:sym typeface="Symbol" pitchFamily="18" charset="2"/>
                </a:rPr>
                <a:t>valC</a:t>
              </a:r>
            </a:p>
          </p:txBody>
        </p:sp>
        <p:sp>
          <p:nvSpPr>
            <p:cNvPr id="12" name="Text Box 51"/>
            <p:cNvSpPr txBox="1">
              <a:spLocks noChangeArrowheads="1"/>
            </p:cNvSpPr>
            <p:nvPr/>
          </p:nvSpPr>
          <p:spPr bwMode="auto">
            <a:xfrm>
              <a:off x="6324600" y="1600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Compute effective address</a:t>
              </a:r>
            </a:p>
          </p:txBody>
        </p:sp>
        <p:sp>
          <p:nvSpPr>
            <p:cNvPr id="13" name="Text Box 40"/>
            <p:cNvSpPr txBox="1">
              <a:spLocks noChangeArrowheads="1"/>
            </p:cNvSpPr>
            <p:nvPr/>
          </p:nvSpPr>
          <p:spPr bwMode="auto">
            <a:xfrm>
              <a:off x="3352800" y="838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valE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 </a:t>
              </a:r>
              <a:r>
                <a:rPr lang="en-US" sz="1600" dirty="0" smtClean="0">
                  <a:sym typeface="Symbol" pitchFamily="18" charset="2"/>
                </a:rPr>
                <a:t>0 + </a:t>
              </a:r>
              <a:r>
                <a:rPr lang="en-US" sz="1600" dirty="0" err="1">
                  <a:solidFill>
                    <a:srgbClr val="FF3300"/>
                  </a:solidFill>
                  <a:sym typeface="Symbol" pitchFamily="18" charset="2"/>
                </a:rPr>
                <a:t>valA</a:t>
              </a:r>
              <a:endParaRPr lang="en-US" sz="1600" dirty="0">
                <a:solidFill>
                  <a:srgbClr val="FF3300"/>
                </a:solidFill>
                <a:sym typeface="Symbol" pitchFamily="18" charset="2"/>
              </a:endParaRPr>
            </a:p>
          </p:txBody>
        </p:sp>
        <p:sp>
          <p:nvSpPr>
            <p:cNvPr id="14" name="Text Box 44"/>
            <p:cNvSpPr txBox="1">
              <a:spLocks noChangeArrowheads="1"/>
            </p:cNvSpPr>
            <p:nvPr/>
          </p:nvSpPr>
          <p:spPr bwMode="auto">
            <a:xfrm>
              <a:off x="6324600" y="838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smtClean="0"/>
                <a:t>Pass </a:t>
              </a:r>
              <a:r>
                <a:rPr lang="en-US" sz="1600" dirty="0" err="1" smtClean="0"/>
                <a:t>valA</a:t>
              </a:r>
              <a:r>
                <a:rPr lang="en-US" sz="1600" dirty="0" smtClean="0"/>
                <a:t> through ALU</a:t>
              </a:r>
              <a:endParaRPr lang="en-US" sz="1600" dirty="0"/>
            </a:p>
          </p:txBody>
        </p:sp>
        <p:sp>
          <p:nvSpPr>
            <p:cNvPr id="15" name="Text Box 11"/>
            <p:cNvSpPr txBox="1">
              <a:spLocks noChangeArrowheads="1"/>
            </p:cNvSpPr>
            <p:nvPr/>
          </p:nvSpPr>
          <p:spPr bwMode="auto">
            <a:xfrm>
              <a:off x="3352800" y="533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 smtClean="0"/>
                <a:t>cmovXX</a:t>
              </a:r>
              <a:r>
                <a:rPr lang="en-US" sz="1600" dirty="0" smtClean="0"/>
                <a:t> </a:t>
              </a:r>
              <a:r>
                <a:rPr lang="en-US" sz="1600" dirty="0" err="1"/>
                <a:t>rA</a:t>
              </a:r>
              <a:r>
                <a:rPr lang="en-US" sz="1600" dirty="0"/>
                <a:t>, </a:t>
              </a:r>
              <a:r>
                <a:rPr lang="en-US" sz="1600" dirty="0" err="1"/>
                <a:t>rB</a:t>
              </a:r>
              <a:endParaRPr lang="en-US" sz="1600" dirty="0"/>
            </a:p>
          </p:txBody>
        </p:sp>
        <p:sp>
          <p:nvSpPr>
            <p:cNvPr id="16" name="Text Box 12"/>
            <p:cNvSpPr txBox="1">
              <a:spLocks noChangeArrowheads="1"/>
            </p:cNvSpPr>
            <p:nvPr/>
          </p:nvSpPr>
          <p:spPr bwMode="auto">
            <a:xfrm>
              <a:off x="2133600" y="838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17" name="Text Box 13"/>
            <p:cNvSpPr txBox="1">
              <a:spLocks noChangeArrowheads="1"/>
            </p:cNvSpPr>
            <p:nvPr/>
          </p:nvSpPr>
          <p:spPr bwMode="auto">
            <a:xfrm>
              <a:off x="3352800" y="1295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rmmovl</a:t>
              </a:r>
              <a:r>
                <a:rPr lang="en-US" sz="1600"/>
                <a:t> rA, D(rB)</a:t>
              </a:r>
            </a:p>
          </p:txBody>
        </p:sp>
        <p:sp>
          <p:nvSpPr>
            <p:cNvPr id="18" name="Text Box 14"/>
            <p:cNvSpPr txBox="1">
              <a:spLocks noChangeArrowheads="1"/>
            </p:cNvSpPr>
            <p:nvPr/>
          </p:nvSpPr>
          <p:spPr bwMode="auto">
            <a:xfrm>
              <a:off x="3352800" y="1600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19" name="Text Box 15"/>
            <p:cNvSpPr txBox="1">
              <a:spLocks noChangeArrowheads="1"/>
            </p:cNvSpPr>
            <p:nvPr/>
          </p:nvSpPr>
          <p:spPr bwMode="auto">
            <a:xfrm>
              <a:off x="3352800" y="2057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popl</a:t>
              </a:r>
              <a:r>
                <a:rPr lang="en-US" sz="1600"/>
                <a:t> rA</a:t>
              </a:r>
            </a:p>
          </p:txBody>
        </p:sp>
        <p:sp>
          <p:nvSpPr>
            <p:cNvPr id="20" name="Text Box 16"/>
            <p:cNvSpPr txBox="1">
              <a:spLocks noChangeArrowheads="1"/>
            </p:cNvSpPr>
            <p:nvPr/>
          </p:nvSpPr>
          <p:spPr bwMode="auto">
            <a:xfrm>
              <a:off x="3352800" y="2362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1" name="Text Box 17"/>
            <p:cNvSpPr txBox="1">
              <a:spLocks noChangeArrowheads="1"/>
            </p:cNvSpPr>
            <p:nvPr/>
          </p:nvSpPr>
          <p:spPr bwMode="auto">
            <a:xfrm>
              <a:off x="3352800" y="2819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22" name="Text Box 18"/>
            <p:cNvSpPr txBox="1">
              <a:spLocks noChangeArrowheads="1"/>
            </p:cNvSpPr>
            <p:nvPr/>
          </p:nvSpPr>
          <p:spPr bwMode="auto">
            <a:xfrm>
              <a:off x="3352800" y="3124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3" name="Text Box 19"/>
            <p:cNvSpPr txBox="1">
              <a:spLocks noChangeArrowheads="1"/>
            </p:cNvSpPr>
            <p:nvPr/>
          </p:nvSpPr>
          <p:spPr bwMode="auto">
            <a:xfrm>
              <a:off x="3352800" y="3581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24" name="Text Box 20"/>
            <p:cNvSpPr txBox="1">
              <a:spLocks noChangeArrowheads="1"/>
            </p:cNvSpPr>
            <p:nvPr/>
          </p:nvSpPr>
          <p:spPr bwMode="auto">
            <a:xfrm>
              <a:off x="3352800" y="4343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ret</a:t>
              </a:r>
            </a:p>
          </p:txBody>
        </p:sp>
        <p:sp>
          <p:nvSpPr>
            <p:cNvPr id="25" name="Text Box 27"/>
            <p:cNvSpPr txBox="1">
              <a:spLocks noChangeArrowheads="1"/>
            </p:cNvSpPr>
            <p:nvPr/>
          </p:nvSpPr>
          <p:spPr bwMode="auto">
            <a:xfrm>
              <a:off x="3352800" y="838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6" name="Text Box 29"/>
            <p:cNvSpPr txBox="1">
              <a:spLocks noChangeArrowheads="1"/>
            </p:cNvSpPr>
            <p:nvPr/>
          </p:nvSpPr>
          <p:spPr bwMode="auto">
            <a:xfrm>
              <a:off x="3352800" y="3886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7" name="Text Box 34"/>
            <p:cNvSpPr txBox="1">
              <a:spLocks noChangeArrowheads="1"/>
            </p:cNvSpPr>
            <p:nvPr/>
          </p:nvSpPr>
          <p:spPr bwMode="auto">
            <a:xfrm>
              <a:off x="2133600" y="1600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28" name="Text Box 35"/>
            <p:cNvSpPr txBox="1">
              <a:spLocks noChangeArrowheads="1"/>
            </p:cNvSpPr>
            <p:nvPr/>
          </p:nvSpPr>
          <p:spPr bwMode="auto">
            <a:xfrm>
              <a:off x="2133600" y="2362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29" name="Text Box 36"/>
            <p:cNvSpPr txBox="1">
              <a:spLocks noChangeArrowheads="1"/>
            </p:cNvSpPr>
            <p:nvPr/>
          </p:nvSpPr>
          <p:spPr bwMode="auto">
            <a:xfrm>
              <a:off x="2133600" y="3124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0" name="Text Box 37"/>
            <p:cNvSpPr txBox="1">
              <a:spLocks noChangeArrowheads="1"/>
            </p:cNvSpPr>
            <p:nvPr/>
          </p:nvSpPr>
          <p:spPr bwMode="auto">
            <a:xfrm>
              <a:off x="2133600" y="3886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1" name="Text Box 38"/>
            <p:cNvSpPr txBox="1">
              <a:spLocks noChangeArrowheads="1"/>
            </p:cNvSpPr>
            <p:nvPr/>
          </p:nvSpPr>
          <p:spPr bwMode="auto">
            <a:xfrm>
              <a:off x="2133600" y="4648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2" name="Text Box 74"/>
            <p:cNvSpPr txBox="1">
              <a:spLocks noChangeArrowheads="1"/>
            </p:cNvSpPr>
            <p:nvPr/>
          </p:nvSpPr>
          <p:spPr bwMode="auto">
            <a:xfrm>
              <a:off x="3352800" y="4648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+ </a:t>
              </a:r>
              <a:r>
                <a:rPr lang="en-US" sz="1600">
                  <a:solidFill>
                    <a:srgbClr val="FF3300"/>
                  </a:solidFill>
                  <a:sym typeface="Symbol" pitchFamily="18" charset="2"/>
                </a:rPr>
                <a:t>4</a:t>
              </a:r>
            </a:p>
          </p:txBody>
        </p:sp>
        <p:sp>
          <p:nvSpPr>
            <p:cNvPr id="33" name="Text Box 75"/>
            <p:cNvSpPr txBox="1">
              <a:spLocks noChangeArrowheads="1"/>
            </p:cNvSpPr>
            <p:nvPr/>
          </p:nvSpPr>
          <p:spPr bwMode="auto">
            <a:xfrm>
              <a:off x="6324600" y="4648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Increment stack pointer</a:t>
              </a:r>
            </a:p>
          </p:txBody>
        </p:sp>
        <p:sp>
          <p:nvSpPr>
            <p:cNvPr id="34" name="Text Box 76"/>
            <p:cNvSpPr txBox="1">
              <a:spLocks noChangeArrowheads="1"/>
            </p:cNvSpPr>
            <p:nvPr/>
          </p:nvSpPr>
          <p:spPr bwMode="auto">
            <a:xfrm>
              <a:off x="3352800" y="4648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5" name="Text Box 40"/>
            <p:cNvSpPr txBox="1">
              <a:spLocks noChangeArrowheads="1"/>
            </p:cNvSpPr>
            <p:nvPr/>
          </p:nvSpPr>
          <p:spPr bwMode="auto">
            <a:xfrm>
              <a:off x="3346450" y="6985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OP </a:t>
              </a:r>
              <a:r>
                <a:rPr lang="en-US" sz="1600">
                  <a:solidFill>
                    <a:srgbClr val="FF3300"/>
                  </a:solidFill>
                  <a:sym typeface="Symbol" pitchFamily="18" charset="2"/>
                </a:rPr>
                <a:t>valA</a:t>
              </a:r>
            </a:p>
          </p:txBody>
        </p:sp>
        <p:sp>
          <p:nvSpPr>
            <p:cNvPr id="36" name="Text Box 44"/>
            <p:cNvSpPr txBox="1">
              <a:spLocks noChangeArrowheads="1"/>
            </p:cNvSpPr>
            <p:nvPr/>
          </p:nvSpPr>
          <p:spPr bwMode="auto">
            <a:xfrm>
              <a:off x="6318250" y="6985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Perform ALU operation</a:t>
              </a:r>
            </a:p>
          </p:txBody>
        </p:sp>
        <p:sp>
          <p:nvSpPr>
            <p:cNvPr id="37" name="Text Box 11"/>
            <p:cNvSpPr txBox="1">
              <a:spLocks noChangeArrowheads="1"/>
            </p:cNvSpPr>
            <p:nvPr/>
          </p:nvSpPr>
          <p:spPr bwMode="auto">
            <a:xfrm>
              <a:off x="3346450" y="-2349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OPl rA, rB</a:t>
              </a:r>
            </a:p>
          </p:txBody>
        </p:sp>
        <p:sp>
          <p:nvSpPr>
            <p:cNvPr id="38" name="Text Box 12"/>
            <p:cNvSpPr txBox="1">
              <a:spLocks noChangeArrowheads="1"/>
            </p:cNvSpPr>
            <p:nvPr/>
          </p:nvSpPr>
          <p:spPr bwMode="auto">
            <a:xfrm>
              <a:off x="2127250" y="6985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9" name="Text Box 27"/>
            <p:cNvSpPr txBox="1">
              <a:spLocks noChangeArrowheads="1"/>
            </p:cNvSpPr>
            <p:nvPr/>
          </p:nvSpPr>
          <p:spPr bwMode="auto">
            <a:xfrm>
              <a:off x="3346450" y="698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HD:Shared Files:Presentations:1999 Presentations:fujitsu-99-02.ppt</Template>
  <TotalTime>16942</TotalTime>
  <Pages>8</Pages>
  <Words>79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fujitsu-99-02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Processor Verification</dc:title>
  <dc:subject>SRC Review Slides</dc:subject>
  <dc:creator>Randal E. Bryant</dc:creator>
  <cp:lastModifiedBy>Carnegie Mellon University</cp:lastModifiedBy>
  <cp:revision>79</cp:revision>
  <cp:lastPrinted>1999-02-26T14:55:35Z</cp:lastPrinted>
  <dcterms:created xsi:type="dcterms:W3CDTF">1998-03-03T17:17:57Z</dcterms:created>
  <dcterms:modified xsi:type="dcterms:W3CDTF">2011-05-21T02:46:20Z</dcterms:modified>
</cp:coreProperties>
</file>