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6"/>
  </p:notesMasterIdLst>
  <p:handoutMasterIdLst>
    <p:handoutMasterId r:id="rId7"/>
  </p:handoutMasterIdLst>
  <p:sldIdLst>
    <p:sldId id="256" r:id="rId2"/>
    <p:sldId id="257" r:id="rId3"/>
    <p:sldId id="259" r:id="rId4"/>
    <p:sldId id="260" r:id="rId5"/>
  </p:sldIdLst>
  <p:sldSz cx="9131300" cy="6845300"/>
  <p:notesSz cx="7315200" cy="9601200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US"/>
    </a:defPPr>
    <a:lvl1pPr algn="ctr" rtl="0" eaLnBrk="0" fontAlgn="base" hangingPunct="0">
      <a:lnSpc>
        <a:spcPct val="90000"/>
      </a:lnSpc>
      <a:spcBef>
        <a:spcPct val="0"/>
      </a:spcBef>
      <a:spcAft>
        <a:spcPct val="0"/>
      </a:spcAft>
      <a:defRPr b="1" kern="1200">
        <a:solidFill>
          <a:schemeClr val="tx1"/>
        </a:solidFill>
        <a:latin typeface="Helvetica" pitchFamily="34" charset="0"/>
        <a:ea typeface="+mn-ea"/>
        <a:cs typeface="+mn-cs"/>
      </a:defRPr>
    </a:lvl1pPr>
    <a:lvl2pPr marL="457200" algn="ctr" rtl="0" eaLnBrk="0" fontAlgn="base" hangingPunct="0">
      <a:lnSpc>
        <a:spcPct val="90000"/>
      </a:lnSpc>
      <a:spcBef>
        <a:spcPct val="0"/>
      </a:spcBef>
      <a:spcAft>
        <a:spcPct val="0"/>
      </a:spcAft>
      <a:defRPr b="1" kern="1200">
        <a:solidFill>
          <a:schemeClr val="tx1"/>
        </a:solidFill>
        <a:latin typeface="Helvetica" pitchFamily="34" charset="0"/>
        <a:ea typeface="+mn-ea"/>
        <a:cs typeface="+mn-cs"/>
      </a:defRPr>
    </a:lvl2pPr>
    <a:lvl3pPr marL="914400" algn="ctr" rtl="0" eaLnBrk="0" fontAlgn="base" hangingPunct="0">
      <a:lnSpc>
        <a:spcPct val="90000"/>
      </a:lnSpc>
      <a:spcBef>
        <a:spcPct val="0"/>
      </a:spcBef>
      <a:spcAft>
        <a:spcPct val="0"/>
      </a:spcAft>
      <a:defRPr b="1" kern="1200">
        <a:solidFill>
          <a:schemeClr val="tx1"/>
        </a:solidFill>
        <a:latin typeface="Helvetica" pitchFamily="34" charset="0"/>
        <a:ea typeface="+mn-ea"/>
        <a:cs typeface="+mn-cs"/>
      </a:defRPr>
    </a:lvl3pPr>
    <a:lvl4pPr marL="1371600" algn="ctr" rtl="0" eaLnBrk="0" fontAlgn="base" hangingPunct="0">
      <a:lnSpc>
        <a:spcPct val="90000"/>
      </a:lnSpc>
      <a:spcBef>
        <a:spcPct val="0"/>
      </a:spcBef>
      <a:spcAft>
        <a:spcPct val="0"/>
      </a:spcAft>
      <a:defRPr b="1" kern="1200">
        <a:solidFill>
          <a:schemeClr val="tx1"/>
        </a:solidFill>
        <a:latin typeface="Helvetica" pitchFamily="34" charset="0"/>
        <a:ea typeface="+mn-ea"/>
        <a:cs typeface="+mn-cs"/>
      </a:defRPr>
    </a:lvl4pPr>
    <a:lvl5pPr marL="1828800" algn="ctr" rtl="0" eaLnBrk="0" fontAlgn="base" hangingPunct="0">
      <a:lnSpc>
        <a:spcPct val="90000"/>
      </a:lnSpc>
      <a:spcBef>
        <a:spcPct val="0"/>
      </a:spcBef>
      <a:spcAft>
        <a:spcPct val="0"/>
      </a:spcAft>
      <a:defRPr b="1" kern="1200">
        <a:solidFill>
          <a:schemeClr val="tx1"/>
        </a:solidFill>
        <a:latin typeface="Helvetica" pitchFamily="34" charset="0"/>
        <a:ea typeface="+mn-ea"/>
        <a:cs typeface="+mn-cs"/>
      </a:defRPr>
    </a:lvl5pPr>
    <a:lvl6pPr marL="2286000" algn="l" defTabSz="914400" rtl="0" eaLnBrk="1" latinLnBrk="0" hangingPunct="1">
      <a:defRPr b="1" kern="1200">
        <a:solidFill>
          <a:schemeClr val="tx1"/>
        </a:solidFill>
        <a:latin typeface="Helvetica" pitchFamily="34" charset="0"/>
        <a:ea typeface="+mn-ea"/>
        <a:cs typeface="+mn-cs"/>
      </a:defRPr>
    </a:lvl6pPr>
    <a:lvl7pPr marL="2743200" algn="l" defTabSz="914400" rtl="0" eaLnBrk="1" latinLnBrk="0" hangingPunct="1">
      <a:defRPr b="1" kern="1200">
        <a:solidFill>
          <a:schemeClr val="tx1"/>
        </a:solidFill>
        <a:latin typeface="Helvetica" pitchFamily="34" charset="0"/>
        <a:ea typeface="+mn-ea"/>
        <a:cs typeface="+mn-cs"/>
      </a:defRPr>
    </a:lvl7pPr>
    <a:lvl8pPr marL="3200400" algn="l" defTabSz="914400" rtl="0" eaLnBrk="1" latinLnBrk="0" hangingPunct="1">
      <a:defRPr b="1" kern="1200">
        <a:solidFill>
          <a:schemeClr val="tx1"/>
        </a:solidFill>
        <a:latin typeface="Helvetica" pitchFamily="34" charset="0"/>
        <a:ea typeface="+mn-ea"/>
        <a:cs typeface="+mn-cs"/>
      </a:defRPr>
    </a:lvl8pPr>
    <a:lvl9pPr marL="3657600" algn="l" defTabSz="914400" rtl="0" eaLnBrk="1" latinLnBrk="0" hangingPunct="1">
      <a:defRPr b="1" kern="1200">
        <a:solidFill>
          <a:schemeClr val="tx1"/>
        </a:solidFill>
        <a:latin typeface="Helvetic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  <p:clrMru>
    <a:srgbClr val="CCFF99"/>
    <a:srgbClr val="99FFCC"/>
    <a:srgbClr val="FFFF99"/>
    <a:srgbClr val="FF3300"/>
    <a:srgbClr val="FFCCFF"/>
    <a:srgbClr val="FFCCCC"/>
    <a:srgbClr val="00CC66"/>
    <a:srgbClr val="33CC3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23054" autoAdjust="0"/>
    <p:restoredTop sz="90929"/>
  </p:normalViewPr>
  <p:slideViewPr>
    <p:cSldViewPr showGuides="1">
      <p:cViewPr>
        <p:scale>
          <a:sx n="80" d="100"/>
          <a:sy n="80" d="100"/>
        </p:scale>
        <p:origin x="-1812" y="-246"/>
      </p:cViewPr>
      <p:guideLst>
        <p:guide orient="horz" pos="336"/>
        <p:guide pos="67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howGuides="1">
      <p:cViewPr varScale="1">
        <p:scale>
          <a:sx n="66" d="100"/>
          <a:sy n="66" d="100"/>
        </p:scale>
        <p:origin x="-2766" y="-102"/>
      </p:cViewPr>
      <p:guideLst>
        <p:guide orient="horz" pos="3024"/>
        <p:guide pos="2304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3342129" y="320041"/>
            <a:ext cx="642982" cy="227496"/>
          </a:xfrm>
          <a:prstGeom prst="rect">
            <a:avLst/>
          </a:prstGeom>
          <a:noFill/>
          <a:ln w="38100" cmpd="dbl">
            <a:noFill/>
            <a:miter lim="800000"/>
            <a:headEnd/>
            <a:tailEnd/>
          </a:ln>
          <a:effectLst/>
        </p:spPr>
        <p:txBody>
          <a:bodyPr wrap="none" lIns="60413" tIns="23494" rIns="60413" bIns="23494">
            <a:spAutoFit/>
          </a:bodyPr>
          <a:lstStyle/>
          <a:p>
            <a:pPr defTabSz="860890"/>
            <a:r>
              <a:rPr lang="en-US" sz="1300" dirty="0" smtClean="0"/>
              <a:t>15-349</a:t>
            </a:r>
            <a:endParaRPr lang="en-US" sz="13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85875" y="723900"/>
            <a:ext cx="4757738" cy="3567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3259668" y="9229487"/>
            <a:ext cx="772826" cy="22749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0413" tIns="23494" rIns="60413" bIns="23494">
            <a:spAutoFit/>
          </a:bodyPr>
          <a:lstStyle/>
          <a:p>
            <a:pPr defTabSz="860890"/>
            <a:r>
              <a:rPr lang="en-US" sz="1300" dirty="0"/>
              <a:t>Page </a:t>
            </a:r>
            <a:fld id="{88097E68-D82A-4177-B9DB-47171EB9ABB7}" type="slidenum">
              <a:rPr lang="en-US" sz="1300"/>
              <a:pPr defTabSz="860890"/>
              <a:t>‹#›</a:t>
            </a:fld>
            <a:endParaRPr lang="en-US" sz="13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Helvetica" pitchFamily="34" charset="0"/>
        <a:ea typeface="+mn-ea"/>
        <a:cs typeface="+mn-cs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Helvetica" pitchFamily="34" charset="0"/>
        <a:ea typeface="+mn-ea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Helvetica" pitchFamily="34" charset="0"/>
        <a:ea typeface="+mn-ea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Helvetica" pitchFamily="34" charset="0"/>
        <a:ea typeface="+mn-ea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Helvetic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6" name="Rectangle 1028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0013" y="2497138"/>
            <a:ext cx="6391275" cy="1749425"/>
          </a:xfrm>
        </p:spPr>
        <p:txBody>
          <a:bodyPr/>
          <a:lstStyle>
            <a:lvl1pPr marL="0" indent="0" algn="ctr"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3319" name="Rectangle 1031"/>
          <p:cNvSpPr>
            <a:spLocks noGrp="1" noChangeArrowheads="1"/>
          </p:cNvSpPr>
          <p:nvPr>
            <p:ph type="ctrTitle" sz="quarter"/>
          </p:nvPr>
        </p:nvSpPr>
        <p:spPr>
          <a:xfrm>
            <a:off x="684213" y="365125"/>
            <a:ext cx="7762875" cy="1139825"/>
          </a:xfrm>
          <a:effectLst>
            <a:outerShdw dist="71842" dir="2700000" algn="ctr" rotWithShape="0">
              <a:schemeClr val="bg2"/>
            </a:outerShdw>
          </a:effectLst>
        </p:spPr>
        <p:txBody>
          <a:bodyPr lIns="91928" tIns="45964" rIns="91928" bIns="45964"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05625" y="247650"/>
            <a:ext cx="2203450" cy="6184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0513" y="247650"/>
            <a:ext cx="6462712" cy="61849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0725" y="4398963"/>
            <a:ext cx="7762875" cy="13589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0725" y="2901950"/>
            <a:ext cx="7762875" cy="149701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0513" y="1219200"/>
            <a:ext cx="4070350" cy="52133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13263" y="1219200"/>
            <a:ext cx="4071937" cy="52133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16900" cy="1139825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1938"/>
            <a:ext cx="4033838" cy="6381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0113"/>
            <a:ext cx="4033838" cy="39449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38675" y="1531938"/>
            <a:ext cx="4035425" cy="6381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38675" y="2170113"/>
            <a:ext cx="4035425" cy="39449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3550" cy="11588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0288" y="273050"/>
            <a:ext cx="5103812" cy="584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1925"/>
            <a:ext cx="3003550" cy="468312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89113" y="4791075"/>
            <a:ext cx="54800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89113" y="611188"/>
            <a:ext cx="5480050" cy="41068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89113" y="5357813"/>
            <a:ext cx="5480050" cy="8032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290513" y="1219200"/>
            <a:ext cx="8294687" cy="5213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343" tIns="44379" rIns="90343" bIns="4437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04813" y="247650"/>
            <a:ext cx="8704262" cy="779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53882" dir="2700000" algn="ctr" rotWithShape="0">
              <a:srgbClr val="969696"/>
            </a:outerShdw>
          </a:effec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2292" name="Text Box 4"/>
          <p:cNvSpPr txBox="1">
            <a:spLocks noChangeArrowheads="1"/>
          </p:cNvSpPr>
          <p:nvPr/>
        </p:nvSpPr>
        <p:spPr bwMode="auto">
          <a:xfrm>
            <a:off x="219075" y="6389688"/>
            <a:ext cx="603250" cy="284162"/>
          </a:xfrm>
          <a:prstGeom prst="rect">
            <a:avLst/>
          </a:prstGeom>
          <a:noFill/>
          <a:ln w="19050">
            <a:noFill/>
            <a:miter lim="800000"/>
            <a:headEnd/>
            <a:tailEnd type="none" w="sm" len="sm"/>
          </a:ln>
          <a:effectLst/>
        </p:spPr>
        <p:txBody>
          <a:bodyPr wrap="none" lIns="45647" tIns="45647" rIns="45647" bIns="45647" anchor="ctr">
            <a:spAutoFit/>
          </a:bodyPr>
          <a:lstStyle/>
          <a:p>
            <a:pPr defTabSz="912813"/>
            <a:r>
              <a:rPr lang="en-US" sz="1400" b="0">
                <a:solidFill>
                  <a:schemeClr val="hlink"/>
                </a:solidFill>
              </a:rPr>
              <a:t>– </a:t>
            </a:r>
            <a:fld id="{D539D653-BFF3-4756-BB97-FCF16F9B3CCD}" type="slidenum">
              <a:rPr lang="en-US" sz="1400" b="0">
                <a:solidFill>
                  <a:schemeClr val="hlink"/>
                </a:solidFill>
              </a:rPr>
              <a:pPr defTabSz="912813"/>
              <a:t>‹#›</a:t>
            </a:fld>
            <a:r>
              <a:rPr lang="en-US" sz="1400" b="0">
                <a:solidFill>
                  <a:schemeClr val="hlink"/>
                </a:solidFill>
              </a:rPr>
              <a:t> –</a:t>
            </a:r>
            <a:endParaRPr lang="en-US" sz="1400" b="0"/>
          </a:p>
        </p:txBody>
      </p:sp>
      <p:sp>
        <p:nvSpPr>
          <p:cNvPr id="12293" name="Rectangle 5"/>
          <p:cNvSpPr>
            <a:spLocks noChangeArrowheads="1"/>
          </p:cNvSpPr>
          <p:nvPr/>
        </p:nvSpPr>
        <p:spPr bwMode="auto">
          <a:xfrm>
            <a:off x="7718425" y="6380163"/>
            <a:ext cx="951395" cy="286085"/>
          </a:xfrm>
          <a:prstGeom prst="rect">
            <a:avLst/>
          </a:prstGeom>
          <a:noFill/>
          <a:ln w="19050">
            <a:noFill/>
            <a:miter lim="800000"/>
            <a:headEnd/>
            <a:tailEnd/>
          </a:ln>
          <a:effectLst/>
        </p:spPr>
        <p:txBody>
          <a:bodyPr wrap="none" lIns="45647" tIns="45647" rIns="45647" bIns="45647" anchor="ctr">
            <a:spAutoFit/>
          </a:bodyPr>
          <a:lstStyle/>
          <a:p>
            <a:pPr defTabSz="912813"/>
            <a:r>
              <a:rPr lang="en-US" sz="1400" b="0" dirty="0" smtClean="0">
                <a:solidFill>
                  <a:schemeClr val="hlink"/>
                </a:solidFill>
              </a:rPr>
              <a:t>CS:APP2e</a:t>
            </a:r>
            <a:endParaRPr lang="en-US" sz="1400" b="0" dirty="0">
              <a:solidFill>
                <a:schemeClr val="hlink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ransition spd="med"/>
  <p:txStyles>
    <p:titleStyle>
      <a:lvl1pPr algn="l" defTabSz="912813" rtl="0" fontAlgn="base">
        <a:lnSpc>
          <a:spcPct val="87000"/>
        </a:lnSpc>
        <a:spcBef>
          <a:spcPct val="0"/>
        </a:spcBef>
        <a:spcAft>
          <a:spcPct val="0"/>
        </a:spcAft>
        <a:defRPr sz="3800" b="1">
          <a:solidFill>
            <a:schemeClr val="hlink"/>
          </a:solidFill>
          <a:latin typeface="+mj-lt"/>
          <a:ea typeface="+mj-ea"/>
          <a:cs typeface="+mj-cs"/>
        </a:defRPr>
      </a:lvl1pPr>
      <a:lvl2pPr algn="l" defTabSz="912813" rtl="0" fontAlgn="base">
        <a:lnSpc>
          <a:spcPct val="87000"/>
        </a:lnSpc>
        <a:spcBef>
          <a:spcPct val="0"/>
        </a:spcBef>
        <a:spcAft>
          <a:spcPct val="0"/>
        </a:spcAft>
        <a:defRPr sz="3800" b="1">
          <a:solidFill>
            <a:schemeClr val="hlink"/>
          </a:solidFill>
          <a:latin typeface="Helvetica" pitchFamily="34" charset="0"/>
        </a:defRPr>
      </a:lvl2pPr>
      <a:lvl3pPr algn="l" defTabSz="912813" rtl="0" fontAlgn="base">
        <a:lnSpc>
          <a:spcPct val="87000"/>
        </a:lnSpc>
        <a:spcBef>
          <a:spcPct val="0"/>
        </a:spcBef>
        <a:spcAft>
          <a:spcPct val="0"/>
        </a:spcAft>
        <a:defRPr sz="3800" b="1">
          <a:solidFill>
            <a:schemeClr val="hlink"/>
          </a:solidFill>
          <a:latin typeface="Helvetica" pitchFamily="34" charset="0"/>
        </a:defRPr>
      </a:lvl3pPr>
      <a:lvl4pPr algn="l" defTabSz="912813" rtl="0" fontAlgn="base">
        <a:lnSpc>
          <a:spcPct val="87000"/>
        </a:lnSpc>
        <a:spcBef>
          <a:spcPct val="0"/>
        </a:spcBef>
        <a:spcAft>
          <a:spcPct val="0"/>
        </a:spcAft>
        <a:defRPr sz="3800" b="1">
          <a:solidFill>
            <a:schemeClr val="hlink"/>
          </a:solidFill>
          <a:latin typeface="Helvetica" pitchFamily="34" charset="0"/>
        </a:defRPr>
      </a:lvl4pPr>
      <a:lvl5pPr algn="l" defTabSz="912813" rtl="0" fontAlgn="base">
        <a:lnSpc>
          <a:spcPct val="87000"/>
        </a:lnSpc>
        <a:spcBef>
          <a:spcPct val="0"/>
        </a:spcBef>
        <a:spcAft>
          <a:spcPct val="0"/>
        </a:spcAft>
        <a:defRPr sz="3800" b="1">
          <a:solidFill>
            <a:schemeClr val="hlink"/>
          </a:solidFill>
          <a:latin typeface="Helvetica" pitchFamily="34" charset="0"/>
        </a:defRPr>
      </a:lvl5pPr>
      <a:lvl6pPr marL="457200" algn="l" defTabSz="912813" rtl="0" fontAlgn="base">
        <a:lnSpc>
          <a:spcPct val="87000"/>
        </a:lnSpc>
        <a:spcBef>
          <a:spcPct val="0"/>
        </a:spcBef>
        <a:spcAft>
          <a:spcPct val="0"/>
        </a:spcAft>
        <a:defRPr sz="3800" b="1">
          <a:solidFill>
            <a:schemeClr val="hlink"/>
          </a:solidFill>
          <a:latin typeface="Helvetica" pitchFamily="34" charset="0"/>
        </a:defRPr>
      </a:lvl6pPr>
      <a:lvl7pPr marL="914400" algn="l" defTabSz="912813" rtl="0" fontAlgn="base">
        <a:lnSpc>
          <a:spcPct val="87000"/>
        </a:lnSpc>
        <a:spcBef>
          <a:spcPct val="0"/>
        </a:spcBef>
        <a:spcAft>
          <a:spcPct val="0"/>
        </a:spcAft>
        <a:defRPr sz="3800" b="1">
          <a:solidFill>
            <a:schemeClr val="hlink"/>
          </a:solidFill>
          <a:latin typeface="Helvetica" pitchFamily="34" charset="0"/>
        </a:defRPr>
      </a:lvl7pPr>
      <a:lvl8pPr marL="1371600" algn="l" defTabSz="912813" rtl="0" fontAlgn="base">
        <a:lnSpc>
          <a:spcPct val="87000"/>
        </a:lnSpc>
        <a:spcBef>
          <a:spcPct val="0"/>
        </a:spcBef>
        <a:spcAft>
          <a:spcPct val="0"/>
        </a:spcAft>
        <a:defRPr sz="3800" b="1">
          <a:solidFill>
            <a:schemeClr val="hlink"/>
          </a:solidFill>
          <a:latin typeface="Helvetica" pitchFamily="34" charset="0"/>
        </a:defRPr>
      </a:lvl8pPr>
      <a:lvl9pPr marL="1828800" algn="l" defTabSz="912813" rtl="0" fontAlgn="base">
        <a:lnSpc>
          <a:spcPct val="87000"/>
        </a:lnSpc>
        <a:spcBef>
          <a:spcPct val="0"/>
        </a:spcBef>
        <a:spcAft>
          <a:spcPct val="0"/>
        </a:spcAft>
        <a:defRPr sz="3800" b="1">
          <a:solidFill>
            <a:schemeClr val="hlink"/>
          </a:solidFill>
          <a:latin typeface="Helvetica" pitchFamily="34" charset="0"/>
        </a:defRPr>
      </a:lvl9pPr>
    </p:titleStyle>
    <p:bodyStyle>
      <a:lvl1pPr marL="385763" indent="-385763" algn="l" defTabSz="912813" rtl="0" fontAlgn="base">
        <a:lnSpc>
          <a:spcPct val="95000"/>
        </a:lnSpc>
        <a:spcBef>
          <a:spcPct val="50000"/>
        </a:spcBef>
        <a:spcAft>
          <a:spcPct val="0"/>
        </a:spcAft>
        <a:buClr>
          <a:schemeClr val="hlink"/>
        </a:buClr>
        <a:buFont typeface="Wingdings" pitchFamily="2" charset="2"/>
        <a:defRPr sz="2400" b="1">
          <a:solidFill>
            <a:schemeClr val="tx2"/>
          </a:solidFill>
          <a:effectLst>
            <a:outerShdw blurRad="38100" dist="38100" dir="2700000" algn="tl">
              <a:srgbClr val="C0C0C0"/>
            </a:outerShdw>
          </a:effectLst>
          <a:latin typeface="+mn-lt"/>
          <a:ea typeface="+mn-ea"/>
          <a:cs typeface="+mn-cs"/>
        </a:defRPr>
      </a:lvl1pPr>
      <a:lvl2pPr marL="742950" indent="-244475" algn="l" defTabSz="912813" rtl="0" fontAlgn="base">
        <a:spcBef>
          <a:spcPct val="25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buChar char="n"/>
        <a:defRPr sz="2000" b="1">
          <a:solidFill>
            <a:schemeClr val="tx1"/>
          </a:solidFill>
          <a:latin typeface="+mn-lt"/>
        </a:defRPr>
      </a:lvl2pPr>
      <a:lvl3pPr marL="1144588" indent="-238125" algn="l" defTabSz="912813" rtl="0" fontAlgn="base">
        <a:lnSpc>
          <a:spcPct val="107000"/>
        </a:lnSpc>
        <a:spcBef>
          <a:spcPct val="10000"/>
        </a:spcBef>
        <a:spcAft>
          <a:spcPct val="0"/>
        </a:spcAft>
        <a:buClr>
          <a:srgbClr val="005400"/>
        </a:buClr>
        <a:buSzPct val="90000"/>
        <a:buFont typeface="Wingdings" pitchFamily="2" charset="2"/>
        <a:buChar char="l"/>
        <a:defRPr b="1">
          <a:solidFill>
            <a:schemeClr val="folHlink"/>
          </a:solidFill>
          <a:latin typeface="+mn-lt"/>
        </a:defRPr>
      </a:lvl3pPr>
      <a:lvl4pPr marL="1597025" indent="-227013" algn="l" defTabSz="912813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4pPr>
      <a:lvl5pPr marL="2447925" indent="-228600" algn="l" defTabSz="912813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Times New Roman" pitchFamily="18" charset="0"/>
        </a:defRPr>
      </a:lvl5pPr>
      <a:lvl6pPr marL="2905125" indent="-228600" algn="l" defTabSz="912813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Times New Roman" pitchFamily="18" charset="0"/>
        </a:defRPr>
      </a:lvl6pPr>
      <a:lvl7pPr marL="3362325" indent="-228600" algn="l" defTabSz="912813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Times New Roman" pitchFamily="18" charset="0"/>
        </a:defRPr>
      </a:lvl7pPr>
      <a:lvl8pPr marL="3819525" indent="-228600" algn="l" defTabSz="912813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Times New Roman" pitchFamily="18" charset="0"/>
        </a:defRPr>
      </a:lvl8pPr>
      <a:lvl9pPr marL="4276725" indent="-228600" algn="l" defTabSz="912813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Times New Roman" pitchFamily="18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2667000" y="4216400"/>
            <a:ext cx="3797300" cy="5302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spAutoFit/>
          </a:bodyPr>
          <a:lstStyle/>
          <a:p>
            <a:pPr>
              <a:lnSpc>
                <a:spcPct val="85000"/>
              </a:lnSpc>
            </a:pPr>
            <a:r>
              <a:rPr lang="en-US" sz="3600"/>
              <a:t>Randal E. Bryant</a:t>
            </a: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1574800" y="5245100"/>
            <a:ext cx="6007100" cy="5857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spAutoFit/>
          </a:bodyPr>
          <a:lstStyle/>
          <a:p>
            <a:pPr>
              <a:lnSpc>
                <a:spcPct val="95000"/>
              </a:lnSpc>
            </a:pPr>
            <a:r>
              <a:rPr lang="en-US" sz="3600" i="1">
                <a:solidFill>
                  <a:schemeClr val="hlink"/>
                </a:solidFill>
              </a:rPr>
              <a:t>Carnegie Mellon University</a:t>
            </a:r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auto">
          <a:xfrm>
            <a:off x="6705600" y="6515100"/>
            <a:ext cx="987450" cy="245195"/>
          </a:xfrm>
          <a:prstGeom prst="rect">
            <a:avLst/>
          </a:prstGeom>
          <a:solidFill>
            <a:schemeClr val="bg1"/>
          </a:solidFill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spAutoFit/>
          </a:bodyPr>
          <a:lstStyle/>
          <a:p>
            <a:pPr algn="l"/>
            <a:r>
              <a:rPr lang="en-US" sz="1400" b="0" dirty="0" smtClean="0">
                <a:solidFill>
                  <a:schemeClr val="accent1"/>
                </a:solidFill>
              </a:rPr>
              <a:t>CS:APP2e</a:t>
            </a:r>
            <a:endParaRPr lang="en-US" sz="1400" b="0" dirty="0">
              <a:solidFill>
                <a:schemeClr val="accent1"/>
              </a:solidFill>
            </a:endParaRPr>
          </a:p>
        </p:txBody>
      </p:sp>
      <p:sp>
        <p:nvSpPr>
          <p:cNvPr id="4101" name="Rectangle 5"/>
          <p:cNvSpPr>
            <a:spLocks noChangeArrowheads="1"/>
          </p:cNvSpPr>
          <p:nvPr/>
        </p:nvSpPr>
        <p:spPr bwMode="auto">
          <a:xfrm>
            <a:off x="4552950" y="1022350"/>
            <a:ext cx="25400" cy="609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auto">
          <a:xfrm>
            <a:off x="1793875" y="755650"/>
            <a:ext cx="5661025" cy="20558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005400"/>
            </a:outerShdw>
          </a:effectLst>
        </p:spPr>
        <p:txBody>
          <a:bodyPr wrap="none" lIns="63500" tIns="25400" rIns="63500" bIns="25400">
            <a:spAutoFit/>
          </a:bodyPr>
          <a:lstStyle/>
          <a:p>
            <a:pPr>
              <a:lnSpc>
                <a:spcPct val="94000"/>
              </a:lnSpc>
            </a:pPr>
            <a:r>
              <a:rPr lang="en-US" sz="400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CS:APP Chapter 4</a:t>
            </a:r>
          </a:p>
          <a:p>
            <a:pPr>
              <a:lnSpc>
                <a:spcPct val="94000"/>
              </a:lnSpc>
            </a:pPr>
            <a:r>
              <a:rPr lang="en-US" sz="4000">
                <a:solidFill>
                  <a:schemeClr val="accent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Computer Architecture</a:t>
            </a:r>
          </a:p>
          <a:p>
            <a:pPr>
              <a:lnSpc>
                <a:spcPct val="94000"/>
              </a:lnSpc>
            </a:pPr>
            <a:r>
              <a:rPr lang="en-US" sz="600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Overview</a:t>
            </a:r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auto">
          <a:xfrm>
            <a:off x="2911475" y="5940425"/>
            <a:ext cx="332105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90487" tIns="44450" rIns="90487" bIns="44450">
            <a:spAutoFit/>
          </a:bodyPr>
          <a:lstStyle/>
          <a:p>
            <a:r>
              <a:rPr lang="en-US">
                <a:latin typeface="Courier New" pitchFamily="49" charset="0"/>
              </a:rPr>
              <a:t>http://csapp.cs.cmu.edu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1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Course Outline</a:t>
            </a:r>
          </a:p>
        </p:txBody>
      </p:sp>
      <p:sp>
        <p:nvSpPr>
          <p:cNvPr id="261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Background</a:t>
            </a:r>
          </a:p>
          <a:p>
            <a:pPr lvl="1"/>
            <a:r>
              <a:rPr lang="en-US"/>
              <a:t>Instruction sets</a:t>
            </a:r>
          </a:p>
          <a:p>
            <a:pPr lvl="1"/>
            <a:r>
              <a:rPr lang="en-US"/>
              <a:t>Logic design</a:t>
            </a:r>
          </a:p>
          <a:p>
            <a:r>
              <a:rPr lang="en-US"/>
              <a:t>Sequential Implementation</a:t>
            </a:r>
          </a:p>
          <a:p>
            <a:pPr lvl="1"/>
            <a:r>
              <a:rPr lang="en-US"/>
              <a:t>A simple, but not very fast processor design</a:t>
            </a:r>
          </a:p>
          <a:p>
            <a:r>
              <a:rPr lang="en-US"/>
              <a:t>Pipelining</a:t>
            </a:r>
          </a:p>
          <a:p>
            <a:pPr lvl="1"/>
            <a:r>
              <a:rPr lang="en-US"/>
              <a:t>Get more things running simultaneously</a:t>
            </a:r>
          </a:p>
          <a:p>
            <a:r>
              <a:rPr lang="en-US"/>
              <a:t>Pipelined Implementation</a:t>
            </a:r>
          </a:p>
          <a:p>
            <a:pPr lvl="1"/>
            <a:r>
              <a:rPr lang="en-US"/>
              <a:t>Make it work</a:t>
            </a:r>
          </a:p>
          <a:p>
            <a:r>
              <a:rPr lang="en-US"/>
              <a:t>Advanced Topics</a:t>
            </a:r>
          </a:p>
          <a:p>
            <a:pPr lvl="1"/>
            <a:r>
              <a:rPr lang="en-US"/>
              <a:t>Performance analysis</a:t>
            </a:r>
          </a:p>
          <a:p>
            <a:pPr lvl="1"/>
            <a:r>
              <a:rPr lang="en-US"/>
              <a:t>High performance processor design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Coverage</a:t>
            </a:r>
          </a:p>
        </p:txBody>
      </p:sp>
      <p:sp>
        <p:nvSpPr>
          <p:cNvPr id="263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Our Approach</a:t>
            </a:r>
          </a:p>
          <a:p>
            <a:pPr lvl="1"/>
            <a:r>
              <a:rPr lang="en-US" dirty="0"/>
              <a:t>Work through designs for particular instruction set</a:t>
            </a:r>
          </a:p>
          <a:p>
            <a:pPr lvl="2"/>
            <a:r>
              <a:rPr lang="en-US" dirty="0"/>
              <a:t>Y86---a simplified version of the Intel IA32 (a.k.a. x86).</a:t>
            </a:r>
          </a:p>
          <a:p>
            <a:pPr lvl="2"/>
            <a:r>
              <a:rPr lang="en-US" dirty="0"/>
              <a:t>If you know one, you more-or-less know them all</a:t>
            </a:r>
          </a:p>
          <a:p>
            <a:pPr lvl="1"/>
            <a:r>
              <a:rPr lang="en-US" dirty="0"/>
              <a:t>Work at “</a:t>
            </a:r>
            <a:r>
              <a:rPr lang="en-US" dirty="0" err="1"/>
              <a:t>microarchitectural</a:t>
            </a:r>
            <a:r>
              <a:rPr lang="en-US" dirty="0"/>
              <a:t>” level</a:t>
            </a:r>
          </a:p>
          <a:p>
            <a:pPr lvl="2"/>
            <a:r>
              <a:rPr lang="en-US" dirty="0"/>
              <a:t>Assemble basic hardware blocks into overall processor structure</a:t>
            </a:r>
          </a:p>
          <a:p>
            <a:pPr lvl="3"/>
            <a:r>
              <a:rPr lang="en-US" dirty="0"/>
              <a:t>Memories, functional units, etc.</a:t>
            </a:r>
          </a:p>
          <a:p>
            <a:pPr lvl="2"/>
            <a:r>
              <a:rPr lang="en-US" dirty="0"/>
              <a:t>Surround by control logic to make sure each instruction flows through properly</a:t>
            </a:r>
          </a:p>
          <a:p>
            <a:pPr lvl="1"/>
            <a:r>
              <a:rPr lang="en-US" dirty="0"/>
              <a:t>Use simple hardware description language to describe control logic</a:t>
            </a:r>
          </a:p>
          <a:p>
            <a:pPr lvl="2"/>
            <a:r>
              <a:rPr lang="en-US" dirty="0"/>
              <a:t>Can extend and modify</a:t>
            </a:r>
          </a:p>
          <a:p>
            <a:pPr lvl="2"/>
            <a:r>
              <a:rPr lang="en-US" dirty="0"/>
              <a:t>Test via </a:t>
            </a:r>
            <a:r>
              <a:rPr lang="en-US" dirty="0" smtClean="0"/>
              <a:t>simulation</a:t>
            </a:r>
          </a:p>
          <a:p>
            <a:pPr lvl="2"/>
            <a:r>
              <a:rPr lang="en-US" dirty="0" smtClean="0"/>
              <a:t>Route to design using </a:t>
            </a:r>
            <a:r>
              <a:rPr lang="en-US" dirty="0" err="1" smtClean="0"/>
              <a:t>Verilog</a:t>
            </a:r>
            <a:r>
              <a:rPr lang="en-US" dirty="0" smtClean="0"/>
              <a:t> Hardware Description Language</a:t>
            </a:r>
          </a:p>
          <a:p>
            <a:pPr lvl="3"/>
            <a:r>
              <a:rPr lang="en-US" dirty="0" smtClean="0"/>
              <a:t>See Web aside ARCH:VLOG</a:t>
            </a:r>
            <a:endParaRPr lang="en-US" dirty="0"/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5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Schedule</a:t>
            </a:r>
          </a:p>
        </p:txBody>
      </p:sp>
      <p:sp>
        <p:nvSpPr>
          <p:cNvPr id="322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Week #1</a:t>
            </a:r>
          </a:p>
          <a:p>
            <a:pPr lvl="1"/>
            <a:r>
              <a:rPr lang="en-US"/>
              <a:t>Instruction set architecture</a:t>
            </a:r>
          </a:p>
          <a:p>
            <a:pPr lvl="1"/>
            <a:r>
              <a:rPr lang="en-US"/>
              <a:t>Logic design</a:t>
            </a:r>
          </a:p>
          <a:p>
            <a:pPr lvl="1">
              <a:buFont typeface="Wingdings" pitchFamily="2" charset="2"/>
              <a:buNone/>
            </a:pPr>
            <a:r>
              <a:rPr lang="en-US" i="1">
                <a:solidFill>
                  <a:schemeClr val="hlink"/>
                </a:solidFill>
              </a:rPr>
              <a:t>Assignment:</a:t>
            </a:r>
            <a:r>
              <a:rPr lang="en-US"/>
              <a:t> Write &amp; test assembly code programs</a:t>
            </a:r>
          </a:p>
          <a:p>
            <a:r>
              <a:rPr lang="en-US"/>
              <a:t>Week #2</a:t>
            </a:r>
          </a:p>
          <a:p>
            <a:pPr lvl="1"/>
            <a:r>
              <a:rPr lang="en-US"/>
              <a:t>Sequential implementation</a:t>
            </a:r>
          </a:p>
          <a:p>
            <a:pPr lvl="1"/>
            <a:r>
              <a:rPr lang="en-US"/>
              <a:t>Pipelining and initial pipelined implementation</a:t>
            </a:r>
          </a:p>
          <a:p>
            <a:pPr lvl="1">
              <a:buFont typeface="Wingdings" pitchFamily="2" charset="2"/>
              <a:buNone/>
            </a:pPr>
            <a:r>
              <a:rPr lang="en-US" i="1">
                <a:solidFill>
                  <a:schemeClr val="hlink"/>
                </a:solidFill>
              </a:rPr>
              <a:t>Assignment:</a:t>
            </a:r>
            <a:r>
              <a:rPr lang="en-US"/>
              <a:t> Add new instructions to sequential implementation</a:t>
            </a:r>
          </a:p>
          <a:p>
            <a:r>
              <a:rPr lang="en-US"/>
              <a:t>Week #3</a:t>
            </a:r>
          </a:p>
          <a:p>
            <a:pPr lvl="1"/>
            <a:r>
              <a:rPr lang="en-US"/>
              <a:t>Making the pipeline work</a:t>
            </a:r>
          </a:p>
          <a:p>
            <a:pPr lvl="1"/>
            <a:r>
              <a:rPr lang="en-US"/>
              <a:t>Modern processor design</a:t>
            </a:r>
          </a:p>
          <a:p>
            <a:pPr lvl="1">
              <a:buFont typeface="Wingdings" pitchFamily="2" charset="2"/>
              <a:buNone/>
            </a:pPr>
            <a:r>
              <a:rPr lang="en-US" i="1">
                <a:solidFill>
                  <a:schemeClr val="hlink"/>
                </a:solidFill>
              </a:rPr>
              <a:t>Assignment:</a:t>
            </a:r>
            <a:r>
              <a:rPr lang="en-US"/>
              <a:t> Optimize program+pipeline for maximum performance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fujitsu-99-02">
  <a:themeElements>
    <a:clrScheme name="">
      <a:dk1>
        <a:srgbClr val="000066"/>
      </a:dk1>
      <a:lt1>
        <a:srgbClr val="FFFFFF"/>
      </a:lt1>
      <a:dk2>
        <a:srgbClr val="003300"/>
      </a:dk2>
      <a:lt2>
        <a:srgbClr val="00FF99"/>
      </a:lt2>
      <a:accent1>
        <a:srgbClr val="800000"/>
      </a:accent1>
      <a:accent2>
        <a:srgbClr val="33CCCC"/>
      </a:accent2>
      <a:accent3>
        <a:srgbClr val="FFFFFF"/>
      </a:accent3>
      <a:accent4>
        <a:srgbClr val="000056"/>
      </a:accent4>
      <a:accent5>
        <a:srgbClr val="C0AAAA"/>
      </a:accent5>
      <a:accent6>
        <a:srgbClr val="2DB9B9"/>
      </a:accent6>
      <a:hlink>
        <a:srgbClr val="660033"/>
      </a:hlink>
      <a:folHlink>
        <a:srgbClr val="000099"/>
      </a:folHlink>
    </a:clrScheme>
    <a:fontScheme name="fujitsu-99-02">
      <a:majorFont>
        <a:latin typeface="Helvetica"/>
        <a:ea typeface=""/>
        <a:cs typeface=""/>
      </a:majorFont>
      <a:minorFont>
        <a:latin typeface="Helvetic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9050" cap="flat" cmpd="sng" algn="ctr">
          <a:solidFill>
            <a:schemeClr val="tx2"/>
          </a:solidFill>
          <a:prstDash val="solid"/>
          <a:round/>
          <a:headEnd type="none" w="med" len="med"/>
          <a:tailEnd type="triangle" w="sm" len="sm"/>
        </a:ln>
        <a:effectLst/>
      </a:spPr>
      <a:bodyPr vert="horz" wrap="none" lIns="45720" tIns="45720" rIns="4572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9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Helvetic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9050" cap="flat" cmpd="sng" algn="ctr">
          <a:solidFill>
            <a:schemeClr val="tx2"/>
          </a:solidFill>
          <a:prstDash val="solid"/>
          <a:round/>
          <a:headEnd type="none" w="med" len="med"/>
          <a:tailEnd type="triangle" w="sm" len="sm"/>
        </a:ln>
        <a:effectLst/>
      </a:spPr>
      <a:bodyPr vert="horz" wrap="none" lIns="45720" tIns="45720" rIns="4572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9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Helvetica" pitchFamily="34" charset="0"/>
          </a:defRPr>
        </a:defPPr>
      </a:lstStyle>
    </a:lnDef>
  </a:objectDefaults>
  <a:extraClrSchemeLst>
    <a:extraClrScheme>
      <a:clrScheme name="fujitsu-99-02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ujitsu-99-02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ujitsu-99-02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ujitsu-99-02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ujitsu-99-02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ujitsu-99-02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ujitsu-99-02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ujitsu-99-02 8">
        <a:dk1>
          <a:srgbClr val="000000"/>
        </a:dk1>
        <a:lt1>
          <a:srgbClr val="FFFFFF"/>
        </a:lt1>
        <a:dk2>
          <a:srgbClr val="002396"/>
        </a:dk2>
        <a:lt2>
          <a:srgbClr val="00FF64"/>
        </a:lt2>
        <a:accent1>
          <a:srgbClr val="DC0A00"/>
        </a:accent1>
        <a:accent2>
          <a:srgbClr val="00FFFF"/>
        </a:accent2>
        <a:accent3>
          <a:srgbClr val="AAACC9"/>
        </a:accent3>
        <a:accent4>
          <a:srgbClr val="DADADA"/>
        </a:accent4>
        <a:accent5>
          <a:srgbClr val="EBAAAA"/>
        </a:accent5>
        <a:accent6>
          <a:srgbClr val="00E7E7"/>
        </a:accent6>
        <a:hlink>
          <a:srgbClr val="E1E100"/>
        </a:hlink>
        <a:folHlink>
          <a:srgbClr val="FF9632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Macintosh HD:Shared Files:Presentations:1999 Presentations:fujitsu-99-02.ppt</Template>
  <TotalTime>17653</TotalTime>
  <Pages>8</Pages>
  <Words>201</Words>
  <Application>Microsoft Office PowerPoint</Application>
  <PresentationFormat>Custom</PresentationFormat>
  <Paragraphs>47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fujitsu-99-02</vt:lpstr>
      <vt:lpstr>Slide 1</vt:lpstr>
      <vt:lpstr>Course Outline</vt:lpstr>
      <vt:lpstr>Coverage</vt:lpstr>
      <vt:lpstr>Schedule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Formal Processor Verification</dc:title>
  <dc:subject>SRC Review Slides</dc:subject>
  <dc:creator>Randal E. Bryant</dc:creator>
  <cp:lastModifiedBy>Carnegie Mellon University</cp:lastModifiedBy>
  <cp:revision>68</cp:revision>
  <cp:lastPrinted>1999-02-26T14:55:35Z</cp:lastPrinted>
  <dcterms:created xsi:type="dcterms:W3CDTF">1998-03-03T17:17:57Z</dcterms:created>
  <dcterms:modified xsi:type="dcterms:W3CDTF">2011-05-21T18:33:43Z</dcterms:modified>
</cp:coreProperties>
</file>

<file path=docProps/thumbnail.jpeg>
</file>