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docProps/custom.xml" ContentType="application/vnd.openxmlformats-officedocument.custom-properties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notesSlides/notesSlide8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Default Extension="jpeg" ContentType="image/jpeg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61"/>
  </p:notesMasterIdLst>
  <p:sldIdLst>
    <p:sldId id="459" r:id="rId2"/>
    <p:sldId id="327" r:id="rId3"/>
    <p:sldId id="460" r:id="rId4"/>
    <p:sldId id="398" r:id="rId5"/>
    <p:sldId id="399" r:id="rId6"/>
    <p:sldId id="431" r:id="rId7"/>
    <p:sldId id="432" r:id="rId8"/>
    <p:sldId id="433" r:id="rId9"/>
    <p:sldId id="434" r:id="rId10"/>
    <p:sldId id="435" r:id="rId11"/>
    <p:sldId id="445" r:id="rId12"/>
    <p:sldId id="404" r:id="rId13"/>
    <p:sldId id="403" r:id="rId14"/>
    <p:sldId id="400" r:id="rId15"/>
    <p:sldId id="405" r:id="rId16"/>
    <p:sldId id="447" r:id="rId17"/>
    <p:sldId id="409" r:id="rId18"/>
    <p:sldId id="407" r:id="rId19"/>
    <p:sldId id="410" r:id="rId20"/>
    <p:sldId id="438" r:id="rId21"/>
    <p:sldId id="411" r:id="rId22"/>
    <p:sldId id="412" r:id="rId23"/>
    <p:sldId id="439" r:id="rId24"/>
    <p:sldId id="415" r:id="rId25"/>
    <p:sldId id="402" r:id="rId26"/>
    <p:sldId id="342" r:id="rId27"/>
    <p:sldId id="344" r:id="rId28"/>
    <p:sldId id="345" r:id="rId29"/>
    <p:sldId id="350" r:id="rId30"/>
    <p:sldId id="352" r:id="rId31"/>
    <p:sldId id="353" r:id="rId32"/>
    <p:sldId id="355" r:id="rId33"/>
    <p:sldId id="417" r:id="rId34"/>
    <p:sldId id="363" r:id="rId35"/>
    <p:sldId id="418" r:id="rId36"/>
    <p:sldId id="419" r:id="rId37"/>
    <p:sldId id="364" r:id="rId38"/>
    <p:sldId id="449" r:id="rId39"/>
    <p:sldId id="461" r:id="rId40"/>
    <p:sldId id="366" r:id="rId41"/>
    <p:sldId id="368" r:id="rId42"/>
    <p:sldId id="450" r:id="rId43"/>
    <p:sldId id="371" r:id="rId44"/>
    <p:sldId id="422" r:id="rId45"/>
    <p:sldId id="373" r:id="rId46"/>
    <p:sldId id="423" r:id="rId47"/>
    <p:sldId id="375" r:id="rId48"/>
    <p:sldId id="376" r:id="rId49"/>
    <p:sldId id="424" r:id="rId50"/>
    <p:sldId id="440" r:id="rId51"/>
    <p:sldId id="443" r:id="rId52"/>
    <p:sldId id="458" r:id="rId53"/>
    <p:sldId id="444" r:id="rId54"/>
    <p:sldId id="378" r:id="rId55"/>
    <p:sldId id="379" r:id="rId56"/>
    <p:sldId id="380" r:id="rId57"/>
    <p:sldId id="462" r:id="rId58"/>
    <p:sldId id="391" r:id="rId59"/>
    <p:sldId id="454" r:id="rId60"/>
  </p:sldIdLst>
  <p:sldSz cx="9144000" cy="6858000" type="screen4x3"/>
  <p:notesSz cx="6858000" cy="9144000"/>
  <p:custDataLst>
    <p:tags r:id="rId63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Rounded MT Bold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Rounded MT Bold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Rounded MT Bold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Rounded MT Bold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Rounded MT Bold" charset="0"/>
        <a:ea typeface="+mn-ea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Arial Rounded MT Bold" charset="0"/>
        <a:ea typeface="+mn-ea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Arial Rounded MT Bold" charset="0"/>
        <a:ea typeface="+mn-ea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Arial Rounded MT Bold" charset="0"/>
        <a:ea typeface="+mn-ea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Arial Rounded MT Bold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FF0000"/>
    </p:penClr>
  </p:showPr>
  <p:clrMru>
    <a:srgbClr val="CC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-1280" y="-112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gs" Target="tags/tag1.xml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 Rounded MT Bol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Rounded MT Bol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 Rounded MT Bol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1123A8-57C1-654A-8386-668BB7362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Rounded MT Bold" pitchFamily="34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Rounded MT Bold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Rounded MT Bold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Rounded MT Bold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Rounded MT Bold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A74458-1DD2-0343-B388-E692BFCD1F2F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 Rounded MT Bold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F0E34B-3C55-1D46-9908-15F8B655A0D4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7388"/>
            <a:ext cx="4572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 Rounded MT Bold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A2D27-AFA1-8540-953D-A31F038CB0CD}" type="slidenum">
              <a:rPr lang="en-US"/>
              <a:pPr/>
              <a:t>27</a:t>
            </a:fld>
            <a:endParaRPr 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 Rounded MT Bold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B40122-2EBA-ED4B-BE4A-32D360708F14}" type="slidenum">
              <a:rPr lang="en-US"/>
              <a:pPr/>
              <a:t>28</a:t>
            </a:fld>
            <a:endParaRPr lang="en-US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 Rounded MT Bold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D9E92C-8A07-5240-ADD7-55291B923891}" type="slidenum">
              <a:rPr lang="en-US"/>
              <a:pPr/>
              <a:t>31</a:t>
            </a:fld>
            <a:endParaRPr lang="en-US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 Rounded MT Bold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7BEA0D-EA73-AA4D-9770-636C5A05EACC}" type="slidenum">
              <a:rPr lang="en-US"/>
              <a:pPr/>
              <a:t>47</a:t>
            </a:fld>
            <a:endParaRPr lang="en-US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 Rounded MT Bold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CB024E-2279-FC4F-94F8-D28C9C90328C}" type="slidenum">
              <a:rPr lang="en-US"/>
              <a:pPr/>
              <a:t>48</a:t>
            </a:fld>
            <a:endParaRPr lang="en-US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 Rounded MT Bold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89E77-F779-AA49-939A-0D54372274DA}" type="slidenum">
              <a:rPr lang="en-US"/>
              <a:pPr/>
              <a:t>54</a:t>
            </a:fld>
            <a:endParaRPr lang="en-US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 Rounded MT Bold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Rounded MT Bold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Rounded MT Bold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Rounded MT Bold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Rounded MT Bold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Rounded MT Bol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Rounded MT Bol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Rounded MT Bol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566988" y="1416050"/>
            <a:ext cx="4279900" cy="1311275"/>
          </a:xfrm>
          <a:prstGeom prst="rect">
            <a:avLst/>
          </a:prstGeom>
          <a:noFill/>
          <a:ln w="76200" cap="sq">
            <a:noFill/>
            <a:miter lim="800000"/>
            <a:headEnd/>
            <a:tailEnd/>
          </a:ln>
        </p:spPr>
        <p:txBody>
          <a:bodyPr wrap="none" lIns="274320" rIns="274320" anchorCtr="1">
            <a:spAutoFit/>
          </a:bodyPr>
          <a:lstStyle/>
          <a:p>
            <a:pPr>
              <a:defRPr/>
            </a:pPr>
            <a:r>
              <a:rPr lang="en-US" sz="8800">
                <a:latin typeface="+mj-lt"/>
              </a:rPr>
              <a:t>15-251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09600" y="2787650"/>
            <a:ext cx="8153400" cy="1422400"/>
          </a:xfrm>
          <a:prstGeom prst="rect">
            <a:avLst/>
          </a:prstGeom>
          <a:noFill/>
          <a:ln w="76200" cap="sq">
            <a:noFill/>
            <a:miter lim="800000"/>
            <a:headEnd/>
            <a:tailEnd/>
          </a:ln>
        </p:spPr>
        <p:txBody>
          <a:bodyPr lIns="274320" rIns="274320" anchorCtr="1">
            <a:spAutoFit/>
          </a:bodyPr>
          <a:lstStyle/>
          <a:p>
            <a:pPr>
              <a:defRPr/>
            </a:pPr>
            <a:r>
              <a:rPr lang="en-US" sz="4800">
                <a:latin typeface="+mj-lt"/>
              </a:rPr>
              <a:t>Great Theoretical Ideas in Computer Science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241425" y="4127500"/>
            <a:ext cx="102235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tx2"/>
                </a:solidFill>
                <a:latin typeface="+mj-lt"/>
              </a:rPr>
              <a:t>for</a:t>
            </a:r>
          </a:p>
        </p:txBody>
      </p:sp>
      <p:cxnSp>
        <p:nvCxnSpPr>
          <p:cNvPr id="14341" name="Straight Connector 5"/>
          <p:cNvCxnSpPr>
            <a:cxnSpLocks noChangeShapeType="1"/>
          </p:cNvCxnSpPr>
          <p:nvPr/>
        </p:nvCxnSpPr>
        <p:spPr bwMode="auto">
          <a:xfrm>
            <a:off x="1150938" y="3190875"/>
            <a:ext cx="1801812" cy="635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14342" name="Straight Connector 6"/>
          <p:cNvCxnSpPr>
            <a:cxnSpLocks noChangeShapeType="1"/>
          </p:cNvCxnSpPr>
          <p:nvPr/>
        </p:nvCxnSpPr>
        <p:spPr bwMode="auto">
          <a:xfrm flipV="1">
            <a:off x="1449388" y="3998913"/>
            <a:ext cx="711200" cy="23812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</p:spPr>
      </p:cxnSp>
      <p:sp>
        <p:nvSpPr>
          <p:cNvPr id="3079" name="TextBox 8"/>
          <p:cNvSpPr txBox="1">
            <a:spLocks noChangeArrowheads="1"/>
          </p:cNvSpPr>
          <p:nvPr/>
        </p:nvSpPr>
        <p:spPr bwMode="auto">
          <a:xfrm>
            <a:off x="941388" y="2195513"/>
            <a:ext cx="1878012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tx2"/>
                </a:solidFill>
                <a:latin typeface="+mj-lt"/>
              </a:rPr>
              <a:t>Some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4"/>
          <p:cNvSpPr txBox="1">
            <a:spLocks noChangeArrowheads="1"/>
          </p:cNvSpPr>
          <p:nvPr/>
        </p:nvSpPr>
        <p:spPr bwMode="auto">
          <a:xfrm>
            <a:off x="3638550" y="538163"/>
            <a:ext cx="1865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Sudoku</a:t>
            </a:r>
          </a:p>
        </p:txBody>
      </p:sp>
      <p:grpSp>
        <p:nvGrpSpPr>
          <p:cNvPr id="25603" name="Group 45"/>
          <p:cNvGrpSpPr>
            <a:grpSpLocks/>
          </p:cNvGrpSpPr>
          <p:nvPr/>
        </p:nvGrpSpPr>
        <p:grpSpPr bwMode="auto">
          <a:xfrm>
            <a:off x="882650" y="538163"/>
            <a:ext cx="1990725" cy="1893887"/>
            <a:chOff x="1538" y="842"/>
            <a:chExt cx="3104" cy="3108"/>
          </a:xfrm>
        </p:grpSpPr>
        <p:pic>
          <p:nvPicPr>
            <p:cNvPr id="25615" name="Picture 4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1" y="927"/>
              <a:ext cx="2785" cy="2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16" name="Rectangle 47"/>
            <p:cNvSpPr>
              <a:spLocks noChangeArrowheads="1"/>
            </p:cNvSpPr>
            <p:nvPr/>
          </p:nvSpPr>
          <p:spPr bwMode="auto">
            <a:xfrm>
              <a:off x="1538" y="3614"/>
              <a:ext cx="2927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7" name="Rectangle 48"/>
            <p:cNvSpPr>
              <a:spLocks noChangeArrowheads="1"/>
            </p:cNvSpPr>
            <p:nvPr/>
          </p:nvSpPr>
          <p:spPr bwMode="auto">
            <a:xfrm rot="5400000">
              <a:off x="3029" y="2119"/>
              <a:ext cx="2889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604" name="Group 49"/>
          <p:cNvGrpSpPr>
            <a:grpSpLocks/>
          </p:cNvGrpSpPr>
          <p:nvPr/>
        </p:nvGrpSpPr>
        <p:grpSpPr bwMode="auto">
          <a:xfrm>
            <a:off x="692150" y="2574925"/>
            <a:ext cx="2454275" cy="2359025"/>
            <a:chOff x="1388" y="717"/>
            <a:chExt cx="3296" cy="3288"/>
          </a:xfrm>
        </p:grpSpPr>
        <p:pic>
          <p:nvPicPr>
            <p:cNvPr id="25612" name="Picture 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2" y="768"/>
              <a:ext cx="3022" cy="3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13" name="Rectangle 51"/>
            <p:cNvSpPr>
              <a:spLocks noChangeArrowheads="1"/>
            </p:cNvSpPr>
            <p:nvPr/>
          </p:nvSpPr>
          <p:spPr bwMode="auto">
            <a:xfrm>
              <a:off x="1388" y="3669"/>
              <a:ext cx="2980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4" name="Rectangle 52"/>
            <p:cNvSpPr>
              <a:spLocks noChangeArrowheads="1"/>
            </p:cNvSpPr>
            <p:nvPr/>
          </p:nvSpPr>
          <p:spPr bwMode="auto">
            <a:xfrm rot="5400000">
              <a:off x="2876" y="2189"/>
              <a:ext cx="3279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605" name="Text Box 53"/>
          <p:cNvSpPr txBox="1">
            <a:spLocks noChangeArrowheads="1"/>
          </p:cNvSpPr>
          <p:nvPr/>
        </p:nvSpPr>
        <p:spPr bwMode="auto">
          <a:xfrm>
            <a:off x="1020763" y="6015038"/>
            <a:ext cx="1554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 x n x n</a:t>
            </a:r>
          </a:p>
        </p:txBody>
      </p:sp>
      <p:sp>
        <p:nvSpPr>
          <p:cNvPr id="25606" name="Text Box 54"/>
          <p:cNvSpPr txBox="1">
            <a:spLocks noChangeArrowheads="1"/>
          </p:cNvSpPr>
          <p:nvPr/>
        </p:nvSpPr>
        <p:spPr bwMode="auto">
          <a:xfrm rot="-5400000">
            <a:off x="994569" y="4861719"/>
            <a:ext cx="10414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7200"/>
              <a:t>...</a:t>
            </a:r>
          </a:p>
        </p:txBody>
      </p:sp>
      <p:sp>
        <p:nvSpPr>
          <p:cNvPr id="1131576" name="Text Box 56"/>
          <p:cNvSpPr txBox="1">
            <a:spLocks noChangeArrowheads="1"/>
          </p:cNvSpPr>
          <p:nvPr/>
        </p:nvSpPr>
        <p:spPr bwMode="auto">
          <a:xfrm>
            <a:off x="3630613" y="1562100"/>
            <a:ext cx="515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Suppose it takes you S(n) to solve n x n x n</a:t>
            </a:r>
          </a:p>
        </p:txBody>
      </p:sp>
      <p:sp>
        <p:nvSpPr>
          <p:cNvPr id="1131577" name="Text Box 57"/>
          <p:cNvSpPr txBox="1">
            <a:spLocks noChangeArrowheads="1"/>
          </p:cNvSpPr>
          <p:nvPr/>
        </p:nvSpPr>
        <p:spPr bwMode="auto">
          <a:xfrm>
            <a:off x="3638550" y="2868613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V(n) time to verify the solution</a:t>
            </a:r>
          </a:p>
        </p:txBody>
      </p:sp>
      <p:sp>
        <p:nvSpPr>
          <p:cNvPr id="1131578" name="Text Box 58"/>
          <p:cNvSpPr txBox="1">
            <a:spLocks noChangeArrowheads="1"/>
          </p:cNvSpPr>
          <p:nvPr/>
        </p:nvSpPr>
        <p:spPr bwMode="auto">
          <a:xfrm>
            <a:off x="3638550" y="3535363"/>
            <a:ext cx="3851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Fact: V(n) = O(n</a:t>
            </a:r>
            <a:r>
              <a:rPr lang="en-US" baseline="30000"/>
              <a:t>2</a:t>
            </a:r>
            <a:r>
              <a:rPr lang="en-US"/>
              <a:t> x n</a:t>
            </a:r>
            <a:r>
              <a:rPr lang="en-US" baseline="30000"/>
              <a:t>2</a:t>
            </a:r>
            <a:r>
              <a:rPr lang="en-US"/>
              <a:t>)</a:t>
            </a:r>
          </a:p>
        </p:txBody>
      </p:sp>
      <p:sp>
        <p:nvSpPr>
          <p:cNvPr id="1131579" name="Text Box 59"/>
          <p:cNvSpPr txBox="1">
            <a:spLocks noChangeArrowheads="1"/>
          </p:cNvSpPr>
          <p:nvPr/>
        </p:nvSpPr>
        <p:spPr bwMode="auto">
          <a:xfrm>
            <a:off x="3646488" y="4586288"/>
            <a:ext cx="45704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Question: is there some constant c such that</a:t>
            </a:r>
          </a:p>
        </p:txBody>
      </p:sp>
      <p:sp>
        <p:nvSpPr>
          <p:cNvPr id="1131580" name="Text Box 60"/>
          <p:cNvSpPr txBox="1">
            <a:spLocks noChangeArrowheads="1"/>
          </p:cNvSpPr>
          <p:nvPr/>
        </p:nvSpPr>
        <p:spPr bwMode="auto">
          <a:xfrm>
            <a:off x="3646488" y="5518150"/>
            <a:ext cx="1952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S(n) </a:t>
            </a:r>
            <a:r>
              <a:rPr lang="en-US">
                <a:sym typeface="Symbol" charset="2"/>
              </a:rPr>
              <a:t> n</a:t>
            </a:r>
            <a:r>
              <a:rPr lang="en-US" baseline="30000">
                <a:sym typeface="Symbol" charset="2"/>
              </a:rPr>
              <a:t>c  </a:t>
            </a:r>
            <a:r>
              <a:rPr lang="en-US">
                <a:sym typeface="Symbol" charset="2"/>
              </a:rPr>
              <a:t>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31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31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3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3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576" grpId="0"/>
      <p:bldP spid="1131577" grpId="0"/>
      <p:bldP spid="1131578" grpId="0"/>
      <p:bldP spid="1131579" grpId="0"/>
      <p:bldP spid="11315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3"/>
          <p:cNvGrpSpPr>
            <a:grpSpLocks/>
          </p:cNvGrpSpPr>
          <p:nvPr/>
        </p:nvGrpSpPr>
        <p:grpSpPr bwMode="auto">
          <a:xfrm>
            <a:off x="882650" y="538163"/>
            <a:ext cx="1990725" cy="1893887"/>
            <a:chOff x="1538" y="842"/>
            <a:chExt cx="3104" cy="3108"/>
          </a:xfrm>
        </p:grpSpPr>
        <p:pic>
          <p:nvPicPr>
            <p:cNvPr id="26636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1" y="927"/>
              <a:ext cx="2785" cy="2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7" name="Rectangle 5"/>
            <p:cNvSpPr>
              <a:spLocks noChangeArrowheads="1"/>
            </p:cNvSpPr>
            <p:nvPr/>
          </p:nvSpPr>
          <p:spPr bwMode="auto">
            <a:xfrm>
              <a:off x="1538" y="3614"/>
              <a:ext cx="2927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8" name="Rectangle 6"/>
            <p:cNvSpPr>
              <a:spLocks noChangeArrowheads="1"/>
            </p:cNvSpPr>
            <p:nvPr/>
          </p:nvSpPr>
          <p:spPr bwMode="auto">
            <a:xfrm rot="5400000">
              <a:off x="3029" y="2119"/>
              <a:ext cx="2889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627" name="Group 7"/>
          <p:cNvGrpSpPr>
            <a:grpSpLocks/>
          </p:cNvGrpSpPr>
          <p:nvPr/>
        </p:nvGrpSpPr>
        <p:grpSpPr bwMode="auto">
          <a:xfrm>
            <a:off x="692150" y="2574925"/>
            <a:ext cx="2454275" cy="2359025"/>
            <a:chOff x="1388" y="717"/>
            <a:chExt cx="3296" cy="3288"/>
          </a:xfrm>
        </p:grpSpPr>
        <p:pic>
          <p:nvPicPr>
            <p:cNvPr id="26633" name="Picture 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2" y="768"/>
              <a:ext cx="3022" cy="3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4" name="Rectangle 9"/>
            <p:cNvSpPr>
              <a:spLocks noChangeArrowheads="1"/>
            </p:cNvSpPr>
            <p:nvPr/>
          </p:nvSpPr>
          <p:spPr bwMode="auto">
            <a:xfrm>
              <a:off x="1388" y="3669"/>
              <a:ext cx="2980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5" name="Rectangle 10"/>
            <p:cNvSpPr>
              <a:spLocks noChangeArrowheads="1"/>
            </p:cNvSpPr>
            <p:nvPr/>
          </p:nvSpPr>
          <p:spPr bwMode="auto">
            <a:xfrm rot="5400000">
              <a:off x="2876" y="2189"/>
              <a:ext cx="3279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628" name="Text Box 11"/>
          <p:cNvSpPr txBox="1">
            <a:spLocks noChangeArrowheads="1"/>
          </p:cNvSpPr>
          <p:nvPr/>
        </p:nvSpPr>
        <p:spPr bwMode="auto">
          <a:xfrm>
            <a:off x="1020763" y="6015038"/>
            <a:ext cx="1554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 x n x n</a:t>
            </a:r>
          </a:p>
        </p:txBody>
      </p:sp>
      <p:sp>
        <p:nvSpPr>
          <p:cNvPr id="26629" name="Text Box 12"/>
          <p:cNvSpPr txBox="1">
            <a:spLocks noChangeArrowheads="1"/>
          </p:cNvSpPr>
          <p:nvPr/>
        </p:nvSpPr>
        <p:spPr bwMode="auto">
          <a:xfrm rot="-5400000">
            <a:off x="994569" y="4861719"/>
            <a:ext cx="10414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7200"/>
              <a:t>...</a:t>
            </a:r>
          </a:p>
        </p:txBody>
      </p:sp>
      <p:sp>
        <p:nvSpPr>
          <p:cNvPr id="26630" name="Text Box 18"/>
          <p:cNvSpPr txBox="1">
            <a:spLocks noChangeArrowheads="1"/>
          </p:cNvSpPr>
          <p:nvPr/>
        </p:nvSpPr>
        <p:spPr bwMode="auto">
          <a:xfrm>
            <a:off x="3646488" y="1255713"/>
            <a:ext cx="3014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 vs NP problem</a:t>
            </a:r>
          </a:p>
        </p:txBody>
      </p:sp>
      <p:sp>
        <p:nvSpPr>
          <p:cNvPr id="26631" name="Text Box 19"/>
          <p:cNvSpPr txBox="1">
            <a:spLocks noChangeArrowheads="1"/>
          </p:cNvSpPr>
          <p:nvPr/>
        </p:nvSpPr>
        <p:spPr bwMode="auto">
          <a:xfrm>
            <a:off x="4791075" y="21717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1141780" name="Text Box 20"/>
          <p:cNvSpPr txBox="1">
            <a:spLocks noChangeArrowheads="1"/>
          </p:cNvSpPr>
          <p:nvPr/>
        </p:nvSpPr>
        <p:spPr bwMode="auto">
          <a:xfrm>
            <a:off x="3646488" y="3019425"/>
            <a:ext cx="51593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Does there exist an algorithm for n x n x n Sudoku that runs in </a:t>
            </a:r>
            <a:br>
              <a:rPr lang="en-US"/>
            </a:br>
            <a:r>
              <a:rPr lang="en-US"/>
              <a:t>time </a:t>
            </a:r>
            <a:r>
              <a:rPr lang="en-US">
                <a:solidFill>
                  <a:schemeClr val="accent2"/>
                </a:solidFill>
              </a:rPr>
              <a:t>p(n)</a:t>
            </a:r>
            <a:r>
              <a:rPr lang="en-US"/>
              <a:t> for some polynomial </a:t>
            </a:r>
            <a:r>
              <a:rPr lang="en-US">
                <a:solidFill>
                  <a:schemeClr val="accent2"/>
                </a:solidFill>
              </a:rPr>
              <a:t>p( ) </a:t>
            </a:r>
            <a:r>
              <a:rPr lang="en-US"/>
              <a:t>? 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17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30363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>
                <a:solidFill>
                  <a:schemeClr val="tx1"/>
                </a:solidFill>
              </a:rPr>
              <a:t>The P versus NP problem (informally)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657225" y="3124200"/>
            <a:ext cx="78295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Is proving a theorem </a:t>
            </a:r>
            <a:r>
              <a:rPr lang="en-US">
                <a:solidFill>
                  <a:schemeClr val="tx2"/>
                </a:solidFill>
              </a:rPr>
              <a:t>much</a:t>
            </a:r>
            <a:r>
              <a:rPr lang="en-US"/>
              <a:t> more difficult than checking the proof of a theorem?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Let’s start at the beginning…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68"/>
          <p:cNvSpPr txBox="1">
            <a:spLocks noChangeArrowheads="1"/>
          </p:cNvSpPr>
          <p:nvPr/>
        </p:nvSpPr>
        <p:spPr bwMode="auto">
          <a:xfrm>
            <a:off x="2803525" y="288925"/>
            <a:ext cx="353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Hamilton Cycle</a:t>
            </a:r>
          </a:p>
        </p:txBody>
      </p:sp>
      <p:sp>
        <p:nvSpPr>
          <p:cNvPr id="1085509" name="Text Box 69"/>
          <p:cNvSpPr txBox="1">
            <a:spLocks noChangeArrowheads="1"/>
          </p:cNvSpPr>
          <p:nvPr/>
        </p:nvSpPr>
        <p:spPr bwMode="auto">
          <a:xfrm>
            <a:off x="676275" y="1216025"/>
            <a:ext cx="7789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Given a graph G = (V,E), a cycle that visits all the nodes exactly once</a:t>
            </a:r>
          </a:p>
        </p:txBody>
      </p:sp>
      <p:grpSp>
        <p:nvGrpSpPr>
          <p:cNvPr id="2" name="Group 99"/>
          <p:cNvGrpSpPr>
            <a:grpSpLocks/>
          </p:cNvGrpSpPr>
          <p:nvPr/>
        </p:nvGrpSpPr>
        <p:grpSpPr bwMode="auto">
          <a:xfrm>
            <a:off x="2847975" y="2613025"/>
            <a:ext cx="3448050" cy="2659063"/>
            <a:chOff x="1794" y="1646"/>
            <a:chExt cx="2172" cy="1675"/>
          </a:xfrm>
        </p:grpSpPr>
        <p:sp>
          <p:nvSpPr>
            <p:cNvPr id="29708" name="Oval 70"/>
            <p:cNvSpPr>
              <a:spLocks noChangeArrowheads="1"/>
            </p:cNvSpPr>
            <p:nvPr/>
          </p:nvSpPr>
          <p:spPr bwMode="auto">
            <a:xfrm>
              <a:off x="1794" y="1646"/>
              <a:ext cx="225" cy="2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9" name="Oval 71"/>
            <p:cNvSpPr>
              <a:spLocks noChangeArrowheads="1"/>
            </p:cNvSpPr>
            <p:nvPr/>
          </p:nvSpPr>
          <p:spPr bwMode="auto">
            <a:xfrm>
              <a:off x="1794" y="3081"/>
              <a:ext cx="225" cy="2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0" name="Oval 72"/>
            <p:cNvSpPr>
              <a:spLocks noChangeArrowheads="1"/>
            </p:cNvSpPr>
            <p:nvPr/>
          </p:nvSpPr>
          <p:spPr bwMode="auto">
            <a:xfrm>
              <a:off x="3741" y="1646"/>
              <a:ext cx="225" cy="2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1" name="Oval 73"/>
            <p:cNvSpPr>
              <a:spLocks noChangeArrowheads="1"/>
            </p:cNvSpPr>
            <p:nvPr/>
          </p:nvSpPr>
          <p:spPr bwMode="auto">
            <a:xfrm>
              <a:off x="3741" y="3081"/>
              <a:ext cx="225" cy="2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2" name="Oval 74"/>
            <p:cNvSpPr>
              <a:spLocks noChangeArrowheads="1"/>
            </p:cNvSpPr>
            <p:nvPr/>
          </p:nvSpPr>
          <p:spPr bwMode="auto">
            <a:xfrm>
              <a:off x="2443" y="2363"/>
              <a:ext cx="225" cy="2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3" name="Oval 75"/>
            <p:cNvSpPr>
              <a:spLocks noChangeArrowheads="1"/>
            </p:cNvSpPr>
            <p:nvPr/>
          </p:nvSpPr>
          <p:spPr bwMode="auto">
            <a:xfrm>
              <a:off x="3092" y="2363"/>
              <a:ext cx="225" cy="2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4" name="Line 76"/>
            <p:cNvSpPr>
              <a:spLocks noChangeShapeType="1"/>
            </p:cNvSpPr>
            <p:nvPr/>
          </p:nvSpPr>
          <p:spPr bwMode="auto">
            <a:xfrm>
              <a:off x="1909" y="1848"/>
              <a:ext cx="0" cy="127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5" name="Line 77"/>
            <p:cNvSpPr>
              <a:spLocks noChangeShapeType="1"/>
            </p:cNvSpPr>
            <p:nvPr/>
          </p:nvSpPr>
          <p:spPr bwMode="auto">
            <a:xfrm>
              <a:off x="3859" y="1831"/>
              <a:ext cx="0" cy="127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6" name="Line 78"/>
            <p:cNvSpPr>
              <a:spLocks noChangeShapeType="1"/>
            </p:cNvSpPr>
            <p:nvPr/>
          </p:nvSpPr>
          <p:spPr bwMode="auto">
            <a:xfrm>
              <a:off x="1975" y="1771"/>
              <a:ext cx="1795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7" name="Line 79"/>
            <p:cNvSpPr>
              <a:spLocks noChangeShapeType="1"/>
            </p:cNvSpPr>
            <p:nvPr/>
          </p:nvSpPr>
          <p:spPr bwMode="auto">
            <a:xfrm>
              <a:off x="1981" y="3199"/>
              <a:ext cx="1795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8" name="Line 80"/>
            <p:cNvSpPr>
              <a:spLocks noChangeShapeType="1"/>
            </p:cNvSpPr>
            <p:nvPr/>
          </p:nvSpPr>
          <p:spPr bwMode="auto">
            <a:xfrm>
              <a:off x="2617" y="2480"/>
              <a:ext cx="53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9" name="Line 81"/>
            <p:cNvSpPr>
              <a:spLocks noChangeShapeType="1"/>
            </p:cNvSpPr>
            <p:nvPr/>
          </p:nvSpPr>
          <p:spPr bwMode="auto">
            <a:xfrm>
              <a:off x="1944" y="1821"/>
              <a:ext cx="561" cy="6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0" name="Line 82"/>
            <p:cNvSpPr>
              <a:spLocks noChangeShapeType="1"/>
            </p:cNvSpPr>
            <p:nvPr/>
          </p:nvSpPr>
          <p:spPr bwMode="auto">
            <a:xfrm>
              <a:off x="3229" y="2507"/>
              <a:ext cx="561" cy="6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1" name="Line 83"/>
            <p:cNvSpPr>
              <a:spLocks noChangeShapeType="1"/>
            </p:cNvSpPr>
            <p:nvPr/>
          </p:nvSpPr>
          <p:spPr bwMode="auto">
            <a:xfrm flipH="1">
              <a:off x="1966" y="2493"/>
              <a:ext cx="561" cy="6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2" name="Line 85"/>
            <p:cNvSpPr>
              <a:spLocks noChangeShapeType="1"/>
            </p:cNvSpPr>
            <p:nvPr/>
          </p:nvSpPr>
          <p:spPr bwMode="auto">
            <a:xfrm flipH="1">
              <a:off x="3236" y="1818"/>
              <a:ext cx="561" cy="6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3" name="Line 86"/>
            <p:cNvSpPr>
              <a:spLocks noChangeShapeType="1"/>
            </p:cNvSpPr>
            <p:nvPr/>
          </p:nvSpPr>
          <p:spPr bwMode="auto">
            <a:xfrm flipH="1">
              <a:off x="1927" y="2574"/>
              <a:ext cx="1257" cy="62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4" name="Line 88"/>
            <p:cNvSpPr>
              <a:spLocks noChangeShapeType="1"/>
            </p:cNvSpPr>
            <p:nvPr/>
          </p:nvSpPr>
          <p:spPr bwMode="auto">
            <a:xfrm>
              <a:off x="1949" y="1794"/>
              <a:ext cx="1257" cy="62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5" name="Line 90"/>
            <p:cNvSpPr>
              <a:spLocks noChangeShapeType="1"/>
            </p:cNvSpPr>
            <p:nvPr/>
          </p:nvSpPr>
          <p:spPr bwMode="auto">
            <a:xfrm>
              <a:off x="2583" y="2569"/>
              <a:ext cx="1257" cy="62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98"/>
          <p:cNvGrpSpPr>
            <a:grpSpLocks/>
          </p:cNvGrpSpPr>
          <p:nvPr/>
        </p:nvGrpSpPr>
        <p:grpSpPr bwMode="auto">
          <a:xfrm>
            <a:off x="3046413" y="2822575"/>
            <a:ext cx="3095625" cy="2260600"/>
            <a:chOff x="457" y="2637"/>
            <a:chExt cx="1950" cy="1424"/>
          </a:xfrm>
        </p:grpSpPr>
        <p:sp>
          <p:nvSpPr>
            <p:cNvPr id="29702" name="Line 92"/>
            <p:cNvSpPr>
              <a:spLocks noChangeShapeType="1"/>
            </p:cNvSpPr>
            <p:nvPr/>
          </p:nvSpPr>
          <p:spPr bwMode="auto">
            <a:xfrm>
              <a:off x="457" y="2714"/>
              <a:ext cx="0" cy="1272"/>
            </a:xfrm>
            <a:prstGeom prst="line">
              <a:avLst/>
            </a:prstGeom>
            <a:noFill/>
            <a:ln w="1524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3" name="Line 93"/>
            <p:cNvSpPr>
              <a:spLocks noChangeShapeType="1"/>
            </p:cNvSpPr>
            <p:nvPr/>
          </p:nvSpPr>
          <p:spPr bwMode="auto">
            <a:xfrm>
              <a:off x="2407" y="2697"/>
              <a:ext cx="0" cy="1272"/>
            </a:xfrm>
            <a:prstGeom prst="line">
              <a:avLst/>
            </a:prstGeom>
            <a:noFill/>
            <a:ln w="1524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4" name="Line 94"/>
            <p:cNvSpPr>
              <a:spLocks noChangeShapeType="1"/>
            </p:cNvSpPr>
            <p:nvPr/>
          </p:nvSpPr>
          <p:spPr bwMode="auto">
            <a:xfrm>
              <a:off x="523" y="2637"/>
              <a:ext cx="1795" cy="0"/>
            </a:xfrm>
            <a:prstGeom prst="line">
              <a:avLst/>
            </a:prstGeom>
            <a:noFill/>
            <a:ln w="1524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5" name="Line 95"/>
            <p:cNvSpPr>
              <a:spLocks noChangeShapeType="1"/>
            </p:cNvSpPr>
            <p:nvPr/>
          </p:nvSpPr>
          <p:spPr bwMode="auto">
            <a:xfrm>
              <a:off x="1165" y="3346"/>
              <a:ext cx="539" cy="0"/>
            </a:xfrm>
            <a:prstGeom prst="line">
              <a:avLst/>
            </a:prstGeom>
            <a:noFill/>
            <a:ln w="1524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6" name="Line 96"/>
            <p:cNvSpPr>
              <a:spLocks noChangeShapeType="1"/>
            </p:cNvSpPr>
            <p:nvPr/>
          </p:nvSpPr>
          <p:spPr bwMode="auto">
            <a:xfrm flipH="1">
              <a:off x="475" y="3440"/>
              <a:ext cx="1257" cy="621"/>
            </a:xfrm>
            <a:prstGeom prst="line">
              <a:avLst/>
            </a:prstGeom>
            <a:noFill/>
            <a:ln w="1524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7" name="Line 97"/>
            <p:cNvSpPr>
              <a:spLocks noChangeShapeType="1"/>
            </p:cNvSpPr>
            <p:nvPr/>
          </p:nvSpPr>
          <p:spPr bwMode="auto">
            <a:xfrm>
              <a:off x="1131" y="3435"/>
              <a:ext cx="1257" cy="621"/>
            </a:xfrm>
            <a:prstGeom prst="line">
              <a:avLst/>
            </a:prstGeom>
            <a:noFill/>
            <a:ln w="1524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5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3"/>
          <p:cNvSpPr txBox="1">
            <a:spLocks noChangeArrowheads="1"/>
          </p:cNvSpPr>
          <p:nvPr/>
        </p:nvSpPr>
        <p:spPr bwMode="auto">
          <a:xfrm>
            <a:off x="2266950" y="309563"/>
            <a:ext cx="45894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The Problem “HAM”</a:t>
            </a:r>
          </a:p>
        </p:txBody>
      </p:sp>
      <p:sp>
        <p:nvSpPr>
          <p:cNvPr id="1093676" name="Text Box 44"/>
          <p:cNvSpPr txBox="1">
            <a:spLocks noChangeArrowheads="1"/>
          </p:cNvSpPr>
          <p:nvPr/>
        </p:nvSpPr>
        <p:spPr bwMode="auto">
          <a:xfrm>
            <a:off x="2841625" y="4256088"/>
            <a:ext cx="3460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The Set “HAM”</a:t>
            </a:r>
          </a:p>
        </p:txBody>
      </p:sp>
      <p:sp>
        <p:nvSpPr>
          <p:cNvPr id="1093677" name="Text Box 45"/>
          <p:cNvSpPr txBox="1">
            <a:spLocks noChangeArrowheads="1"/>
          </p:cNvSpPr>
          <p:nvPr/>
        </p:nvSpPr>
        <p:spPr bwMode="auto">
          <a:xfrm>
            <a:off x="1196975" y="1339850"/>
            <a:ext cx="3954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Input: Graph G = (V,E)</a:t>
            </a:r>
          </a:p>
        </p:txBody>
      </p:sp>
      <p:sp>
        <p:nvSpPr>
          <p:cNvPr id="1093678" name="Text Box 46"/>
          <p:cNvSpPr txBox="1">
            <a:spLocks noChangeArrowheads="1"/>
          </p:cNvSpPr>
          <p:nvPr/>
        </p:nvSpPr>
        <p:spPr bwMode="auto">
          <a:xfrm>
            <a:off x="1196975" y="2111375"/>
            <a:ext cx="1477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Output:</a:t>
            </a:r>
          </a:p>
        </p:txBody>
      </p:sp>
      <p:sp>
        <p:nvSpPr>
          <p:cNvPr id="1093679" name="Text Box 47"/>
          <p:cNvSpPr txBox="1">
            <a:spLocks noChangeArrowheads="1"/>
          </p:cNvSpPr>
          <p:nvPr/>
        </p:nvSpPr>
        <p:spPr bwMode="auto">
          <a:xfrm>
            <a:off x="2735263" y="2111375"/>
            <a:ext cx="5203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YES if G has a Hamilton cycle</a:t>
            </a:r>
          </a:p>
        </p:txBody>
      </p:sp>
      <p:sp>
        <p:nvSpPr>
          <p:cNvPr id="1093680" name="Text Box 48"/>
          <p:cNvSpPr txBox="1">
            <a:spLocks noChangeArrowheads="1"/>
          </p:cNvSpPr>
          <p:nvPr/>
        </p:nvSpPr>
        <p:spPr bwMode="auto">
          <a:xfrm>
            <a:off x="2735263" y="2786063"/>
            <a:ext cx="5276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 if G has no Hamilton cycle</a:t>
            </a:r>
          </a:p>
        </p:txBody>
      </p:sp>
      <p:sp>
        <p:nvSpPr>
          <p:cNvPr id="1093681" name="Text Box 49"/>
          <p:cNvSpPr txBox="1">
            <a:spLocks noChangeArrowheads="1"/>
          </p:cNvSpPr>
          <p:nvPr/>
        </p:nvSpPr>
        <p:spPr bwMode="auto">
          <a:xfrm>
            <a:off x="847725" y="5060950"/>
            <a:ext cx="7446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HAM = { graph G | G has a Hamilton cycle 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9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9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9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9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76" grpId="0"/>
      <p:bldP spid="1093677" grpId="0"/>
      <p:bldP spid="1093678" grpId="0"/>
      <p:bldP spid="1093679" grpId="0"/>
      <p:bldP spid="1093680" grpId="0"/>
      <p:bldP spid="10936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424613" y="3544888"/>
            <a:ext cx="2325687" cy="3257550"/>
            <a:chOff x="3337" y="1952"/>
            <a:chExt cx="1465" cy="2052"/>
          </a:xfrm>
        </p:grpSpPr>
        <p:sp>
          <p:nvSpPr>
            <p:cNvPr id="31752" name="AutoShape 3"/>
            <p:cNvSpPr>
              <a:spLocks noChangeArrowheads="1"/>
            </p:cNvSpPr>
            <p:nvPr/>
          </p:nvSpPr>
          <p:spPr bwMode="auto">
            <a:xfrm rot="5400000" flipV="1">
              <a:off x="3360" y="2141"/>
              <a:ext cx="640" cy="686"/>
            </a:xfrm>
            <a:prstGeom prst="flowChartDelay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lIns="274320" rIns="274320" anchor="ctr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AND</a:t>
              </a:r>
            </a:p>
          </p:txBody>
        </p:sp>
        <p:sp>
          <p:nvSpPr>
            <p:cNvPr id="31753" name="AutoShape 4"/>
            <p:cNvSpPr>
              <a:spLocks noChangeArrowheads="1"/>
            </p:cNvSpPr>
            <p:nvPr/>
          </p:nvSpPr>
          <p:spPr bwMode="auto">
            <a:xfrm rot="5400000" flipV="1">
              <a:off x="3780" y="3077"/>
              <a:ext cx="640" cy="686"/>
            </a:xfrm>
            <a:prstGeom prst="flowChartDelay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lIns="274320" rIns="274320" anchor="ctr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AND</a:t>
              </a:r>
            </a:p>
          </p:txBody>
        </p:sp>
        <p:cxnSp>
          <p:nvCxnSpPr>
            <p:cNvPr id="31754" name="AutoShape 5"/>
            <p:cNvCxnSpPr>
              <a:cxnSpLocks noChangeShapeType="1"/>
              <a:stCxn id="31752" idx="3"/>
              <a:endCxn id="31753" idx="1"/>
            </p:cNvCxnSpPr>
            <p:nvPr/>
          </p:nvCxnSpPr>
          <p:spPr bwMode="auto">
            <a:xfrm>
              <a:off x="3680" y="2816"/>
              <a:ext cx="420" cy="272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sp>
          <p:nvSpPr>
            <p:cNvPr id="31755" name="Line 6"/>
            <p:cNvSpPr>
              <a:spLocks noChangeShapeType="1"/>
            </p:cNvSpPr>
            <p:nvPr/>
          </p:nvSpPr>
          <p:spPr bwMode="auto">
            <a:xfrm>
              <a:off x="4100" y="3743"/>
              <a:ext cx="0" cy="261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1756" name="Line 7"/>
            <p:cNvSpPr>
              <a:spLocks noChangeShapeType="1"/>
            </p:cNvSpPr>
            <p:nvPr/>
          </p:nvSpPr>
          <p:spPr bwMode="auto">
            <a:xfrm>
              <a:off x="3529" y="1952"/>
              <a:ext cx="0" cy="216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1757" name="Line 8"/>
            <p:cNvSpPr>
              <a:spLocks noChangeShapeType="1"/>
            </p:cNvSpPr>
            <p:nvPr/>
          </p:nvSpPr>
          <p:spPr bwMode="auto">
            <a:xfrm>
              <a:off x="3805" y="1953"/>
              <a:ext cx="0" cy="215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1758" name="Line 9"/>
            <p:cNvSpPr>
              <a:spLocks noChangeShapeType="1"/>
            </p:cNvSpPr>
            <p:nvPr/>
          </p:nvSpPr>
          <p:spPr bwMode="auto">
            <a:xfrm>
              <a:off x="4466" y="1952"/>
              <a:ext cx="0" cy="216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1759" name="AutoShape 10"/>
            <p:cNvSpPr>
              <a:spLocks noChangeArrowheads="1"/>
            </p:cNvSpPr>
            <p:nvPr/>
          </p:nvSpPr>
          <p:spPr bwMode="auto">
            <a:xfrm rot="5400000" flipV="1">
              <a:off x="4145" y="2168"/>
              <a:ext cx="640" cy="674"/>
            </a:xfrm>
            <a:prstGeom prst="flowChartDelay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lIns="274320" rIns="274320" anchor="ctr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NOT</a:t>
              </a:r>
            </a:p>
          </p:txBody>
        </p:sp>
        <p:cxnSp>
          <p:nvCxnSpPr>
            <p:cNvPr id="31760" name="AutoShape 11"/>
            <p:cNvCxnSpPr>
              <a:cxnSpLocks noChangeShapeType="1"/>
              <a:stCxn id="31759" idx="3"/>
              <a:endCxn id="31753" idx="1"/>
            </p:cNvCxnSpPr>
            <p:nvPr/>
          </p:nvCxnSpPr>
          <p:spPr bwMode="auto">
            <a:xfrm flipH="1">
              <a:off x="4100" y="2837"/>
              <a:ext cx="365" cy="251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  <p:sp>
        <p:nvSpPr>
          <p:cNvPr id="31747" name="Text Box 17"/>
          <p:cNvSpPr txBox="1">
            <a:spLocks noChangeArrowheads="1"/>
          </p:cNvSpPr>
          <p:nvPr/>
        </p:nvSpPr>
        <p:spPr bwMode="auto">
          <a:xfrm>
            <a:off x="1541463" y="233363"/>
            <a:ext cx="60134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  <a:tabLst>
                <a:tab pos="858838" algn="l"/>
              </a:tabLst>
            </a:pPr>
            <a:r>
              <a:rPr lang="en-US" sz="4800"/>
              <a:t>Circuit-Satisfiability</a:t>
            </a:r>
          </a:p>
        </p:txBody>
      </p:sp>
      <p:sp>
        <p:nvSpPr>
          <p:cNvPr id="1145875" name="Text Box 19"/>
          <p:cNvSpPr txBox="1">
            <a:spLocks noChangeArrowheads="1"/>
          </p:cNvSpPr>
          <p:nvPr/>
        </p:nvSpPr>
        <p:spPr bwMode="auto">
          <a:xfrm>
            <a:off x="1196975" y="1300163"/>
            <a:ext cx="5827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Input: A circuit C with one output</a:t>
            </a:r>
          </a:p>
        </p:txBody>
      </p:sp>
      <p:sp>
        <p:nvSpPr>
          <p:cNvPr id="1145876" name="Text Box 20"/>
          <p:cNvSpPr txBox="1">
            <a:spLocks noChangeArrowheads="1"/>
          </p:cNvSpPr>
          <p:nvPr/>
        </p:nvSpPr>
        <p:spPr bwMode="auto">
          <a:xfrm>
            <a:off x="1196975" y="2071688"/>
            <a:ext cx="1477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Output:</a:t>
            </a:r>
          </a:p>
        </p:txBody>
      </p:sp>
      <p:sp>
        <p:nvSpPr>
          <p:cNvPr id="1145877" name="Text Box 21"/>
          <p:cNvSpPr txBox="1">
            <a:spLocks noChangeArrowheads="1"/>
          </p:cNvSpPr>
          <p:nvPr/>
        </p:nvSpPr>
        <p:spPr bwMode="auto">
          <a:xfrm>
            <a:off x="2735263" y="2071688"/>
            <a:ext cx="3778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YES if C is satisfiable</a:t>
            </a:r>
          </a:p>
        </p:txBody>
      </p:sp>
      <p:sp>
        <p:nvSpPr>
          <p:cNvPr id="1145878" name="Text Box 22"/>
          <p:cNvSpPr txBox="1">
            <a:spLocks noChangeArrowheads="1"/>
          </p:cNvSpPr>
          <p:nvPr/>
        </p:nvSpPr>
        <p:spPr bwMode="auto">
          <a:xfrm>
            <a:off x="2735263" y="2746375"/>
            <a:ext cx="4276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NO if C is not satisfiable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4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4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4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5875" grpId="0"/>
      <p:bldP spid="1145876" grpId="0"/>
      <p:bldP spid="1145877" grpId="0"/>
      <p:bldP spid="114587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7"/>
          <p:cNvSpPr txBox="1">
            <a:spLocks noChangeArrowheads="1"/>
          </p:cNvSpPr>
          <p:nvPr/>
        </p:nvSpPr>
        <p:spPr bwMode="auto">
          <a:xfrm>
            <a:off x="2909888" y="1941513"/>
            <a:ext cx="33226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The Set “SAT”</a:t>
            </a:r>
          </a:p>
        </p:txBody>
      </p:sp>
      <p:sp>
        <p:nvSpPr>
          <p:cNvPr id="32771" name="Text Box 28"/>
          <p:cNvSpPr txBox="1">
            <a:spLocks noChangeArrowheads="1"/>
          </p:cNvSpPr>
          <p:nvPr/>
        </p:nvSpPr>
        <p:spPr bwMode="auto">
          <a:xfrm>
            <a:off x="1697038" y="2778125"/>
            <a:ext cx="5748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SAT = { all satisfiable circuits C 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3"/>
          <p:cNvSpPr txBox="1">
            <a:spLocks noChangeArrowheads="1"/>
          </p:cNvSpPr>
          <p:nvPr/>
        </p:nvSpPr>
        <p:spPr bwMode="auto">
          <a:xfrm>
            <a:off x="2435225" y="341313"/>
            <a:ext cx="42751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Bipartite Matching</a:t>
            </a:r>
          </a:p>
        </p:txBody>
      </p:sp>
      <p:sp>
        <p:nvSpPr>
          <p:cNvPr id="1095724" name="Text Box 44"/>
          <p:cNvSpPr txBox="1">
            <a:spLocks noChangeArrowheads="1"/>
          </p:cNvSpPr>
          <p:nvPr/>
        </p:nvSpPr>
        <p:spPr bwMode="auto">
          <a:xfrm>
            <a:off x="1196975" y="1300163"/>
            <a:ext cx="6176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Input: A bipartite graph G = (U,V,E)</a:t>
            </a:r>
          </a:p>
        </p:txBody>
      </p:sp>
      <p:sp>
        <p:nvSpPr>
          <p:cNvPr id="1095725" name="Text Box 45"/>
          <p:cNvSpPr txBox="1">
            <a:spLocks noChangeArrowheads="1"/>
          </p:cNvSpPr>
          <p:nvPr/>
        </p:nvSpPr>
        <p:spPr bwMode="auto">
          <a:xfrm>
            <a:off x="1196975" y="2071688"/>
            <a:ext cx="1477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Output:</a:t>
            </a:r>
          </a:p>
        </p:txBody>
      </p:sp>
      <p:sp>
        <p:nvSpPr>
          <p:cNvPr id="1095726" name="Text Box 46"/>
          <p:cNvSpPr txBox="1">
            <a:spLocks noChangeArrowheads="1"/>
          </p:cNvSpPr>
          <p:nvPr/>
        </p:nvSpPr>
        <p:spPr bwMode="auto">
          <a:xfrm>
            <a:off x="2735263" y="2071688"/>
            <a:ext cx="5603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YES if G has a perfect matching</a:t>
            </a:r>
          </a:p>
        </p:txBody>
      </p:sp>
      <p:sp>
        <p:nvSpPr>
          <p:cNvPr id="1095727" name="Text Box 47"/>
          <p:cNvSpPr txBox="1">
            <a:spLocks noChangeArrowheads="1"/>
          </p:cNvSpPr>
          <p:nvPr/>
        </p:nvSpPr>
        <p:spPr bwMode="auto">
          <a:xfrm>
            <a:off x="2735263" y="2746375"/>
            <a:ext cx="298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NO if G does not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2155825" y="3963988"/>
            <a:ext cx="1349375" cy="2098675"/>
            <a:chOff x="1358" y="2497"/>
            <a:chExt cx="850" cy="1322"/>
          </a:xfrm>
        </p:grpSpPr>
        <p:sp>
          <p:nvSpPr>
            <p:cNvPr id="33807" name="Ink 30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165" y="2507"/>
              <a:ext cx="36" cy="66"/>
            </a:xfrm>
            <a:custGeom>
              <a:avLst/>
              <a:gdLst>
                <a:gd name="T0" fmla="*/ 20 w 159"/>
                <a:gd name="T1" fmla="*/ 3 h 292"/>
                <a:gd name="T2" fmla="*/ 12 w 159"/>
                <a:gd name="T3" fmla="*/ 0 h 292"/>
                <a:gd name="T4" fmla="*/ 3 w 159"/>
                <a:gd name="T5" fmla="*/ 23 h 292"/>
                <a:gd name="T6" fmla="*/ 0 w 159"/>
                <a:gd name="T7" fmla="*/ 52 h 292"/>
                <a:gd name="T8" fmla="*/ 10 w 159"/>
                <a:gd name="T9" fmla="*/ 66 h 292"/>
                <a:gd name="T10" fmla="*/ 26 w 159"/>
                <a:gd name="T11" fmla="*/ 53 h 292"/>
                <a:gd name="T12" fmla="*/ 36 w 159"/>
                <a:gd name="T13" fmla="*/ 26 h 292"/>
                <a:gd name="T14" fmla="*/ 29 w 159"/>
                <a:gd name="T15" fmla="*/ 9 h 292"/>
                <a:gd name="T16" fmla="*/ 11 w 159"/>
                <a:gd name="T17" fmla="*/ 23 h 292"/>
                <a:gd name="T18" fmla="*/ 5 w 159"/>
                <a:gd name="T19" fmla="*/ 28 h 2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9"/>
                <a:gd name="T31" fmla="*/ 0 h 292"/>
                <a:gd name="T32" fmla="*/ 159 w 159"/>
                <a:gd name="T33" fmla="*/ 292 h 2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9" h="292" extrusionOk="0">
                  <a:moveTo>
                    <a:pt x="88" y="12"/>
                  </a:moveTo>
                  <a:cubicBezTo>
                    <a:pt x="72" y="1"/>
                    <a:pt x="68" y="-3"/>
                    <a:pt x="55" y="1"/>
                  </a:cubicBezTo>
                  <a:cubicBezTo>
                    <a:pt x="34" y="33"/>
                    <a:pt x="22" y="62"/>
                    <a:pt x="13" y="100"/>
                  </a:cubicBezTo>
                  <a:cubicBezTo>
                    <a:pt x="2" y="143"/>
                    <a:pt x="-4" y="188"/>
                    <a:pt x="1" y="232"/>
                  </a:cubicBezTo>
                  <a:cubicBezTo>
                    <a:pt x="4" y="255"/>
                    <a:pt x="14" y="290"/>
                    <a:pt x="43" y="291"/>
                  </a:cubicBezTo>
                  <a:cubicBezTo>
                    <a:pt x="75" y="292"/>
                    <a:pt x="101" y="257"/>
                    <a:pt x="116" y="234"/>
                  </a:cubicBezTo>
                  <a:cubicBezTo>
                    <a:pt x="139" y="198"/>
                    <a:pt x="155" y="158"/>
                    <a:pt x="158" y="116"/>
                  </a:cubicBezTo>
                  <a:cubicBezTo>
                    <a:pt x="159" y="97"/>
                    <a:pt x="159" y="46"/>
                    <a:pt x="130" y="42"/>
                  </a:cubicBezTo>
                  <a:cubicBezTo>
                    <a:pt x="99" y="37"/>
                    <a:pt x="65" y="83"/>
                    <a:pt x="48" y="100"/>
                  </a:cubicBezTo>
                  <a:cubicBezTo>
                    <a:pt x="40" y="108"/>
                    <a:pt x="32" y="115"/>
                    <a:pt x="24" y="123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8" name="Ink 31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165" y="2776"/>
              <a:ext cx="43" cy="80"/>
            </a:xfrm>
            <a:custGeom>
              <a:avLst/>
              <a:gdLst>
                <a:gd name="T0" fmla="*/ 5 w 190"/>
                <a:gd name="T1" fmla="*/ 28 h 349"/>
                <a:gd name="T2" fmla="*/ 1 w 190"/>
                <a:gd name="T3" fmla="*/ 35 h 349"/>
                <a:gd name="T4" fmla="*/ 1 w 190"/>
                <a:gd name="T5" fmla="*/ 66 h 349"/>
                <a:gd name="T6" fmla="*/ 7 w 190"/>
                <a:gd name="T7" fmla="*/ 80 h 349"/>
                <a:gd name="T8" fmla="*/ 24 w 190"/>
                <a:gd name="T9" fmla="*/ 64 h 349"/>
                <a:gd name="T10" fmla="*/ 41 w 190"/>
                <a:gd name="T11" fmla="*/ 28 h 349"/>
                <a:gd name="T12" fmla="*/ 39 w 190"/>
                <a:gd name="T13" fmla="*/ 2 h 349"/>
                <a:gd name="T14" fmla="*/ 19 w 190"/>
                <a:gd name="T15" fmla="*/ 11 h 349"/>
                <a:gd name="T16" fmla="*/ 2 w 190"/>
                <a:gd name="T17" fmla="*/ 35 h 3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0"/>
                <a:gd name="T28" fmla="*/ 0 h 349"/>
                <a:gd name="T29" fmla="*/ 190 w 190"/>
                <a:gd name="T30" fmla="*/ 349 h 3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0" h="349" extrusionOk="0">
                  <a:moveTo>
                    <a:pt x="20" y="123"/>
                  </a:moveTo>
                  <a:cubicBezTo>
                    <a:pt x="31" y="68"/>
                    <a:pt x="9" y="129"/>
                    <a:pt x="6" y="152"/>
                  </a:cubicBezTo>
                  <a:cubicBezTo>
                    <a:pt x="0" y="198"/>
                    <a:pt x="-3" y="244"/>
                    <a:pt x="3" y="290"/>
                  </a:cubicBezTo>
                  <a:cubicBezTo>
                    <a:pt x="7" y="320"/>
                    <a:pt x="10" y="328"/>
                    <a:pt x="30" y="348"/>
                  </a:cubicBezTo>
                  <a:cubicBezTo>
                    <a:pt x="64" y="335"/>
                    <a:pt x="86" y="310"/>
                    <a:pt x="106" y="279"/>
                  </a:cubicBezTo>
                  <a:cubicBezTo>
                    <a:pt x="137" y="232"/>
                    <a:pt x="164" y="178"/>
                    <a:pt x="179" y="123"/>
                  </a:cubicBezTo>
                  <a:cubicBezTo>
                    <a:pt x="189" y="88"/>
                    <a:pt x="199" y="38"/>
                    <a:pt x="172" y="8"/>
                  </a:cubicBezTo>
                  <a:cubicBezTo>
                    <a:pt x="142" y="-26"/>
                    <a:pt x="102" y="27"/>
                    <a:pt x="84" y="46"/>
                  </a:cubicBezTo>
                  <a:cubicBezTo>
                    <a:pt x="53" y="78"/>
                    <a:pt x="34" y="116"/>
                    <a:pt x="11" y="154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9" name="Ink 32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122" y="3108"/>
              <a:ext cx="45" cy="74"/>
            </a:xfrm>
            <a:custGeom>
              <a:avLst/>
              <a:gdLst>
                <a:gd name="T0" fmla="*/ 6 w 198"/>
                <a:gd name="T1" fmla="*/ 38 h 328"/>
                <a:gd name="T2" fmla="*/ 2 w 198"/>
                <a:gd name="T3" fmla="*/ 33 h 328"/>
                <a:gd name="T4" fmla="*/ 1 w 198"/>
                <a:gd name="T5" fmla="*/ 52 h 328"/>
                <a:gd name="T6" fmla="*/ 8 w 198"/>
                <a:gd name="T7" fmla="*/ 73 h 328"/>
                <a:gd name="T8" fmla="*/ 25 w 198"/>
                <a:gd name="T9" fmla="*/ 64 h 328"/>
                <a:gd name="T10" fmla="*/ 42 w 198"/>
                <a:gd name="T11" fmla="*/ 32 h 328"/>
                <a:gd name="T12" fmla="*/ 43 w 198"/>
                <a:gd name="T13" fmla="*/ 5 h 328"/>
                <a:gd name="T14" fmla="*/ 25 w 198"/>
                <a:gd name="T15" fmla="*/ 5 h 328"/>
                <a:gd name="T16" fmla="*/ 7 w 198"/>
                <a:gd name="T17" fmla="*/ 30 h 3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8"/>
                <a:gd name="T28" fmla="*/ 0 h 328"/>
                <a:gd name="T29" fmla="*/ 198 w 198"/>
                <a:gd name="T30" fmla="*/ 328 h 3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8" h="328" extrusionOk="0">
                  <a:moveTo>
                    <a:pt x="27" y="168"/>
                  </a:moveTo>
                  <a:cubicBezTo>
                    <a:pt x="19" y="154"/>
                    <a:pt x="17" y="149"/>
                    <a:pt x="7" y="145"/>
                  </a:cubicBezTo>
                  <a:cubicBezTo>
                    <a:pt x="1" y="174"/>
                    <a:pt x="-1" y="202"/>
                    <a:pt x="3" y="232"/>
                  </a:cubicBezTo>
                  <a:cubicBezTo>
                    <a:pt x="7" y="262"/>
                    <a:pt x="11" y="302"/>
                    <a:pt x="37" y="323"/>
                  </a:cubicBezTo>
                  <a:cubicBezTo>
                    <a:pt x="61" y="342"/>
                    <a:pt x="97" y="299"/>
                    <a:pt x="109" y="284"/>
                  </a:cubicBezTo>
                  <a:cubicBezTo>
                    <a:pt x="142" y="242"/>
                    <a:pt x="166" y="193"/>
                    <a:pt x="183" y="143"/>
                  </a:cubicBezTo>
                  <a:cubicBezTo>
                    <a:pt x="194" y="109"/>
                    <a:pt x="207" y="58"/>
                    <a:pt x="190" y="23"/>
                  </a:cubicBezTo>
                  <a:cubicBezTo>
                    <a:pt x="172" y="-13"/>
                    <a:pt x="134" y="7"/>
                    <a:pt x="109" y="22"/>
                  </a:cubicBezTo>
                  <a:cubicBezTo>
                    <a:pt x="68" y="46"/>
                    <a:pt x="49" y="91"/>
                    <a:pt x="31" y="132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Ink 33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134" y="3431"/>
              <a:ext cx="34" cy="58"/>
            </a:xfrm>
            <a:custGeom>
              <a:avLst/>
              <a:gdLst>
                <a:gd name="T0" fmla="*/ 21 w 149"/>
                <a:gd name="T1" fmla="*/ 21 h 255"/>
                <a:gd name="T2" fmla="*/ 16 w 149"/>
                <a:gd name="T3" fmla="*/ 13 h 255"/>
                <a:gd name="T4" fmla="*/ 7 w 149"/>
                <a:gd name="T5" fmla="*/ 32 h 255"/>
                <a:gd name="T6" fmla="*/ 10 w 149"/>
                <a:gd name="T7" fmla="*/ 54 h 255"/>
                <a:gd name="T8" fmla="*/ 15 w 149"/>
                <a:gd name="T9" fmla="*/ 58 h 255"/>
                <a:gd name="T10" fmla="*/ 28 w 149"/>
                <a:gd name="T11" fmla="*/ 45 h 255"/>
                <a:gd name="T12" fmla="*/ 34 w 149"/>
                <a:gd name="T13" fmla="*/ 17 h 255"/>
                <a:gd name="T14" fmla="*/ 27 w 149"/>
                <a:gd name="T15" fmla="*/ 0 h 255"/>
                <a:gd name="T16" fmla="*/ 10 w 149"/>
                <a:gd name="T17" fmla="*/ 13 h 255"/>
                <a:gd name="T18" fmla="*/ 0 w 149"/>
                <a:gd name="T19" fmla="*/ 33 h 2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9"/>
                <a:gd name="T31" fmla="*/ 0 h 255"/>
                <a:gd name="T32" fmla="*/ 149 w 149"/>
                <a:gd name="T33" fmla="*/ 255 h 2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9" h="255" extrusionOk="0">
                  <a:moveTo>
                    <a:pt x="92" y="93"/>
                  </a:moveTo>
                  <a:cubicBezTo>
                    <a:pt x="83" y="71"/>
                    <a:pt x="82" y="66"/>
                    <a:pt x="72" y="56"/>
                  </a:cubicBezTo>
                  <a:cubicBezTo>
                    <a:pt x="36" y="79"/>
                    <a:pt x="35" y="98"/>
                    <a:pt x="29" y="140"/>
                  </a:cubicBezTo>
                  <a:cubicBezTo>
                    <a:pt x="25" y="170"/>
                    <a:pt x="19" y="213"/>
                    <a:pt x="42" y="238"/>
                  </a:cubicBezTo>
                  <a:cubicBezTo>
                    <a:pt x="50" y="243"/>
                    <a:pt x="57" y="249"/>
                    <a:pt x="65" y="254"/>
                  </a:cubicBezTo>
                  <a:cubicBezTo>
                    <a:pt x="93" y="242"/>
                    <a:pt x="109" y="225"/>
                    <a:pt x="121" y="196"/>
                  </a:cubicBezTo>
                  <a:cubicBezTo>
                    <a:pt x="136" y="159"/>
                    <a:pt x="148" y="114"/>
                    <a:pt x="148" y="74"/>
                  </a:cubicBezTo>
                  <a:cubicBezTo>
                    <a:pt x="148" y="54"/>
                    <a:pt x="145" y="6"/>
                    <a:pt x="118" y="0"/>
                  </a:cubicBezTo>
                  <a:cubicBezTo>
                    <a:pt x="86" y="-8"/>
                    <a:pt x="61" y="37"/>
                    <a:pt x="46" y="57"/>
                  </a:cubicBezTo>
                  <a:cubicBezTo>
                    <a:pt x="25" y="85"/>
                    <a:pt x="14" y="116"/>
                    <a:pt x="0" y="147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1" name="Ink 34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097" y="3746"/>
              <a:ext cx="33" cy="73"/>
            </a:xfrm>
            <a:custGeom>
              <a:avLst/>
              <a:gdLst>
                <a:gd name="T0" fmla="*/ 2 w 146"/>
                <a:gd name="T1" fmla="*/ 22 h 322"/>
                <a:gd name="T2" fmla="*/ 0 w 146"/>
                <a:gd name="T3" fmla="*/ 41 h 322"/>
                <a:gd name="T4" fmla="*/ 4 w 146"/>
                <a:gd name="T5" fmla="*/ 66 h 322"/>
                <a:gd name="T6" fmla="*/ 17 w 146"/>
                <a:gd name="T7" fmla="*/ 71 h 322"/>
                <a:gd name="T8" fmla="*/ 29 w 146"/>
                <a:gd name="T9" fmla="*/ 47 h 322"/>
                <a:gd name="T10" fmla="*/ 32 w 146"/>
                <a:gd name="T11" fmla="*/ 15 h 322"/>
                <a:gd name="T12" fmla="*/ 22 w 146"/>
                <a:gd name="T13" fmla="*/ 0 h 322"/>
                <a:gd name="T14" fmla="*/ 4 w 146"/>
                <a:gd name="T15" fmla="*/ 10 h 3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6"/>
                <a:gd name="T25" fmla="*/ 0 h 322"/>
                <a:gd name="T26" fmla="*/ 146 w 146"/>
                <a:gd name="T27" fmla="*/ 322 h 3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6" h="322" extrusionOk="0">
                  <a:moveTo>
                    <a:pt x="10" y="98"/>
                  </a:moveTo>
                  <a:cubicBezTo>
                    <a:pt x="0" y="124"/>
                    <a:pt x="-1" y="151"/>
                    <a:pt x="0" y="180"/>
                  </a:cubicBezTo>
                  <a:cubicBezTo>
                    <a:pt x="1" y="216"/>
                    <a:pt x="3" y="257"/>
                    <a:pt x="19" y="290"/>
                  </a:cubicBezTo>
                  <a:cubicBezTo>
                    <a:pt x="30" y="314"/>
                    <a:pt x="50" y="329"/>
                    <a:pt x="74" y="313"/>
                  </a:cubicBezTo>
                  <a:cubicBezTo>
                    <a:pt x="106" y="291"/>
                    <a:pt x="120" y="242"/>
                    <a:pt x="130" y="207"/>
                  </a:cubicBezTo>
                  <a:cubicBezTo>
                    <a:pt x="143" y="162"/>
                    <a:pt x="146" y="113"/>
                    <a:pt x="141" y="66"/>
                  </a:cubicBezTo>
                  <a:cubicBezTo>
                    <a:pt x="138" y="38"/>
                    <a:pt x="128" y="2"/>
                    <a:pt x="96" y="0"/>
                  </a:cubicBezTo>
                  <a:cubicBezTo>
                    <a:pt x="60" y="-2"/>
                    <a:pt x="41" y="22"/>
                    <a:pt x="17" y="44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2" name="Ink 35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466" y="2546"/>
              <a:ext cx="663" cy="1253"/>
            </a:xfrm>
            <a:custGeom>
              <a:avLst/>
              <a:gdLst>
                <a:gd name="T0" fmla="*/ 54 w 2922"/>
                <a:gd name="T1" fmla="*/ 5 h 5527"/>
                <a:gd name="T2" fmla="*/ 172 w 2922"/>
                <a:gd name="T3" fmla="*/ 4 h 5527"/>
                <a:gd name="T4" fmla="*/ 341 w 2922"/>
                <a:gd name="T5" fmla="*/ 4 h 5527"/>
                <a:gd name="T6" fmla="*/ 446 w 2922"/>
                <a:gd name="T7" fmla="*/ 2 h 5527"/>
                <a:gd name="T8" fmla="*/ 607 w 2922"/>
                <a:gd name="T9" fmla="*/ 0 h 5527"/>
                <a:gd name="T10" fmla="*/ 626 w 2922"/>
                <a:gd name="T11" fmla="*/ 1 h 5527"/>
                <a:gd name="T12" fmla="*/ 40 w 2922"/>
                <a:gd name="T13" fmla="*/ 303 h 5527"/>
                <a:gd name="T14" fmla="*/ 233 w 2922"/>
                <a:gd name="T15" fmla="*/ 513 h 5527"/>
                <a:gd name="T16" fmla="*/ 455 w 2922"/>
                <a:gd name="T17" fmla="*/ 723 h 5527"/>
                <a:gd name="T18" fmla="*/ 647 w 2922"/>
                <a:gd name="T19" fmla="*/ 896 h 5527"/>
                <a:gd name="T20" fmla="*/ 69 w 2922"/>
                <a:gd name="T21" fmla="*/ 1080 h 5527"/>
                <a:gd name="T22" fmla="*/ 262 w 2922"/>
                <a:gd name="T23" fmla="*/ 820 h 5527"/>
                <a:gd name="T24" fmla="*/ 484 w 2922"/>
                <a:gd name="T25" fmla="*/ 503 h 5527"/>
                <a:gd name="T26" fmla="*/ 655 w 2922"/>
                <a:gd name="T27" fmla="*/ 286 h 5527"/>
                <a:gd name="T28" fmla="*/ 27 w 2922"/>
                <a:gd name="T29" fmla="*/ 565 h 5527"/>
                <a:gd name="T30" fmla="*/ 38 w 2922"/>
                <a:gd name="T31" fmla="*/ 576 h 5527"/>
                <a:gd name="T32" fmla="*/ 148 w 2922"/>
                <a:gd name="T33" fmla="*/ 738 h 5527"/>
                <a:gd name="T34" fmla="*/ 355 w 2922"/>
                <a:gd name="T35" fmla="*/ 964 h 5527"/>
                <a:gd name="T36" fmla="*/ 515 w 2922"/>
                <a:gd name="T37" fmla="*/ 1156 h 5527"/>
                <a:gd name="T38" fmla="*/ 581 w 2922"/>
                <a:gd name="T39" fmla="*/ 1225 h 5527"/>
                <a:gd name="T40" fmla="*/ 30 w 2922"/>
                <a:gd name="T41" fmla="*/ 841 h 5527"/>
                <a:gd name="T42" fmla="*/ 77 w 2922"/>
                <a:gd name="T43" fmla="*/ 825 h 5527"/>
                <a:gd name="T44" fmla="*/ 185 w 2922"/>
                <a:gd name="T45" fmla="*/ 784 h 5527"/>
                <a:gd name="T46" fmla="*/ 281 w 2922"/>
                <a:gd name="T47" fmla="*/ 741 h 5527"/>
                <a:gd name="T48" fmla="*/ 428 w 2922"/>
                <a:gd name="T49" fmla="*/ 674 h 5527"/>
                <a:gd name="T50" fmla="*/ 513 w 2922"/>
                <a:gd name="T51" fmla="*/ 642 h 5527"/>
                <a:gd name="T52" fmla="*/ 594 w 2922"/>
                <a:gd name="T53" fmla="*/ 614 h 5527"/>
                <a:gd name="T54" fmla="*/ 46 w 2922"/>
                <a:gd name="T55" fmla="*/ 503 h 5527"/>
                <a:gd name="T56" fmla="*/ 82 w 2922"/>
                <a:gd name="T57" fmla="*/ 490 h 5527"/>
                <a:gd name="T58" fmla="*/ 187 w 2922"/>
                <a:gd name="T59" fmla="*/ 446 h 5527"/>
                <a:gd name="T60" fmla="*/ 344 w 2922"/>
                <a:gd name="T61" fmla="*/ 374 h 5527"/>
                <a:gd name="T62" fmla="*/ 548 w 2922"/>
                <a:gd name="T63" fmla="*/ 291 h 5527"/>
                <a:gd name="T64" fmla="*/ 604 w 2922"/>
                <a:gd name="T65" fmla="*/ 272 h 5527"/>
                <a:gd name="T66" fmla="*/ 28 w 2922"/>
                <a:gd name="T67" fmla="*/ 1195 h 5527"/>
                <a:gd name="T68" fmla="*/ 84 w 2922"/>
                <a:gd name="T69" fmla="*/ 1199 h 5527"/>
                <a:gd name="T70" fmla="*/ 142 w 2922"/>
                <a:gd name="T71" fmla="*/ 1204 h 5527"/>
                <a:gd name="T72" fmla="*/ 361 w 2922"/>
                <a:gd name="T73" fmla="*/ 1223 h 5527"/>
                <a:gd name="T74" fmla="*/ 503 w 2922"/>
                <a:gd name="T75" fmla="*/ 1241 h 5527"/>
                <a:gd name="T76" fmla="*/ 562 w 2922"/>
                <a:gd name="T77" fmla="*/ 1251 h 552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22"/>
                <a:gd name="T118" fmla="*/ 0 h 5527"/>
                <a:gd name="T119" fmla="*/ 2922 w 2922"/>
                <a:gd name="T120" fmla="*/ 5527 h 552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22" h="5527" extrusionOk="0">
                  <a:moveTo>
                    <a:pt x="202" y="22"/>
                  </a:moveTo>
                  <a:cubicBezTo>
                    <a:pt x="224" y="23"/>
                    <a:pt x="217" y="23"/>
                    <a:pt x="239" y="24"/>
                  </a:cubicBezTo>
                  <a:cubicBezTo>
                    <a:pt x="369" y="28"/>
                    <a:pt x="497" y="10"/>
                    <a:pt x="627" y="13"/>
                  </a:cubicBezTo>
                  <a:cubicBezTo>
                    <a:pt x="670" y="14"/>
                    <a:pt x="714" y="17"/>
                    <a:pt x="757" y="17"/>
                  </a:cubicBezTo>
                  <a:cubicBezTo>
                    <a:pt x="830" y="17"/>
                    <a:pt x="902" y="10"/>
                    <a:pt x="975" y="6"/>
                  </a:cubicBezTo>
                  <a:cubicBezTo>
                    <a:pt x="1150" y="-3"/>
                    <a:pt x="1326" y="17"/>
                    <a:pt x="1502" y="19"/>
                  </a:cubicBezTo>
                  <a:cubicBezTo>
                    <a:pt x="1608" y="20"/>
                    <a:pt x="1713" y="20"/>
                    <a:pt x="1819" y="18"/>
                  </a:cubicBezTo>
                  <a:cubicBezTo>
                    <a:pt x="1867" y="17"/>
                    <a:pt x="1916" y="12"/>
                    <a:pt x="1964" y="10"/>
                  </a:cubicBezTo>
                  <a:cubicBezTo>
                    <a:pt x="2059" y="7"/>
                    <a:pt x="2154" y="4"/>
                    <a:pt x="2249" y="3"/>
                  </a:cubicBezTo>
                  <a:cubicBezTo>
                    <a:pt x="2392" y="2"/>
                    <a:pt x="2534" y="4"/>
                    <a:pt x="2677" y="2"/>
                  </a:cubicBezTo>
                  <a:cubicBezTo>
                    <a:pt x="2700" y="2"/>
                    <a:pt x="2722" y="2"/>
                    <a:pt x="2745" y="3"/>
                  </a:cubicBezTo>
                  <a:cubicBezTo>
                    <a:pt x="2750" y="4"/>
                    <a:pt x="2756" y="4"/>
                    <a:pt x="2761" y="5"/>
                  </a:cubicBezTo>
                </a:path>
                <a:path w="2922" h="5527" extrusionOk="0">
                  <a:moveTo>
                    <a:pt x="58" y="1100"/>
                  </a:moveTo>
                  <a:cubicBezTo>
                    <a:pt x="91" y="1181"/>
                    <a:pt x="126" y="1261"/>
                    <a:pt x="176" y="1337"/>
                  </a:cubicBezTo>
                  <a:cubicBezTo>
                    <a:pt x="269" y="1479"/>
                    <a:pt x="399" y="1619"/>
                    <a:pt x="511" y="1747"/>
                  </a:cubicBezTo>
                  <a:cubicBezTo>
                    <a:pt x="669" y="1928"/>
                    <a:pt x="851" y="2099"/>
                    <a:pt x="1026" y="2264"/>
                  </a:cubicBezTo>
                  <a:cubicBezTo>
                    <a:pt x="1235" y="2461"/>
                    <a:pt x="1459" y="2642"/>
                    <a:pt x="1667" y="2840"/>
                  </a:cubicBezTo>
                  <a:cubicBezTo>
                    <a:pt x="1785" y="2952"/>
                    <a:pt x="1888" y="3077"/>
                    <a:pt x="2007" y="3188"/>
                  </a:cubicBezTo>
                  <a:cubicBezTo>
                    <a:pt x="2194" y="3362"/>
                    <a:pt x="2391" y="3520"/>
                    <a:pt x="2583" y="3688"/>
                  </a:cubicBezTo>
                  <a:cubicBezTo>
                    <a:pt x="2678" y="3771"/>
                    <a:pt x="2761" y="3866"/>
                    <a:pt x="2852" y="3952"/>
                  </a:cubicBezTo>
                </a:path>
                <a:path w="2922" h="5527" extrusionOk="0">
                  <a:moveTo>
                    <a:pt x="0" y="5075"/>
                  </a:moveTo>
                  <a:cubicBezTo>
                    <a:pt x="113" y="4979"/>
                    <a:pt x="207" y="4879"/>
                    <a:pt x="304" y="4766"/>
                  </a:cubicBezTo>
                  <a:cubicBezTo>
                    <a:pt x="444" y="4604"/>
                    <a:pt x="577" y="4429"/>
                    <a:pt x="697" y="4251"/>
                  </a:cubicBezTo>
                  <a:cubicBezTo>
                    <a:pt x="843" y="4036"/>
                    <a:pt x="1007" y="3832"/>
                    <a:pt x="1156" y="3619"/>
                  </a:cubicBezTo>
                  <a:cubicBezTo>
                    <a:pt x="1266" y="3462"/>
                    <a:pt x="1375" y="3307"/>
                    <a:pt x="1479" y="3147"/>
                  </a:cubicBezTo>
                  <a:cubicBezTo>
                    <a:pt x="1686" y="2830"/>
                    <a:pt x="1922" y="2534"/>
                    <a:pt x="2133" y="2219"/>
                  </a:cubicBezTo>
                  <a:cubicBezTo>
                    <a:pt x="2246" y="2050"/>
                    <a:pt x="2355" y="1882"/>
                    <a:pt x="2479" y="1721"/>
                  </a:cubicBezTo>
                  <a:cubicBezTo>
                    <a:pt x="2604" y="1560"/>
                    <a:pt x="2751" y="1410"/>
                    <a:pt x="2888" y="1260"/>
                  </a:cubicBezTo>
                  <a:cubicBezTo>
                    <a:pt x="2909" y="1250"/>
                    <a:pt x="2916" y="1247"/>
                    <a:pt x="2921" y="1230"/>
                  </a:cubicBezTo>
                </a:path>
                <a:path w="2922" h="5527" extrusionOk="0">
                  <a:moveTo>
                    <a:pt x="119" y="2494"/>
                  </a:moveTo>
                  <a:cubicBezTo>
                    <a:pt x="119" y="2490"/>
                    <a:pt x="118" y="2485"/>
                    <a:pt x="118" y="2481"/>
                  </a:cubicBezTo>
                  <a:cubicBezTo>
                    <a:pt x="131" y="2500"/>
                    <a:pt x="153" y="2518"/>
                    <a:pt x="167" y="2539"/>
                  </a:cubicBezTo>
                  <a:cubicBezTo>
                    <a:pt x="242" y="2654"/>
                    <a:pt x="298" y="2778"/>
                    <a:pt x="373" y="2892"/>
                  </a:cubicBezTo>
                  <a:cubicBezTo>
                    <a:pt x="460" y="3025"/>
                    <a:pt x="543" y="3142"/>
                    <a:pt x="652" y="3257"/>
                  </a:cubicBezTo>
                  <a:cubicBezTo>
                    <a:pt x="764" y="3375"/>
                    <a:pt x="872" y="3500"/>
                    <a:pt x="982" y="3621"/>
                  </a:cubicBezTo>
                  <a:cubicBezTo>
                    <a:pt x="1175" y="3833"/>
                    <a:pt x="1366" y="4045"/>
                    <a:pt x="1566" y="4251"/>
                  </a:cubicBezTo>
                  <a:cubicBezTo>
                    <a:pt x="1731" y="4421"/>
                    <a:pt x="1861" y="4610"/>
                    <a:pt x="2004" y="4797"/>
                  </a:cubicBezTo>
                  <a:cubicBezTo>
                    <a:pt x="2086" y="4904"/>
                    <a:pt x="2181" y="4997"/>
                    <a:pt x="2268" y="5099"/>
                  </a:cubicBezTo>
                  <a:cubicBezTo>
                    <a:pt x="2301" y="5138"/>
                    <a:pt x="2334" y="5175"/>
                    <a:pt x="2369" y="5212"/>
                  </a:cubicBezTo>
                  <a:cubicBezTo>
                    <a:pt x="2430" y="5276"/>
                    <a:pt x="2512" y="5333"/>
                    <a:pt x="2561" y="5405"/>
                  </a:cubicBezTo>
                  <a:cubicBezTo>
                    <a:pt x="2577" y="5428"/>
                    <a:pt x="2581" y="5456"/>
                    <a:pt x="2594" y="5478"/>
                  </a:cubicBezTo>
                </a:path>
                <a:path w="2922" h="5527" extrusionOk="0">
                  <a:moveTo>
                    <a:pt x="133" y="3711"/>
                  </a:moveTo>
                  <a:cubicBezTo>
                    <a:pt x="163" y="3707"/>
                    <a:pt x="188" y="3711"/>
                    <a:pt x="226" y="3695"/>
                  </a:cubicBezTo>
                  <a:cubicBezTo>
                    <a:pt x="264" y="3679"/>
                    <a:pt x="301" y="3658"/>
                    <a:pt x="339" y="3641"/>
                  </a:cubicBezTo>
                  <a:cubicBezTo>
                    <a:pt x="382" y="3622"/>
                    <a:pt x="425" y="3604"/>
                    <a:pt x="468" y="3585"/>
                  </a:cubicBezTo>
                  <a:cubicBezTo>
                    <a:pt x="581" y="3535"/>
                    <a:pt x="697" y="3499"/>
                    <a:pt x="814" y="3460"/>
                  </a:cubicBezTo>
                  <a:cubicBezTo>
                    <a:pt x="911" y="3428"/>
                    <a:pt x="997" y="3387"/>
                    <a:pt x="1088" y="3341"/>
                  </a:cubicBezTo>
                  <a:cubicBezTo>
                    <a:pt x="1138" y="3316"/>
                    <a:pt x="1189" y="3293"/>
                    <a:pt x="1240" y="3270"/>
                  </a:cubicBezTo>
                  <a:cubicBezTo>
                    <a:pt x="1427" y="3186"/>
                    <a:pt x="1617" y="3109"/>
                    <a:pt x="1800" y="3018"/>
                  </a:cubicBezTo>
                  <a:cubicBezTo>
                    <a:pt x="1830" y="3003"/>
                    <a:pt x="1858" y="2986"/>
                    <a:pt x="1888" y="2972"/>
                  </a:cubicBezTo>
                  <a:cubicBezTo>
                    <a:pt x="1951" y="2943"/>
                    <a:pt x="2017" y="2921"/>
                    <a:pt x="2081" y="2897"/>
                  </a:cubicBezTo>
                  <a:cubicBezTo>
                    <a:pt x="2141" y="2875"/>
                    <a:pt x="2201" y="2854"/>
                    <a:pt x="2262" y="2834"/>
                  </a:cubicBezTo>
                  <a:cubicBezTo>
                    <a:pt x="2345" y="2807"/>
                    <a:pt x="2416" y="2766"/>
                    <a:pt x="2496" y="2735"/>
                  </a:cubicBezTo>
                  <a:cubicBezTo>
                    <a:pt x="2532" y="2721"/>
                    <a:pt x="2578" y="2713"/>
                    <a:pt x="2617" y="2709"/>
                  </a:cubicBezTo>
                  <a:cubicBezTo>
                    <a:pt x="2630" y="2710"/>
                    <a:pt x="2633" y="2711"/>
                    <a:pt x="2614" y="2714"/>
                  </a:cubicBezTo>
                </a:path>
                <a:path w="2922" h="5527" extrusionOk="0">
                  <a:moveTo>
                    <a:pt x="201" y="2220"/>
                  </a:moveTo>
                  <a:cubicBezTo>
                    <a:pt x="216" y="2213"/>
                    <a:pt x="239" y="2200"/>
                    <a:pt x="262" y="2193"/>
                  </a:cubicBezTo>
                  <a:cubicBezTo>
                    <a:pt x="296" y="2182"/>
                    <a:pt x="330" y="2174"/>
                    <a:pt x="363" y="2161"/>
                  </a:cubicBezTo>
                  <a:cubicBezTo>
                    <a:pt x="407" y="2143"/>
                    <a:pt x="447" y="2118"/>
                    <a:pt x="490" y="2098"/>
                  </a:cubicBezTo>
                  <a:cubicBezTo>
                    <a:pt x="599" y="2046"/>
                    <a:pt x="714" y="2014"/>
                    <a:pt x="826" y="1968"/>
                  </a:cubicBezTo>
                  <a:cubicBezTo>
                    <a:pt x="922" y="1928"/>
                    <a:pt x="1010" y="1875"/>
                    <a:pt x="1103" y="1829"/>
                  </a:cubicBezTo>
                  <a:cubicBezTo>
                    <a:pt x="1238" y="1763"/>
                    <a:pt x="1380" y="1711"/>
                    <a:pt x="1517" y="1650"/>
                  </a:cubicBezTo>
                  <a:cubicBezTo>
                    <a:pt x="1746" y="1547"/>
                    <a:pt x="1992" y="1490"/>
                    <a:pt x="2217" y="1378"/>
                  </a:cubicBezTo>
                  <a:cubicBezTo>
                    <a:pt x="2282" y="1345"/>
                    <a:pt x="2348" y="1314"/>
                    <a:pt x="2415" y="1284"/>
                  </a:cubicBezTo>
                  <a:cubicBezTo>
                    <a:pt x="2488" y="1252"/>
                    <a:pt x="2556" y="1221"/>
                    <a:pt x="2632" y="1204"/>
                  </a:cubicBezTo>
                  <a:cubicBezTo>
                    <a:pt x="2646" y="1199"/>
                    <a:pt x="2651" y="1197"/>
                    <a:pt x="2661" y="1199"/>
                  </a:cubicBezTo>
                </a:path>
                <a:path w="2922" h="5527" extrusionOk="0">
                  <a:moveTo>
                    <a:pt x="1" y="5273"/>
                  </a:moveTo>
                  <a:cubicBezTo>
                    <a:pt x="42" y="5270"/>
                    <a:pt x="81" y="5271"/>
                    <a:pt x="123" y="5273"/>
                  </a:cubicBezTo>
                  <a:cubicBezTo>
                    <a:pt x="160" y="5275"/>
                    <a:pt x="196" y="5278"/>
                    <a:pt x="233" y="5280"/>
                  </a:cubicBezTo>
                  <a:cubicBezTo>
                    <a:pt x="278" y="5282"/>
                    <a:pt x="324" y="5284"/>
                    <a:pt x="369" y="5287"/>
                  </a:cubicBezTo>
                  <a:cubicBezTo>
                    <a:pt x="413" y="5290"/>
                    <a:pt x="456" y="5294"/>
                    <a:pt x="499" y="5299"/>
                  </a:cubicBezTo>
                  <a:cubicBezTo>
                    <a:pt x="541" y="5304"/>
                    <a:pt x="583" y="5308"/>
                    <a:pt x="625" y="5310"/>
                  </a:cubicBezTo>
                  <a:cubicBezTo>
                    <a:pt x="781" y="5318"/>
                    <a:pt x="930" y="5337"/>
                    <a:pt x="1085" y="5355"/>
                  </a:cubicBezTo>
                  <a:cubicBezTo>
                    <a:pt x="1251" y="5375"/>
                    <a:pt x="1422" y="5381"/>
                    <a:pt x="1589" y="5394"/>
                  </a:cubicBezTo>
                  <a:cubicBezTo>
                    <a:pt x="1748" y="5406"/>
                    <a:pt x="1911" y="5411"/>
                    <a:pt x="2068" y="5441"/>
                  </a:cubicBezTo>
                  <a:cubicBezTo>
                    <a:pt x="2118" y="5450"/>
                    <a:pt x="2167" y="5463"/>
                    <a:pt x="2217" y="5473"/>
                  </a:cubicBezTo>
                  <a:cubicBezTo>
                    <a:pt x="2292" y="5489"/>
                    <a:pt x="2373" y="5528"/>
                    <a:pt x="2450" y="5526"/>
                  </a:cubicBezTo>
                  <a:cubicBezTo>
                    <a:pt x="2463" y="5516"/>
                    <a:pt x="2466" y="5512"/>
                    <a:pt x="2477" y="5519"/>
                  </a:cubicBezTo>
                </a:path>
              </a:pathLst>
            </a:custGeom>
            <a:noFill/>
            <a:ln w="1905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3" name="Ink 36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383" y="2497"/>
              <a:ext cx="44" cy="65"/>
            </a:xfrm>
            <a:custGeom>
              <a:avLst/>
              <a:gdLst>
                <a:gd name="T0" fmla="*/ 6 w 197"/>
                <a:gd name="T1" fmla="*/ 5 h 287"/>
                <a:gd name="T2" fmla="*/ 1 w 197"/>
                <a:gd name="T3" fmla="*/ 19 h 287"/>
                <a:gd name="T4" fmla="*/ 3 w 197"/>
                <a:gd name="T5" fmla="*/ 46 h 287"/>
                <a:gd name="T6" fmla="*/ 13 w 197"/>
                <a:gd name="T7" fmla="*/ 64 h 287"/>
                <a:gd name="T8" fmla="*/ 29 w 197"/>
                <a:gd name="T9" fmla="*/ 60 h 287"/>
                <a:gd name="T10" fmla="*/ 43 w 197"/>
                <a:gd name="T11" fmla="*/ 29 h 287"/>
                <a:gd name="T12" fmla="*/ 40 w 197"/>
                <a:gd name="T13" fmla="*/ 6 h 287"/>
                <a:gd name="T14" fmla="*/ 26 w 197"/>
                <a:gd name="T15" fmla="*/ 0 h 287"/>
                <a:gd name="T16" fmla="*/ 8 w 197"/>
                <a:gd name="T17" fmla="*/ 5 h 287"/>
                <a:gd name="T18" fmla="*/ 0 w 197"/>
                <a:gd name="T19" fmla="*/ 17 h 2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7"/>
                <a:gd name="T31" fmla="*/ 0 h 287"/>
                <a:gd name="T32" fmla="*/ 197 w 197"/>
                <a:gd name="T33" fmla="*/ 287 h 28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7" h="287" extrusionOk="0">
                  <a:moveTo>
                    <a:pt x="26" y="23"/>
                  </a:moveTo>
                  <a:cubicBezTo>
                    <a:pt x="-1" y="35"/>
                    <a:pt x="4" y="52"/>
                    <a:pt x="3" y="83"/>
                  </a:cubicBezTo>
                  <a:cubicBezTo>
                    <a:pt x="2" y="122"/>
                    <a:pt x="6" y="163"/>
                    <a:pt x="15" y="201"/>
                  </a:cubicBezTo>
                  <a:cubicBezTo>
                    <a:pt x="21" y="229"/>
                    <a:pt x="31" y="269"/>
                    <a:pt x="60" y="283"/>
                  </a:cubicBezTo>
                  <a:cubicBezTo>
                    <a:pt x="83" y="295"/>
                    <a:pt x="111" y="278"/>
                    <a:pt x="128" y="263"/>
                  </a:cubicBezTo>
                  <a:cubicBezTo>
                    <a:pt x="164" y="230"/>
                    <a:pt x="185" y="177"/>
                    <a:pt x="193" y="130"/>
                  </a:cubicBezTo>
                  <a:cubicBezTo>
                    <a:pt x="199" y="98"/>
                    <a:pt x="198" y="57"/>
                    <a:pt x="181" y="27"/>
                  </a:cubicBezTo>
                  <a:cubicBezTo>
                    <a:pt x="167" y="3"/>
                    <a:pt x="141" y="1"/>
                    <a:pt x="117" y="1"/>
                  </a:cubicBezTo>
                  <a:cubicBezTo>
                    <a:pt x="97" y="1"/>
                    <a:pt x="53" y="9"/>
                    <a:pt x="37" y="21"/>
                  </a:cubicBezTo>
                  <a:cubicBezTo>
                    <a:pt x="16" y="37"/>
                    <a:pt x="9" y="52"/>
                    <a:pt x="0" y="74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4" name="Ink 37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380" y="2716"/>
              <a:ext cx="55" cy="87"/>
            </a:xfrm>
            <a:custGeom>
              <a:avLst/>
              <a:gdLst>
                <a:gd name="T0" fmla="*/ 7 w 245"/>
                <a:gd name="T1" fmla="*/ 0 h 381"/>
                <a:gd name="T2" fmla="*/ 1 w 245"/>
                <a:gd name="T3" fmla="*/ 13 h 381"/>
                <a:gd name="T4" fmla="*/ 2 w 245"/>
                <a:gd name="T5" fmla="*/ 47 h 381"/>
                <a:gd name="T6" fmla="*/ 12 w 245"/>
                <a:gd name="T7" fmla="*/ 81 h 381"/>
                <a:gd name="T8" fmla="*/ 32 w 245"/>
                <a:gd name="T9" fmla="*/ 84 h 381"/>
                <a:gd name="T10" fmla="*/ 51 w 245"/>
                <a:gd name="T11" fmla="*/ 62 h 381"/>
                <a:gd name="T12" fmla="*/ 54 w 245"/>
                <a:gd name="T13" fmla="*/ 39 h 381"/>
                <a:gd name="T14" fmla="*/ 38 w 245"/>
                <a:gd name="T15" fmla="*/ 26 h 381"/>
                <a:gd name="T16" fmla="*/ 19 w 245"/>
                <a:gd name="T17" fmla="*/ 28 h 381"/>
                <a:gd name="T18" fmla="*/ 9 w 245"/>
                <a:gd name="T19" fmla="*/ 37 h 3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5"/>
                <a:gd name="T31" fmla="*/ 0 h 381"/>
                <a:gd name="T32" fmla="*/ 245 w 245"/>
                <a:gd name="T33" fmla="*/ 381 h 38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5" h="381" extrusionOk="0">
                  <a:moveTo>
                    <a:pt x="32" y="0"/>
                  </a:moveTo>
                  <a:cubicBezTo>
                    <a:pt x="7" y="14"/>
                    <a:pt x="8" y="29"/>
                    <a:pt x="4" y="59"/>
                  </a:cubicBezTo>
                  <a:cubicBezTo>
                    <a:pt x="-3" y="109"/>
                    <a:pt x="1" y="158"/>
                    <a:pt x="7" y="208"/>
                  </a:cubicBezTo>
                  <a:cubicBezTo>
                    <a:pt x="13" y="258"/>
                    <a:pt x="22" y="312"/>
                    <a:pt x="53" y="353"/>
                  </a:cubicBezTo>
                  <a:cubicBezTo>
                    <a:pt x="76" y="383"/>
                    <a:pt x="112" y="386"/>
                    <a:pt x="144" y="368"/>
                  </a:cubicBezTo>
                  <a:cubicBezTo>
                    <a:pt x="179" y="349"/>
                    <a:pt x="212" y="308"/>
                    <a:pt x="228" y="272"/>
                  </a:cubicBezTo>
                  <a:cubicBezTo>
                    <a:pt x="241" y="242"/>
                    <a:pt x="249" y="202"/>
                    <a:pt x="240" y="170"/>
                  </a:cubicBezTo>
                  <a:cubicBezTo>
                    <a:pt x="231" y="138"/>
                    <a:pt x="201" y="123"/>
                    <a:pt x="171" y="114"/>
                  </a:cubicBezTo>
                  <a:cubicBezTo>
                    <a:pt x="135" y="103"/>
                    <a:pt x="116" y="111"/>
                    <a:pt x="83" y="124"/>
                  </a:cubicBezTo>
                  <a:cubicBezTo>
                    <a:pt x="60" y="133"/>
                    <a:pt x="55" y="142"/>
                    <a:pt x="39" y="160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5" name="Ink 38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383" y="3051"/>
              <a:ext cx="44" cy="63"/>
            </a:xfrm>
            <a:custGeom>
              <a:avLst/>
              <a:gdLst>
                <a:gd name="T0" fmla="*/ 8 w 193"/>
                <a:gd name="T1" fmla="*/ 18 h 276"/>
                <a:gd name="T2" fmla="*/ 2 w 193"/>
                <a:gd name="T3" fmla="*/ 9 h 276"/>
                <a:gd name="T4" fmla="*/ 0 w 193"/>
                <a:gd name="T5" fmla="*/ 31 h 276"/>
                <a:gd name="T6" fmla="*/ 5 w 193"/>
                <a:gd name="T7" fmla="*/ 57 h 276"/>
                <a:gd name="T8" fmla="*/ 20 w 193"/>
                <a:gd name="T9" fmla="*/ 60 h 276"/>
                <a:gd name="T10" fmla="*/ 38 w 193"/>
                <a:gd name="T11" fmla="*/ 37 h 276"/>
                <a:gd name="T12" fmla="*/ 44 w 193"/>
                <a:gd name="T13" fmla="*/ 10 h 276"/>
                <a:gd name="T14" fmla="*/ 31 w 193"/>
                <a:gd name="T15" fmla="*/ 0 h 276"/>
                <a:gd name="T16" fmla="*/ 10 w 193"/>
                <a:gd name="T17" fmla="*/ 20 h 276"/>
                <a:gd name="T18" fmla="*/ 2 w 193"/>
                <a:gd name="T19" fmla="*/ 37 h 2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3"/>
                <a:gd name="T31" fmla="*/ 0 h 276"/>
                <a:gd name="T32" fmla="*/ 193 w 193"/>
                <a:gd name="T33" fmla="*/ 276 h 27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3" h="276" extrusionOk="0">
                  <a:moveTo>
                    <a:pt x="34" y="80"/>
                  </a:moveTo>
                  <a:cubicBezTo>
                    <a:pt x="28" y="50"/>
                    <a:pt x="34" y="47"/>
                    <a:pt x="9" y="38"/>
                  </a:cubicBezTo>
                  <a:cubicBezTo>
                    <a:pt x="0" y="70"/>
                    <a:pt x="-1" y="100"/>
                    <a:pt x="1" y="134"/>
                  </a:cubicBezTo>
                  <a:cubicBezTo>
                    <a:pt x="3" y="172"/>
                    <a:pt x="6" y="217"/>
                    <a:pt x="24" y="251"/>
                  </a:cubicBezTo>
                  <a:cubicBezTo>
                    <a:pt x="37" y="276"/>
                    <a:pt x="66" y="281"/>
                    <a:pt x="89" y="264"/>
                  </a:cubicBezTo>
                  <a:cubicBezTo>
                    <a:pt x="120" y="240"/>
                    <a:pt x="149" y="197"/>
                    <a:pt x="167" y="163"/>
                  </a:cubicBezTo>
                  <a:cubicBezTo>
                    <a:pt x="185" y="127"/>
                    <a:pt x="197" y="83"/>
                    <a:pt x="192" y="43"/>
                  </a:cubicBezTo>
                  <a:cubicBezTo>
                    <a:pt x="189" y="15"/>
                    <a:pt x="164" y="-9"/>
                    <a:pt x="134" y="1"/>
                  </a:cubicBezTo>
                  <a:cubicBezTo>
                    <a:pt x="91" y="16"/>
                    <a:pt x="67" y="52"/>
                    <a:pt x="43" y="88"/>
                  </a:cubicBezTo>
                  <a:cubicBezTo>
                    <a:pt x="21" y="121"/>
                    <a:pt x="13" y="133"/>
                    <a:pt x="8" y="160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6" name="Ink 39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376" y="3374"/>
              <a:ext cx="40" cy="66"/>
            </a:xfrm>
            <a:custGeom>
              <a:avLst/>
              <a:gdLst>
                <a:gd name="T0" fmla="*/ 8 w 179"/>
                <a:gd name="T1" fmla="*/ 7 h 289"/>
                <a:gd name="T2" fmla="*/ 1 w 179"/>
                <a:gd name="T3" fmla="*/ 17 h 289"/>
                <a:gd name="T4" fmla="*/ 2 w 179"/>
                <a:gd name="T5" fmla="*/ 45 h 289"/>
                <a:gd name="T6" fmla="*/ 13 w 179"/>
                <a:gd name="T7" fmla="*/ 65 h 289"/>
                <a:gd name="T8" fmla="*/ 28 w 179"/>
                <a:gd name="T9" fmla="*/ 56 h 289"/>
                <a:gd name="T10" fmla="*/ 39 w 179"/>
                <a:gd name="T11" fmla="*/ 27 h 289"/>
                <a:gd name="T12" fmla="*/ 32 w 179"/>
                <a:gd name="T13" fmla="*/ 0 h 289"/>
                <a:gd name="T14" fmla="*/ 18 w 179"/>
                <a:gd name="T15" fmla="*/ 12 h 289"/>
                <a:gd name="T16" fmla="*/ 8 w 179"/>
                <a:gd name="T17" fmla="*/ 37 h 2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9"/>
                <a:gd name="T28" fmla="*/ 0 h 289"/>
                <a:gd name="T29" fmla="*/ 179 w 179"/>
                <a:gd name="T30" fmla="*/ 289 h 28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9" h="289" extrusionOk="0">
                  <a:moveTo>
                    <a:pt x="34" y="30"/>
                  </a:moveTo>
                  <a:cubicBezTo>
                    <a:pt x="5" y="24"/>
                    <a:pt x="8" y="45"/>
                    <a:pt x="3" y="76"/>
                  </a:cubicBezTo>
                  <a:cubicBezTo>
                    <a:pt x="-3" y="115"/>
                    <a:pt x="2" y="157"/>
                    <a:pt x="10" y="196"/>
                  </a:cubicBezTo>
                  <a:cubicBezTo>
                    <a:pt x="17" y="228"/>
                    <a:pt x="26" y="265"/>
                    <a:pt x="56" y="283"/>
                  </a:cubicBezTo>
                  <a:cubicBezTo>
                    <a:pt x="84" y="299"/>
                    <a:pt x="111" y="265"/>
                    <a:pt x="126" y="246"/>
                  </a:cubicBezTo>
                  <a:cubicBezTo>
                    <a:pt x="155" y="209"/>
                    <a:pt x="168" y="164"/>
                    <a:pt x="175" y="118"/>
                  </a:cubicBezTo>
                  <a:cubicBezTo>
                    <a:pt x="182" y="71"/>
                    <a:pt x="174" y="35"/>
                    <a:pt x="144" y="0"/>
                  </a:cubicBezTo>
                  <a:cubicBezTo>
                    <a:pt x="104" y="3"/>
                    <a:pt x="101" y="18"/>
                    <a:pt x="82" y="53"/>
                  </a:cubicBezTo>
                  <a:cubicBezTo>
                    <a:pt x="63" y="88"/>
                    <a:pt x="50" y="124"/>
                    <a:pt x="37" y="162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7" name="Ink 40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358" y="3678"/>
              <a:ext cx="44" cy="84"/>
            </a:xfrm>
            <a:custGeom>
              <a:avLst/>
              <a:gdLst>
                <a:gd name="T0" fmla="*/ 8 w 192"/>
                <a:gd name="T1" fmla="*/ 7 h 373"/>
                <a:gd name="T2" fmla="*/ 1 w 192"/>
                <a:gd name="T3" fmla="*/ 21 h 373"/>
                <a:gd name="T4" fmla="*/ 1 w 192"/>
                <a:gd name="T5" fmla="*/ 54 h 373"/>
                <a:gd name="T6" fmla="*/ 9 w 192"/>
                <a:gd name="T7" fmla="*/ 81 h 373"/>
                <a:gd name="T8" fmla="*/ 13 w 192"/>
                <a:gd name="T9" fmla="*/ 84 h 373"/>
                <a:gd name="T10" fmla="*/ 30 w 192"/>
                <a:gd name="T11" fmla="*/ 68 h 373"/>
                <a:gd name="T12" fmla="*/ 43 w 192"/>
                <a:gd name="T13" fmla="*/ 28 h 373"/>
                <a:gd name="T14" fmla="*/ 40 w 192"/>
                <a:gd name="T15" fmla="*/ 1 h 373"/>
                <a:gd name="T16" fmla="*/ 23 w 192"/>
                <a:gd name="T17" fmla="*/ 10 h 373"/>
                <a:gd name="T18" fmla="*/ 13 w 192"/>
                <a:gd name="T19" fmla="*/ 24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2"/>
                <a:gd name="T31" fmla="*/ 0 h 373"/>
                <a:gd name="T32" fmla="*/ 192 w 192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2" h="373" extrusionOk="0">
                  <a:moveTo>
                    <a:pt x="37" y="30"/>
                  </a:moveTo>
                  <a:cubicBezTo>
                    <a:pt x="9" y="26"/>
                    <a:pt x="8" y="59"/>
                    <a:pt x="4" y="95"/>
                  </a:cubicBezTo>
                  <a:cubicBezTo>
                    <a:pt x="-1" y="142"/>
                    <a:pt x="-1" y="192"/>
                    <a:pt x="5" y="239"/>
                  </a:cubicBezTo>
                  <a:cubicBezTo>
                    <a:pt x="10" y="276"/>
                    <a:pt x="15" y="331"/>
                    <a:pt x="41" y="361"/>
                  </a:cubicBezTo>
                  <a:cubicBezTo>
                    <a:pt x="46" y="365"/>
                    <a:pt x="52" y="368"/>
                    <a:pt x="57" y="372"/>
                  </a:cubicBezTo>
                  <a:cubicBezTo>
                    <a:pt x="94" y="362"/>
                    <a:pt x="112" y="338"/>
                    <a:pt x="130" y="302"/>
                  </a:cubicBezTo>
                  <a:cubicBezTo>
                    <a:pt x="157" y="247"/>
                    <a:pt x="176" y="183"/>
                    <a:pt x="187" y="123"/>
                  </a:cubicBezTo>
                  <a:cubicBezTo>
                    <a:pt x="195" y="79"/>
                    <a:pt x="194" y="43"/>
                    <a:pt x="174" y="4"/>
                  </a:cubicBezTo>
                  <a:cubicBezTo>
                    <a:pt x="131" y="-3"/>
                    <a:pt x="127" y="13"/>
                    <a:pt x="99" y="45"/>
                  </a:cubicBezTo>
                  <a:cubicBezTo>
                    <a:pt x="74" y="73"/>
                    <a:pt x="66" y="82"/>
                    <a:pt x="57" y="106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5410200" y="3733800"/>
            <a:ext cx="1360488" cy="2284413"/>
            <a:chOff x="3408" y="2352"/>
            <a:chExt cx="857" cy="1439"/>
          </a:xfrm>
        </p:grpSpPr>
        <p:sp>
          <p:nvSpPr>
            <p:cNvPr id="33801" name="Ink 25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205" y="2767"/>
              <a:ext cx="31" cy="40"/>
            </a:xfrm>
            <a:custGeom>
              <a:avLst/>
              <a:gdLst>
                <a:gd name="T0" fmla="*/ 6 w 136"/>
                <a:gd name="T1" fmla="*/ 1 h 177"/>
                <a:gd name="T2" fmla="*/ 0 w 136"/>
                <a:gd name="T3" fmla="*/ 18 h 177"/>
                <a:gd name="T4" fmla="*/ 4 w 136"/>
                <a:gd name="T5" fmla="*/ 36 h 177"/>
                <a:gd name="T6" fmla="*/ 17 w 136"/>
                <a:gd name="T7" fmla="*/ 36 h 177"/>
                <a:gd name="T8" fmla="*/ 29 w 136"/>
                <a:gd name="T9" fmla="*/ 17 h 177"/>
                <a:gd name="T10" fmla="*/ 28 w 136"/>
                <a:gd name="T11" fmla="*/ 2 h 177"/>
                <a:gd name="T12" fmla="*/ 4 w 136"/>
                <a:gd name="T13" fmla="*/ 8 h 177"/>
                <a:gd name="T14" fmla="*/ 0 w 136"/>
                <a:gd name="T15" fmla="*/ 13 h 1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77"/>
                <a:gd name="T26" fmla="*/ 136 w 136"/>
                <a:gd name="T27" fmla="*/ 177 h 1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77" extrusionOk="0">
                  <a:moveTo>
                    <a:pt x="26" y="5"/>
                  </a:moveTo>
                  <a:cubicBezTo>
                    <a:pt x="10" y="27"/>
                    <a:pt x="2" y="51"/>
                    <a:pt x="2" y="79"/>
                  </a:cubicBezTo>
                  <a:cubicBezTo>
                    <a:pt x="2" y="105"/>
                    <a:pt x="6" y="136"/>
                    <a:pt x="17" y="159"/>
                  </a:cubicBezTo>
                  <a:cubicBezTo>
                    <a:pt x="29" y="184"/>
                    <a:pt x="59" y="176"/>
                    <a:pt x="76" y="161"/>
                  </a:cubicBezTo>
                  <a:cubicBezTo>
                    <a:pt x="99" y="140"/>
                    <a:pt x="116" y="106"/>
                    <a:pt x="127" y="77"/>
                  </a:cubicBezTo>
                  <a:cubicBezTo>
                    <a:pt x="133" y="61"/>
                    <a:pt x="144" y="18"/>
                    <a:pt x="121" y="7"/>
                  </a:cubicBezTo>
                  <a:cubicBezTo>
                    <a:pt x="86" y="-10"/>
                    <a:pt x="45" y="10"/>
                    <a:pt x="19" y="34"/>
                  </a:cubicBezTo>
                  <a:cubicBezTo>
                    <a:pt x="13" y="42"/>
                    <a:pt x="6" y="49"/>
                    <a:pt x="0" y="57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2" name="Ink 26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215" y="3068"/>
              <a:ext cx="50" cy="67"/>
            </a:xfrm>
            <a:custGeom>
              <a:avLst/>
              <a:gdLst>
                <a:gd name="T0" fmla="*/ 15 w 220"/>
                <a:gd name="T1" fmla="*/ 25 h 299"/>
                <a:gd name="T2" fmla="*/ 7 w 220"/>
                <a:gd name="T3" fmla="*/ 17 h 299"/>
                <a:gd name="T4" fmla="*/ 1 w 220"/>
                <a:gd name="T5" fmla="*/ 35 h 299"/>
                <a:gd name="T6" fmla="*/ 1 w 220"/>
                <a:gd name="T7" fmla="*/ 61 h 299"/>
                <a:gd name="T8" fmla="*/ 5 w 220"/>
                <a:gd name="T9" fmla="*/ 67 h 299"/>
                <a:gd name="T10" fmla="*/ 26 w 220"/>
                <a:gd name="T11" fmla="*/ 52 h 299"/>
                <a:gd name="T12" fmla="*/ 47 w 220"/>
                <a:gd name="T13" fmla="*/ 19 h 299"/>
                <a:gd name="T14" fmla="*/ 49 w 220"/>
                <a:gd name="T15" fmla="*/ 3 h 299"/>
                <a:gd name="T16" fmla="*/ 27 w 220"/>
                <a:gd name="T17" fmla="*/ 12 h 299"/>
                <a:gd name="T18" fmla="*/ 5 w 220"/>
                <a:gd name="T19" fmla="*/ 41 h 29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0"/>
                <a:gd name="T31" fmla="*/ 0 h 299"/>
                <a:gd name="T32" fmla="*/ 220 w 220"/>
                <a:gd name="T33" fmla="*/ 299 h 29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0" h="299" extrusionOk="0">
                  <a:moveTo>
                    <a:pt x="65" y="113"/>
                  </a:moveTo>
                  <a:cubicBezTo>
                    <a:pt x="54" y="86"/>
                    <a:pt x="56" y="87"/>
                    <a:pt x="31" y="76"/>
                  </a:cubicBezTo>
                  <a:cubicBezTo>
                    <a:pt x="24" y="103"/>
                    <a:pt x="11" y="128"/>
                    <a:pt x="6" y="157"/>
                  </a:cubicBezTo>
                  <a:cubicBezTo>
                    <a:pt x="-1" y="194"/>
                    <a:pt x="-4" y="236"/>
                    <a:pt x="4" y="273"/>
                  </a:cubicBezTo>
                  <a:cubicBezTo>
                    <a:pt x="10" y="290"/>
                    <a:pt x="11" y="295"/>
                    <a:pt x="24" y="298"/>
                  </a:cubicBezTo>
                  <a:cubicBezTo>
                    <a:pt x="62" y="284"/>
                    <a:pt x="88" y="261"/>
                    <a:pt x="115" y="230"/>
                  </a:cubicBezTo>
                  <a:cubicBezTo>
                    <a:pt x="152" y="187"/>
                    <a:pt x="183" y="139"/>
                    <a:pt x="206" y="87"/>
                  </a:cubicBezTo>
                  <a:cubicBezTo>
                    <a:pt x="219" y="58"/>
                    <a:pt x="218" y="44"/>
                    <a:pt x="215" y="14"/>
                  </a:cubicBezTo>
                  <a:cubicBezTo>
                    <a:pt x="161" y="-2"/>
                    <a:pt x="158" y="15"/>
                    <a:pt x="118" y="52"/>
                  </a:cubicBezTo>
                  <a:cubicBezTo>
                    <a:pt x="74" y="93"/>
                    <a:pt x="52" y="129"/>
                    <a:pt x="23" y="182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3" name="Ink 27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207" y="3402"/>
              <a:ext cx="39" cy="67"/>
            </a:xfrm>
            <a:custGeom>
              <a:avLst/>
              <a:gdLst>
                <a:gd name="T0" fmla="*/ 13 w 173"/>
                <a:gd name="T1" fmla="*/ 7 h 299"/>
                <a:gd name="T2" fmla="*/ 5 w 173"/>
                <a:gd name="T3" fmla="*/ 23 h 299"/>
                <a:gd name="T4" fmla="*/ 0 w 173"/>
                <a:gd name="T5" fmla="*/ 52 h 299"/>
                <a:gd name="T6" fmla="*/ 3 w 173"/>
                <a:gd name="T7" fmla="*/ 67 h 299"/>
                <a:gd name="T8" fmla="*/ 22 w 173"/>
                <a:gd name="T9" fmla="*/ 52 h 299"/>
                <a:gd name="T10" fmla="*/ 37 w 173"/>
                <a:gd name="T11" fmla="*/ 24 h 299"/>
                <a:gd name="T12" fmla="*/ 37 w 173"/>
                <a:gd name="T13" fmla="*/ 3 h 299"/>
                <a:gd name="T14" fmla="*/ 19 w 173"/>
                <a:gd name="T15" fmla="*/ 4 h 299"/>
                <a:gd name="T16" fmla="*/ 11 w 173"/>
                <a:gd name="T17" fmla="*/ 12 h 2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3"/>
                <a:gd name="T28" fmla="*/ 0 h 299"/>
                <a:gd name="T29" fmla="*/ 173 w 173"/>
                <a:gd name="T30" fmla="*/ 299 h 29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3" h="299" extrusionOk="0">
                  <a:moveTo>
                    <a:pt x="57" y="32"/>
                  </a:moveTo>
                  <a:cubicBezTo>
                    <a:pt x="42" y="42"/>
                    <a:pt x="27" y="79"/>
                    <a:pt x="22" y="101"/>
                  </a:cubicBezTo>
                  <a:cubicBezTo>
                    <a:pt x="13" y="143"/>
                    <a:pt x="2" y="190"/>
                    <a:pt x="0" y="234"/>
                  </a:cubicBezTo>
                  <a:cubicBezTo>
                    <a:pt x="-1" y="262"/>
                    <a:pt x="3" y="275"/>
                    <a:pt x="15" y="298"/>
                  </a:cubicBezTo>
                  <a:cubicBezTo>
                    <a:pt x="57" y="290"/>
                    <a:pt x="72" y="270"/>
                    <a:pt x="98" y="234"/>
                  </a:cubicBezTo>
                  <a:cubicBezTo>
                    <a:pt x="125" y="197"/>
                    <a:pt x="152" y="152"/>
                    <a:pt x="165" y="108"/>
                  </a:cubicBezTo>
                  <a:cubicBezTo>
                    <a:pt x="172" y="85"/>
                    <a:pt x="182" y="34"/>
                    <a:pt x="163" y="13"/>
                  </a:cubicBezTo>
                  <a:cubicBezTo>
                    <a:pt x="146" y="-6"/>
                    <a:pt x="104" y="3"/>
                    <a:pt x="84" y="17"/>
                  </a:cubicBezTo>
                  <a:cubicBezTo>
                    <a:pt x="67" y="37"/>
                    <a:pt x="61" y="44"/>
                    <a:pt x="47" y="55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Ink 28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233" y="3732"/>
              <a:ext cx="30" cy="59"/>
            </a:xfrm>
            <a:custGeom>
              <a:avLst/>
              <a:gdLst>
                <a:gd name="T0" fmla="*/ 10 w 132"/>
                <a:gd name="T1" fmla="*/ 26 h 260"/>
                <a:gd name="T2" fmla="*/ 7 w 132"/>
                <a:gd name="T3" fmla="*/ 18 h 260"/>
                <a:gd name="T4" fmla="*/ 1 w 132"/>
                <a:gd name="T5" fmla="*/ 36 h 260"/>
                <a:gd name="T6" fmla="*/ 2 w 132"/>
                <a:gd name="T7" fmla="*/ 57 h 260"/>
                <a:gd name="T8" fmla="*/ 7 w 132"/>
                <a:gd name="T9" fmla="*/ 59 h 260"/>
                <a:gd name="T10" fmla="*/ 21 w 132"/>
                <a:gd name="T11" fmla="*/ 43 h 260"/>
                <a:gd name="T12" fmla="*/ 30 w 132"/>
                <a:gd name="T13" fmla="*/ 17 h 260"/>
                <a:gd name="T14" fmla="*/ 23 w 132"/>
                <a:gd name="T15" fmla="*/ 1 h 260"/>
                <a:gd name="T16" fmla="*/ 7 w 132"/>
                <a:gd name="T17" fmla="*/ 5 h 260"/>
                <a:gd name="T18" fmla="*/ 0 w 132"/>
                <a:gd name="T19" fmla="*/ 13 h 2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2"/>
                <a:gd name="T31" fmla="*/ 0 h 260"/>
                <a:gd name="T32" fmla="*/ 132 w 132"/>
                <a:gd name="T33" fmla="*/ 260 h 2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2" h="260" extrusionOk="0">
                  <a:moveTo>
                    <a:pt x="43" y="113"/>
                  </a:moveTo>
                  <a:cubicBezTo>
                    <a:pt x="41" y="94"/>
                    <a:pt x="42" y="89"/>
                    <a:pt x="32" y="80"/>
                  </a:cubicBezTo>
                  <a:cubicBezTo>
                    <a:pt x="12" y="103"/>
                    <a:pt x="9" y="127"/>
                    <a:pt x="4" y="159"/>
                  </a:cubicBezTo>
                  <a:cubicBezTo>
                    <a:pt x="1" y="180"/>
                    <a:pt x="-11" y="232"/>
                    <a:pt x="9" y="250"/>
                  </a:cubicBezTo>
                  <a:cubicBezTo>
                    <a:pt x="16" y="253"/>
                    <a:pt x="23" y="256"/>
                    <a:pt x="30" y="259"/>
                  </a:cubicBezTo>
                  <a:cubicBezTo>
                    <a:pt x="54" y="239"/>
                    <a:pt x="77" y="217"/>
                    <a:pt x="92" y="189"/>
                  </a:cubicBezTo>
                  <a:cubicBezTo>
                    <a:pt x="110" y="155"/>
                    <a:pt x="128" y="112"/>
                    <a:pt x="131" y="73"/>
                  </a:cubicBezTo>
                  <a:cubicBezTo>
                    <a:pt x="133" y="48"/>
                    <a:pt x="129" y="14"/>
                    <a:pt x="102" y="3"/>
                  </a:cubicBezTo>
                  <a:cubicBezTo>
                    <a:pt x="74" y="-8"/>
                    <a:pt x="52" y="2"/>
                    <a:pt x="32" y="20"/>
                  </a:cubicBezTo>
                  <a:cubicBezTo>
                    <a:pt x="15" y="37"/>
                    <a:pt x="9" y="43"/>
                    <a:pt x="1" y="58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5" name="Ink 29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408" y="2352"/>
              <a:ext cx="849" cy="1435"/>
            </a:xfrm>
            <a:custGeom>
              <a:avLst/>
              <a:gdLst>
                <a:gd name="T0" fmla="*/ 25 w 3746"/>
                <a:gd name="T1" fmla="*/ 32 h 6328"/>
                <a:gd name="T2" fmla="*/ 11 w 3746"/>
                <a:gd name="T3" fmla="*/ 69 h 6328"/>
                <a:gd name="T4" fmla="*/ 39 w 3746"/>
                <a:gd name="T5" fmla="*/ 65 h 6328"/>
                <a:gd name="T6" fmla="*/ 44 w 3746"/>
                <a:gd name="T7" fmla="*/ 22 h 6328"/>
                <a:gd name="T8" fmla="*/ 15 w 3746"/>
                <a:gd name="T9" fmla="*/ 49 h 6328"/>
                <a:gd name="T10" fmla="*/ 16 w 3746"/>
                <a:gd name="T11" fmla="*/ 413 h 6328"/>
                <a:gd name="T12" fmla="*/ 2 w 3746"/>
                <a:gd name="T13" fmla="*/ 462 h 6328"/>
                <a:gd name="T14" fmla="*/ 36 w 3746"/>
                <a:gd name="T15" fmla="*/ 452 h 6328"/>
                <a:gd name="T16" fmla="*/ 34 w 3746"/>
                <a:gd name="T17" fmla="*/ 418 h 6328"/>
                <a:gd name="T18" fmla="*/ 41 w 3746"/>
                <a:gd name="T19" fmla="*/ 734 h 6328"/>
                <a:gd name="T20" fmla="*/ 19 w 3746"/>
                <a:gd name="T21" fmla="*/ 756 h 6328"/>
                <a:gd name="T22" fmla="*/ 22 w 3746"/>
                <a:gd name="T23" fmla="*/ 785 h 6328"/>
                <a:gd name="T24" fmla="*/ 47 w 3746"/>
                <a:gd name="T25" fmla="*/ 742 h 6328"/>
                <a:gd name="T26" fmla="*/ 28 w 3746"/>
                <a:gd name="T27" fmla="*/ 743 h 6328"/>
                <a:gd name="T28" fmla="*/ 9 w 3746"/>
                <a:gd name="T29" fmla="*/ 1026 h 6328"/>
                <a:gd name="T30" fmla="*/ 3 w 3746"/>
                <a:gd name="T31" fmla="*/ 1071 h 6328"/>
                <a:gd name="T32" fmla="*/ 27 w 3746"/>
                <a:gd name="T33" fmla="*/ 1070 h 6328"/>
                <a:gd name="T34" fmla="*/ 30 w 3746"/>
                <a:gd name="T35" fmla="*/ 1025 h 6328"/>
                <a:gd name="T36" fmla="*/ 6 w 3746"/>
                <a:gd name="T37" fmla="*/ 1043 h 6328"/>
                <a:gd name="T38" fmla="*/ 1 w 3746"/>
                <a:gd name="T39" fmla="*/ 1404 h 6328"/>
                <a:gd name="T40" fmla="*/ 18 w 3746"/>
                <a:gd name="T41" fmla="*/ 1432 h 6328"/>
                <a:gd name="T42" fmla="*/ 33 w 3746"/>
                <a:gd name="T43" fmla="*/ 1381 h 6328"/>
                <a:gd name="T44" fmla="*/ 5 w 3746"/>
                <a:gd name="T45" fmla="*/ 1388 h 6328"/>
                <a:gd name="T46" fmla="*/ 820 w 3746"/>
                <a:gd name="T47" fmla="*/ 4 h 6328"/>
                <a:gd name="T48" fmla="*/ 808 w 3746"/>
                <a:gd name="T49" fmla="*/ 39 h 6328"/>
                <a:gd name="T50" fmla="*/ 836 w 3746"/>
                <a:gd name="T51" fmla="*/ 39 h 6328"/>
                <a:gd name="T52" fmla="*/ 843 w 3746"/>
                <a:gd name="T53" fmla="*/ 0 h 6328"/>
                <a:gd name="T54" fmla="*/ 822 w 3746"/>
                <a:gd name="T55" fmla="*/ 22 h 6328"/>
                <a:gd name="T56" fmla="*/ 132 w 3746"/>
                <a:gd name="T57" fmla="*/ 44 h 6328"/>
                <a:gd name="T58" fmla="*/ 284 w 3746"/>
                <a:gd name="T59" fmla="*/ 43 h 6328"/>
                <a:gd name="T60" fmla="*/ 565 w 3746"/>
                <a:gd name="T61" fmla="*/ 27 h 6328"/>
                <a:gd name="T62" fmla="*/ 751 w 3746"/>
                <a:gd name="T63" fmla="*/ 21 h 6328"/>
                <a:gd name="T64" fmla="*/ 127 w 3746"/>
                <a:gd name="T65" fmla="*/ 748 h 6328"/>
                <a:gd name="T66" fmla="*/ 204 w 3746"/>
                <a:gd name="T67" fmla="*/ 702 h 6328"/>
                <a:gd name="T68" fmla="*/ 505 w 3746"/>
                <a:gd name="T69" fmla="*/ 550 h 6328"/>
                <a:gd name="T70" fmla="*/ 663 w 3746"/>
                <a:gd name="T71" fmla="*/ 478 h 6328"/>
                <a:gd name="T72" fmla="*/ 760 w 3746"/>
                <a:gd name="T73" fmla="*/ 440 h 6328"/>
                <a:gd name="T74" fmla="*/ 122 w 3746"/>
                <a:gd name="T75" fmla="*/ 1334 h 6328"/>
                <a:gd name="T76" fmla="*/ 199 w 3746"/>
                <a:gd name="T77" fmla="*/ 1227 h 6328"/>
                <a:gd name="T78" fmla="*/ 478 w 3746"/>
                <a:gd name="T79" fmla="*/ 850 h 6328"/>
                <a:gd name="T80" fmla="*/ 634 w 3746"/>
                <a:gd name="T81" fmla="*/ 639 h 6328"/>
                <a:gd name="T82" fmla="*/ 739 w 3746"/>
                <a:gd name="T83" fmla="*/ 500 h 6328"/>
                <a:gd name="T84" fmla="*/ 83 w 3746"/>
                <a:gd name="T85" fmla="*/ 1039 h 6328"/>
                <a:gd name="T86" fmla="*/ 210 w 3746"/>
                <a:gd name="T87" fmla="*/ 1006 h 6328"/>
                <a:gd name="T88" fmla="*/ 543 w 3746"/>
                <a:gd name="T89" fmla="*/ 859 h 6328"/>
                <a:gd name="T90" fmla="*/ 749 w 3746"/>
                <a:gd name="T91" fmla="*/ 766 h 6328"/>
                <a:gd name="T92" fmla="*/ 146 w 3746"/>
                <a:gd name="T93" fmla="*/ 488 h 6328"/>
                <a:gd name="T94" fmla="*/ 432 w 3746"/>
                <a:gd name="T95" fmla="*/ 702 h 6328"/>
                <a:gd name="T96" fmla="*/ 583 w 3746"/>
                <a:gd name="T97" fmla="*/ 851 h 6328"/>
                <a:gd name="T98" fmla="*/ 689 w 3746"/>
                <a:gd name="T99" fmla="*/ 968 h 6328"/>
                <a:gd name="T100" fmla="*/ 752 w 3746"/>
                <a:gd name="T101" fmla="*/ 1035 h 632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746"/>
                <a:gd name="T154" fmla="*/ 0 h 6328"/>
                <a:gd name="T155" fmla="*/ 3746 w 3746"/>
                <a:gd name="T156" fmla="*/ 6328 h 632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746" h="6328" extrusionOk="0">
                  <a:moveTo>
                    <a:pt x="116" y="157"/>
                  </a:moveTo>
                  <a:cubicBezTo>
                    <a:pt x="114" y="152"/>
                    <a:pt x="112" y="146"/>
                    <a:pt x="110" y="141"/>
                  </a:cubicBezTo>
                  <a:cubicBezTo>
                    <a:pt x="76" y="148"/>
                    <a:pt x="76" y="158"/>
                    <a:pt x="64" y="191"/>
                  </a:cubicBezTo>
                  <a:cubicBezTo>
                    <a:pt x="50" y="228"/>
                    <a:pt x="45" y="264"/>
                    <a:pt x="49" y="304"/>
                  </a:cubicBezTo>
                  <a:cubicBezTo>
                    <a:pt x="51" y="325"/>
                    <a:pt x="58" y="370"/>
                    <a:pt x="90" y="363"/>
                  </a:cubicBezTo>
                  <a:cubicBezTo>
                    <a:pt x="122" y="356"/>
                    <a:pt x="155" y="312"/>
                    <a:pt x="172" y="287"/>
                  </a:cubicBezTo>
                  <a:cubicBezTo>
                    <a:pt x="198" y="248"/>
                    <a:pt x="218" y="207"/>
                    <a:pt x="225" y="161"/>
                  </a:cubicBezTo>
                  <a:cubicBezTo>
                    <a:pt x="228" y="140"/>
                    <a:pt x="226" y="96"/>
                    <a:pt x="194" y="96"/>
                  </a:cubicBezTo>
                  <a:cubicBezTo>
                    <a:pt x="153" y="95"/>
                    <a:pt x="131" y="126"/>
                    <a:pt x="107" y="153"/>
                  </a:cubicBezTo>
                  <a:cubicBezTo>
                    <a:pt x="82" y="179"/>
                    <a:pt x="73" y="189"/>
                    <a:pt x="68" y="214"/>
                  </a:cubicBezTo>
                </a:path>
                <a:path w="3746" h="6328" extrusionOk="0">
                  <a:moveTo>
                    <a:pt x="92" y="1846"/>
                  </a:moveTo>
                  <a:cubicBezTo>
                    <a:pt x="87" y="1827"/>
                    <a:pt x="86" y="1820"/>
                    <a:pt x="69" y="1821"/>
                  </a:cubicBezTo>
                  <a:cubicBezTo>
                    <a:pt x="40" y="1831"/>
                    <a:pt x="38" y="1853"/>
                    <a:pt x="25" y="1882"/>
                  </a:cubicBezTo>
                  <a:cubicBezTo>
                    <a:pt x="3" y="1930"/>
                    <a:pt x="-7" y="1983"/>
                    <a:pt x="10" y="2036"/>
                  </a:cubicBezTo>
                  <a:cubicBezTo>
                    <a:pt x="21" y="2071"/>
                    <a:pt x="44" y="2086"/>
                    <a:pt x="78" y="2074"/>
                  </a:cubicBezTo>
                  <a:cubicBezTo>
                    <a:pt x="115" y="2061"/>
                    <a:pt x="138" y="2023"/>
                    <a:pt x="158" y="1992"/>
                  </a:cubicBezTo>
                  <a:cubicBezTo>
                    <a:pt x="178" y="1961"/>
                    <a:pt x="195" y="1924"/>
                    <a:pt x="193" y="1886"/>
                  </a:cubicBezTo>
                  <a:cubicBezTo>
                    <a:pt x="191" y="1859"/>
                    <a:pt x="176" y="1838"/>
                    <a:pt x="149" y="1845"/>
                  </a:cubicBezTo>
                  <a:cubicBezTo>
                    <a:pt x="111" y="1854"/>
                    <a:pt x="86" y="1876"/>
                    <a:pt x="56" y="1899"/>
                  </a:cubicBezTo>
                </a:path>
                <a:path w="3746" h="6328" extrusionOk="0">
                  <a:moveTo>
                    <a:pt x="183" y="3236"/>
                  </a:moveTo>
                  <a:cubicBezTo>
                    <a:pt x="152" y="3226"/>
                    <a:pt x="151" y="3234"/>
                    <a:pt x="128" y="3251"/>
                  </a:cubicBezTo>
                  <a:cubicBezTo>
                    <a:pt x="102" y="3270"/>
                    <a:pt x="94" y="3301"/>
                    <a:pt x="84" y="3332"/>
                  </a:cubicBezTo>
                  <a:cubicBezTo>
                    <a:pt x="73" y="3365"/>
                    <a:pt x="68" y="3399"/>
                    <a:pt x="75" y="3433"/>
                  </a:cubicBezTo>
                  <a:cubicBezTo>
                    <a:pt x="81" y="3451"/>
                    <a:pt x="84" y="3457"/>
                    <a:pt x="99" y="3460"/>
                  </a:cubicBezTo>
                  <a:cubicBezTo>
                    <a:pt x="128" y="3443"/>
                    <a:pt x="144" y="3420"/>
                    <a:pt x="162" y="3391"/>
                  </a:cubicBezTo>
                  <a:cubicBezTo>
                    <a:pt x="185" y="3353"/>
                    <a:pt x="199" y="3313"/>
                    <a:pt x="208" y="3270"/>
                  </a:cubicBezTo>
                  <a:cubicBezTo>
                    <a:pt x="215" y="3235"/>
                    <a:pt x="212" y="3235"/>
                    <a:pt x="191" y="3211"/>
                  </a:cubicBezTo>
                  <a:cubicBezTo>
                    <a:pt x="165" y="3226"/>
                    <a:pt x="138" y="3249"/>
                    <a:pt x="124" y="3277"/>
                  </a:cubicBezTo>
                  <a:cubicBezTo>
                    <a:pt x="111" y="3312"/>
                    <a:pt x="107" y="3323"/>
                    <a:pt x="97" y="3346"/>
                  </a:cubicBezTo>
                </a:path>
                <a:path w="3746" h="6328" extrusionOk="0">
                  <a:moveTo>
                    <a:pt x="40" y="4526"/>
                  </a:moveTo>
                  <a:cubicBezTo>
                    <a:pt x="15" y="4535"/>
                    <a:pt x="9" y="4557"/>
                    <a:pt x="8" y="4587"/>
                  </a:cubicBezTo>
                  <a:cubicBezTo>
                    <a:pt x="7" y="4630"/>
                    <a:pt x="5" y="4679"/>
                    <a:pt x="12" y="4722"/>
                  </a:cubicBezTo>
                  <a:cubicBezTo>
                    <a:pt x="16" y="4746"/>
                    <a:pt x="22" y="4807"/>
                    <a:pt x="60" y="4802"/>
                  </a:cubicBezTo>
                  <a:cubicBezTo>
                    <a:pt x="87" y="4798"/>
                    <a:pt x="110" y="4739"/>
                    <a:pt x="118" y="4719"/>
                  </a:cubicBezTo>
                  <a:cubicBezTo>
                    <a:pt x="134" y="4679"/>
                    <a:pt x="151" y="4630"/>
                    <a:pt x="152" y="4586"/>
                  </a:cubicBezTo>
                  <a:cubicBezTo>
                    <a:pt x="152" y="4560"/>
                    <a:pt x="145" y="4543"/>
                    <a:pt x="134" y="4522"/>
                  </a:cubicBezTo>
                  <a:cubicBezTo>
                    <a:pt x="109" y="4519"/>
                    <a:pt x="83" y="4532"/>
                    <a:pt x="63" y="4552"/>
                  </a:cubicBezTo>
                  <a:cubicBezTo>
                    <a:pt x="45" y="4576"/>
                    <a:pt x="38" y="4585"/>
                    <a:pt x="26" y="4601"/>
                  </a:cubicBezTo>
                </a:path>
                <a:path w="3746" h="6328" extrusionOk="0">
                  <a:moveTo>
                    <a:pt x="45" y="6146"/>
                  </a:moveTo>
                  <a:cubicBezTo>
                    <a:pt x="13" y="6147"/>
                    <a:pt x="8" y="6160"/>
                    <a:pt x="3" y="6191"/>
                  </a:cubicBezTo>
                  <a:cubicBezTo>
                    <a:pt x="-3" y="6228"/>
                    <a:pt x="4" y="6256"/>
                    <a:pt x="14" y="6291"/>
                  </a:cubicBezTo>
                  <a:cubicBezTo>
                    <a:pt x="25" y="6331"/>
                    <a:pt x="45" y="6337"/>
                    <a:pt x="78" y="6313"/>
                  </a:cubicBezTo>
                  <a:cubicBezTo>
                    <a:pt x="110" y="6289"/>
                    <a:pt x="125" y="6243"/>
                    <a:pt x="136" y="6206"/>
                  </a:cubicBezTo>
                  <a:cubicBezTo>
                    <a:pt x="147" y="6170"/>
                    <a:pt x="154" y="6129"/>
                    <a:pt x="145" y="6091"/>
                  </a:cubicBezTo>
                  <a:cubicBezTo>
                    <a:pt x="138" y="6064"/>
                    <a:pt x="118" y="6043"/>
                    <a:pt x="92" y="6059"/>
                  </a:cubicBezTo>
                  <a:cubicBezTo>
                    <a:pt x="65" y="6076"/>
                    <a:pt x="46" y="6098"/>
                    <a:pt x="23" y="6119"/>
                  </a:cubicBezTo>
                </a:path>
                <a:path w="3746" h="6328" extrusionOk="0">
                  <a:moveTo>
                    <a:pt x="3630" y="55"/>
                  </a:moveTo>
                  <a:cubicBezTo>
                    <a:pt x="3627" y="33"/>
                    <a:pt x="3627" y="27"/>
                    <a:pt x="3617" y="16"/>
                  </a:cubicBezTo>
                  <a:cubicBezTo>
                    <a:pt x="3588" y="21"/>
                    <a:pt x="3579" y="40"/>
                    <a:pt x="3571" y="70"/>
                  </a:cubicBezTo>
                  <a:cubicBezTo>
                    <a:pt x="3562" y="104"/>
                    <a:pt x="3560" y="139"/>
                    <a:pt x="3566" y="174"/>
                  </a:cubicBezTo>
                  <a:cubicBezTo>
                    <a:pt x="3570" y="197"/>
                    <a:pt x="3583" y="222"/>
                    <a:pt x="3611" y="220"/>
                  </a:cubicBezTo>
                  <a:cubicBezTo>
                    <a:pt x="3640" y="218"/>
                    <a:pt x="3669" y="192"/>
                    <a:pt x="3688" y="172"/>
                  </a:cubicBezTo>
                  <a:cubicBezTo>
                    <a:pt x="3720" y="138"/>
                    <a:pt x="3746" y="94"/>
                    <a:pt x="3745" y="46"/>
                  </a:cubicBezTo>
                  <a:cubicBezTo>
                    <a:pt x="3745" y="20"/>
                    <a:pt x="3738" y="16"/>
                    <a:pt x="3721" y="0"/>
                  </a:cubicBezTo>
                  <a:cubicBezTo>
                    <a:pt x="3687" y="17"/>
                    <a:pt x="3672" y="38"/>
                    <a:pt x="3650" y="69"/>
                  </a:cubicBezTo>
                  <a:cubicBezTo>
                    <a:pt x="3643" y="79"/>
                    <a:pt x="3635" y="89"/>
                    <a:pt x="3628" y="99"/>
                  </a:cubicBezTo>
                </a:path>
                <a:path w="3746" h="6328" extrusionOk="0">
                  <a:moveTo>
                    <a:pt x="518" y="180"/>
                  </a:moveTo>
                  <a:cubicBezTo>
                    <a:pt x="540" y="185"/>
                    <a:pt x="558" y="193"/>
                    <a:pt x="584" y="195"/>
                  </a:cubicBezTo>
                  <a:cubicBezTo>
                    <a:pt x="737" y="204"/>
                    <a:pt x="896" y="200"/>
                    <a:pt x="1049" y="201"/>
                  </a:cubicBezTo>
                  <a:cubicBezTo>
                    <a:pt x="1117" y="201"/>
                    <a:pt x="1185" y="196"/>
                    <a:pt x="1253" y="191"/>
                  </a:cubicBezTo>
                  <a:cubicBezTo>
                    <a:pt x="1469" y="176"/>
                    <a:pt x="1685" y="169"/>
                    <a:pt x="1900" y="144"/>
                  </a:cubicBezTo>
                  <a:cubicBezTo>
                    <a:pt x="2099" y="121"/>
                    <a:pt x="2295" y="124"/>
                    <a:pt x="2494" y="118"/>
                  </a:cubicBezTo>
                  <a:cubicBezTo>
                    <a:pt x="2753" y="110"/>
                    <a:pt x="3023" y="54"/>
                    <a:pt x="3282" y="85"/>
                  </a:cubicBezTo>
                  <a:cubicBezTo>
                    <a:pt x="3298" y="88"/>
                    <a:pt x="3304" y="90"/>
                    <a:pt x="3315" y="92"/>
                  </a:cubicBezTo>
                </a:path>
                <a:path w="3746" h="6328" extrusionOk="0">
                  <a:moveTo>
                    <a:pt x="495" y="3327"/>
                  </a:moveTo>
                  <a:cubicBezTo>
                    <a:pt x="514" y="3318"/>
                    <a:pt x="539" y="3312"/>
                    <a:pt x="561" y="3300"/>
                  </a:cubicBezTo>
                  <a:cubicBezTo>
                    <a:pt x="645" y="3255"/>
                    <a:pt x="722" y="3201"/>
                    <a:pt x="803" y="3152"/>
                  </a:cubicBezTo>
                  <a:cubicBezTo>
                    <a:pt x="836" y="3132"/>
                    <a:pt x="868" y="3113"/>
                    <a:pt x="902" y="3095"/>
                  </a:cubicBezTo>
                  <a:cubicBezTo>
                    <a:pt x="1114" y="2983"/>
                    <a:pt x="1340" y="2896"/>
                    <a:pt x="1551" y="2784"/>
                  </a:cubicBezTo>
                  <a:cubicBezTo>
                    <a:pt x="1776" y="2665"/>
                    <a:pt x="1991" y="2521"/>
                    <a:pt x="2227" y="2426"/>
                  </a:cubicBezTo>
                  <a:cubicBezTo>
                    <a:pt x="2319" y="2389"/>
                    <a:pt x="2407" y="2351"/>
                    <a:pt x="2495" y="2304"/>
                  </a:cubicBezTo>
                  <a:cubicBezTo>
                    <a:pt x="2634" y="2229"/>
                    <a:pt x="2779" y="2161"/>
                    <a:pt x="2927" y="2106"/>
                  </a:cubicBezTo>
                  <a:cubicBezTo>
                    <a:pt x="2979" y="2087"/>
                    <a:pt x="3031" y="2067"/>
                    <a:pt x="3082" y="2046"/>
                  </a:cubicBezTo>
                  <a:cubicBezTo>
                    <a:pt x="3172" y="2009"/>
                    <a:pt x="3263" y="1971"/>
                    <a:pt x="3354" y="1939"/>
                  </a:cubicBezTo>
                </a:path>
                <a:path w="3746" h="6328" extrusionOk="0">
                  <a:moveTo>
                    <a:pt x="414" y="6030"/>
                  </a:moveTo>
                  <a:cubicBezTo>
                    <a:pt x="456" y="5981"/>
                    <a:pt x="501" y="5935"/>
                    <a:pt x="540" y="5883"/>
                  </a:cubicBezTo>
                  <a:cubicBezTo>
                    <a:pt x="564" y="5852"/>
                    <a:pt x="586" y="5819"/>
                    <a:pt x="609" y="5787"/>
                  </a:cubicBezTo>
                  <a:cubicBezTo>
                    <a:pt x="700" y="5663"/>
                    <a:pt x="788" y="5536"/>
                    <a:pt x="878" y="5411"/>
                  </a:cubicBezTo>
                  <a:cubicBezTo>
                    <a:pt x="1013" y="5223"/>
                    <a:pt x="1144" y="5036"/>
                    <a:pt x="1291" y="4857"/>
                  </a:cubicBezTo>
                  <a:cubicBezTo>
                    <a:pt x="1582" y="4503"/>
                    <a:pt x="1836" y="4114"/>
                    <a:pt x="2111" y="3747"/>
                  </a:cubicBezTo>
                  <a:cubicBezTo>
                    <a:pt x="2243" y="3571"/>
                    <a:pt x="2376" y="3403"/>
                    <a:pt x="2499" y="3220"/>
                  </a:cubicBezTo>
                  <a:cubicBezTo>
                    <a:pt x="2592" y="3082"/>
                    <a:pt x="2699" y="2952"/>
                    <a:pt x="2798" y="2818"/>
                  </a:cubicBezTo>
                  <a:cubicBezTo>
                    <a:pt x="2894" y="2687"/>
                    <a:pt x="2981" y="2540"/>
                    <a:pt x="3084" y="2415"/>
                  </a:cubicBezTo>
                  <a:cubicBezTo>
                    <a:pt x="3142" y="2345"/>
                    <a:pt x="3200" y="2274"/>
                    <a:pt x="3259" y="2205"/>
                  </a:cubicBezTo>
                  <a:cubicBezTo>
                    <a:pt x="3271" y="2192"/>
                    <a:pt x="3273" y="2188"/>
                    <a:pt x="3284" y="2183"/>
                  </a:cubicBezTo>
                </a:path>
                <a:path w="3746" h="6328" extrusionOk="0">
                  <a:moveTo>
                    <a:pt x="368" y="4581"/>
                  </a:moveTo>
                  <a:cubicBezTo>
                    <a:pt x="396" y="4575"/>
                    <a:pt x="404" y="4572"/>
                    <a:pt x="432" y="4566"/>
                  </a:cubicBezTo>
                  <a:cubicBezTo>
                    <a:pt x="602" y="4527"/>
                    <a:pt x="761" y="4502"/>
                    <a:pt x="926" y="4438"/>
                  </a:cubicBezTo>
                  <a:cubicBezTo>
                    <a:pt x="1192" y="4334"/>
                    <a:pt x="1441" y="4194"/>
                    <a:pt x="1706" y="4087"/>
                  </a:cubicBezTo>
                  <a:cubicBezTo>
                    <a:pt x="1937" y="3993"/>
                    <a:pt x="2166" y="3888"/>
                    <a:pt x="2394" y="3788"/>
                  </a:cubicBezTo>
                  <a:cubicBezTo>
                    <a:pt x="2590" y="3702"/>
                    <a:pt x="2781" y="3605"/>
                    <a:pt x="2976" y="3519"/>
                  </a:cubicBezTo>
                  <a:cubicBezTo>
                    <a:pt x="3084" y="3471"/>
                    <a:pt x="3200" y="3428"/>
                    <a:pt x="3303" y="3377"/>
                  </a:cubicBezTo>
                </a:path>
                <a:path w="3746" h="6328" extrusionOk="0">
                  <a:moveTo>
                    <a:pt x="544" y="2085"/>
                  </a:moveTo>
                  <a:cubicBezTo>
                    <a:pt x="577" y="2108"/>
                    <a:pt x="613" y="2129"/>
                    <a:pt x="646" y="2153"/>
                  </a:cubicBezTo>
                  <a:cubicBezTo>
                    <a:pt x="933" y="2360"/>
                    <a:pt x="1232" y="2549"/>
                    <a:pt x="1506" y="2773"/>
                  </a:cubicBezTo>
                  <a:cubicBezTo>
                    <a:pt x="1642" y="2884"/>
                    <a:pt x="1783" y="2971"/>
                    <a:pt x="1908" y="3095"/>
                  </a:cubicBezTo>
                  <a:cubicBezTo>
                    <a:pt x="2019" y="3204"/>
                    <a:pt x="2142" y="3302"/>
                    <a:pt x="2257" y="3406"/>
                  </a:cubicBezTo>
                  <a:cubicBezTo>
                    <a:pt x="2384" y="3521"/>
                    <a:pt x="2477" y="3613"/>
                    <a:pt x="2574" y="3754"/>
                  </a:cubicBezTo>
                  <a:cubicBezTo>
                    <a:pt x="2656" y="3872"/>
                    <a:pt x="2766" y="3989"/>
                    <a:pt x="2867" y="4092"/>
                  </a:cubicBezTo>
                  <a:cubicBezTo>
                    <a:pt x="2925" y="4152"/>
                    <a:pt x="2982" y="4209"/>
                    <a:pt x="3039" y="4270"/>
                  </a:cubicBezTo>
                  <a:cubicBezTo>
                    <a:pt x="3081" y="4315"/>
                    <a:pt x="3129" y="4355"/>
                    <a:pt x="3172" y="4400"/>
                  </a:cubicBezTo>
                  <a:cubicBezTo>
                    <a:pt x="3223" y="4453"/>
                    <a:pt x="3274" y="4506"/>
                    <a:pt x="3318" y="4564"/>
                  </a:cubicBezTo>
                  <a:cubicBezTo>
                    <a:pt x="3322" y="4580"/>
                    <a:pt x="3323" y="4583"/>
                    <a:pt x="3311" y="4562"/>
                  </a:cubicBezTo>
                </a:path>
              </a:pathLst>
            </a:cu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6" name="Ink 42"/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508" y="2464"/>
              <a:ext cx="677" cy="1294"/>
            </a:xfrm>
            <a:custGeom>
              <a:avLst/>
              <a:gdLst>
                <a:gd name="T0" fmla="*/ 2 w 2984"/>
                <a:gd name="T1" fmla="*/ 0 h 5706"/>
                <a:gd name="T2" fmla="*/ 7 w 2984"/>
                <a:gd name="T3" fmla="*/ 27 h 5706"/>
                <a:gd name="T4" fmla="*/ 120 w 2984"/>
                <a:gd name="T5" fmla="*/ 266 h 5706"/>
                <a:gd name="T6" fmla="*/ 271 w 2984"/>
                <a:gd name="T7" fmla="*/ 500 h 5706"/>
                <a:gd name="T8" fmla="*/ 351 w 2984"/>
                <a:gd name="T9" fmla="*/ 622 h 5706"/>
                <a:gd name="T10" fmla="*/ 415 w 2984"/>
                <a:gd name="T11" fmla="*/ 715 h 5706"/>
                <a:gd name="T12" fmla="*/ 497 w 2984"/>
                <a:gd name="T13" fmla="*/ 861 h 5706"/>
                <a:gd name="T14" fmla="*/ 564 w 2984"/>
                <a:gd name="T15" fmla="*/ 1007 h 5706"/>
                <a:gd name="T16" fmla="*/ 633 w 2984"/>
                <a:gd name="T17" fmla="*/ 1192 h 5706"/>
                <a:gd name="T18" fmla="*/ 670 w 2984"/>
                <a:gd name="T19" fmla="*/ 1281 h 5706"/>
                <a:gd name="T20" fmla="*/ 675 w 2984"/>
                <a:gd name="T21" fmla="*/ 1290 h 5706"/>
                <a:gd name="T22" fmla="*/ 673 w 2984"/>
                <a:gd name="T23" fmla="*/ 1287 h 57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84"/>
                <a:gd name="T37" fmla="*/ 0 h 5706"/>
                <a:gd name="T38" fmla="*/ 2984 w 2984"/>
                <a:gd name="T39" fmla="*/ 5706 h 570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84" h="5706" extrusionOk="0">
                  <a:moveTo>
                    <a:pt x="7" y="0"/>
                  </a:moveTo>
                  <a:cubicBezTo>
                    <a:pt x="16" y="33"/>
                    <a:pt x="22" y="82"/>
                    <a:pt x="33" y="120"/>
                  </a:cubicBezTo>
                  <a:cubicBezTo>
                    <a:pt x="139" y="497"/>
                    <a:pt x="328" y="840"/>
                    <a:pt x="528" y="1174"/>
                  </a:cubicBezTo>
                  <a:cubicBezTo>
                    <a:pt x="736" y="1522"/>
                    <a:pt x="966" y="1871"/>
                    <a:pt x="1196" y="2204"/>
                  </a:cubicBezTo>
                  <a:cubicBezTo>
                    <a:pt x="1319" y="2383"/>
                    <a:pt x="1438" y="2551"/>
                    <a:pt x="1545" y="2741"/>
                  </a:cubicBezTo>
                  <a:cubicBezTo>
                    <a:pt x="1629" y="2889"/>
                    <a:pt x="1742" y="3011"/>
                    <a:pt x="1828" y="3155"/>
                  </a:cubicBezTo>
                  <a:cubicBezTo>
                    <a:pt x="1956" y="3368"/>
                    <a:pt x="2052" y="3586"/>
                    <a:pt x="2189" y="3795"/>
                  </a:cubicBezTo>
                  <a:cubicBezTo>
                    <a:pt x="2315" y="3988"/>
                    <a:pt x="2408" y="4221"/>
                    <a:pt x="2484" y="4439"/>
                  </a:cubicBezTo>
                  <a:cubicBezTo>
                    <a:pt x="2582" y="4720"/>
                    <a:pt x="2667" y="4987"/>
                    <a:pt x="2789" y="5257"/>
                  </a:cubicBezTo>
                  <a:cubicBezTo>
                    <a:pt x="2848" y="5386"/>
                    <a:pt x="2894" y="5522"/>
                    <a:pt x="2953" y="5649"/>
                  </a:cubicBezTo>
                  <a:cubicBezTo>
                    <a:pt x="2965" y="5674"/>
                    <a:pt x="2962" y="5663"/>
                    <a:pt x="2975" y="5688"/>
                  </a:cubicBezTo>
                  <a:cubicBezTo>
                    <a:pt x="2972" y="5683"/>
                    <a:pt x="2970" y="5678"/>
                    <a:pt x="2967" y="5673"/>
                  </a:cubicBezTo>
                </a:path>
              </a:pathLst>
            </a:custGeom>
            <a:noFill/>
            <a:ln w="1905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9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9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4" grpId="0"/>
      <p:bldP spid="1095725" grpId="0"/>
      <p:bldP spid="1095726" grpId="0"/>
      <p:bldP spid="10957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7"/>
          <p:cNvSpPr txBox="1">
            <a:spLocks noChangeArrowheads="1"/>
          </p:cNvSpPr>
          <p:nvPr/>
        </p:nvSpPr>
        <p:spPr bwMode="auto">
          <a:xfrm>
            <a:off x="2219325" y="1941513"/>
            <a:ext cx="4708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The Set “BI-MATCH”</a:t>
            </a:r>
          </a:p>
        </p:txBody>
      </p:sp>
      <p:sp>
        <p:nvSpPr>
          <p:cNvPr id="34819" name="Text Box 28"/>
          <p:cNvSpPr txBox="1">
            <a:spLocks noChangeArrowheads="1"/>
          </p:cNvSpPr>
          <p:nvPr/>
        </p:nvSpPr>
        <p:spPr bwMode="auto">
          <a:xfrm>
            <a:off x="603250" y="2825750"/>
            <a:ext cx="79359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BI-MATCH = { all bipartite graphs that have a perfect matching 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96"/>
          <p:cNvSpPr txBox="1">
            <a:spLocks noChangeArrowheads="1"/>
          </p:cNvSpPr>
          <p:nvPr/>
        </p:nvSpPr>
        <p:spPr bwMode="auto">
          <a:xfrm>
            <a:off x="723900" y="1668463"/>
            <a:ext cx="76962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tabLst>
                <a:tab pos="858838" algn="l"/>
              </a:tabLst>
            </a:pPr>
            <a:r>
              <a:rPr lang="en-US" sz="4800"/>
              <a:t>Complexity Theory: </a:t>
            </a:r>
          </a:p>
          <a:p>
            <a:pPr>
              <a:spcBef>
                <a:spcPct val="20000"/>
              </a:spcBef>
              <a:tabLst>
                <a:tab pos="858838" algn="l"/>
              </a:tabLst>
            </a:pPr>
            <a:r>
              <a:rPr lang="en-US" sz="4800"/>
              <a:t>The P vs NP question</a:t>
            </a:r>
          </a:p>
        </p:txBody>
      </p:sp>
      <p:sp>
        <p:nvSpPr>
          <p:cNvPr id="16387" name="Text Box 133"/>
          <p:cNvSpPr txBox="1">
            <a:spLocks noChangeArrowheads="1"/>
          </p:cNvSpPr>
          <p:nvPr/>
        </p:nvSpPr>
        <p:spPr bwMode="auto">
          <a:xfrm>
            <a:off x="2057068" y="3573463"/>
            <a:ext cx="5015581" cy="523220"/>
          </a:xfrm>
          <a:prstGeom prst="rect">
            <a:avLst/>
          </a:prstGeom>
          <a:noFill/>
          <a:ln w="76200" cap="sq">
            <a:noFill/>
            <a:miter lim="800000"/>
            <a:headEnd/>
            <a:tailEnd/>
          </a:ln>
        </p:spPr>
        <p:txBody>
          <a:bodyPr wrap="none" lIns="274320" rIns="274320" anchorCtr="1">
            <a:prstTxWarp prst="textNoShape">
              <a:avLst/>
            </a:prstTxWarp>
            <a:spAutoFit/>
          </a:bodyPr>
          <a:lstStyle/>
          <a:p>
            <a:r>
              <a:rPr lang="en-US" dirty="0"/>
              <a:t>Lecture 27 </a:t>
            </a:r>
            <a:r>
              <a:rPr lang="en-US" dirty="0" smtClean="0"/>
              <a:t>(Nov 23, </a:t>
            </a:r>
            <a:r>
              <a:rPr lang="en-US" dirty="0"/>
              <a:t>2010)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7"/>
          <p:cNvSpPr txBox="1">
            <a:spLocks noChangeArrowheads="1"/>
          </p:cNvSpPr>
          <p:nvPr/>
        </p:nvSpPr>
        <p:spPr bwMode="auto">
          <a:xfrm>
            <a:off x="3638550" y="325438"/>
            <a:ext cx="1865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Sudoku</a:t>
            </a:r>
          </a:p>
        </p:txBody>
      </p:sp>
      <p:sp>
        <p:nvSpPr>
          <p:cNvPr id="1134630" name="Text Box 38"/>
          <p:cNvSpPr txBox="1">
            <a:spLocks noChangeArrowheads="1"/>
          </p:cNvSpPr>
          <p:nvPr/>
        </p:nvSpPr>
        <p:spPr bwMode="auto">
          <a:xfrm>
            <a:off x="1196975" y="1300163"/>
            <a:ext cx="5556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Input: n x n x n sudoku instance</a:t>
            </a:r>
          </a:p>
        </p:txBody>
      </p:sp>
      <p:sp>
        <p:nvSpPr>
          <p:cNvPr id="1134631" name="Text Box 39"/>
          <p:cNvSpPr txBox="1">
            <a:spLocks noChangeArrowheads="1"/>
          </p:cNvSpPr>
          <p:nvPr/>
        </p:nvSpPr>
        <p:spPr bwMode="auto">
          <a:xfrm>
            <a:off x="1196975" y="2071688"/>
            <a:ext cx="1477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Output:</a:t>
            </a:r>
          </a:p>
        </p:txBody>
      </p:sp>
      <p:sp>
        <p:nvSpPr>
          <p:cNvPr id="1134632" name="Text Box 40"/>
          <p:cNvSpPr txBox="1">
            <a:spLocks noChangeArrowheads="1"/>
          </p:cNvSpPr>
          <p:nvPr/>
        </p:nvSpPr>
        <p:spPr bwMode="auto">
          <a:xfrm>
            <a:off x="2735263" y="2071688"/>
            <a:ext cx="571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YES if this sudoku has a solution</a:t>
            </a:r>
          </a:p>
        </p:txBody>
      </p:sp>
      <p:sp>
        <p:nvSpPr>
          <p:cNvPr id="1134633" name="Text Box 41"/>
          <p:cNvSpPr txBox="1">
            <a:spLocks noChangeArrowheads="1"/>
          </p:cNvSpPr>
          <p:nvPr/>
        </p:nvSpPr>
        <p:spPr bwMode="auto">
          <a:xfrm>
            <a:off x="2735263" y="2746375"/>
            <a:ext cx="292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NO if it does not</a:t>
            </a:r>
          </a:p>
        </p:txBody>
      </p:sp>
      <p:sp>
        <p:nvSpPr>
          <p:cNvPr id="1134634" name="Text Box 42"/>
          <p:cNvSpPr txBox="1">
            <a:spLocks noChangeArrowheads="1"/>
          </p:cNvSpPr>
          <p:nvPr/>
        </p:nvSpPr>
        <p:spPr bwMode="auto">
          <a:xfrm>
            <a:off x="2352675" y="4030663"/>
            <a:ext cx="4441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The Set “SUDOKU”</a:t>
            </a:r>
          </a:p>
        </p:txBody>
      </p:sp>
      <p:sp>
        <p:nvSpPr>
          <p:cNvPr id="1134635" name="Text Box 43"/>
          <p:cNvSpPr txBox="1">
            <a:spLocks noChangeArrowheads="1"/>
          </p:cNvSpPr>
          <p:nvPr/>
        </p:nvSpPr>
        <p:spPr bwMode="auto">
          <a:xfrm>
            <a:off x="603250" y="4803775"/>
            <a:ext cx="79359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SUDOKU = { All solvable sudoku instances 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3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3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3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3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3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4630" grpId="0"/>
      <p:bldP spid="1134631" grpId="0"/>
      <p:bldP spid="1134632" grpId="0"/>
      <p:bldP spid="1134633" grpId="0"/>
      <p:bldP spid="1134634" grpId="0"/>
      <p:bldP spid="11346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4"/>
          <p:cNvSpPr txBox="1">
            <a:spLocks noChangeArrowheads="1"/>
          </p:cNvSpPr>
          <p:nvPr/>
        </p:nvSpPr>
        <p:spPr bwMode="auto">
          <a:xfrm>
            <a:off x="711200" y="788988"/>
            <a:ext cx="7723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Decision Versus Search Problems</a:t>
            </a:r>
          </a:p>
        </p:txBody>
      </p:sp>
      <p:sp>
        <p:nvSpPr>
          <p:cNvPr id="36867" name="Line 45"/>
          <p:cNvSpPr>
            <a:spLocks noChangeShapeType="1"/>
          </p:cNvSpPr>
          <p:nvPr/>
        </p:nvSpPr>
        <p:spPr bwMode="auto">
          <a:xfrm>
            <a:off x="4572000" y="1927225"/>
            <a:ext cx="0" cy="38814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9822" name="Text Box 46"/>
          <p:cNvSpPr txBox="1">
            <a:spLocks noChangeArrowheads="1"/>
          </p:cNvSpPr>
          <p:nvPr/>
        </p:nvSpPr>
        <p:spPr bwMode="auto">
          <a:xfrm>
            <a:off x="547688" y="1839913"/>
            <a:ext cx="3224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Decision Problem</a:t>
            </a:r>
          </a:p>
        </p:txBody>
      </p:sp>
      <p:sp>
        <p:nvSpPr>
          <p:cNvPr id="1099823" name="Text Box 47"/>
          <p:cNvSpPr txBox="1">
            <a:spLocks noChangeArrowheads="1"/>
          </p:cNvSpPr>
          <p:nvPr/>
        </p:nvSpPr>
        <p:spPr bwMode="auto">
          <a:xfrm>
            <a:off x="815975" y="2505075"/>
            <a:ext cx="30908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YES/NO answers</a:t>
            </a:r>
          </a:p>
        </p:txBody>
      </p:sp>
      <p:sp>
        <p:nvSpPr>
          <p:cNvPr id="1099824" name="Text Box 48"/>
          <p:cNvSpPr txBox="1">
            <a:spLocks noChangeArrowheads="1"/>
          </p:cNvSpPr>
          <p:nvPr/>
        </p:nvSpPr>
        <p:spPr bwMode="auto">
          <a:xfrm>
            <a:off x="466725" y="3362325"/>
            <a:ext cx="3486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Does G have a Hamilton cycle?</a:t>
            </a:r>
          </a:p>
        </p:txBody>
      </p:sp>
      <p:sp>
        <p:nvSpPr>
          <p:cNvPr id="1099825" name="Text Box 49"/>
          <p:cNvSpPr txBox="1">
            <a:spLocks noChangeArrowheads="1"/>
          </p:cNvSpPr>
          <p:nvPr/>
        </p:nvSpPr>
        <p:spPr bwMode="auto">
          <a:xfrm>
            <a:off x="5351463" y="1839913"/>
            <a:ext cx="29638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Search Problem</a:t>
            </a:r>
          </a:p>
        </p:txBody>
      </p:sp>
      <p:sp>
        <p:nvSpPr>
          <p:cNvPr id="1099826" name="Text Box 50"/>
          <p:cNvSpPr txBox="1">
            <a:spLocks noChangeArrowheads="1"/>
          </p:cNvSpPr>
          <p:nvPr/>
        </p:nvSpPr>
        <p:spPr bwMode="auto">
          <a:xfrm>
            <a:off x="4945063" y="3043238"/>
            <a:ext cx="38909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Find a Hamilton cycle in G if one exists, else return NO</a:t>
            </a:r>
          </a:p>
        </p:txBody>
      </p:sp>
      <p:sp>
        <p:nvSpPr>
          <p:cNvPr id="9" name="Text Box 48"/>
          <p:cNvSpPr txBox="1">
            <a:spLocks noChangeArrowheads="1"/>
          </p:cNvSpPr>
          <p:nvPr/>
        </p:nvSpPr>
        <p:spPr bwMode="auto">
          <a:xfrm>
            <a:off x="593725" y="4813300"/>
            <a:ext cx="34861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Can G be </a:t>
            </a:r>
            <a:br>
              <a:rPr lang="en-US"/>
            </a:br>
            <a:r>
              <a:rPr lang="en-US"/>
              <a:t>3-colored ?</a:t>
            </a:r>
          </a:p>
        </p:txBody>
      </p:sp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4835525" y="4632325"/>
            <a:ext cx="3890963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Find a 3-coloring of G if one exists, else return NO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9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99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99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9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9822" grpId="0"/>
      <p:bldP spid="1099823" grpId="0"/>
      <p:bldP spid="1099824" grpId="0"/>
      <p:bldP spid="1099825" grpId="0"/>
      <p:bldP spid="1099826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55"/>
          <p:cNvGrpSpPr>
            <a:grpSpLocks/>
          </p:cNvGrpSpPr>
          <p:nvPr/>
        </p:nvGrpSpPr>
        <p:grpSpPr bwMode="auto">
          <a:xfrm>
            <a:off x="5614988" y="2951163"/>
            <a:ext cx="2703512" cy="2559050"/>
            <a:chOff x="1538" y="842"/>
            <a:chExt cx="3104" cy="3108"/>
          </a:xfrm>
        </p:grpSpPr>
        <p:pic>
          <p:nvPicPr>
            <p:cNvPr id="37894" name="Picture 5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1" y="927"/>
              <a:ext cx="2785" cy="2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895" name="Rectangle 57"/>
            <p:cNvSpPr>
              <a:spLocks noChangeArrowheads="1"/>
            </p:cNvSpPr>
            <p:nvPr/>
          </p:nvSpPr>
          <p:spPr bwMode="auto">
            <a:xfrm>
              <a:off x="1538" y="3614"/>
              <a:ext cx="2927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96" name="Rectangle 58"/>
            <p:cNvSpPr>
              <a:spLocks noChangeArrowheads="1"/>
            </p:cNvSpPr>
            <p:nvPr/>
          </p:nvSpPr>
          <p:spPr bwMode="auto">
            <a:xfrm rot="5400000">
              <a:off x="3029" y="2119"/>
              <a:ext cx="2889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891" name="Text Box 59"/>
          <p:cNvSpPr txBox="1">
            <a:spLocks noChangeArrowheads="1"/>
          </p:cNvSpPr>
          <p:nvPr/>
        </p:nvSpPr>
        <p:spPr bwMode="auto">
          <a:xfrm>
            <a:off x="1266825" y="531813"/>
            <a:ext cx="6608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Reducing Search to Decision</a:t>
            </a:r>
          </a:p>
        </p:txBody>
      </p:sp>
      <p:sp>
        <p:nvSpPr>
          <p:cNvPr id="37892" name="Text Box 60"/>
          <p:cNvSpPr txBox="1">
            <a:spLocks noChangeArrowheads="1"/>
          </p:cNvSpPr>
          <p:nvPr/>
        </p:nvSpPr>
        <p:spPr bwMode="auto">
          <a:xfrm>
            <a:off x="944563" y="1576388"/>
            <a:ext cx="71643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Given an algorithm for decision Sudoku, devise an algorithm to find a solution</a:t>
            </a:r>
          </a:p>
        </p:txBody>
      </p:sp>
      <p:sp>
        <p:nvSpPr>
          <p:cNvPr id="1100861" name="Text Box 61"/>
          <p:cNvSpPr txBox="1">
            <a:spLocks noChangeArrowheads="1"/>
          </p:cNvSpPr>
          <p:nvPr/>
        </p:nvSpPr>
        <p:spPr bwMode="auto">
          <a:xfrm>
            <a:off x="936625" y="3224213"/>
            <a:ext cx="42449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Idea:</a:t>
            </a:r>
          </a:p>
          <a:p>
            <a:pPr algn="l"/>
            <a:r>
              <a:rPr lang="en-US"/>
              <a:t>Fill in one-by-one and use decision algorithm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0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086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1"/>
          <p:cNvSpPr txBox="1">
            <a:spLocks noChangeArrowheads="1"/>
          </p:cNvSpPr>
          <p:nvPr/>
        </p:nvSpPr>
        <p:spPr bwMode="auto">
          <a:xfrm>
            <a:off x="1266825" y="354013"/>
            <a:ext cx="6608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Reducing Search to Decision</a:t>
            </a:r>
          </a:p>
        </p:txBody>
      </p:sp>
      <p:sp>
        <p:nvSpPr>
          <p:cNvPr id="38915" name="Text Box 42"/>
          <p:cNvSpPr txBox="1">
            <a:spLocks noChangeArrowheads="1"/>
          </p:cNvSpPr>
          <p:nvPr/>
        </p:nvSpPr>
        <p:spPr bwMode="auto">
          <a:xfrm>
            <a:off x="917575" y="1487488"/>
            <a:ext cx="71643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Given an algorithm for decision HAM, devise an algorithm to find a solution</a:t>
            </a:r>
          </a:p>
        </p:txBody>
      </p:sp>
      <p:sp>
        <p:nvSpPr>
          <p:cNvPr id="1135659" name="Text Box 43"/>
          <p:cNvSpPr txBox="1">
            <a:spLocks noChangeArrowheads="1"/>
          </p:cNvSpPr>
          <p:nvPr/>
        </p:nvSpPr>
        <p:spPr bwMode="auto">
          <a:xfrm>
            <a:off x="917575" y="3046413"/>
            <a:ext cx="38322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Idea:</a:t>
            </a:r>
          </a:p>
          <a:p>
            <a:pPr algn="l"/>
            <a:r>
              <a:rPr lang="en-US"/>
              <a:t>Find the edges of the cycle one by one</a:t>
            </a:r>
          </a:p>
        </p:txBody>
      </p:sp>
      <p:sp>
        <p:nvSpPr>
          <p:cNvPr id="38917" name="Oval 45"/>
          <p:cNvSpPr>
            <a:spLocks noChangeArrowheads="1"/>
          </p:cNvSpPr>
          <p:nvPr/>
        </p:nvSpPr>
        <p:spPr bwMode="auto">
          <a:xfrm>
            <a:off x="5056188" y="3336925"/>
            <a:ext cx="357187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8" name="Oval 46"/>
          <p:cNvSpPr>
            <a:spLocks noChangeArrowheads="1"/>
          </p:cNvSpPr>
          <p:nvPr/>
        </p:nvSpPr>
        <p:spPr bwMode="auto">
          <a:xfrm>
            <a:off x="5056188" y="5614988"/>
            <a:ext cx="357187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9" name="Oval 47"/>
          <p:cNvSpPr>
            <a:spLocks noChangeArrowheads="1"/>
          </p:cNvSpPr>
          <p:nvPr/>
        </p:nvSpPr>
        <p:spPr bwMode="auto">
          <a:xfrm>
            <a:off x="8147050" y="3336925"/>
            <a:ext cx="357188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0" name="Oval 48"/>
          <p:cNvSpPr>
            <a:spLocks noChangeArrowheads="1"/>
          </p:cNvSpPr>
          <p:nvPr/>
        </p:nvSpPr>
        <p:spPr bwMode="auto">
          <a:xfrm>
            <a:off x="8147050" y="5614988"/>
            <a:ext cx="357188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1" name="Oval 49"/>
          <p:cNvSpPr>
            <a:spLocks noChangeArrowheads="1"/>
          </p:cNvSpPr>
          <p:nvPr/>
        </p:nvSpPr>
        <p:spPr bwMode="auto">
          <a:xfrm>
            <a:off x="6086475" y="4475163"/>
            <a:ext cx="357188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2" name="Oval 50"/>
          <p:cNvSpPr>
            <a:spLocks noChangeArrowheads="1"/>
          </p:cNvSpPr>
          <p:nvPr/>
        </p:nvSpPr>
        <p:spPr bwMode="auto">
          <a:xfrm>
            <a:off x="7116763" y="4475163"/>
            <a:ext cx="357187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3" name="Line 51"/>
          <p:cNvSpPr>
            <a:spLocks noChangeShapeType="1"/>
          </p:cNvSpPr>
          <p:nvPr/>
        </p:nvSpPr>
        <p:spPr bwMode="auto">
          <a:xfrm>
            <a:off x="5238750" y="3657600"/>
            <a:ext cx="0" cy="20193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4" name="Line 52"/>
          <p:cNvSpPr>
            <a:spLocks noChangeShapeType="1"/>
          </p:cNvSpPr>
          <p:nvPr/>
        </p:nvSpPr>
        <p:spPr bwMode="auto">
          <a:xfrm>
            <a:off x="8334375" y="3630613"/>
            <a:ext cx="0" cy="20193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5" name="Line 53"/>
          <p:cNvSpPr>
            <a:spLocks noChangeShapeType="1"/>
          </p:cNvSpPr>
          <p:nvPr/>
        </p:nvSpPr>
        <p:spPr bwMode="auto">
          <a:xfrm>
            <a:off x="5343525" y="3535363"/>
            <a:ext cx="28495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6" name="Line 55"/>
          <p:cNvSpPr>
            <a:spLocks noChangeShapeType="1"/>
          </p:cNvSpPr>
          <p:nvPr/>
        </p:nvSpPr>
        <p:spPr bwMode="auto">
          <a:xfrm>
            <a:off x="6362700" y="4660900"/>
            <a:ext cx="8556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7" name="Line 56"/>
          <p:cNvSpPr>
            <a:spLocks noChangeShapeType="1"/>
          </p:cNvSpPr>
          <p:nvPr/>
        </p:nvSpPr>
        <p:spPr bwMode="auto">
          <a:xfrm>
            <a:off x="5294313" y="3614738"/>
            <a:ext cx="890587" cy="10096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8" name="Line 57"/>
          <p:cNvSpPr>
            <a:spLocks noChangeShapeType="1"/>
          </p:cNvSpPr>
          <p:nvPr/>
        </p:nvSpPr>
        <p:spPr bwMode="auto">
          <a:xfrm>
            <a:off x="7334250" y="4703763"/>
            <a:ext cx="890588" cy="10096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9" name="Line 58"/>
          <p:cNvSpPr>
            <a:spLocks noChangeShapeType="1"/>
          </p:cNvSpPr>
          <p:nvPr/>
        </p:nvSpPr>
        <p:spPr bwMode="auto">
          <a:xfrm flipH="1">
            <a:off x="5329238" y="4681538"/>
            <a:ext cx="890587" cy="10096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0" name="Line 59"/>
          <p:cNvSpPr>
            <a:spLocks noChangeShapeType="1"/>
          </p:cNvSpPr>
          <p:nvPr/>
        </p:nvSpPr>
        <p:spPr bwMode="auto">
          <a:xfrm flipH="1">
            <a:off x="7345363" y="3609975"/>
            <a:ext cx="890587" cy="10096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1" name="Line 60"/>
          <p:cNvSpPr>
            <a:spLocks noChangeShapeType="1"/>
          </p:cNvSpPr>
          <p:nvPr/>
        </p:nvSpPr>
        <p:spPr bwMode="auto">
          <a:xfrm flipH="1">
            <a:off x="5267325" y="4810125"/>
            <a:ext cx="1995488" cy="9858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2" name="Line 61"/>
          <p:cNvSpPr>
            <a:spLocks noChangeShapeType="1"/>
          </p:cNvSpPr>
          <p:nvPr/>
        </p:nvSpPr>
        <p:spPr bwMode="auto">
          <a:xfrm>
            <a:off x="5302250" y="3571875"/>
            <a:ext cx="1995488" cy="9858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3" name="Line 62"/>
          <p:cNvSpPr>
            <a:spLocks noChangeShapeType="1"/>
          </p:cNvSpPr>
          <p:nvPr/>
        </p:nvSpPr>
        <p:spPr bwMode="auto">
          <a:xfrm>
            <a:off x="6308725" y="4802188"/>
            <a:ext cx="1995488" cy="9858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565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32"/>
          <p:cNvSpPr txBox="1">
            <a:spLocks noChangeArrowheads="1"/>
          </p:cNvSpPr>
          <p:nvPr/>
        </p:nvSpPr>
        <p:spPr bwMode="auto">
          <a:xfrm>
            <a:off x="1539875" y="1611313"/>
            <a:ext cx="6065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Decision/Search Problems</a:t>
            </a:r>
          </a:p>
        </p:txBody>
      </p:sp>
      <p:sp>
        <p:nvSpPr>
          <p:cNvPr id="39939" name="Text Box 33"/>
          <p:cNvSpPr txBox="1">
            <a:spLocks noChangeArrowheads="1"/>
          </p:cNvSpPr>
          <p:nvPr/>
        </p:nvSpPr>
        <p:spPr bwMode="auto">
          <a:xfrm>
            <a:off x="874713" y="2563813"/>
            <a:ext cx="74041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We’ll study decision problems because they are almost the same (asymptotically) as their search counterparts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5"/>
          <p:cNvSpPr txBox="1">
            <a:spLocks noChangeArrowheads="1"/>
          </p:cNvSpPr>
          <p:nvPr/>
        </p:nvSpPr>
        <p:spPr bwMode="auto">
          <a:xfrm>
            <a:off x="1079500" y="1952625"/>
            <a:ext cx="6983413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4800"/>
              <a:t>Polynomial Time and The Class “P” of Decision Problems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What is an efficient algorithm?</a:t>
            </a:r>
          </a:p>
        </p:txBody>
      </p:sp>
      <p:sp>
        <p:nvSpPr>
          <p:cNvPr id="1014788" name="Line 4"/>
          <p:cNvSpPr>
            <a:spLocks noChangeShapeType="1"/>
          </p:cNvSpPr>
          <p:nvPr/>
        </p:nvSpPr>
        <p:spPr bwMode="auto">
          <a:xfrm>
            <a:off x="398463" y="4313238"/>
            <a:ext cx="5465762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789" name="Text Box 5"/>
          <p:cNvSpPr txBox="1">
            <a:spLocks noChangeArrowheads="1"/>
          </p:cNvSpPr>
          <p:nvPr/>
        </p:nvSpPr>
        <p:spPr bwMode="auto">
          <a:xfrm>
            <a:off x="6346825" y="2273300"/>
            <a:ext cx="25082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sz="2400">
                <a:solidFill>
                  <a:schemeClr val="tx2"/>
                </a:solidFill>
              </a:rPr>
              <a:t>polynomial time</a:t>
            </a:r>
          </a:p>
          <a:p>
            <a:pPr algn="l" eaLnBrk="1" hangingPunct="1"/>
            <a:endParaRPr lang="en-US" sz="2400">
              <a:solidFill>
                <a:schemeClr val="tx2"/>
              </a:solidFill>
            </a:endParaRPr>
          </a:p>
          <a:p>
            <a:pPr algn="l" eaLnBrk="1" hangingPunct="1"/>
            <a:r>
              <a:rPr lang="en-US" sz="2400">
                <a:solidFill>
                  <a:schemeClr val="tx2"/>
                </a:solidFill>
              </a:rPr>
              <a:t>O(n</a:t>
            </a:r>
            <a:r>
              <a:rPr lang="en-US" sz="2400" baseline="30000">
                <a:solidFill>
                  <a:schemeClr val="tx2"/>
                </a:solidFill>
              </a:rPr>
              <a:t>c</a:t>
            </a:r>
            <a:r>
              <a:rPr lang="en-US" sz="2400">
                <a:solidFill>
                  <a:schemeClr val="tx2"/>
                </a:solidFill>
              </a:rPr>
              <a:t>) for some </a:t>
            </a:r>
          </a:p>
          <a:p>
            <a:pPr algn="l" eaLnBrk="1" hangingPunct="1"/>
            <a:r>
              <a:rPr lang="en-US" sz="2400">
                <a:solidFill>
                  <a:schemeClr val="tx2"/>
                </a:solidFill>
              </a:rPr>
              <a:t>constant c</a:t>
            </a:r>
          </a:p>
        </p:txBody>
      </p:sp>
      <p:sp>
        <p:nvSpPr>
          <p:cNvPr id="1014790" name="AutoShape 6"/>
          <p:cNvSpPr>
            <a:spLocks/>
          </p:cNvSpPr>
          <p:nvPr/>
        </p:nvSpPr>
        <p:spPr bwMode="auto">
          <a:xfrm>
            <a:off x="5788025" y="4313238"/>
            <a:ext cx="457200" cy="1828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791" name="Text Box 7"/>
          <p:cNvSpPr txBox="1">
            <a:spLocks noChangeArrowheads="1"/>
          </p:cNvSpPr>
          <p:nvPr/>
        </p:nvSpPr>
        <p:spPr bwMode="auto">
          <a:xfrm>
            <a:off x="6362700" y="4875213"/>
            <a:ext cx="2444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sz="2400"/>
              <a:t>non-polynomial</a:t>
            </a:r>
          </a:p>
          <a:p>
            <a:pPr algn="l" eaLnBrk="1" hangingPunct="1"/>
            <a:r>
              <a:rPr lang="en-US" sz="2400"/>
              <a:t>time</a:t>
            </a:r>
          </a:p>
        </p:txBody>
      </p:sp>
      <p:sp>
        <p:nvSpPr>
          <p:cNvPr id="1014792" name="AutoShape 8"/>
          <p:cNvSpPr>
            <a:spLocks/>
          </p:cNvSpPr>
          <p:nvPr/>
        </p:nvSpPr>
        <p:spPr bwMode="auto">
          <a:xfrm>
            <a:off x="5788025" y="1681163"/>
            <a:ext cx="457200" cy="2632075"/>
          </a:xfrm>
          <a:prstGeom prst="rightBrace">
            <a:avLst>
              <a:gd name="adj1" fmla="val 47975"/>
              <a:gd name="adj2" fmla="val 50000"/>
            </a:avLst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793" name="Text Box 9"/>
          <p:cNvSpPr txBox="1">
            <a:spLocks noChangeArrowheads="1"/>
          </p:cNvSpPr>
          <p:nvPr/>
        </p:nvSpPr>
        <p:spPr bwMode="auto">
          <a:xfrm>
            <a:off x="527050" y="1736725"/>
            <a:ext cx="5273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Is an O(n) algorithm efficient?</a:t>
            </a:r>
          </a:p>
        </p:txBody>
      </p:sp>
      <p:sp>
        <p:nvSpPr>
          <p:cNvPr id="1014794" name="Text Box 10"/>
          <p:cNvSpPr txBox="1">
            <a:spLocks noChangeArrowheads="1"/>
          </p:cNvSpPr>
          <p:nvPr/>
        </p:nvSpPr>
        <p:spPr bwMode="auto">
          <a:xfrm>
            <a:off x="527050" y="2393950"/>
            <a:ext cx="3997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/>
              <a:t>How about O(n log n)?</a:t>
            </a:r>
          </a:p>
        </p:txBody>
      </p:sp>
      <p:sp>
        <p:nvSpPr>
          <p:cNvPr id="1014795" name="Text Box 11"/>
          <p:cNvSpPr txBox="1">
            <a:spLocks noChangeArrowheads="1"/>
          </p:cNvSpPr>
          <p:nvPr/>
        </p:nvSpPr>
        <p:spPr bwMode="auto">
          <a:xfrm>
            <a:off x="527050" y="3051175"/>
            <a:ext cx="1365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/>
              <a:t>O(n</a:t>
            </a:r>
            <a:r>
              <a:rPr lang="en-US" baseline="30000"/>
              <a:t>2</a:t>
            </a:r>
            <a:r>
              <a:rPr lang="en-US"/>
              <a:t>) ?</a:t>
            </a:r>
          </a:p>
        </p:txBody>
      </p:sp>
      <p:sp>
        <p:nvSpPr>
          <p:cNvPr id="1014796" name="Text Box 12"/>
          <p:cNvSpPr txBox="1">
            <a:spLocks noChangeArrowheads="1"/>
          </p:cNvSpPr>
          <p:nvPr/>
        </p:nvSpPr>
        <p:spPr bwMode="auto">
          <a:xfrm>
            <a:off x="527050" y="3708400"/>
            <a:ext cx="1508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O(n</a:t>
            </a:r>
            <a:r>
              <a:rPr lang="en-US" baseline="30000"/>
              <a:t>10</a:t>
            </a:r>
            <a:r>
              <a:rPr lang="en-US"/>
              <a:t>) ?</a:t>
            </a:r>
          </a:p>
        </p:txBody>
      </p:sp>
      <p:sp>
        <p:nvSpPr>
          <p:cNvPr id="1014797" name="Text Box 13"/>
          <p:cNvSpPr txBox="1">
            <a:spLocks noChangeArrowheads="1"/>
          </p:cNvSpPr>
          <p:nvPr/>
        </p:nvSpPr>
        <p:spPr bwMode="auto">
          <a:xfrm>
            <a:off x="527050" y="4365625"/>
            <a:ext cx="1849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O(n</a:t>
            </a:r>
            <a:r>
              <a:rPr lang="en-US" sz="3100" baseline="30000"/>
              <a:t>log n</a:t>
            </a:r>
            <a:r>
              <a:rPr lang="en-US"/>
              <a:t>) ?</a:t>
            </a:r>
          </a:p>
        </p:txBody>
      </p:sp>
      <p:sp>
        <p:nvSpPr>
          <p:cNvPr id="1014798" name="Text Box 14"/>
          <p:cNvSpPr txBox="1">
            <a:spLocks noChangeArrowheads="1"/>
          </p:cNvSpPr>
          <p:nvPr/>
        </p:nvSpPr>
        <p:spPr bwMode="auto">
          <a:xfrm>
            <a:off x="527050" y="5022850"/>
            <a:ext cx="1379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O(2</a:t>
            </a:r>
            <a:r>
              <a:rPr lang="en-US" sz="3100" baseline="30000"/>
              <a:t>n</a:t>
            </a:r>
            <a:r>
              <a:rPr lang="en-US"/>
              <a:t>) ?</a:t>
            </a:r>
          </a:p>
        </p:txBody>
      </p:sp>
      <p:sp>
        <p:nvSpPr>
          <p:cNvPr id="1014799" name="Text Box 15"/>
          <p:cNvSpPr txBox="1">
            <a:spLocks noChangeArrowheads="1"/>
          </p:cNvSpPr>
          <p:nvPr/>
        </p:nvSpPr>
        <p:spPr bwMode="auto">
          <a:xfrm>
            <a:off x="527050" y="5680075"/>
            <a:ext cx="1341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/>
              <a:t>O(n!) 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4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1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1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14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14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14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1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1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1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1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1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788" grpId="0" animBg="1"/>
      <p:bldP spid="1014789" grpId="0"/>
      <p:bldP spid="1014790" grpId="0" animBg="1"/>
      <p:bldP spid="1014791" grpId="0"/>
      <p:bldP spid="1014792" grpId="0" animBg="1"/>
      <p:bldP spid="1014793" grpId="0"/>
      <p:bldP spid="1014794" grpId="0"/>
      <p:bldP spid="1014795" grpId="0"/>
      <p:bldP spid="1014796" grpId="0"/>
      <p:bldP spid="1014797" grpId="0"/>
      <p:bldP spid="1014798" grpId="0"/>
      <p:bldP spid="101479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83" name="Text Box 27"/>
          <p:cNvSpPr txBox="1">
            <a:spLocks noChangeArrowheads="1"/>
          </p:cNvSpPr>
          <p:nvPr/>
        </p:nvSpPr>
        <p:spPr bwMode="auto">
          <a:xfrm>
            <a:off x="1057275" y="2581275"/>
            <a:ext cx="70453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We consider </a:t>
            </a:r>
            <a:r>
              <a:rPr lang="en-US">
                <a:solidFill>
                  <a:schemeClr val="tx2"/>
                </a:solidFill>
              </a:rPr>
              <a:t>non-polynomial</a:t>
            </a:r>
            <a:r>
              <a:rPr lang="en-US"/>
              <a:t> time algorithms to be </a:t>
            </a:r>
            <a:r>
              <a:rPr lang="en-US">
                <a:solidFill>
                  <a:schemeClr val="tx2"/>
                </a:solidFill>
              </a:rPr>
              <a:t>inefficient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And hence a </a:t>
            </a:r>
            <a:r>
              <a:rPr lang="en-US">
                <a:solidFill>
                  <a:schemeClr val="tx2"/>
                </a:solidFill>
              </a:rPr>
              <a:t>necessary</a:t>
            </a:r>
            <a:r>
              <a:rPr lang="en-US"/>
              <a:t> condition for an algorithm to be efficient is that it should run in poly-time.</a:t>
            </a:r>
          </a:p>
        </p:txBody>
      </p:sp>
      <p:sp>
        <p:nvSpPr>
          <p:cNvPr id="43011" name="Rectangle 24"/>
          <p:cNvSpPr>
            <a:spLocks noChangeArrowheads="1"/>
          </p:cNvSpPr>
          <p:nvPr/>
        </p:nvSpPr>
        <p:spPr bwMode="auto">
          <a:xfrm>
            <a:off x="762000" y="922338"/>
            <a:ext cx="75517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Does an algorithm</a:t>
            </a:r>
          </a:p>
          <a:p>
            <a:r>
              <a:rPr lang="en-US"/>
              <a:t>running in O(n</a:t>
            </a:r>
            <a:r>
              <a:rPr lang="en-US" baseline="30000"/>
              <a:t>100</a:t>
            </a:r>
            <a:r>
              <a:rPr lang="en-US"/>
              <a:t>) time </a:t>
            </a:r>
            <a:br>
              <a:rPr lang="en-US"/>
            </a:br>
            <a:r>
              <a:rPr lang="en-US"/>
              <a:t>count as efficient?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7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788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31" name="Rectangle 27"/>
          <p:cNvSpPr>
            <a:spLocks noChangeArrowheads="1"/>
          </p:cNvSpPr>
          <p:nvPr/>
        </p:nvSpPr>
        <p:spPr bwMode="auto">
          <a:xfrm>
            <a:off x="784225" y="1508125"/>
            <a:ext cx="757555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Asking for a poly-time algorithm for a problem sets a (very) low bar when asking for efficient algorithms.</a:t>
            </a:r>
          </a:p>
          <a:p>
            <a:r>
              <a:rPr lang="en-US"/>
              <a:t/>
            </a:r>
            <a:br>
              <a:rPr lang="en-US"/>
            </a:br>
            <a:r>
              <a:rPr lang="en-US"/>
              <a:t>The question is: can we achieve even this</a:t>
            </a:r>
          </a:p>
          <a:p>
            <a:r>
              <a:rPr lang="en-US"/>
              <a:t>for 3-coloring? </a:t>
            </a:r>
            <a:br>
              <a:rPr lang="en-US"/>
            </a:br>
            <a:r>
              <a:rPr lang="en-US"/>
              <a:t>SAT?</a:t>
            </a:r>
          </a:p>
          <a:p>
            <a:r>
              <a:rPr lang="en-US"/>
              <a:t>Sudoku?</a:t>
            </a:r>
          </a:p>
          <a:p>
            <a:r>
              <a:rPr lang="en-US"/>
              <a:t>HAM?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The Class P</a:t>
            </a:r>
          </a:p>
        </p:txBody>
      </p:sp>
      <p:sp>
        <p:nvSpPr>
          <p:cNvPr id="1027079" name="Text Box 7"/>
          <p:cNvSpPr txBox="1">
            <a:spLocks noChangeArrowheads="1"/>
          </p:cNvSpPr>
          <p:nvPr/>
        </p:nvSpPr>
        <p:spPr bwMode="auto">
          <a:xfrm>
            <a:off x="665163" y="1474788"/>
            <a:ext cx="6249987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/>
              <a:t>We say a set L </a:t>
            </a:r>
            <a:r>
              <a:rPr lang="en-US" b="1">
                <a:sym typeface="Symbol" charset="2"/>
              </a:rPr>
              <a:t></a:t>
            </a:r>
            <a:r>
              <a:rPr lang="en-US"/>
              <a:t> </a:t>
            </a:r>
            <a:r>
              <a:rPr lang="el-GR"/>
              <a:t>Σ</a:t>
            </a:r>
            <a:r>
              <a:rPr lang="en-US"/>
              <a:t>* is in </a:t>
            </a:r>
            <a:r>
              <a:rPr lang="en-US">
                <a:solidFill>
                  <a:schemeClr val="tx2"/>
                </a:solidFill>
              </a:rPr>
              <a:t>P</a:t>
            </a:r>
            <a:r>
              <a:rPr lang="en-US"/>
              <a:t> if there is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/>
              <a:t> 	a program </a:t>
            </a:r>
            <a:r>
              <a:rPr lang="en-US">
                <a:solidFill>
                  <a:schemeClr val="tx2"/>
                </a:solidFill>
              </a:rPr>
              <a:t>A</a:t>
            </a:r>
            <a:r>
              <a:rPr lang="en-US"/>
              <a:t> and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/>
              <a:t> 	a polynomial </a:t>
            </a:r>
            <a:r>
              <a:rPr lang="en-US">
                <a:solidFill>
                  <a:schemeClr val="tx2"/>
                </a:solidFill>
              </a:rPr>
              <a:t>p( )</a:t>
            </a:r>
          </a:p>
        </p:txBody>
      </p:sp>
      <p:sp>
        <p:nvSpPr>
          <p:cNvPr id="1027080" name="Text Box 8"/>
          <p:cNvSpPr txBox="1">
            <a:spLocks noChangeArrowheads="1"/>
          </p:cNvSpPr>
          <p:nvPr/>
        </p:nvSpPr>
        <p:spPr bwMode="auto">
          <a:xfrm>
            <a:off x="665163" y="3182938"/>
            <a:ext cx="44037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/>
              <a:t>such that for any </a:t>
            </a:r>
            <a:r>
              <a:rPr lang="en-US">
                <a:solidFill>
                  <a:schemeClr val="tx2"/>
                </a:solidFill>
              </a:rPr>
              <a:t>x in </a:t>
            </a:r>
            <a:r>
              <a:rPr lang="el-GR">
                <a:solidFill>
                  <a:schemeClr val="tx2"/>
                </a:solidFill>
              </a:rPr>
              <a:t>Σ</a:t>
            </a:r>
            <a:r>
              <a:rPr lang="en-US">
                <a:solidFill>
                  <a:schemeClr val="tx2"/>
                </a:solidFill>
              </a:rPr>
              <a:t>*</a:t>
            </a:r>
            <a:r>
              <a:rPr lang="en-US"/>
              <a:t>, </a:t>
            </a:r>
          </a:p>
        </p:txBody>
      </p:sp>
      <p:sp>
        <p:nvSpPr>
          <p:cNvPr id="1027082" name="Text Box 10"/>
          <p:cNvSpPr txBox="1">
            <a:spLocks noChangeArrowheads="1"/>
          </p:cNvSpPr>
          <p:nvPr/>
        </p:nvSpPr>
        <p:spPr bwMode="auto">
          <a:xfrm>
            <a:off x="665163" y="3902075"/>
            <a:ext cx="76247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A(x) </a:t>
            </a:r>
            <a:r>
              <a:rPr lang="en-US"/>
              <a:t>runs for </a:t>
            </a:r>
            <a:r>
              <a:rPr lang="en-US">
                <a:solidFill>
                  <a:schemeClr val="tx2"/>
                </a:solidFill>
              </a:rPr>
              <a:t>at most p(|x|) time</a:t>
            </a:r>
          </a:p>
          <a:p>
            <a:pPr algn="l"/>
            <a:r>
              <a:rPr lang="en-US">
                <a:solidFill>
                  <a:schemeClr val="tx2"/>
                </a:solidFill>
              </a:rPr>
              <a:t>and </a:t>
            </a:r>
            <a:r>
              <a:rPr lang="en-US"/>
              <a:t>answers question “is x in L?” correctly.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079" grpId="0"/>
      <p:bldP spid="1027080" grpId="0"/>
      <p:bldP spid="1027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2192338" y="1549400"/>
            <a:ext cx="4759325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0"/>
              <a:t>$$$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800"/>
          </a:p>
          <a:p>
            <a:pPr algn="ctr" eaLnBrk="1" hangingPunct="1">
              <a:buFontTx/>
              <a:buNone/>
            </a:pPr>
            <a:r>
              <a:rPr lang="en-US"/>
              <a:t>The class of all sets L that can be </a:t>
            </a:r>
            <a:r>
              <a:rPr lang="en-US">
                <a:solidFill>
                  <a:schemeClr val="tx2"/>
                </a:solidFill>
              </a:rPr>
              <a:t>recognized in polynomial time</a:t>
            </a:r>
            <a:r>
              <a:rPr lang="en-US"/>
              <a:t>.</a:t>
            </a:r>
          </a:p>
          <a:p>
            <a:pPr algn="ctr" eaLnBrk="1" hangingPunct="1">
              <a:buFontTx/>
              <a:buNone/>
            </a:pPr>
            <a:endParaRPr lang="en-US"/>
          </a:p>
          <a:p>
            <a:pPr algn="ctr" eaLnBrk="1" hangingPunct="1">
              <a:buFontTx/>
              <a:buNone/>
            </a:pPr>
            <a:r>
              <a:rPr lang="en-US"/>
              <a:t>The class of all decision problems that can be decided </a:t>
            </a:r>
            <a:r>
              <a:rPr lang="en-US">
                <a:solidFill>
                  <a:schemeClr val="tx2"/>
                </a:solidFill>
              </a:rPr>
              <a:t>in polynomial time</a:t>
            </a:r>
            <a:r>
              <a:rPr lang="en-US"/>
              <a:t>.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752475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The Class P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8"/>
          <p:cNvSpPr txBox="1">
            <a:spLocks noChangeArrowheads="1"/>
          </p:cNvSpPr>
          <p:nvPr/>
        </p:nvSpPr>
        <p:spPr bwMode="auto">
          <a:xfrm>
            <a:off x="682625" y="2335213"/>
            <a:ext cx="77787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Why are we looking only at sets </a:t>
            </a:r>
            <a:r>
              <a:rPr lang="en-US">
                <a:sym typeface="Symbol" charset="2"/>
              </a:rPr>
              <a:t></a:t>
            </a:r>
            <a:r>
              <a:rPr lang="en-US"/>
              <a:t> </a:t>
            </a:r>
            <a:r>
              <a:rPr lang="el-GR"/>
              <a:t>Σ</a:t>
            </a:r>
            <a:r>
              <a:rPr lang="en-US"/>
              <a:t>*?</a:t>
            </a:r>
          </a:p>
          <a:p>
            <a:endParaRPr lang="en-US"/>
          </a:p>
          <a:p>
            <a:r>
              <a:rPr lang="en-US"/>
              <a:t>What if we want to work with graphs or boolean formulas?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4"/>
          <p:cNvSpPr txBox="1">
            <a:spLocks noChangeArrowheads="1"/>
          </p:cNvSpPr>
          <p:nvPr/>
        </p:nvSpPr>
        <p:spPr bwMode="auto">
          <a:xfrm>
            <a:off x="1493838" y="496888"/>
            <a:ext cx="6156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Languages/Functions in P?</a:t>
            </a:r>
          </a:p>
        </p:txBody>
      </p:sp>
      <p:sp>
        <p:nvSpPr>
          <p:cNvPr id="1034245" name="Text Box 5"/>
          <p:cNvSpPr txBox="1">
            <a:spLocks noChangeArrowheads="1"/>
          </p:cNvSpPr>
          <p:nvPr/>
        </p:nvSpPr>
        <p:spPr bwMode="auto">
          <a:xfrm>
            <a:off x="550863" y="1498600"/>
            <a:ext cx="77866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Example 1:</a:t>
            </a:r>
          </a:p>
          <a:p>
            <a:pPr algn="l"/>
            <a:r>
              <a:rPr lang="en-US"/>
              <a:t>   CONN = {graph G: G is a connected graph}</a:t>
            </a:r>
          </a:p>
        </p:txBody>
      </p:sp>
      <p:sp>
        <p:nvSpPr>
          <p:cNvPr id="1034246" name="Text Box 6"/>
          <p:cNvSpPr txBox="1">
            <a:spLocks noChangeArrowheads="1"/>
          </p:cNvSpPr>
          <p:nvPr/>
        </p:nvSpPr>
        <p:spPr bwMode="auto">
          <a:xfrm>
            <a:off x="550863" y="2657475"/>
            <a:ext cx="8509000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>
                <a:solidFill>
                  <a:schemeClr val="tx2"/>
                </a:solidFill>
              </a:rPr>
              <a:t>Algorithm A</a:t>
            </a:r>
            <a:r>
              <a:rPr lang="en-US" baseline="-25000">
                <a:solidFill>
                  <a:schemeClr val="tx2"/>
                </a:solidFill>
              </a:rPr>
              <a:t>1</a:t>
            </a:r>
            <a:r>
              <a:rPr lang="en-US">
                <a:solidFill>
                  <a:schemeClr val="tx2"/>
                </a:solidFill>
              </a:rPr>
              <a:t>:</a:t>
            </a:r>
          </a:p>
          <a:p>
            <a:pPr algn="l" eaLnBrk="1" hangingPunct="1">
              <a:spcBef>
                <a:spcPct val="20000"/>
              </a:spcBef>
            </a:pPr>
            <a:r>
              <a:rPr lang="en-US"/>
              <a:t>If G has n nodes, then run depth first search from any node, and count number of distinct nodes you see. If you see n nodes, G </a:t>
            </a:r>
            <a:r>
              <a:rPr lang="en-US">
                <a:sym typeface="Symbol" charset="2"/>
              </a:rPr>
              <a:t> CONN, else not.</a:t>
            </a:r>
          </a:p>
        </p:txBody>
      </p:sp>
      <p:sp>
        <p:nvSpPr>
          <p:cNvPr id="1034248" name="Text Box 8"/>
          <p:cNvSpPr txBox="1">
            <a:spLocks noChangeArrowheads="1"/>
          </p:cNvSpPr>
          <p:nvPr/>
        </p:nvSpPr>
        <p:spPr bwMode="auto">
          <a:xfrm>
            <a:off x="550863" y="5183188"/>
            <a:ext cx="3609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chemeClr val="tx2"/>
                </a:solidFill>
                <a:sym typeface="Symbol" charset="2"/>
              </a:rPr>
              <a:t>Time:</a:t>
            </a:r>
            <a:r>
              <a:rPr lang="en-US">
                <a:sym typeface="Symbol" charset="2"/>
              </a:rPr>
              <a:t> p</a:t>
            </a:r>
            <a:r>
              <a:rPr lang="en-US" baseline="-25000">
                <a:sym typeface="Symbol" charset="2"/>
              </a:rPr>
              <a:t>1</a:t>
            </a:r>
            <a:r>
              <a:rPr lang="en-US">
                <a:sym typeface="Symbol" charset="2"/>
              </a:rPr>
              <a:t>(|x|) = </a:t>
            </a:r>
            <a:r>
              <a:rPr lang="el-GR">
                <a:latin typeface="Trebuchet MS" charset="0"/>
                <a:sym typeface="Symbol" charset="2"/>
              </a:rPr>
              <a:t>Θ</a:t>
            </a:r>
            <a:r>
              <a:rPr lang="en-US">
                <a:sym typeface="Symbol" charset="2"/>
              </a:rPr>
              <a:t>(|x|).</a:t>
            </a: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4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4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4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45" grpId="0"/>
      <p:bldP spid="1034246" grpId="0"/>
      <p:bldP spid="103424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5"/>
          <p:cNvSpPr txBox="1">
            <a:spLocks noChangeArrowheads="1"/>
          </p:cNvSpPr>
          <p:nvPr/>
        </p:nvSpPr>
        <p:spPr bwMode="auto">
          <a:xfrm>
            <a:off x="1477963" y="749300"/>
            <a:ext cx="6156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Languages/Functions in P?</a:t>
            </a:r>
          </a:p>
        </p:txBody>
      </p:sp>
      <p:sp>
        <p:nvSpPr>
          <p:cNvPr id="1107984" name="Text Box 16"/>
          <p:cNvSpPr txBox="1">
            <a:spLocks noChangeArrowheads="1"/>
          </p:cNvSpPr>
          <p:nvPr/>
        </p:nvSpPr>
        <p:spPr bwMode="auto">
          <a:xfrm>
            <a:off x="614363" y="1903413"/>
            <a:ext cx="7915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HAM, SUDOKU, SAT are not known to be in P</a:t>
            </a:r>
          </a:p>
        </p:txBody>
      </p:sp>
      <p:sp>
        <p:nvSpPr>
          <p:cNvPr id="1107985" name="Text Box 17"/>
          <p:cNvSpPr txBox="1">
            <a:spLocks noChangeArrowheads="1"/>
          </p:cNvSpPr>
          <p:nvPr/>
        </p:nvSpPr>
        <p:spPr bwMode="auto">
          <a:xfrm>
            <a:off x="768350" y="2971800"/>
            <a:ext cx="76057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CO-HAM = { G | G does NOT have a Hamilton cycle}</a:t>
            </a:r>
          </a:p>
        </p:txBody>
      </p:sp>
      <p:sp>
        <p:nvSpPr>
          <p:cNvPr id="1107986" name="Text Box 18"/>
          <p:cNvSpPr txBox="1">
            <a:spLocks noChangeArrowheads="1"/>
          </p:cNvSpPr>
          <p:nvPr/>
        </p:nvSpPr>
        <p:spPr bwMode="auto">
          <a:xfrm>
            <a:off x="1492250" y="4308475"/>
            <a:ext cx="6159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CO-HAM </a:t>
            </a:r>
            <a:r>
              <a:rPr lang="en-US">
                <a:sym typeface="Symbol" charset="2"/>
              </a:rPr>
              <a:t> P if and only if HAM  P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7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07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0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7984" grpId="0"/>
      <p:bldP spid="1107985" grpId="0"/>
      <p:bldP spid="110798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Onto the new class, NP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35"/>
          <p:cNvSpPr txBox="1">
            <a:spLocks noChangeArrowheads="1"/>
          </p:cNvSpPr>
          <p:nvPr/>
        </p:nvSpPr>
        <p:spPr bwMode="auto">
          <a:xfrm>
            <a:off x="2051050" y="338138"/>
            <a:ext cx="5041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Verifying Membership</a:t>
            </a:r>
          </a:p>
        </p:txBody>
      </p:sp>
      <p:sp>
        <p:nvSpPr>
          <p:cNvPr id="1109028" name="Text Box 36"/>
          <p:cNvSpPr txBox="1">
            <a:spLocks noChangeArrowheads="1"/>
          </p:cNvSpPr>
          <p:nvPr/>
        </p:nvSpPr>
        <p:spPr bwMode="auto">
          <a:xfrm>
            <a:off x="941388" y="1423988"/>
            <a:ext cx="7261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Is there a short “proof” I can give you for:</a:t>
            </a:r>
          </a:p>
        </p:txBody>
      </p:sp>
      <p:sp>
        <p:nvSpPr>
          <p:cNvPr id="1109029" name="Text Box 37"/>
          <p:cNvSpPr txBox="1">
            <a:spLocks noChangeArrowheads="1"/>
          </p:cNvSpPr>
          <p:nvPr/>
        </p:nvSpPr>
        <p:spPr bwMode="auto">
          <a:xfrm>
            <a:off x="2130425" y="2389188"/>
            <a:ext cx="1922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 </a:t>
            </a:r>
            <a:r>
              <a:rPr lang="en-US">
                <a:sym typeface="Symbol" charset="2"/>
              </a:rPr>
              <a:t> HAM?</a:t>
            </a:r>
          </a:p>
        </p:txBody>
      </p:sp>
      <p:sp>
        <p:nvSpPr>
          <p:cNvPr id="1109030" name="Text Box 38"/>
          <p:cNvSpPr txBox="1">
            <a:spLocks noChangeArrowheads="1"/>
          </p:cNvSpPr>
          <p:nvPr/>
        </p:nvSpPr>
        <p:spPr bwMode="auto">
          <a:xfrm>
            <a:off x="2130425" y="3349625"/>
            <a:ext cx="2894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 </a:t>
            </a:r>
            <a:r>
              <a:rPr lang="en-US">
                <a:sym typeface="Symbol" charset="2"/>
              </a:rPr>
              <a:t> BI-MATCH?</a:t>
            </a:r>
          </a:p>
        </p:txBody>
      </p:sp>
      <p:sp>
        <p:nvSpPr>
          <p:cNvPr id="1109031" name="Text Box 39"/>
          <p:cNvSpPr txBox="1">
            <a:spLocks noChangeArrowheads="1"/>
          </p:cNvSpPr>
          <p:nvPr/>
        </p:nvSpPr>
        <p:spPr bwMode="auto">
          <a:xfrm>
            <a:off x="2130425" y="4311650"/>
            <a:ext cx="1781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 </a:t>
            </a:r>
            <a:r>
              <a:rPr lang="en-US">
                <a:sym typeface="Symbol" charset="2"/>
              </a:rPr>
              <a:t> SAT?</a:t>
            </a:r>
          </a:p>
        </p:txBody>
      </p:sp>
      <p:sp>
        <p:nvSpPr>
          <p:cNvPr id="1109032" name="Text Box 40"/>
          <p:cNvSpPr txBox="1">
            <a:spLocks noChangeArrowheads="1"/>
          </p:cNvSpPr>
          <p:nvPr/>
        </p:nvSpPr>
        <p:spPr bwMode="auto">
          <a:xfrm>
            <a:off x="2130425" y="5273675"/>
            <a:ext cx="2586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 </a:t>
            </a:r>
            <a:r>
              <a:rPr lang="en-US">
                <a:sym typeface="Symbol" charset="2"/>
              </a:rPr>
              <a:t> CO-HAM?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0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0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0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0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9028" grpId="0"/>
      <p:bldP spid="1109029" grpId="0"/>
      <p:bldP spid="1109030" grpId="0"/>
      <p:bldP spid="1109031" grpId="0"/>
      <p:bldP spid="110903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71"/>
          <p:cNvSpPr txBox="1">
            <a:spLocks noChangeArrowheads="1"/>
          </p:cNvSpPr>
          <p:nvPr/>
        </p:nvSpPr>
        <p:spPr bwMode="auto">
          <a:xfrm>
            <a:off x="4141788" y="185738"/>
            <a:ext cx="8366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NP</a:t>
            </a:r>
          </a:p>
        </p:txBody>
      </p:sp>
      <p:sp>
        <p:nvSpPr>
          <p:cNvPr id="1110088" name="Text Box 72"/>
          <p:cNvSpPr txBox="1">
            <a:spLocks noChangeArrowheads="1"/>
          </p:cNvSpPr>
          <p:nvPr/>
        </p:nvSpPr>
        <p:spPr bwMode="auto">
          <a:xfrm>
            <a:off x="471488" y="819150"/>
            <a:ext cx="2298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set L </a:t>
            </a:r>
            <a:r>
              <a:rPr lang="en-US">
                <a:sym typeface="Symbol" charset="2"/>
              </a:rPr>
              <a:t> NP</a:t>
            </a:r>
          </a:p>
        </p:txBody>
      </p:sp>
      <p:sp>
        <p:nvSpPr>
          <p:cNvPr id="1110089" name="Text Box 73"/>
          <p:cNvSpPr txBox="1">
            <a:spLocks noChangeArrowheads="1"/>
          </p:cNvSpPr>
          <p:nvPr/>
        </p:nvSpPr>
        <p:spPr bwMode="auto">
          <a:xfrm>
            <a:off x="1300163" y="1479550"/>
            <a:ext cx="65436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if there exists an algorithm A and a polynomial p( )</a:t>
            </a:r>
          </a:p>
        </p:txBody>
      </p:sp>
      <p:sp>
        <p:nvSpPr>
          <p:cNvPr id="1110090" name="Text Box 74"/>
          <p:cNvSpPr txBox="1">
            <a:spLocks noChangeArrowheads="1"/>
          </p:cNvSpPr>
          <p:nvPr/>
        </p:nvSpPr>
        <p:spPr bwMode="auto">
          <a:xfrm>
            <a:off x="404813" y="2767013"/>
            <a:ext cx="21828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For all x </a:t>
            </a:r>
            <a:r>
              <a:rPr lang="en-US">
                <a:sym typeface="Symbol" charset="2"/>
              </a:rPr>
              <a:t> L</a:t>
            </a:r>
          </a:p>
        </p:txBody>
      </p:sp>
      <p:sp>
        <p:nvSpPr>
          <p:cNvPr id="1110091" name="Line 75"/>
          <p:cNvSpPr>
            <a:spLocks noChangeShapeType="1"/>
          </p:cNvSpPr>
          <p:nvPr/>
        </p:nvSpPr>
        <p:spPr bwMode="auto">
          <a:xfrm>
            <a:off x="4572000" y="2743200"/>
            <a:ext cx="0" cy="37909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0092" name="Text Box 76"/>
          <p:cNvSpPr txBox="1">
            <a:spLocks noChangeArrowheads="1"/>
          </p:cNvSpPr>
          <p:nvPr/>
        </p:nvSpPr>
        <p:spPr bwMode="auto">
          <a:xfrm>
            <a:off x="404813" y="3514725"/>
            <a:ext cx="3333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there exists y with |y| </a:t>
            </a:r>
            <a:r>
              <a:rPr lang="en-US">
                <a:sym typeface="Symbol" charset="2"/>
              </a:rPr>
              <a:t> p(|x|)</a:t>
            </a:r>
            <a:r>
              <a:rPr lang="en-US"/>
              <a:t> </a:t>
            </a:r>
          </a:p>
        </p:txBody>
      </p:sp>
      <p:sp>
        <p:nvSpPr>
          <p:cNvPr id="1110093" name="Text Box 77"/>
          <p:cNvSpPr txBox="1">
            <a:spLocks noChangeArrowheads="1"/>
          </p:cNvSpPr>
          <p:nvPr/>
        </p:nvSpPr>
        <p:spPr bwMode="auto">
          <a:xfrm>
            <a:off x="404813" y="4691063"/>
            <a:ext cx="3946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such that A(x,y) = YES</a:t>
            </a:r>
          </a:p>
        </p:txBody>
      </p:sp>
      <p:sp>
        <p:nvSpPr>
          <p:cNvPr id="1110094" name="Text Box 78"/>
          <p:cNvSpPr txBox="1">
            <a:spLocks noChangeArrowheads="1"/>
          </p:cNvSpPr>
          <p:nvPr/>
        </p:nvSpPr>
        <p:spPr bwMode="auto">
          <a:xfrm>
            <a:off x="404813" y="5440363"/>
            <a:ext cx="2279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 p(|x|) time</a:t>
            </a:r>
          </a:p>
        </p:txBody>
      </p:sp>
      <p:sp>
        <p:nvSpPr>
          <p:cNvPr id="1110095" name="Text Box 79"/>
          <p:cNvSpPr txBox="1">
            <a:spLocks noChangeArrowheads="1"/>
          </p:cNvSpPr>
          <p:nvPr/>
        </p:nvSpPr>
        <p:spPr bwMode="auto">
          <a:xfrm>
            <a:off x="4845050" y="2767013"/>
            <a:ext cx="2270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For all x</a:t>
            </a:r>
            <a:r>
              <a:rPr lang="en-US">
                <a:sym typeface="Symbol" charset="2"/>
              </a:rPr>
              <a:t></a:t>
            </a:r>
            <a:r>
              <a:rPr lang="en-US"/>
              <a:t> </a:t>
            </a:r>
            <a:r>
              <a:rPr lang="en-US">
                <a:sym typeface="Symbol" charset="2"/>
              </a:rPr>
              <a:t> L</a:t>
            </a:r>
          </a:p>
        </p:txBody>
      </p:sp>
      <p:sp>
        <p:nvSpPr>
          <p:cNvPr id="1110096" name="Text Box 80"/>
          <p:cNvSpPr txBox="1">
            <a:spLocks noChangeArrowheads="1"/>
          </p:cNvSpPr>
          <p:nvPr/>
        </p:nvSpPr>
        <p:spPr bwMode="auto">
          <a:xfrm>
            <a:off x="4845050" y="3514725"/>
            <a:ext cx="2543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For all y</a:t>
            </a:r>
            <a:r>
              <a:rPr lang="en-US">
                <a:sym typeface="Symbol" charset="2"/>
              </a:rPr>
              <a:t></a:t>
            </a:r>
            <a:r>
              <a:rPr lang="en-US"/>
              <a:t> with |y</a:t>
            </a:r>
            <a:r>
              <a:rPr lang="en-US">
                <a:sym typeface="Symbol" charset="2"/>
              </a:rPr>
              <a:t></a:t>
            </a:r>
            <a:r>
              <a:rPr lang="en-US"/>
              <a:t>| </a:t>
            </a:r>
            <a:r>
              <a:rPr lang="en-US">
                <a:sym typeface="Symbol" charset="2"/>
              </a:rPr>
              <a:t> p(|x|)</a:t>
            </a:r>
            <a:r>
              <a:rPr lang="en-US"/>
              <a:t> </a:t>
            </a:r>
          </a:p>
        </p:txBody>
      </p:sp>
      <p:sp>
        <p:nvSpPr>
          <p:cNvPr id="1110097" name="Text Box 81"/>
          <p:cNvSpPr txBox="1">
            <a:spLocks noChangeArrowheads="1"/>
          </p:cNvSpPr>
          <p:nvPr/>
        </p:nvSpPr>
        <p:spPr bwMode="auto">
          <a:xfrm>
            <a:off x="4845050" y="5440363"/>
            <a:ext cx="2279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 p(|x|) time</a:t>
            </a:r>
          </a:p>
        </p:txBody>
      </p:sp>
      <p:sp>
        <p:nvSpPr>
          <p:cNvPr id="1110098" name="Text Box 82"/>
          <p:cNvSpPr txBox="1">
            <a:spLocks noChangeArrowheads="1"/>
          </p:cNvSpPr>
          <p:nvPr/>
        </p:nvSpPr>
        <p:spPr bwMode="auto">
          <a:xfrm>
            <a:off x="4845050" y="4691063"/>
            <a:ext cx="3797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we have A(x</a:t>
            </a:r>
            <a:r>
              <a:rPr lang="en-US">
                <a:sym typeface="Symbol" charset="2"/>
              </a:rPr>
              <a:t></a:t>
            </a:r>
            <a:r>
              <a:rPr lang="en-US"/>
              <a:t>,y</a:t>
            </a:r>
            <a:r>
              <a:rPr lang="en-US">
                <a:sym typeface="Symbol" charset="2"/>
              </a:rPr>
              <a:t></a:t>
            </a:r>
            <a:r>
              <a:rPr lang="en-US"/>
              <a:t>) = NO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0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10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10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10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10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10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10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10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10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1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10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0088" grpId="0"/>
      <p:bldP spid="1110089" grpId="0"/>
      <p:bldP spid="1110090" grpId="0"/>
      <p:bldP spid="1110091" grpId="0" animBg="1"/>
      <p:bldP spid="1110092" grpId="0"/>
      <p:bldP spid="1110093" grpId="0"/>
      <p:bldP spid="1110094" grpId="0"/>
      <p:bldP spid="1110095" grpId="0"/>
      <p:bldP spid="1110096" grpId="0"/>
      <p:bldP spid="1110097" grpId="0"/>
      <p:bldP spid="111009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60" name="AutoShape 4"/>
          <p:cNvSpPr>
            <a:spLocks/>
          </p:cNvSpPr>
          <p:nvPr/>
        </p:nvSpPr>
        <p:spPr bwMode="auto">
          <a:xfrm>
            <a:off x="803275" y="4019550"/>
            <a:ext cx="206375" cy="914400"/>
          </a:xfrm>
          <a:prstGeom prst="leftBrace">
            <a:avLst>
              <a:gd name="adj1" fmla="val 36923"/>
              <a:gd name="adj2" fmla="val 48787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461" name="Freeform 5"/>
          <p:cNvSpPr>
            <a:spLocks/>
          </p:cNvSpPr>
          <p:nvPr/>
        </p:nvSpPr>
        <p:spPr bwMode="auto">
          <a:xfrm>
            <a:off x="233363" y="4487863"/>
            <a:ext cx="723900" cy="1219200"/>
          </a:xfrm>
          <a:custGeom>
            <a:avLst/>
            <a:gdLst>
              <a:gd name="T0" fmla="*/ 2147483647 w 456"/>
              <a:gd name="T1" fmla="*/ 0 h 768"/>
              <a:gd name="T2" fmla="*/ 2147483647 w 456"/>
              <a:gd name="T3" fmla="*/ 2147483647 h 768"/>
              <a:gd name="T4" fmla="*/ 2147483647 w 456"/>
              <a:gd name="T5" fmla="*/ 2147483647 h 768"/>
              <a:gd name="T6" fmla="*/ 0 60000 65536"/>
              <a:gd name="T7" fmla="*/ 0 60000 65536"/>
              <a:gd name="T8" fmla="*/ 0 60000 65536"/>
              <a:gd name="T9" fmla="*/ 0 w 456"/>
              <a:gd name="T10" fmla="*/ 0 h 768"/>
              <a:gd name="T11" fmla="*/ 456 w 456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768">
                <a:moveTo>
                  <a:pt x="312" y="0"/>
                </a:moveTo>
                <a:cubicBezTo>
                  <a:pt x="156" y="152"/>
                  <a:pt x="0" y="304"/>
                  <a:pt x="24" y="432"/>
                </a:cubicBezTo>
                <a:cubicBezTo>
                  <a:pt x="48" y="560"/>
                  <a:pt x="252" y="664"/>
                  <a:pt x="456" y="768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462" name="Text Box 6"/>
          <p:cNvSpPr txBox="1">
            <a:spLocks noChangeArrowheads="1"/>
          </p:cNvSpPr>
          <p:nvPr/>
        </p:nvSpPr>
        <p:spPr bwMode="auto">
          <a:xfrm>
            <a:off x="973138" y="5448300"/>
            <a:ext cx="6877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/>
              <a:t>can think of A as “proving” that x is in L</a:t>
            </a:r>
          </a:p>
        </p:txBody>
      </p:sp>
      <p:sp>
        <p:nvSpPr>
          <p:cNvPr id="56325" name="Text Box 10"/>
          <p:cNvSpPr txBox="1">
            <a:spLocks noChangeArrowheads="1"/>
          </p:cNvSpPr>
          <p:nvPr/>
        </p:nvSpPr>
        <p:spPr bwMode="auto">
          <a:xfrm>
            <a:off x="2490788" y="384175"/>
            <a:ext cx="4160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Recall the Class P</a:t>
            </a:r>
          </a:p>
        </p:txBody>
      </p:sp>
      <p:sp>
        <p:nvSpPr>
          <p:cNvPr id="56326" name="Text Box 12"/>
          <p:cNvSpPr txBox="1">
            <a:spLocks noChangeArrowheads="1"/>
          </p:cNvSpPr>
          <p:nvPr/>
        </p:nvSpPr>
        <p:spPr bwMode="auto">
          <a:xfrm>
            <a:off x="1276350" y="1474788"/>
            <a:ext cx="6345238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/>
              <a:t>We say a set L </a:t>
            </a:r>
            <a:r>
              <a:rPr lang="en-US" b="1">
                <a:sym typeface="Symbol" charset="2"/>
              </a:rPr>
              <a:t></a:t>
            </a:r>
            <a:r>
              <a:rPr lang="en-US"/>
              <a:t> </a:t>
            </a:r>
            <a:r>
              <a:rPr lang="el-GR"/>
              <a:t>Σ</a:t>
            </a:r>
            <a:r>
              <a:rPr lang="en-US"/>
              <a:t>* is in </a:t>
            </a:r>
            <a:r>
              <a:rPr lang="en-US" sz="3200">
                <a:solidFill>
                  <a:schemeClr val="tx2"/>
                </a:solidFill>
              </a:rPr>
              <a:t>P</a:t>
            </a:r>
            <a:r>
              <a:rPr lang="en-US"/>
              <a:t> if there is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/>
              <a:t> 	a program </a:t>
            </a:r>
            <a:r>
              <a:rPr lang="en-US">
                <a:solidFill>
                  <a:schemeClr val="tx2"/>
                </a:solidFill>
              </a:rPr>
              <a:t>A</a:t>
            </a:r>
            <a:r>
              <a:rPr lang="en-US"/>
              <a:t> and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/>
              <a:t> 	a polynomial </a:t>
            </a:r>
            <a:r>
              <a:rPr lang="en-US">
                <a:solidFill>
                  <a:schemeClr val="tx2"/>
                </a:solidFill>
              </a:rPr>
              <a:t>p()</a:t>
            </a:r>
          </a:p>
        </p:txBody>
      </p:sp>
      <p:sp>
        <p:nvSpPr>
          <p:cNvPr id="56327" name="Text Box 13"/>
          <p:cNvSpPr txBox="1">
            <a:spLocks noChangeArrowheads="1"/>
          </p:cNvSpPr>
          <p:nvPr/>
        </p:nvSpPr>
        <p:spPr bwMode="auto">
          <a:xfrm>
            <a:off x="1276350" y="3182938"/>
            <a:ext cx="44037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/>
              <a:t>such that for any </a:t>
            </a:r>
            <a:r>
              <a:rPr lang="en-US">
                <a:solidFill>
                  <a:schemeClr val="tx2"/>
                </a:solidFill>
              </a:rPr>
              <a:t>x in </a:t>
            </a:r>
            <a:r>
              <a:rPr lang="el-GR">
                <a:solidFill>
                  <a:schemeClr val="tx2"/>
                </a:solidFill>
              </a:rPr>
              <a:t>Σ</a:t>
            </a:r>
            <a:r>
              <a:rPr lang="en-US">
                <a:solidFill>
                  <a:schemeClr val="tx2"/>
                </a:solidFill>
              </a:rPr>
              <a:t>*</a:t>
            </a:r>
            <a:r>
              <a:rPr lang="en-US"/>
              <a:t>, </a:t>
            </a:r>
          </a:p>
        </p:txBody>
      </p:sp>
      <p:sp>
        <p:nvSpPr>
          <p:cNvPr id="56328" name="Text Box 14"/>
          <p:cNvSpPr txBox="1">
            <a:spLocks noChangeArrowheads="1"/>
          </p:cNvSpPr>
          <p:nvPr/>
        </p:nvSpPr>
        <p:spPr bwMode="auto">
          <a:xfrm>
            <a:off x="965200" y="3963988"/>
            <a:ext cx="76247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A(x) </a:t>
            </a:r>
            <a:r>
              <a:rPr lang="en-US"/>
              <a:t>runs for </a:t>
            </a:r>
            <a:r>
              <a:rPr lang="en-US">
                <a:solidFill>
                  <a:schemeClr val="tx2"/>
                </a:solidFill>
              </a:rPr>
              <a:t>at most p(|x|) time</a:t>
            </a:r>
          </a:p>
          <a:p>
            <a:pPr algn="l"/>
            <a:r>
              <a:rPr lang="en-US">
                <a:solidFill>
                  <a:schemeClr val="tx2"/>
                </a:solidFill>
              </a:rPr>
              <a:t>and </a:t>
            </a:r>
            <a:r>
              <a:rPr lang="en-US"/>
              <a:t>answers question “is x in L?” correctly.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3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3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3460" grpId="0" animBg="1"/>
      <p:bldP spid="1043461" grpId="0" animBg="1"/>
      <p:bldP spid="104346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4141788" y="185738"/>
            <a:ext cx="8366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NP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71488" y="819150"/>
            <a:ext cx="2298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set L </a:t>
            </a:r>
            <a:r>
              <a:rPr lang="en-US">
                <a:sym typeface="Symbol" charset="2"/>
              </a:rPr>
              <a:t> NP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300163" y="1479550"/>
            <a:ext cx="65436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if there exists an algorithm A and a polynomial p( 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04813" y="2767013"/>
            <a:ext cx="21828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For all x </a:t>
            </a:r>
            <a:r>
              <a:rPr lang="en-US">
                <a:sym typeface="Symbol" charset="2"/>
              </a:rPr>
              <a:t> L</a:t>
            </a:r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4572000" y="2743200"/>
            <a:ext cx="0" cy="37909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404813" y="3514725"/>
            <a:ext cx="37211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there exists a y with |y| </a:t>
            </a:r>
            <a:r>
              <a:rPr lang="en-US">
                <a:sym typeface="Symbol" charset="2"/>
              </a:rPr>
              <a:t> p(|x|)</a:t>
            </a:r>
            <a:r>
              <a:rPr lang="en-US"/>
              <a:t> 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404813" y="4691063"/>
            <a:ext cx="3946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such that A(x,y) = YES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04813" y="5440363"/>
            <a:ext cx="2279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 p(|x|) time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4845050" y="2767013"/>
            <a:ext cx="2270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For all x</a:t>
            </a:r>
            <a:r>
              <a:rPr lang="en-US">
                <a:sym typeface="Symbol" charset="2"/>
              </a:rPr>
              <a:t></a:t>
            </a:r>
            <a:r>
              <a:rPr lang="en-US"/>
              <a:t> </a:t>
            </a:r>
            <a:r>
              <a:rPr lang="en-US">
                <a:sym typeface="Symbol" charset="2"/>
              </a:rPr>
              <a:t> L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4845049" y="3514725"/>
            <a:ext cx="25602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For all </a:t>
            </a:r>
            <a:r>
              <a:rPr lang="en-US" dirty="0" err="1"/>
              <a:t>y</a:t>
            </a:r>
            <a:r>
              <a:rPr lang="en-US" dirty="0" err="1">
                <a:sym typeface="Symbol" charset="2"/>
              </a:rPr>
              <a:t></a:t>
            </a:r>
            <a:r>
              <a:rPr lang="en-US" dirty="0"/>
              <a:t> with |</a:t>
            </a:r>
            <a:r>
              <a:rPr lang="en-US" dirty="0" err="1"/>
              <a:t>y</a:t>
            </a:r>
            <a:r>
              <a:rPr lang="en-US" dirty="0" err="1">
                <a:sym typeface="Symbol" charset="2"/>
              </a:rPr>
              <a:t></a:t>
            </a:r>
            <a:r>
              <a:rPr lang="en-US" dirty="0"/>
              <a:t>| </a:t>
            </a:r>
            <a:r>
              <a:rPr lang="en-US" dirty="0" err="1">
                <a:sym typeface="Symbol" charset="2"/>
              </a:rPr>
              <a:t>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p(|x</a:t>
            </a:r>
            <a:r>
              <a:rPr lang="en-US" dirty="0">
                <a:sym typeface="Symbol" charset="2"/>
              </a:rPr>
              <a:t>|)</a:t>
            </a:r>
            <a:r>
              <a:rPr lang="en-US" dirty="0"/>
              <a:t> 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4845050" y="5440363"/>
            <a:ext cx="2279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 p(|x|) time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4845050" y="4691063"/>
            <a:ext cx="40211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Such that A(x</a:t>
            </a:r>
            <a:r>
              <a:rPr lang="en-US">
                <a:sym typeface="Symbol" charset="2"/>
              </a:rPr>
              <a:t></a:t>
            </a:r>
            <a:r>
              <a:rPr lang="en-US"/>
              <a:t>,y</a:t>
            </a:r>
            <a:r>
              <a:rPr lang="en-US">
                <a:sym typeface="Symbol" charset="2"/>
              </a:rPr>
              <a:t></a:t>
            </a:r>
            <a:r>
              <a:rPr lang="en-US"/>
              <a:t>) = NO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000" kern="0" dirty="0">
                <a:latin typeface="+mj-lt"/>
                <a:ea typeface="+mj-ea"/>
                <a:cs typeface="+mj-cs"/>
              </a:rPr>
              <a:t>Example: HAM </a:t>
            </a:r>
            <a:r>
              <a:rPr lang="en-US" sz="4000" dirty="0" err="1">
                <a:sym typeface="Symbol" charset="2"/>
              </a:rPr>
              <a:t></a:t>
            </a:r>
            <a:r>
              <a:rPr lang="en-US" sz="4000" dirty="0">
                <a:sym typeface="Symbol" charset="2"/>
              </a:rPr>
              <a:t> NP</a:t>
            </a:r>
            <a:r>
              <a:rPr lang="en-US" sz="4000" kern="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8371" name="TextBox 2"/>
          <p:cNvSpPr txBox="1">
            <a:spLocks noChangeArrowheads="1"/>
          </p:cNvSpPr>
          <p:nvPr/>
        </p:nvSpPr>
        <p:spPr bwMode="auto">
          <a:xfrm>
            <a:off x="750888" y="1422400"/>
            <a:ext cx="7388225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Let A(x,y) be a program that takes two strings x and y, and returns YES if the following conditions hold otherwise it returns NO.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60388" y="3290888"/>
            <a:ext cx="768508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buFont typeface="Arial" charset="0"/>
              <a:buChar char="•"/>
            </a:pPr>
            <a:r>
              <a:rPr lang="en-US"/>
              <a:t> y is a representation of a labeled graph</a:t>
            </a:r>
          </a:p>
          <a:p>
            <a:pPr algn="l">
              <a:buFont typeface="Arial" charset="0"/>
              <a:buChar char="•"/>
            </a:pPr>
            <a:r>
              <a:rPr lang="en-US"/>
              <a:t> x is a representation of a cycle with the 	same labeled vertices as y</a:t>
            </a:r>
          </a:p>
          <a:p>
            <a:pPr algn="l">
              <a:buFont typeface="Arial" charset="0"/>
              <a:buChar char="•"/>
            </a:pPr>
            <a:r>
              <a:rPr lang="en-US"/>
              <a:t> every edge of the cycle x is in the graph 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57213" y="5308600"/>
            <a:ext cx="8135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/>
              <a:t>(All of these conditions can be easily checked in linear time)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2313" y="5980113"/>
            <a:ext cx="701198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By our definition, this proves </a:t>
            </a:r>
            <a:r>
              <a:rPr lang="en-US" kern="0" dirty="0"/>
              <a:t>HAM </a:t>
            </a:r>
            <a:r>
              <a:rPr lang="en-US" dirty="0" err="1">
                <a:sym typeface="Symbol" charset="2"/>
              </a:rPr>
              <a:t></a:t>
            </a:r>
            <a:r>
              <a:rPr lang="en-US" dirty="0">
                <a:sym typeface="Symbol" charset="2"/>
              </a:rPr>
              <a:t> NP</a:t>
            </a:r>
            <a:r>
              <a:rPr lang="en-US" kern="0" dirty="0"/>
              <a:t> 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The $1M Questions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536700"/>
            <a:ext cx="8229600" cy="4525963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2800"/>
              <a:t>The Clay Mathematics Institute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2800"/>
              <a:t>	Millenium Prize Problems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en-US" sz="280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/>
              <a:t>Birch and Swinnerton-Dyer Conjecture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/>
              <a:t>Hodge Conjecture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/>
              <a:t>Navier-Stokes Equations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>
                <a:solidFill>
                  <a:schemeClr val="tx2"/>
                </a:solidFill>
              </a:rPr>
              <a:t>P vs NP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/>
              <a:t>Poincaré Conjecture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/>
              <a:t>Riemann Hypothesis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/>
              <a:t>Yang-Mills Theory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75200" y="4432300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  <a:sym typeface="Symbol" charset="2"/>
              </a:rPr>
              <a:t> s</a:t>
            </a:r>
            <a:r>
              <a:rPr lang="en-US">
                <a:solidFill>
                  <a:schemeClr val="tx2"/>
                </a:solidFill>
              </a:rPr>
              <a:t>olved!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The Class NP</a:t>
            </a:r>
          </a:p>
        </p:txBody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/>
          </a:p>
          <a:p>
            <a:pPr algn="ctr" eaLnBrk="1" hangingPunct="1">
              <a:buFontTx/>
              <a:buNone/>
            </a:pPr>
            <a:r>
              <a:rPr lang="en-US"/>
              <a:t>The class  of sets L for which there exist “short” proofs of membership </a:t>
            </a:r>
            <a:br>
              <a:rPr lang="en-US"/>
            </a:br>
            <a:r>
              <a:rPr lang="en-US" sz="2400"/>
              <a:t>(of polynomial length) </a:t>
            </a:r>
            <a:br>
              <a:rPr lang="en-US" sz="2400"/>
            </a:br>
            <a:r>
              <a:rPr lang="en-US"/>
              <a:t>that can be “quickly” verified </a:t>
            </a:r>
            <a:br>
              <a:rPr lang="en-US"/>
            </a:br>
            <a:r>
              <a:rPr lang="en-US" sz="2400"/>
              <a:t>(in polynomial time)</a:t>
            </a:r>
            <a:r>
              <a:rPr lang="en-US"/>
              <a:t>.</a:t>
            </a:r>
          </a:p>
          <a:p>
            <a:pPr algn="ctr" eaLnBrk="1" hangingPunct="1">
              <a:buFontTx/>
              <a:buNone/>
            </a:pPr>
            <a:endParaRPr lang="en-US"/>
          </a:p>
          <a:p>
            <a:pPr algn="ctr" eaLnBrk="1" hangingPunct="1">
              <a:buFontTx/>
              <a:buNone/>
            </a:pPr>
            <a:r>
              <a:rPr lang="en-US" sz="2000">
                <a:solidFill>
                  <a:schemeClr val="tx2"/>
                </a:solidFill>
              </a:rPr>
              <a:t>Recall: A doesn’t have to find these proofs y; it just needs to be able to verify that y is a “correct” proof.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1"/>
          <p:cNvSpPr txBox="1">
            <a:spLocks noChangeArrowheads="1"/>
          </p:cNvSpPr>
          <p:nvPr/>
        </p:nvSpPr>
        <p:spPr bwMode="auto">
          <a:xfrm>
            <a:off x="3724275" y="920750"/>
            <a:ext cx="1695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P </a:t>
            </a:r>
            <a:r>
              <a:rPr lang="en-US" sz="3600">
                <a:sym typeface="Symbol" charset="2"/>
              </a:rPr>
              <a:t> NP</a:t>
            </a:r>
          </a:p>
        </p:txBody>
      </p:sp>
      <p:sp>
        <p:nvSpPr>
          <p:cNvPr id="1048589" name="Text Box 13"/>
          <p:cNvSpPr txBox="1">
            <a:spLocks noChangeArrowheads="1"/>
          </p:cNvSpPr>
          <p:nvPr/>
        </p:nvSpPr>
        <p:spPr bwMode="auto">
          <a:xfrm>
            <a:off x="844550" y="1935163"/>
            <a:ext cx="7650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/>
              <a:t>For any L in P, we can just take y to be the empty string and satisfy the requirements.</a:t>
            </a:r>
          </a:p>
        </p:txBody>
      </p:sp>
      <p:sp>
        <p:nvSpPr>
          <p:cNvPr id="1048591" name="Text Box 15"/>
          <p:cNvSpPr txBox="1">
            <a:spLocks noChangeArrowheads="1"/>
          </p:cNvSpPr>
          <p:nvPr/>
        </p:nvSpPr>
        <p:spPr bwMode="auto">
          <a:xfrm>
            <a:off x="844550" y="3184525"/>
            <a:ext cx="7169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/>
              <a:t>Hence, </a:t>
            </a:r>
            <a:r>
              <a:rPr lang="en-US">
                <a:solidFill>
                  <a:schemeClr val="tx2"/>
                </a:solidFill>
              </a:rPr>
              <a:t>every language in P is also in NP.</a:t>
            </a: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9" grpId="0"/>
      <p:bldP spid="104859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309688" y="581025"/>
            <a:ext cx="65039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Languages/Functions in NP?</a:t>
            </a:r>
          </a:p>
        </p:txBody>
      </p:sp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2122488" y="2054225"/>
            <a:ext cx="1922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 </a:t>
            </a:r>
            <a:r>
              <a:rPr lang="en-US">
                <a:sym typeface="Symbol" charset="2"/>
              </a:rPr>
              <a:t> HAM?</a:t>
            </a:r>
          </a:p>
        </p:txBody>
      </p:sp>
      <p:sp>
        <p:nvSpPr>
          <p:cNvPr id="61444" name="Text Box 5"/>
          <p:cNvSpPr txBox="1">
            <a:spLocks noChangeArrowheads="1"/>
          </p:cNvSpPr>
          <p:nvPr/>
        </p:nvSpPr>
        <p:spPr bwMode="auto">
          <a:xfrm>
            <a:off x="2122488" y="3014663"/>
            <a:ext cx="2894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 </a:t>
            </a:r>
            <a:r>
              <a:rPr lang="en-US">
                <a:sym typeface="Symbol" charset="2"/>
              </a:rPr>
              <a:t> BI-MATCH?</a:t>
            </a:r>
          </a:p>
        </p:txBody>
      </p:sp>
      <p:sp>
        <p:nvSpPr>
          <p:cNvPr id="61445" name="Text Box 6"/>
          <p:cNvSpPr txBox="1">
            <a:spLocks noChangeArrowheads="1"/>
          </p:cNvSpPr>
          <p:nvPr/>
        </p:nvSpPr>
        <p:spPr bwMode="auto">
          <a:xfrm>
            <a:off x="2122488" y="3976688"/>
            <a:ext cx="1814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 </a:t>
            </a:r>
            <a:r>
              <a:rPr lang="en-US">
                <a:sym typeface="Symbol" charset="2"/>
              </a:rPr>
              <a:t> SAT?</a:t>
            </a:r>
          </a:p>
        </p:txBody>
      </p:sp>
      <p:sp>
        <p:nvSpPr>
          <p:cNvPr id="61446" name="Text Box 7"/>
          <p:cNvSpPr txBox="1">
            <a:spLocks noChangeArrowheads="1"/>
          </p:cNvSpPr>
          <p:nvPr/>
        </p:nvSpPr>
        <p:spPr bwMode="auto">
          <a:xfrm>
            <a:off x="2122488" y="4938713"/>
            <a:ext cx="25860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 </a:t>
            </a:r>
            <a:r>
              <a:rPr lang="en-US">
                <a:sym typeface="Symbol" charset="2"/>
              </a:rPr>
              <a:t> CO-HAM?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013325" y="2005013"/>
            <a:ext cx="3322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(Yes, already saw)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997575" y="2995613"/>
            <a:ext cx="1465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(is in P)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70500" y="3978275"/>
            <a:ext cx="27924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(Yes. explain it)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678488" y="5000625"/>
            <a:ext cx="19748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(not clear)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6125" y="5838825"/>
            <a:ext cx="7780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Proof that something is in NP is often trivial.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Summary: P versus NP</a:t>
            </a:r>
          </a:p>
        </p:txBody>
      </p:sp>
      <p:sp>
        <p:nvSpPr>
          <p:cNvPr id="1051656" name="Text Box 8"/>
          <p:cNvSpPr txBox="1">
            <a:spLocks noChangeArrowheads="1"/>
          </p:cNvSpPr>
          <p:nvPr/>
        </p:nvSpPr>
        <p:spPr bwMode="auto">
          <a:xfrm>
            <a:off x="711200" y="1598613"/>
            <a:ext cx="75485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/>
              <a:t>Set L is in P if membership in L can be </a:t>
            </a:r>
            <a:r>
              <a:rPr lang="en-US">
                <a:solidFill>
                  <a:schemeClr val="tx2"/>
                </a:solidFill>
              </a:rPr>
              <a:t>decided in poly-time</a:t>
            </a:r>
            <a:r>
              <a:rPr lang="en-US"/>
              <a:t>.</a:t>
            </a:r>
          </a:p>
        </p:txBody>
      </p:sp>
      <p:sp>
        <p:nvSpPr>
          <p:cNvPr id="1051657" name="Text Box 9"/>
          <p:cNvSpPr txBox="1">
            <a:spLocks noChangeArrowheads="1"/>
          </p:cNvSpPr>
          <p:nvPr/>
        </p:nvSpPr>
        <p:spPr bwMode="auto">
          <a:xfrm>
            <a:off x="711200" y="2801938"/>
            <a:ext cx="79914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20000"/>
              </a:spcBef>
            </a:pPr>
            <a:r>
              <a:rPr lang="en-US"/>
              <a:t>Set L is in NP if each x in L has a short “proof of membership” that can be </a:t>
            </a:r>
            <a:r>
              <a:rPr lang="en-US">
                <a:solidFill>
                  <a:schemeClr val="tx2"/>
                </a:solidFill>
              </a:rPr>
              <a:t>verified in poly-time</a:t>
            </a:r>
            <a:r>
              <a:rPr lang="en-US"/>
              <a:t>.</a:t>
            </a:r>
          </a:p>
        </p:txBody>
      </p:sp>
      <p:sp>
        <p:nvSpPr>
          <p:cNvPr id="1051658" name="Text Box 10"/>
          <p:cNvSpPr txBox="1">
            <a:spLocks noChangeArrowheads="1"/>
          </p:cNvSpPr>
          <p:nvPr/>
        </p:nvSpPr>
        <p:spPr bwMode="auto">
          <a:xfrm>
            <a:off x="711200" y="4433888"/>
            <a:ext cx="2320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chemeClr val="tx2"/>
                </a:solidFill>
              </a:rPr>
              <a:t>Fact:</a:t>
            </a:r>
            <a:r>
              <a:rPr lang="en-US"/>
              <a:t> P </a:t>
            </a:r>
            <a:r>
              <a:rPr lang="en-US">
                <a:sym typeface="Symbol" charset="2"/>
              </a:rPr>
              <a:t> NP</a:t>
            </a:r>
            <a:endParaRPr lang="en-US"/>
          </a:p>
        </p:txBody>
      </p:sp>
      <p:sp>
        <p:nvSpPr>
          <p:cNvPr id="1051660" name="Text Box 12"/>
          <p:cNvSpPr txBox="1">
            <a:spLocks noChangeArrowheads="1"/>
          </p:cNvSpPr>
          <p:nvPr/>
        </p:nvSpPr>
        <p:spPr bwMode="auto">
          <a:xfrm>
            <a:off x="979418" y="5211763"/>
            <a:ext cx="3833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  <a:sym typeface="Symbol" charset="2"/>
              </a:rPr>
              <a:t>Question:</a:t>
            </a:r>
            <a:r>
              <a:rPr lang="en-US" dirty="0" smtClean="0">
                <a:solidFill>
                  <a:schemeClr val="tx2"/>
                </a:solidFill>
                <a:sym typeface="Symbol" charset="2"/>
              </a:rPr>
              <a:t> </a:t>
            </a:r>
            <a:r>
              <a:rPr lang="en-US" dirty="0" smtClean="0">
                <a:sym typeface="Symbol" charset="2"/>
              </a:rPr>
              <a:t>Is </a:t>
            </a:r>
            <a:r>
              <a:rPr lang="en-US" dirty="0">
                <a:sym typeface="Symbol" charset="2"/>
              </a:rPr>
              <a:t>N</a:t>
            </a:r>
            <a:r>
              <a:rPr lang="en-US" dirty="0"/>
              <a:t>P </a:t>
            </a:r>
            <a:r>
              <a:rPr lang="en-US" dirty="0" err="1">
                <a:sym typeface="Symbol" charset="2"/>
              </a:rPr>
              <a:t></a:t>
            </a:r>
            <a:r>
              <a:rPr lang="en-US" dirty="0">
                <a:sym typeface="Symbol" charset="2"/>
              </a:rPr>
              <a:t> P ?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51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51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1656" grpId="0"/>
      <p:bldP spid="1051657" grpId="0"/>
      <p:bldP spid="1051658" grpId="0"/>
      <p:bldP spid="105166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8"/>
          <p:cNvSpPr txBox="1">
            <a:spLocks noChangeArrowheads="1"/>
          </p:cNvSpPr>
          <p:nvPr/>
        </p:nvSpPr>
        <p:spPr bwMode="auto">
          <a:xfrm>
            <a:off x="2873375" y="2346325"/>
            <a:ext cx="33972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800"/>
              <a:t>Why Care?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4450" y="1831975"/>
            <a:ext cx="702945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400"/>
          </a:p>
          <a:p>
            <a:pPr eaLnBrk="1" hangingPunct="1">
              <a:buFontTx/>
              <a:buNone/>
            </a:pPr>
            <a:r>
              <a:rPr lang="en-US" sz="2400"/>
              <a:t>Classroom Scheduling</a:t>
            </a:r>
          </a:p>
          <a:p>
            <a:pPr eaLnBrk="1" hangingPunct="1">
              <a:buFontTx/>
              <a:buNone/>
            </a:pPr>
            <a:r>
              <a:rPr lang="en-US" sz="2400"/>
              <a:t>Packing objects into bins</a:t>
            </a:r>
          </a:p>
          <a:p>
            <a:pPr eaLnBrk="1" hangingPunct="1">
              <a:buFontTx/>
              <a:buNone/>
            </a:pPr>
            <a:r>
              <a:rPr lang="en-US" sz="2400"/>
              <a:t>Scheduling jobs on machines</a:t>
            </a:r>
          </a:p>
          <a:p>
            <a:pPr eaLnBrk="1" hangingPunct="1">
              <a:buFontTx/>
              <a:buNone/>
            </a:pPr>
            <a:r>
              <a:rPr lang="en-US" sz="2400"/>
              <a:t>Finding cheap tours visiting a subset of cities</a:t>
            </a:r>
          </a:p>
          <a:p>
            <a:pPr eaLnBrk="1" hangingPunct="1">
              <a:buFontTx/>
              <a:buNone/>
            </a:pPr>
            <a:r>
              <a:rPr lang="en-US" sz="2400"/>
              <a:t>Allocating variables to registers</a:t>
            </a:r>
          </a:p>
          <a:p>
            <a:pPr eaLnBrk="1" hangingPunct="1">
              <a:buFontTx/>
              <a:buNone/>
            </a:pPr>
            <a:r>
              <a:rPr lang="en-US" sz="2400"/>
              <a:t>Finding good packet routings in networks</a:t>
            </a:r>
          </a:p>
          <a:p>
            <a:pPr eaLnBrk="1" hangingPunct="1">
              <a:buFontTx/>
              <a:buNone/>
            </a:pPr>
            <a:r>
              <a:rPr lang="en-US" sz="2400"/>
              <a:t>Decryption</a:t>
            </a:r>
          </a:p>
          <a:p>
            <a:pPr eaLnBrk="1" hangingPunct="1">
              <a:buFontTx/>
              <a:buNone/>
            </a:pPr>
            <a:r>
              <a:rPr lang="en-US" sz="2400"/>
              <a:t>…</a:t>
            </a:r>
          </a:p>
        </p:txBody>
      </p:sp>
      <p:sp>
        <p:nvSpPr>
          <p:cNvPr id="64515" name="Text Box 7"/>
          <p:cNvSpPr txBox="1">
            <a:spLocks noChangeArrowheads="1"/>
          </p:cNvSpPr>
          <p:nvPr/>
        </p:nvSpPr>
        <p:spPr bwMode="auto">
          <a:xfrm>
            <a:off x="1185863" y="503238"/>
            <a:ext cx="67706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NP Contains Lots of Problems</a:t>
            </a:r>
            <a:br>
              <a:rPr lang="en-US" sz="3600"/>
            </a:br>
            <a:r>
              <a:rPr lang="en-US" sz="3600"/>
              <a:t>We Don’t Know to be in P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5"/>
          <p:cNvSpPr txBox="1">
            <a:spLocks noChangeArrowheads="1"/>
          </p:cNvSpPr>
          <p:nvPr/>
        </p:nvSpPr>
        <p:spPr bwMode="auto">
          <a:xfrm>
            <a:off x="1485900" y="1757363"/>
            <a:ext cx="6186488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/>
              <a:t>OK, OK, I care...</a:t>
            </a:r>
          </a:p>
          <a:p>
            <a:endParaRPr lang="en-US" sz="4000"/>
          </a:p>
          <a:p>
            <a:r>
              <a:rPr lang="en-US" sz="4000"/>
              <a:t>But where do I begin</a:t>
            </a:r>
          </a:p>
          <a:p>
            <a:r>
              <a:rPr lang="en-US" sz="4000"/>
              <a:t>if I want to reason about</a:t>
            </a:r>
            <a:br>
              <a:rPr lang="en-US" sz="4000"/>
            </a:br>
            <a:r>
              <a:rPr lang="en-US" sz="4000"/>
              <a:t>the P=NP problem?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762" name="Text Box 18"/>
          <p:cNvSpPr txBox="1">
            <a:spLocks noChangeArrowheads="1"/>
          </p:cNvSpPr>
          <p:nvPr/>
        </p:nvSpPr>
        <p:spPr bwMode="auto">
          <a:xfrm>
            <a:off x="2076450" y="817563"/>
            <a:ext cx="4989513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How can we prove that</a:t>
            </a:r>
          </a:p>
          <a:p>
            <a:r>
              <a:rPr lang="en-US"/>
              <a:t>NP </a:t>
            </a:r>
            <a:r>
              <a:rPr lang="en-US">
                <a:sym typeface="Symbol" charset="2"/>
              </a:rPr>
              <a:t> P?</a:t>
            </a:r>
          </a:p>
          <a:p>
            <a:endParaRPr lang="en-US">
              <a:sym typeface="Symbol" charset="2"/>
            </a:endParaRPr>
          </a:p>
          <a:p>
            <a:r>
              <a:rPr lang="en-US">
                <a:sym typeface="Symbol" charset="2"/>
              </a:rPr>
              <a:t>I would have to show that</a:t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>every set in NP has a</a:t>
            </a:r>
          </a:p>
          <a:p>
            <a:r>
              <a:rPr lang="en-US">
                <a:sym typeface="Symbol" charset="2"/>
              </a:rPr>
              <a:t>polynomial time algorithm…</a:t>
            </a:r>
          </a:p>
          <a:p>
            <a:endParaRPr lang="en-US">
              <a:sym typeface="Symbol" charset="2"/>
            </a:endParaRPr>
          </a:p>
          <a:p>
            <a:r>
              <a:rPr lang="en-US">
                <a:sym typeface="Symbol" charset="2"/>
              </a:rPr>
              <a:t>How do I do that?</a:t>
            </a:r>
          </a:p>
          <a:p>
            <a:r>
              <a:rPr lang="en-US">
                <a:sym typeface="Symbol" charset="2"/>
              </a:rPr>
              <a:t>It may take a long time!</a:t>
            </a:r>
          </a:p>
          <a:p>
            <a:r>
              <a:rPr lang="en-US">
                <a:sym typeface="Symbol" charset="2"/>
              </a:rPr>
              <a:t>Also, what if I forgot one of </a:t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>the sets in NP?</a:t>
            </a: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8"/>
          <p:cNvSpPr txBox="1">
            <a:spLocks noChangeArrowheads="1"/>
          </p:cNvSpPr>
          <p:nvPr/>
        </p:nvSpPr>
        <p:spPr bwMode="auto">
          <a:xfrm>
            <a:off x="1154113" y="911225"/>
            <a:ext cx="6834187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600"/>
              <a:t>We can describe </a:t>
            </a:r>
            <a:br>
              <a:rPr lang="en-US" sz="3600"/>
            </a:br>
            <a:r>
              <a:rPr lang="en-US" sz="3600">
                <a:solidFill>
                  <a:schemeClr val="accent2"/>
                </a:solidFill>
              </a:rPr>
              <a:t>just</a:t>
            </a:r>
            <a:r>
              <a:rPr lang="en-US" sz="3600"/>
              <a:t> </a:t>
            </a:r>
            <a:r>
              <a:rPr lang="en-US" sz="3600">
                <a:solidFill>
                  <a:schemeClr val="tx2"/>
                </a:solidFill>
              </a:rPr>
              <a:t>one </a:t>
            </a:r>
            <a:r>
              <a:rPr lang="en-US" sz="3600"/>
              <a:t>problem L in NP, </a:t>
            </a:r>
            <a:br>
              <a:rPr lang="en-US" sz="3600"/>
            </a:br>
            <a:r>
              <a:rPr lang="en-US" sz="3600"/>
              <a:t>such that </a:t>
            </a:r>
            <a:br>
              <a:rPr lang="en-US" sz="3600"/>
            </a:br>
            <a:r>
              <a:rPr lang="en-US" sz="3600"/>
              <a:t>if this problem L is in P, </a:t>
            </a:r>
            <a:br>
              <a:rPr lang="en-US" sz="3600"/>
            </a:br>
            <a:r>
              <a:rPr lang="en-US" sz="3600"/>
              <a:t>then NP </a:t>
            </a:r>
            <a:r>
              <a:rPr lang="en-US" sz="3600">
                <a:sym typeface="Symbol" charset="2"/>
              </a:rPr>
              <a:t> P.</a:t>
            </a:r>
          </a:p>
          <a:p>
            <a:endParaRPr lang="en-US" sz="3600">
              <a:sym typeface="Symbol" charset="2"/>
            </a:endParaRPr>
          </a:p>
          <a:p>
            <a:r>
              <a:rPr lang="en-US" sz="3600">
                <a:sym typeface="Symbol" charset="2"/>
              </a:rPr>
              <a:t>It is a problem that can</a:t>
            </a:r>
            <a:br>
              <a:rPr lang="en-US" sz="3600">
                <a:sym typeface="Symbol" charset="2"/>
              </a:rPr>
            </a:br>
            <a:r>
              <a:rPr lang="en-US" sz="3600">
                <a:sym typeface="Symbol" charset="2"/>
              </a:rPr>
              <a:t>capture all other problems</a:t>
            </a:r>
            <a:br>
              <a:rPr lang="en-US" sz="3600">
                <a:sym typeface="Symbol" charset="2"/>
              </a:rPr>
            </a:br>
            <a:r>
              <a:rPr lang="en-US" sz="3600">
                <a:sym typeface="Symbol" charset="2"/>
              </a:rPr>
              <a:t>in NP.</a:t>
            </a:r>
            <a:endParaRPr lang="en-US" sz="360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0"/>
          <p:cNvSpPr txBox="1">
            <a:spLocks noChangeArrowheads="1"/>
          </p:cNvSpPr>
          <p:nvPr/>
        </p:nvSpPr>
        <p:spPr bwMode="auto">
          <a:xfrm>
            <a:off x="1836738" y="2784475"/>
            <a:ext cx="5470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The “Hardest” Set in NP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The P versus NP problem</a:t>
            </a:r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9038"/>
            <a:ext cx="8458200" cy="452596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800"/>
          </a:p>
          <a:p>
            <a:pPr eaLnBrk="1" hangingPunct="1">
              <a:buFontTx/>
              <a:buNone/>
            </a:pPr>
            <a:r>
              <a:rPr lang="en-US" sz="2800"/>
              <a:t>Is perhaps the biggest open problem</a:t>
            </a:r>
          </a:p>
          <a:p>
            <a:pPr eaLnBrk="1" hangingPunct="1">
              <a:buFontTx/>
              <a:buNone/>
            </a:pPr>
            <a:r>
              <a:rPr lang="en-US" sz="2800"/>
              <a:t>in computer science (and mathematics!) today.</a:t>
            </a:r>
          </a:p>
          <a:p>
            <a:pPr eaLnBrk="1" hangingPunct="1">
              <a:buFontTx/>
              <a:buNone/>
            </a:pPr>
            <a:endParaRPr lang="en-US" sz="2800"/>
          </a:p>
          <a:p>
            <a:pPr eaLnBrk="1" hangingPunct="1">
              <a:buFontTx/>
              <a:buNone/>
            </a:pPr>
            <a:r>
              <a:rPr lang="en-US" sz="2800"/>
              <a:t>(Even featured in the TV show NUMB3RS)</a:t>
            </a:r>
          </a:p>
          <a:p>
            <a:pPr eaLnBrk="1" hangingPunct="1">
              <a:buFontTx/>
              <a:buNone/>
            </a:pPr>
            <a:endParaRPr lang="en-US" sz="2800"/>
          </a:p>
          <a:p>
            <a:pPr algn="ctr" eaLnBrk="1" hangingPunct="1">
              <a:buFontTx/>
              <a:buNone/>
            </a:pPr>
            <a:r>
              <a:rPr lang="en-US">
                <a:solidFill>
                  <a:schemeClr val="tx2"/>
                </a:solidFill>
              </a:rPr>
              <a:t>But what is the P-NP problem?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60"/>
          <p:cNvSpPr txBox="1">
            <a:spLocks noChangeArrowheads="1"/>
          </p:cNvSpPr>
          <p:nvPr/>
        </p:nvSpPr>
        <p:spPr bwMode="auto">
          <a:xfrm>
            <a:off x="3638550" y="638175"/>
            <a:ext cx="1865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Sudoku</a:t>
            </a:r>
          </a:p>
        </p:txBody>
      </p:sp>
      <p:grpSp>
        <p:nvGrpSpPr>
          <p:cNvPr id="71683" name="Group 61"/>
          <p:cNvGrpSpPr>
            <a:grpSpLocks/>
          </p:cNvGrpSpPr>
          <p:nvPr/>
        </p:nvGrpSpPr>
        <p:grpSpPr bwMode="auto">
          <a:xfrm>
            <a:off x="882650" y="538163"/>
            <a:ext cx="1990725" cy="1893887"/>
            <a:chOff x="1538" y="842"/>
            <a:chExt cx="3104" cy="3108"/>
          </a:xfrm>
        </p:grpSpPr>
        <p:pic>
          <p:nvPicPr>
            <p:cNvPr id="71691" name="Picture 6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1" y="927"/>
              <a:ext cx="2785" cy="2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692" name="Rectangle 63"/>
            <p:cNvSpPr>
              <a:spLocks noChangeArrowheads="1"/>
            </p:cNvSpPr>
            <p:nvPr/>
          </p:nvSpPr>
          <p:spPr bwMode="auto">
            <a:xfrm>
              <a:off x="1538" y="3614"/>
              <a:ext cx="2927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3" name="Rectangle 64"/>
            <p:cNvSpPr>
              <a:spLocks noChangeArrowheads="1"/>
            </p:cNvSpPr>
            <p:nvPr/>
          </p:nvSpPr>
          <p:spPr bwMode="auto">
            <a:xfrm rot="5400000">
              <a:off x="3029" y="2119"/>
              <a:ext cx="2889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1684" name="Group 65"/>
          <p:cNvGrpSpPr>
            <a:grpSpLocks/>
          </p:cNvGrpSpPr>
          <p:nvPr/>
        </p:nvGrpSpPr>
        <p:grpSpPr bwMode="auto">
          <a:xfrm>
            <a:off x="692150" y="2574925"/>
            <a:ext cx="2454275" cy="2359025"/>
            <a:chOff x="1388" y="717"/>
            <a:chExt cx="3296" cy="3288"/>
          </a:xfrm>
        </p:grpSpPr>
        <p:pic>
          <p:nvPicPr>
            <p:cNvPr id="71688" name="Picture 6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2" y="768"/>
              <a:ext cx="3022" cy="3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689" name="Rectangle 67"/>
            <p:cNvSpPr>
              <a:spLocks noChangeArrowheads="1"/>
            </p:cNvSpPr>
            <p:nvPr/>
          </p:nvSpPr>
          <p:spPr bwMode="auto">
            <a:xfrm>
              <a:off x="1388" y="3669"/>
              <a:ext cx="2980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0" name="Rectangle 68"/>
            <p:cNvSpPr>
              <a:spLocks noChangeArrowheads="1"/>
            </p:cNvSpPr>
            <p:nvPr/>
          </p:nvSpPr>
          <p:spPr bwMode="auto">
            <a:xfrm rot="5400000">
              <a:off x="2876" y="2189"/>
              <a:ext cx="3279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685" name="Text Box 69"/>
          <p:cNvSpPr txBox="1">
            <a:spLocks noChangeArrowheads="1"/>
          </p:cNvSpPr>
          <p:nvPr/>
        </p:nvSpPr>
        <p:spPr bwMode="auto">
          <a:xfrm>
            <a:off x="1020763" y="6015038"/>
            <a:ext cx="1554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 x n x n</a:t>
            </a:r>
          </a:p>
        </p:txBody>
      </p:sp>
      <p:sp>
        <p:nvSpPr>
          <p:cNvPr id="71686" name="Text Box 70"/>
          <p:cNvSpPr txBox="1">
            <a:spLocks noChangeArrowheads="1"/>
          </p:cNvSpPr>
          <p:nvPr/>
        </p:nvSpPr>
        <p:spPr bwMode="auto">
          <a:xfrm rot="-5400000">
            <a:off x="994569" y="4861719"/>
            <a:ext cx="10414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7200"/>
              <a:t>...</a:t>
            </a:r>
          </a:p>
        </p:txBody>
      </p:sp>
      <p:sp>
        <p:nvSpPr>
          <p:cNvPr id="1136716" name="Text Box 76"/>
          <p:cNvSpPr txBox="1">
            <a:spLocks noChangeArrowheads="1"/>
          </p:cNvSpPr>
          <p:nvPr/>
        </p:nvSpPr>
        <p:spPr bwMode="auto">
          <a:xfrm>
            <a:off x="3719513" y="1962150"/>
            <a:ext cx="4467225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Sudoku has a </a:t>
            </a:r>
            <a:br>
              <a:rPr lang="en-US"/>
            </a:br>
            <a:r>
              <a:rPr lang="en-US"/>
              <a:t>polynomial time algorithm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if and only if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P = NP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6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1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1712913" y="425450"/>
            <a:ext cx="5718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The “Hardest” Sets in NP</a:t>
            </a:r>
          </a:p>
        </p:txBody>
      </p:sp>
      <p:sp>
        <p:nvSpPr>
          <p:cNvPr id="1140739" name="Text Box 3"/>
          <p:cNvSpPr txBox="1">
            <a:spLocks noChangeArrowheads="1"/>
          </p:cNvSpPr>
          <p:nvPr/>
        </p:nvSpPr>
        <p:spPr bwMode="auto">
          <a:xfrm>
            <a:off x="2420938" y="1314450"/>
            <a:ext cx="1489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Sudoku</a:t>
            </a:r>
          </a:p>
        </p:txBody>
      </p:sp>
      <p:sp>
        <p:nvSpPr>
          <p:cNvPr id="1140740" name="Text Box 4"/>
          <p:cNvSpPr txBox="1">
            <a:spLocks noChangeArrowheads="1"/>
          </p:cNvSpPr>
          <p:nvPr/>
        </p:nvSpPr>
        <p:spPr bwMode="auto">
          <a:xfrm>
            <a:off x="1563688" y="2217738"/>
            <a:ext cx="898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SAT</a:t>
            </a:r>
          </a:p>
        </p:txBody>
      </p:sp>
      <p:sp>
        <p:nvSpPr>
          <p:cNvPr id="1140741" name="Text Box 5"/>
          <p:cNvSpPr txBox="1">
            <a:spLocks noChangeArrowheads="1"/>
          </p:cNvSpPr>
          <p:nvPr/>
        </p:nvSpPr>
        <p:spPr bwMode="auto">
          <a:xfrm>
            <a:off x="1862138" y="3262313"/>
            <a:ext cx="2500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3-Colorability</a:t>
            </a:r>
          </a:p>
        </p:txBody>
      </p:sp>
      <p:sp>
        <p:nvSpPr>
          <p:cNvPr id="1140742" name="Text Box 6"/>
          <p:cNvSpPr txBox="1">
            <a:spLocks noChangeArrowheads="1"/>
          </p:cNvSpPr>
          <p:nvPr/>
        </p:nvSpPr>
        <p:spPr bwMode="auto">
          <a:xfrm>
            <a:off x="4613275" y="1338263"/>
            <a:ext cx="1289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Clique</a:t>
            </a:r>
          </a:p>
        </p:txBody>
      </p:sp>
      <p:sp>
        <p:nvSpPr>
          <p:cNvPr id="1140743" name="Text Box 7"/>
          <p:cNvSpPr txBox="1">
            <a:spLocks noChangeArrowheads="1"/>
          </p:cNvSpPr>
          <p:nvPr/>
        </p:nvSpPr>
        <p:spPr bwMode="auto">
          <a:xfrm>
            <a:off x="4778375" y="3121025"/>
            <a:ext cx="1006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HAM</a:t>
            </a:r>
          </a:p>
        </p:txBody>
      </p:sp>
      <p:sp>
        <p:nvSpPr>
          <p:cNvPr id="1140744" name="Text Box 8"/>
          <p:cNvSpPr txBox="1">
            <a:spLocks noChangeArrowheads="1"/>
          </p:cNvSpPr>
          <p:nvPr/>
        </p:nvSpPr>
        <p:spPr bwMode="auto">
          <a:xfrm>
            <a:off x="5159375" y="2311400"/>
            <a:ext cx="3055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Independent-Set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58975" y="4538663"/>
            <a:ext cx="45640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These problems are all </a:t>
            </a:r>
            <a:br>
              <a:rPr lang="en-US" sz="2400"/>
            </a:br>
            <a:r>
              <a:rPr lang="en-US" sz="2400"/>
              <a:t>“polynomial-time equivalent”.</a:t>
            </a: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1287463" y="5556250"/>
            <a:ext cx="62309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I.e., each of these can be reduced to any</a:t>
            </a:r>
            <a:br>
              <a:rPr lang="en-US" sz="2400"/>
            </a:br>
            <a:r>
              <a:rPr lang="en-US" sz="2400"/>
              <a:t>of the others in poly-time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4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4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4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4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4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0739" grpId="0"/>
      <p:bldP spid="1140740" grpId="0"/>
      <p:bldP spid="1140741" grpId="0"/>
      <p:bldP spid="1140742" grpId="0"/>
      <p:bldP spid="1140743" grpId="0"/>
      <p:bldP spid="1140744" grpId="0"/>
      <p:bldP spid="9" grpId="0"/>
      <p:bldP spid="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4000500" y="3714750"/>
            <a:ext cx="1322388" cy="1004888"/>
          </a:xfrm>
          <a:prstGeom prst="ellipse">
            <a:avLst/>
          </a:prstGeom>
          <a:solidFill>
            <a:srgbClr val="CC9900">
              <a:alpha val="36862"/>
            </a:srgbClr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1" name="Text Box 2"/>
          <p:cNvSpPr txBox="1">
            <a:spLocks noChangeArrowheads="1"/>
          </p:cNvSpPr>
          <p:nvPr/>
        </p:nvSpPr>
        <p:spPr bwMode="auto">
          <a:xfrm>
            <a:off x="692150" y="498475"/>
            <a:ext cx="7991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“Poly-time reducible to each other”</a:t>
            </a:r>
          </a:p>
        </p:txBody>
      </p:sp>
      <p:sp>
        <p:nvSpPr>
          <p:cNvPr id="73732" name="TextBox 8"/>
          <p:cNvSpPr txBox="1">
            <a:spLocks noChangeArrowheads="1"/>
          </p:cNvSpPr>
          <p:nvPr/>
        </p:nvSpPr>
        <p:spPr bwMode="auto">
          <a:xfrm>
            <a:off x="498475" y="1592263"/>
            <a:ext cx="80375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Reducing problem Y to problem X in poly-time</a:t>
            </a:r>
          </a:p>
        </p:txBody>
      </p:sp>
      <p:pic>
        <p:nvPicPr>
          <p:cNvPr id="73733" name="Picture 2" descr="Z3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22888" y="4213225"/>
            <a:ext cx="1076325" cy="12573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3734" name="Picture 4" descr="Z3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3863" y="4200525"/>
            <a:ext cx="1076325" cy="12573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3735" name="TextBox 11"/>
          <p:cNvSpPr txBox="1">
            <a:spLocks noChangeArrowheads="1"/>
          </p:cNvSpPr>
          <p:nvPr/>
        </p:nvSpPr>
        <p:spPr bwMode="auto">
          <a:xfrm>
            <a:off x="5062538" y="5519738"/>
            <a:ext cx="1427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Oracle for</a:t>
            </a:r>
            <a:br>
              <a:rPr lang="en-US" sz="2000"/>
            </a:br>
            <a:r>
              <a:rPr lang="en-US" sz="2000"/>
              <a:t>problem X</a:t>
            </a:r>
          </a:p>
        </p:txBody>
      </p:sp>
      <p:sp>
        <p:nvSpPr>
          <p:cNvPr id="73736" name="TextBox 6"/>
          <p:cNvSpPr txBox="1">
            <a:spLocks noChangeArrowheads="1"/>
          </p:cNvSpPr>
          <p:nvPr/>
        </p:nvSpPr>
        <p:spPr bwMode="auto">
          <a:xfrm>
            <a:off x="2749550" y="5540375"/>
            <a:ext cx="1427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Oracle for</a:t>
            </a:r>
            <a:br>
              <a:rPr lang="en-US" sz="2000"/>
            </a:br>
            <a:r>
              <a:rPr lang="en-US" sz="2000"/>
              <a:t>problem Y</a:t>
            </a:r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2233613" y="3697288"/>
            <a:ext cx="685800" cy="1295400"/>
          </a:xfrm>
          <a:custGeom>
            <a:avLst/>
            <a:gdLst>
              <a:gd name="T0" fmla="*/ 0 w 432"/>
              <a:gd name="T1" fmla="*/ 0 h 816"/>
              <a:gd name="T2" fmla="*/ 2147483647 w 432"/>
              <a:gd name="T3" fmla="*/ 2147483647 h 816"/>
              <a:gd name="T4" fmla="*/ 2147483647 w 432"/>
              <a:gd name="T5" fmla="*/ 2147483647 h 816"/>
              <a:gd name="T6" fmla="*/ 0 60000 65536"/>
              <a:gd name="T7" fmla="*/ 0 60000 65536"/>
              <a:gd name="T8" fmla="*/ 0 60000 65536"/>
              <a:gd name="T9" fmla="*/ 0 w 432"/>
              <a:gd name="T10" fmla="*/ 0 h 816"/>
              <a:gd name="T11" fmla="*/ 432 w 432"/>
              <a:gd name="T12" fmla="*/ 816 h 8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816">
                <a:moveTo>
                  <a:pt x="0" y="0"/>
                </a:moveTo>
                <a:cubicBezTo>
                  <a:pt x="12" y="196"/>
                  <a:pt x="24" y="392"/>
                  <a:pt x="96" y="528"/>
                </a:cubicBezTo>
                <a:cubicBezTo>
                  <a:pt x="168" y="664"/>
                  <a:pt x="376" y="760"/>
                  <a:pt x="432" y="816"/>
                </a:cubicBezTo>
              </a:path>
            </a:pathLst>
          </a:custGeom>
          <a:noFill/>
          <a:ln w="57150" cap="sq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 lIns="274320" rIns="27432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Freeform 14"/>
          <p:cNvSpPr>
            <a:spLocks/>
          </p:cNvSpPr>
          <p:nvPr/>
        </p:nvSpPr>
        <p:spPr bwMode="auto">
          <a:xfrm>
            <a:off x="2522538" y="3822700"/>
            <a:ext cx="384175" cy="746125"/>
          </a:xfrm>
          <a:custGeom>
            <a:avLst/>
            <a:gdLst>
              <a:gd name="T0" fmla="*/ 2147483647 w 242"/>
              <a:gd name="T1" fmla="*/ 2147483647 h 470"/>
              <a:gd name="T2" fmla="*/ 2147483647 w 242"/>
              <a:gd name="T3" fmla="*/ 2147483647 h 470"/>
              <a:gd name="T4" fmla="*/ 2147483647 w 242"/>
              <a:gd name="T5" fmla="*/ 0 h 470"/>
              <a:gd name="T6" fmla="*/ 0 60000 65536"/>
              <a:gd name="T7" fmla="*/ 0 60000 65536"/>
              <a:gd name="T8" fmla="*/ 0 60000 65536"/>
              <a:gd name="T9" fmla="*/ 0 w 242"/>
              <a:gd name="T10" fmla="*/ 0 h 470"/>
              <a:gd name="T11" fmla="*/ 242 w 242"/>
              <a:gd name="T12" fmla="*/ 470 h 4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" h="470">
                <a:moveTo>
                  <a:pt x="242" y="470"/>
                </a:moveTo>
                <a:cubicBezTo>
                  <a:pt x="208" y="449"/>
                  <a:pt x="80" y="423"/>
                  <a:pt x="40" y="345"/>
                </a:cubicBezTo>
                <a:cubicBezTo>
                  <a:pt x="0" y="267"/>
                  <a:pt x="10" y="72"/>
                  <a:pt x="2" y="0"/>
                </a:cubicBezTo>
              </a:path>
            </a:pathLst>
          </a:custGeom>
          <a:noFill/>
          <a:ln w="57150" cap="sq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274320" rIns="27432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342900" y="3838575"/>
            <a:ext cx="1873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tabLst>
                <a:tab pos="858838" algn="l"/>
              </a:tabLst>
            </a:pPr>
            <a:r>
              <a:rPr lang="en-US" sz="2000"/>
              <a:t>Instance I</a:t>
            </a:r>
            <a:r>
              <a:rPr lang="en-US" sz="2000" baseline="-25000"/>
              <a:t>Y</a:t>
            </a:r>
            <a:r>
              <a:rPr lang="en-US" sz="2000"/>
              <a:t> of</a:t>
            </a:r>
            <a:br>
              <a:rPr lang="en-US" sz="2000"/>
            </a:br>
            <a:r>
              <a:rPr lang="en-US" sz="2000"/>
              <a:t>problem Y</a:t>
            </a: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4159250" y="4733925"/>
            <a:ext cx="1006475" cy="3175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 lIns="274320" rIns="27432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>
            <a:off x="4129088" y="4903788"/>
            <a:ext cx="1006475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274320" rIns="27432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4022725" y="3795713"/>
            <a:ext cx="12493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tabLst>
                <a:tab pos="858838" algn="l"/>
              </a:tabLst>
            </a:pPr>
            <a:r>
              <a:rPr lang="en-US" sz="1600"/>
              <a:t>Instance </a:t>
            </a:r>
            <a:br>
              <a:rPr lang="en-US" sz="1600"/>
            </a:br>
            <a:r>
              <a:rPr lang="en-US" sz="1600"/>
              <a:t>I</a:t>
            </a:r>
            <a:r>
              <a:rPr lang="en-US" sz="1600" baseline="-25000"/>
              <a:t>X</a:t>
            </a:r>
            <a:r>
              <a:rPr lang="en-US" sz="1600"/>
              <a:t> = F(I</a:t>
            </a:r>
            <a:r>
              <a:rPr lang="en-US" sz="1600" baseline="-25000"/>
              <a:t>Y </a:t>
            </a:r>
            <a:r>
              <a:rPr lang="en-US" sz="1600"/>
              <a:t>) of</a:t>
            </a:r>
            <a:br>
              <a:rPr lang="en-US" sz="1600"/>
            </a:br>
            <a:r>
              <a:rPr lang="en-US" sz="1600"/>
              <a:t>problem X</a:t>
            </a:r>
          </a:p>
        </p:txBody>
      </p:sp>
      <p:cxnSp>
        <p:nvCxnSpPr>
          <p:cNvPr id="19" name="Straight Arrow Connector 18"/>
          <p:cNvCxnSpPr>
            <a:cxnSpLocks noChangeShapeType="1"/>
            <a:endCxn id="16" idx="7"/>
          </p:cNvCxnSpPr>
          <p:nvPr/>
        </p:nvCxnSpPr>
        <p:spPr bwMode="auto">
          <a:xfrm rot="5400000">
            <a:off x="4997451" y="3397250"/>
            <a:ext cx="596900" cy="33337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314950" y="2620963"/>
            <a:ext cx="1825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F is poly-time</a:t>
            </a:r>
            <a:br>
              <a:rPr lang="en-US" sz="2000">
                <a:solidFill>
                  <a:schemeClr val="accent2"/>
                </a:solidFill>
              </a:rPr>
            </a:br>
            <a:r>
              <a:rPr lang="en-US" sz="2000">
                <a:solidFill>
                  <a:schemeClr val="accent2"/>
                </a:solidFill>
              </a:rPr>
              <a:t>computable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71950" y="4987925"/>
            <a:ext cx="1033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Answer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274888" y="3443288"/>
            <a:ext cx="10334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Answer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 animBg="1"/>
      <p:bldP spid="13" grpId="0" animBg="1"/>
      <p:bldP spid="14" grpId="0"/>
      <p:bldP spid="15" grpId="0" animBg="1"/>
      <p:bldP spid="18" grpId="0" animBg="1"/>
      <p:bldP spid="21" grpId="0"/>
      <p:bldP spid="20" grpId="0"/>
      <p:bldP spid="17" grpId="0"/>
      <p:bldP spid="2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3"/>
          <p:cNvSpPr txBox="1">
            <a:spLocks noChangeArrowheads="1"/>
          </p:cNvSpPr>
          <p:nvPr/>
        </p:nvSpPr>
        <p:spPr bwMode="auto">
          <a:xfrm>
            <a:off x="1738313" y="2540000"/>
            <a:ext cx="56657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600"/>
              <a:t>How do you prove these are the hardest?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40"/>
          <p:cNvSpPr txBox="1">
            <a:spLocks noChangeArrowheads="1"/>
          </p:cNvSpPr>
          <p:nvPr/>
        </p:nvSpPr>
        <p:spPr bwMode="auto">
          <a:xfrm>
            <a:off x="652463" y="819150"/>
            <a:ext cx="7837487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Theorem [Cook/Levin]:</a:t>
            </a:r>
          </a:p>
          <a:p>
            <a:pPr algn="l"/>
            <a:r>
              <a:rPr lang="en-US"/>
              <a:t/>
            </a:r>
            <a:br>
              <a:rPr lang="en-US"/>
            </a:br>
            <a:r>
              <a:rPr lang="en-US"/>
              <a:t>SAT is one language in NP, such that if we can show SAT is in P, then we have shown NP </a:t>
            </a:r>
            <a:r>
              <a:rPr lang="en-US">
                <a:sym typeface="Symbol" charset="2"/>
              </a:rPr>
              <a:t> P.</a:t>
            </a:r>
          </a:p>
          <a:p>
            <a:pPr algn="l"/>
            <a:endParaRPr lang="en-US">
              <a:sym typeface="Symbol" charset="2"/>
            </a:endParaRPr>
          </a:p>
          <a:p>
            <a:pPr algn="l"/>
            <a:r>
              <a:rPr lang="en-US">
                <a:sym typeface="Symbol" charset="2"/>
              </a:rPr>
              <a:t>SAT is a language in NP that can capture all other languages in NP.</a:t>
            </a:r>
          </a:p>
          <a:p>
            <a:pPr algn="l"/>
            <a:endParaRPr lang="en-US">
              <a:sym typeface="Symbol" charset="2"/>
            </a:endParaRPr>
          </a:p>
          <a:p>
            <a:pPr algn="l"/>
            <a:r>
              <a:rPr lang="en-US">
                <a:sym typeface="Symbol" charset="2"/>
              </a:rPr>
              <a:t>We say SAT is </a:t>
            </a:r>
            <a:r>
              <a:rPr lang="en-US">
                <a:solidFill>
                  <a:schemeClr val="tx2"/>
                </a:solidFill>
                <a:sym typeface="Symbol" charset="2"/>
              </a:rPr>
              <a:t>NP-complete</a:t>
            </a:r>
            <a:r>
              <a:rPr lang="en-US">
                <a:sym typeface="Symbol" charset="2"/>
              </a:rPr>
              <a:t>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6" name="Group 2"/>
          <p:cNvGrpSpPr>
            <a:grpSpLocks/>
          </p:cNvGrpSpPr>
          <p:nvPr/>
        </p:nvGrpSpPr>
        <p:grpSpPr bwMode="auto">
          <a:xfrm>
            <a:off x="5638800" y="2562225"/>
            <a:ext cx="2325688" cy="3000375"/>
            <a:chOff x="3767" y="2142"/>
            <a:chExt cx="1465" cy="1890"/>
          </a:xfrm>
        </p:grpSpPr>
        <p:sp>
          <p:nvSpPr>
            <p:cNvPr id="77847" name="AutoShape 3"/>
            <p:cNvSpPr>
              <a:spLocks noChangeArrowheads="1"/>
            </p:cNvSpPr>
            <p:nvPr/>
          </p:nvSpPr>
          <p:spPr bwMode="auto">
            <a:xfrm rot="5400000" flipV="1">
              <a:off x="3790" y="2361"/>
              <a:ext cx="640" cy="686"/>
            </a:xfrm>
            <a:prstGeom prst="flowChartDelay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lIns="274320" rIns="274320" anchor="ctr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AND</a:t>
              </a:r>
            </a:p>
          </p:txBody>
        </p:sp>
        <p:sp>
          <p:nvSpPr>
            <p:cNvPr id="77848" name="AutoShape 4"/>
            <p:cNvSpPr>
              <a:spLocks noChangeArrowheads="1"/>
            </p:cNvSpPr>
            <p:nvPr/>
          </p:nvSpPr>
          <p:spPr bwMode="auto">
            <a:xfrm rot="5400000" flipV="1">
              <a:off x="4210" y="3177"/>
              <a:ext cx="640" cy="686"/>
            </a:xfrm>
            <a:prstGeom prst="flowChartDelay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lIns="274320" rIns="274320" anchor="ctr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AND</a:t>
              </a:r>
            </a:p>
          </p:txBody>
        </p:sp>
        <p:cxnSp>
          <p:nvCxnSpPr>
            <p:cNvPr id="77849" name="AutoShape 5"/>
            <p:cNvCxnSpPr>
              <a:cxnSpLocks noChangeShapeType="1"/>
              <a:stCxn id="77847" idx="3"/>
              <a:endCxn id="77848" idx="1"/>
            </p:cNvCxnSpPr>
            <p:nvPr/>
          </p:nvCxnSpPr>
          <p:spPr bwMode="auto">
            <a:xfrm rot="16200000" flipH="1">
              <a:off x="4232" y="2902"/>
              <a:ext cx="176" cy="420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</p:cxnSp>
        <p:sp>
          <p:nvSpPr>
            <p:cNvPr id="77850" name="Line 6"/>
            <p:cNvSpPr>
              <a:spLocks noChangeShapeType="1"/>
            </p:cNvSpPr>
            <p:nvPr/>
          </p:nvSpPr>
          <p:spPr bwMode="auto">
            <a:xfrm>
              <a:off x="4530" y="3771"/>
              <a:ext cx="0" cy="261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7851" name="Line 7"/>
            <p:cNvSpPr>
              <a:spLocks noChangeShapeType="1"/>
            </p:cNvSpPr>
            <p:nvPr/>
          </p:nvSpPr>
          <p:spPr bwMode="auto">
            <a:xfrm>
              <a:off x="3983" y="2142"/>
              <a:ext cx="0" cy="216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7852" name="Line 8"/>
            <p:cNvSpPr>
              <a:spLocks noChangeShapeType="1"/>
            </p:cNvSpPr>
            <p:nvPr/>
          </p:nvSpPr>
          <p:spPr bwMode="auto">
            <a:xfrm>
              <a:off x="4187" y="2162"/>
              <a:ext cx="0" cy="215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7853" name="Line 9"/>
            <p:cNvSpPr>
              <a:spLocks noChangeShapeType="1"/>
            </p:cNvSpPr>
            <p:nvPr/>
          </p:nvSpPr>
          <p:spPr bwMode="auto">
            <a:xfrm>
              <a:off x="4896" y="2172"/>
              <a:ext cx="0" cy="216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7854" name="AutoShape 10"/>
            <p:cNvSpPr>
              <a:spLocks noChangeArrowheads="1"/>
            </p:cNvSpPr>
            <p:nvPr/>
          </p:nvSpPr>
          <p:spPr bwMode="auto">
            <a:xfrm rot="5400000" flipV="1">
              <a:off x="4575" y="2388"/>
              <a:ext cx="640" cy="674"/>
            </a:xfrm>
            <a:prstGeom prst="flowChartDelay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lIns="274320" rIns="274320" anchor="ctr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NOT</a:t>
              </a:r>
            </a:p>
          </p:txBody>
        </p:sp>
        <p:cxnSp>
          <p:nvCxnSpPr>
            <p:cNvPr id="77855" name="AutoShape 11"/>
            <p:cNvCxnSpPr>
              <a:cxnSpLocks noChangeShapeType="1"/>
              <a:stCxn id="77854" idx="3"/>
              <a:endCxn id="77848" idx="1"/>
            </p:cNvCxnSpPr>
            <p:nvPr/>
          </p:nvCxnSpPr>
          <p:spPr bwMode="auto">
            <a:xfrm flipH="1">
              <a:off x="4529" y="3057"/>
              <a:ext cx="365" cy="131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</p:cxnSp>
      </p:grpSp>
      <p:grpSp>
        <p:nvGrpSpPr>
          <p:cNvPr id="77827" name="Group 12"/>
          <p:cNvGrpSpPr>
            <a:grpSpLocks/>
          </p:cNvGrpSpPr>
          <p:nvPr/>
        </p:nvGrpSpPr>
        <p:grpSpPr bwMode="auto">
          <a:xfrm>
            <a:off x="685800" y="2362200"/>
            <a:ext cx="3598863" cy="3216275"/>
            <a:chOff x="768" y="961"/>
            <a:chExt cx="4390" cy="2719"/>
          </a:xfrm>
        </p:grpSpPr>
        <p:sp>
          <p:nvSpPr>
            <p:cNvPr id="77831" name="Oval 13"/>
            <p:cNvSpPr>
              <a:spLocks noChangeAspect="1" noChangeArrowheads="1"/>
            </p:cNvSpPr>
            <p:nvPr/>
          </p:nvSpPr>
          <p:spPr bwMode="auto">
            <a:xfrm>
              <a:off x="3209" y="3333"/>
              <a:ext cx="347" cy="347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7832" name="Oval 14"/>
            <p:cNvSpPr>
              <a:spLocks noChangeAspect="1" noChangeArrowheads="1"/>
            </p:cNvSpPr>
            <p:nvPr/>
          </p:nvSpPr>
          <p:spPr bwMode="auto">
            <a:xfrm>
              <a:off x="1064" y="3159"/>
              <a:ext cx="347" cy="347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7833" name="Oval 15"/>
            <p:cNvSpPr>
              <a:spLocks noChangeAspect="1" noChangeArrowheads="1"/>
            </p:cNvSpPr>
            <p:nvPr/>
          </p:nvSpPr>
          <p:spPr bwMode="auto">
            <a:xfrm>
              <a:off x="768" y="1307"/>
              <a:ext cx="347" cy="347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7834" name="Oval 16"/>
            <p:cNvSpPr>
              <a:spLocks noChangeAspect="1" noChangeArrowheads="1"/>
            </p:cNvSpPr>
            <p:nvPr/>
          </p:nvSpPr>
          <p:spPr bwMode="auto">
            <a:xfrm>
              <a:off x="2861" y="961"/>
              <a:ext cx="347" cy="346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7835" name="Oval 17"/>
            <p:cNvSpPr>
              <a:spLocks noChangeAspect="1" noChangeArrowheads="1"/>
            </p:cNvSpPr>
            <p:nvPr/>
          </p:nvSpPr>
          <p:spPr bwMode="auto">
            <a:xfrm>
              <a:off x="4811" y="1877"/>
              <a:ext cx="347" cy="347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7836" name="Oval 18"/>
            <p:cNvSpPr>
              <a:spLocks noChangeAspect="1" noChangeArrowheads="1"/>
            </p:cNvSpPr>
            <p:nvPr/>
          </p:nvSpPr>
          <p:spPr bwMode="auto">
            <a:xfrm>
              <a:off x="2544" y="2101"/>
              <a:ext cx="347" cy="347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cxnSp>
          <p:nvCxnSpPr>
            <p:cNvPr id="77837" name="AutoShape 19"/>
            <p:cNvCxnSpPr>
              <a:cxnSpLocks noChangeShapeType="1"/>
              <a:stCxn id="77833" idx="5"/>
              <a:endCxn id="77832" idx="0"/>
            </p:cNvCxnSpPr>
            <p:nvPr/>
          </p:nvCxnSpPr>
          <p:spPr bwMode="auto">
            <a:xfrm>
              <a:off x="1064" y="1603"/>
              <a:ext cx="174" cy="1556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7838" name="AutoShape 20"/>
            <p:cNvCxnSpPr>
              <a:cxnSpLocks noChangeShapeType="1"/>
              <a:stCxn id="77833" idx="6"/>
              <a:endCxn id="77834" idx="2"/>
            </p:cNvCxnSpPr>
            <p:nvPr/>
          </p:nvCxnSpPr>
          <p:spPr bwMode="auto">
            <a:xfrm flipV="1">
              <a:off x="1115" y="1134"/>
              <a:ext cx="1746" cy="347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7839" name="AutoShape 21"/>
            <p:cNvCxnSpPr>
              <a:cxnSpLocks noChangeShapeType="1"/>
              <a:stCxn id="77836" idx="6"/>
              <a:endCxn id="77835" idx="2"/>
            </p:cNvCxnSpPr>
            <p:nvPr/>
          </p:nvCxnSpPr>
          <p:spPr bwMode="auto">
            <a:xfrm flipV="1">
              <a:off x="2891" y="2051"/>
              <a:ext cx="1920" cy="22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7840" name="AutoShape 22"/>
            <p:cNvCxnSpPr>
              <a:cxnSpLocks noChangeShapeType="1"/>
              <a:stCxn id="77832" idx="6"/>
              <a:endCxn id="77831" idx="2"/>
            </p:cNvCxnSpPr>
            <p:nvPr/>
          </p:nvCxnSpPr>
          <p:spPr bwMode="auto">
            <a:xfrm>
              <a:off x="1411" y="3333"/>
              <a:ext cx="1798" cy="17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7841" name="AutoShape 23"/>
            <p:cNvCxnSpPr>
              <a:cxnSpLocks noChangeShapeType="1"/>
              <a:stCxn id="77834" idx="6"/>
              <a:endCxn id="77835" idx="0"/>
            </p:cNvCxnSpPr>
            <p:nvPr/>
          </p:nvCxnSpPr>
          <p:spPr bwMode="auto">
            <a:xfrm>
              <a:off x="3208" y="1134"/>
              <a:ext cx="1777" cy="743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7842" name="AutoShape 24"/>
            <p:cNvCxnSpPr>
              <a:cxnSpLocks noChangeShapeType="1"/>
              <a:stCxn id="77835" idx="4"/>
              <a:endCxn id="77831" idx="6"/>
            </p:cNvCxnSpPr>
            <p:nvPr/>
          </p:nvCxnSpPr>
          <p:spPr bwMode="auto">
            <a:xfrm flipH="1">
              <a:off x="3556" y="2224"/>
              <a:ext cx="1429" cy="1283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7843" name="AutoShape 25"/>
            <p:cNvCxnSpPr>
              <a:cxnSpLocks noChangeShapeType="1"/>
              <a:stCxn id="77836" idx="0"/>
              <a:endCxn id="77834" idx="4"/>
            </p:cNvCxnSpPr>
            <p:nvPr/>
          </p:nvCxnSpPr>
          <p:spPr bwMode="auto">
            <a:xfrm flipV="1">
              <a:off x="2718" y="1307"/>
              <a:ext cx="317" cy="79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7844" name="AutoShape 26"/>
            <p:cNvCxnSpPr>
              <a:cxnSpLocks noChangeShapeType="1"/>
              <a:stCxn id="77836" idx="1"/>
              <a:endCxn id="77833" idx="6"/>
            </p:cNvCxnSpPr>
            <p:nvPr/>
          </p:nvCxnSpPr>
          <p:spPr bwMode="auto">
            <a:xfrm flipH="1" flipV="1">
              <a:off x="1115" y="1481"/>
              <a:ext cx="1480" cy="671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7845" name="AutoShape 27"/>
            <p:cNvCxnSpPr>
              <a:cxnSpLocks noChangeShapeType="1"/>
              <a:stCxn id="77836" idx="3"/>
              <a:endCxn id="77832" idx="7"/>
            </p:cNvCxnSpPr>
            <p:nvPr/>
          </p:nvCxnSpPr>
          <p:spPr bwMode="auto">
            <a:xfrm flipH="1">
              <a:off x="1360" y="2397"/>
              <a:ext cx="1235" cy="813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7846" name="AutoShape 28"/>
            <p:cNvCxnSpPr>
              <a:cxnSpLocks noChangeShapeType="1"/>
              <a:stCxn id="77836" idx="4"/>
              <a:endCxn id="77831" idx="0"/>
            </p:cNvCxnSpPr>
            <p:nvPr/>
          </p:nvCxnSpPr>
          <p:spPr bwMode="auto">
            <a:xfrm>
              <a:off x="2718" y="2448"/>
              <a:ext cx="665" cy="885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sp>
        <p:nvSpPr>
          <p:cNvPr id="77828" name="Text Box 29"/>
          <p:cNvSpPr txBox="1">
            <a:spLocks noChangeArrowheads="1"/>
          </p:cNvSpPr>
          <p:nvPr/>
        </p:nvSpPr>
        <p:spPr bwMode="auto">
          <a:xfrm>
            <a:off x="1066800" y="1447800"/>
            <a:ext cx="2489200" cy="457200"/>
          </a:xfrm>
          <a:prstGeom prst="rect">
            <a:avLst/>
          </a:prstGeom>
          <a:noFill/>
          <a:ln w="38100" cap="sq">
            <a:noFill/>
            <a:miter lim="800000"/>
            <a:headEnd/>
            <a:tailEnd/>
          </a:ln>
        </p:spPr>
        <p:txBody>
          <a:bodyPr wrap="none" lIns="274320" rIns="274320">
            <a:prstTxWarp prst="textNoShape">
              <a:avLst/>
            </a:prstTxWarp>
            <a:spAutoFit/>
          </a:bodyPr>
          <a:lstStyle/>
          <a:p>
            <a:r>
              <a:rPr lang="en-US" sz="2400"/>
              <a:t>3-colorability</a:t>
            </a:r>
          </a:p>
        </p:txBody>
      </p:sp>
      <p:sp>
        <p:nvSpPr>
          <p:cNvPr id="77829" name="Text Box 30"/>
          <p:cNvSpPr txBox="1">
            <a:spLocks noChangeArrowheads="1"/>
          </p:cNvSpPr>
          <p:nvPr/>
        </p:nvSpPr>
        <p:spPr bwMode="auto">
          <a:xfrm>
            <a:off x="5019675" y="1447800"/>
            <a:ext cx="3438525" cy="457200"/>
          </a:xfrm>
          <a:prstGeom prst="rect">
            <a:avLst/>
          </a:prstGeom>
          <a:noFill/>
          <a:ln w="38100" cap="sq">
            <a:noFill/>
            <a:miter lim="800000"/>
            <a:headEnd/>
            <a:tailEnd/>
          </a:ln>
        </p:spPr>
        <p:txBody>
          <a:bodyPr lIns="274320" rIns="274320">
            <a:prstTxWarp prst="textNoShape">
              <a:avLst/>
            </a:prstTxWarp>
            <a:spAutoFit/>
          </a:bodyPr>
          <a:lstStyle/>
          <a:p>
            <a:r>
              <a:rPr lang="en-US" sz="2400"/>
              <a:t>Circuit Satisfiability</a:t>
            </a:r>
          </a:p>
        </p:txBody>
      </p:sp>
      <p:sp>
        <p:nvSpPr>
          <p:cNvPr id="77830" name="Rectangle 3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Last lecture…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6588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/>
              <a:t>SAT and 3COLOR: Two problems that seem quite different, but are substantially the same.</a:t>
            </a:r>
          </a:p>
          <a:p>
            <a:pPr eaLnBrk="1" hangingPunct="1">
              <a:buFontTx/>
              <a:buNone/>
            </a:pPr>
            <a:endParaRPr lang="en-US" sz="2800"/>
          </a:p>
          <a:p>
            <a:pPr eaLnBrk="1" hangingPunct="1">
              <a:buFontTx/>
              <a:buNone/>
            </a:pPr>
            <a:r>
              <a:rPr lang="en-US" sz="2800"/>
              <a:t>Also substantially the same as CLIQUE and INDEPENDENT SET.</a:t>
            </a:r>
          </a:p>
          <a:p>
            <a:pPr eaLnBrk="1" hangingPunct="1">
              <a:buFontTx/>
              <a:buNone/>
            </a:pPr>
            <a:endParaRPr lang="en-US" sz="2800"/>
          </a:p>
          <a:p>
            <a:pPr eaLnBrk="1" hangingPunct="1">
              <a:buFontTx/>
              <a:buNone/>
            </a:pPr>
            <a:r>
              <a:rPr lang="en-US" sz="2800">
                <a:solidFill>
                  <a:schemeClr val="tx2"/>
                </a:solidFill>
              </a:rPr>
              <a:t>If you get a polynomial-time algorithm for one,</a:t>
            </a:r>
            <a:br>
              <a:rPr lang="en-US" sz="2800">
                <a:solidFill>
                  <a:schemeClr val="tx2"/>
                </a:solidFill>
              </a:rPr>
            </a:br>
            <a:r>
              <a:rPr lang="en-US" sz="2800">
                <a:solidFill>
                  <a:schemeClr val="tx2"/>
                </a:solidFill>
              </a:rPr>
              <a:t>you get a polynomial-time algorithm for ALL.</a:t>
            </a:r>
          </a:p>
        </p:txBody>
      </p:sp>
      <p:sp>
        <p:nvSpPr>
          <p:cNvPr id="78851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Last lecture…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2364" y="137289"/>
            <a:ext cx="6492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Proving a problem Q is NP-Complete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993" y="1141213"/>
            <a:ext cx="7507395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Prove that Q is in NP.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Give a reduction that allows an instance of a known NP-complete problem to be reduced to an instance of Q.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3004" y="4487624"/>
            <a:ext cx="72871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Examples of such reductions were given in the last lecture – e.g. reducing SAT to 3-coloring.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635250" y="801688"/>
            <a:ext cx="4056063" cy="617537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sz="3200"/>
              <a:t>Any language in NP</a:t>
            </a:r>
          </a:p>
        </p:txBody>
      </p:sp>
      <p:sp>
        <p:nvSpPr>
          <p:cNvPr id="1075203" name="Text Box 3"/>
          <p:cNvSpPr txBox="1">
            <a:spLocks noChangeArrowheads="1"/>
          </p:cNvSpPr>
          <p:nvPr/>
        </p:nvSpPr>
        <p:spPr bwMode="auto">
          <a:xfrm>
            <a:off x="4000500" y="2689225"/>
            <a:ext cx="1141413" cy="6794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sz="3600"/>
              <a:t>SAT</a:t>
            </a:r>
          </a:p>
        </p:txBody>
      </p:sp>
      <p:sp>
        <p:nvSpPr>
          <p:cNvPr id="1075204" name="Line 4"/>
          <p:cNvSpPr>
            <a:spLocks noChangeShapeType="1"/>
          </p:cNvSpPr>
          <p:nvPr/>
        </p:nvSpPr>
        <p:spPr bwMode="auto">
          <a:xfrm>
            <a:off x="4572000" y="1450975"/>
            <a:ext cx="0" cy="1219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205" name="Text Box 5"/>
          <p:cNvSpPr txBox="1">
            <a:spLocks noChangeArrowheads="1"/>
          </p:cNvSpPr>
          <p:nvPr/>
        </p:nvSpPr>
        <p:spPr bwMode="auto">
          <a:xfrm>
            <a:off x="4773613" y="1516063"/>
            <a:ext cx="19796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sz="1800"/>
              <a:t>can be reduced </a:t>
            </a:r>
            <a:br>
              <a:rPr lang="en-US" sz="1800"/>
            </a:br>
            <a:r>
              <a:rPr lang="en-US" sz="1800"/>
              <a:t>(in polytime to)</a:t>
            </a:r>
          </a:p>
          <a:p>
            <a:pPr algn="l" eaLnBrk="1" hangingPunct="1"/>
            <a:r>
              <a:rPr lang="en-US" sz="1800"/>
              <a:t>an instance of </a:t>
            </a:r>
          </a:p>
        </p:txBody>
      </p:sp>
      <p:sp>
        <p:nvSpPr>
          <p:cNvPr id="1075206" name="Text Box 6"/>
          <p:cNvSpPr txBox="1">
            <a:spLocks noChangeArrowheads="1"/>
          </p:cNvSpPr>
          <p:nvPr/>
        </p:nvSpPr>
        <p:spPr bwMode="auto">
          <a:xfrm>
            <a:off x="5386388" y="2838450"/>
            <a:ext cx="28003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sz="1600"/>
              <a:t>hence SAT is NP-complete</a:t>
            </a:r>
          </a:p>
        </p:txBody>
      </p:sp>
      <p:sp>
        <p:nvSpPr>
          <p:cNvPr id="1075210" name="Text Box 10"/>
          <p:cNvSpPr txBox="1">
            <a:spLocks noChangeArrowheads="1"/>
          </p:cNvSpPr>
          <p:nvPr/>
        </p:nvSpPr>
        <p:spPr bwMode="auto">
          <a:xfrm>
            <a:off x="3505200" y="4745038"/>
            <a:ext cx="2160588" cy="6794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sz="3600"/>
              <a:t>3COLOR</a:t>
            </a:r>
          </a:p>
        </p:txBody>
      </p:sp>
      <p:sp>
        <p:nvSpPr>
          <p:cNvPr id="1075211" name="Line 11"/>
          <p:cNvSpPr>
            <a:spLocks noChangeShapeType="1"/>
          </p:cNvSpPr>
          <p:nvPr/>
        </p:nvSpPr>
        <p:spPr bwMode="auto">
          <a:xfrm>
            <a:off x="4572000" y="3378200"/>
            <a:ext cx="0" cy="1295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212" name="Text Box 12"/>
          <p:cNvSpPr txBox="1">
            <a:spLocks noChangeArrowheads="1"/>
          </p:cNvSpPr>
          <p:nvPr/>
        </p:nvSpPr>
        <p:spPr bwMode="auto">
          <a:xfrm>
            <a:off x="4654550" y="3525838"/>
            <a:ext cx="19796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sz="1800"/>
              <a:t>can be reduced </a:t>
            </a:r>
            <a:br>
              <a:rPr lang="en-US" sz="1800"/>
            </a:br>
            <a:r>
              <a:rPr lang="en-US" sz="1800"/>
              <a:t>(in polytime to)</a:t>
            </a:r>
          </a:p>
          <a:p>
            <a:pPr algn="l" eaLnBrk="1" hangingPunct="1"/>
            <a:r>
              <a:rPr lang="en-US" sz="1800"/>
              <a:t>an instance of</a:t>
            </a:r>
          </a:p>
        </p:txBody>
      </p:sp>
      <p:sp>
        <p:nvSpPr>
          <p:cNvPr id="1075213" name="Text Box 13"/>
          <p:cNvSpPr txBox="1">
            <a:spLocks noChangeArrowheads="1"/>
          </p:cNvSpPr>
          <p:nvPr/>
        </p:nvSpPr>
        <p:spPr bwMode="auto">
          <a:xfrm>
            <a:off x="5842000" y="4899025"/>
            <a:ext cx="325278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sz="1600"/>
              <a:t>hence 3COLOR is NP-complete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5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7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75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7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7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7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7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03" grpId="0" animBg="1"/>
      <p:bldP spid="1075204" grpId="0" animBg="1"/>
      <p:bldP spid="1075205" grpId="0"/>
      <p:bldP spid="1075206" grpId="0" animBg="1"/>
      <p:bldP spid="1075210" grpId="0" animBg="1"/>
      <p:bldP spid="1075211" grpId="0" animBg="1"/>
      <p:bldP spid="1075212" grpId="0"/>
      <p:bldP spid="1075213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strongs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63" y="1187450"/>
            <a:ext cx="2755900" cy="34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492125" y="4695825"/>
            <a:ext cx="2732088" cy="1373188"/>
          </a:xfrm>
          <a:prstGeom prst="rect">
            <a:avLst/>
          </a:prstGeom>
          <a:noFill/>
          <a:ln w="76200" cap="sq">
            <a:noFill/>
            <a:miter lim="800000"/>
            <a:headEnd/>
            <a:tailEnd/>
          </a:ln>
        </p:spPr>
        <p:txBody>
          <a:bodyPr lIns="274320" rIns="274320">
            <a:prstTxWarp prst="textNoShape">
              <a:avLst/>
            </a:prstTxWarp>
            <a:spAutoFit/>
          </a:bodyPr>
          <a:lstStyle/>
          <a:p>
            <a:r>
              <a:rPr lang="en-US"/>
              <a:t>Here’s What You Need to Know…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3302000" y="889000"/>
            <a:ext cx="5842000" cy="493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Aft>
                <a:spcPct val="30000"/>
              </a:spcAft>
            </a:pPr>
            <a:r>
              <a:rPr lang="en-US" sz="2400"/>
              <a:t>Definition of P and NP</a:t>
            </a:r>
          </a:p>
          <a:p>
            <a:pPr algn="l" eaLnBrk="1" hangingPunct="1">
              <a:spcAft>
                <a:spcPct val="30000"/>
              </a:spcAft>
            </a:pPr>
            <a:endParaRPr lang="en-US" sz="2400"/>
          </a:p>
          <a:p>
            <a:pPr algn="l" eaLnBrk="1" hangingPunct="1">
              <a:spcAft>
                <a:spcPct val="30000"/>
              </a:spcAft>
            </a:pPr>
            <a:r>
              <a:rPr lang="en-US" sz="2400"/>
              <a:t>Definition of problems</a:t>
            </a:r>
          </a:p>
          <a:p>
            <a:pPr algn="l" eaLnBrk="1" hangingPunct="1">
              <a:spcAft>
                <a:spcPct val="30000"/>
              </a:spcAft>
            </a:pPr>
            <a:r>
              <a:rPr lang="en-US" sz="2400"/>
              <a:t>   SAT, 3-COLOR, HAM, </a:t>
            </a:r>
            <a:br>
              <a:rPr lang="en-US" sz="2400"/>
            </a:br>
            <a:r>
              <a:rPr lang="en-US" sz="2400"/>
              <a:t>   SUDOKU, BI-MATCH</a:t>
            </a:r>
          </a:p>
          <a:p>
            <a:pPr algn="l" eaLnBrk="1" hangingPunct="1">
              <a:spcAft>
                <a:spcPct val="30000"/>
              </a:spcAft>
            </a:pPr>
            <a:endParaRPr lang="en-US" sz="2400"/>
          </a:p>
          <a:p>
            <a:pPr algn="l" eaLnBrk="1" hangingPunct="1">
              <a:spcAft>
                <a:spcPct val="30000"/>
              </a:spcAft>
            </a:pPr>
            <a:r>
              <a:rPr lang="en-US" sz="2400"/>
              <a:t>SAT, 3-COLOR, HAM, SUDOKU</a:t>
            </a:r>
            <a:br>
              <a:rPr lang="en-US" sz="2400"/>
            </a:br>
            <a:r>
              <a:rPr lang="en-US" sz="2400"/>
              <a:t>all essentially equivalent.</a:t>
            </a:r>
          </a:p>
          <a:p>
            <a:pPr algn="l" eaLnBrk="1" hangingPunct="1">
              <a:spcAft>
                <a:spcPct val="30000"/>
              </a:spcAft>
            </a:pPr>
            <a:endParaRPr lang="en-US" sz="2400"/>
          </a:p>
          <a:p>
            <a:pPr algn="l" eaLnBrk="1" hangingPunct="1">
              <a:spcAft>
                <a:spcPct val="30000"/>
              </a:spcAft>
            </a:pPr>
            <a:r>
              <a:rPr lang="en-US" sz="2400"/>
              <a:t>Solve any one in poly-time</a:t>
            </a:r>
            <a:br>
              <a:rPr lang="en-US" sz="2400"/>
            </a:br>
            <a:r>
              <a:rPr lang="en-US" sz="2400"/>
              <a:t>   </a:t>
            </a:r>
            <a:r>
              <a:rPr lang="en-US" sz="2400">
                <a:sym typeface="Symbol" charset="2"/>
              </a:rPr>
              <a:t></a:t>
            </a:r>
            <a:r>
              <a:rPr lang="en-US" sz="2400"/>
              <a:t> solve </a:t>
            </a:r>
            <a:r>
              <a:rPr lang="en-US" sz="2400">
                <a:solidFill>
                  <a:schemeClr val="tx2"/>
                </a:solidFill>
              </a:rPr>
              <a:t>all </a:t>
            </a:r>
            <a:r>
              <a:rPr lang="en-US" sz="2400"/>
              <a:t>of them in poly-time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10"/>
          <p:cNvGrpSpPr>
            <a:grpSpLocks/>
          </p:cNvGrpSpPr>
          <p:nvPr/>
        </p:nvGrpSpPr>
        <p:grpSpPr bwMode="auto">
          <a:xfrm>
            <a:off x="2308225" y="1336675"/>
            <a:ext cx="4927600" cy="4933950"/>
            <a:chOff x="1538" y="842"/>
            <a:chExt cx="3104" cy="3108"/>
          </a:xfrm>
        </p:grpSpPr>
        <p:pic>
          <p:nvPicPr>
            <p:cNvPr id="21509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1" y="927"/>
              <a:ext cx="2785" cy="2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10" name="Rectangle 3"/>
            <p:cNvSpPr>
              <a:spLocks noChangeArrowheads="1"/>
            </p:cNvSpPr>
            <p:nvPr/>
          </p:nvSpPr>
          <p:spPr bwMode="auto">
            <a:xfrm>
              <a:off x="1538" y="3614"/>
              <a:ext cx="2927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1" name="Rectangle 4"/>
            <p:cNvSpPr>
              <a:spLocks noChangeArrowheads="1"/>
            </p:cNvSpPr>
            <p:nvPr/>
          </p:nvSpPr>
          <p:spPr bwMode="auto">
            <a:xfrm rot="5400000">
              <a:off x="3029" y="2119"/>
              <a:ext cx="2889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507" name="Text Box 9"/>
          <p:cNvSpPr txBox="1">
            <a:spLocks noChangeArrowheads="1"/>
          </p:cNvSpPr>
          <p:nvPr/>
        </p:nvSpPr>
        <p:spPr bwMode="auto">
          <a:xfrm>
            <a:off x="3638550" y="538163"/>
            <a:ext cx="1865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Sudoku</a:t>
            </a:r>
          </a:p>
        </p:txBody>
      </p:sp>
      <p:sp>
        <p:nvSpPr>
          <p:cNvPr id="21508" name="Text Box 11"/>
          <p:cNvSpPr txBox="1">
            <a:spLocks noChangeArrowheads="1"/>
          </p:cNvSpPr>
          <p:nvPr/>
        </p:nvSpPr>
        <p:spPr bwMode="auto">
          <a:xfrm>
            <a:off x="7310438" y="5957888"/>
            <a:ext cx="1558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3 x 3 x 3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11"/>
          <p:cNvGrpSpPr>
            <a:grpSpLocks/>
          </p:cNvGrpSpPr>
          <p:nvPr/>
        </p:nvGrpSpPr>
        <p:grpSpPr bwMode="auto">
          <a:xfrm>
            <a:off x="2297113" y="1370013"/>
            <a:ext cx="4949825" cy="4911725"/>
            <a:chOff x="1538" y="849"/>
            <a:chExt cx="3118" cy="3094"/>
          </a:xfrm>
        </p:grpSpPr>
        <p:pic>
          <p:nvPicPr>
            <p:cNvPr id="2253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2" y="912"/>
              <a:ext cx="2800" cy="2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4" name="Rectangle 3"/>
            <p:cNvSpPr>
              <a:spLocks noChangeArrowheads="1"/>
            </p:cNvSpPr>
            <p:nvPr/>
          </p:nvSpPr>
          <p:spPr bwMode="auto">
            <a:xfrm>
              <a:off x="1538" y="3607"/>
              <a:ext cx="2860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5" name="Rectangle 4"/>
            <p:cNvSpPr>
              <a:spLocks noChangeArrowheads="1"/>
            </p:cNvSpPr>
            <p:nvPr/>
          </p:nvSpPr>
          <p:spPr bwMode="auto">
            <a:xfrm rot="5400000">
              <a:off x="3039" y="2130"/>
              <a:ext cx="2898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531" name="Text Box 9"/>
          <p:cNvSpPr txBox="1">
            <a:spLocks noChangeArrowheads="1"/>
          </p:cNvSpPr>
          <p:nvPr/>
        </p:nvSpPr>
        <p:spPr bwMode="auto">
          <a:xfrm>
            <a:off x="3638550" y="538163"/>
            <a:ext cx="1865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Sudoku</a:t>
            </a:r>
          </a:p>
        </p:txBody>
      </p:sp>
      <p:sp>
        <p:nvSpPr>
          <p:cNvPr id="22532" name="Text Box 11"/>
          <p:cNvSpPr txBox="1">
            <a:spLocks noChangeArrowheads="1"/>
          </p:cNvSpPr>
          <p:nvPr/>
        </p:nvSpPr>
        <p:spPr bwMode="auto">
          <a:xfrm>
            <a:off x="7310438" y="5957888"/>
            <a:ext cx="1558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3 x 3 x 3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11"/>
          <p:cNvGrpSpPr>
            <a:grpSpLocks/>
          </p:cNvGrpSpPr>
          <p:nvPr/>
        </p:nvGrpSpPr>
        <p:grpSpPr bwMode="auto">
          <a:xfrm>
            <a:off x="2159000" y="1282700"/>
            <a:ext cx="5232400" cy="5219700"/>
            <a:chOff x="1388" y="717"/>
            <a:chExt cx="3296" cy="3288"/>
          </a:xfrm>
        </p:grpSpPr>
        <p:pic>
          <p:nvPicPr>
            <p:cNvPr id="23557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2" y="768"/>
              <a:ext cx="3022" cy="3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58" name="Rectangle 3"/>
            <p:cNvSpPr>
              <a:spLocks noChangeArrowheads="1"/>
            </p:cNvSpPr>
            <p:nvPr/>
          </p:nvSpPr>
          <p:spPr bwMode="auto">
            <a:xfrm>
              <a:off x="1388" y="3669"/>
              <a:ext cx="2980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9" name="Rectangle 4"/>
            <p:cNvSpPr>
              <a:spLocks noChangeArrowheads="1"/>
            </p:cNvSpPr>
            <p:nvPr/>
          </p:nvSpPr>
          <p:spPr bwMode="auto">
            <a:xfrm rot="5400000">
              <a:off x="2876" y="2189"/>
              <a:ext cx="3279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555" name="Text Box 9"/>
          <p:cNvSpPr txBox="1">
            <a:spLocks noChangeArrowheads="1"/>
          </p:cNvSpPr>
          <p:nvPr/>
        </p:nvSpPr>
        <p:spPr bwMode="auto">
          <a:xfrm>
            <a:off x="3638550" y="538163"/>
            <a:ext cx="1865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Sudoku</a:t>
            </a:r>
          </a:p>
        </p:txBody>
      </p:sp>
      <p:sp>
        <p:nvSpPr>
          <p:cNvPr id="23556" name="Text Box 10"/>
          <p:cNvSpPr txBox="1">
            <a:spLocks noChangeArrowheads="1"/>
          </p:cNvSpPr>
          <p:nvPr/>
        </p:nvSpPr>
        <p:spPr bwMode="auto">
          <a:xfrm>
            <a:off x="7335838" y="5957888"/>
            <a:ext cx="1558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4 x 4 x 4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10"/>
          <p:cNvGrpSpPr>
            <a:grpSpLocks/>
          </p:cNvGrpSpPr>
          <p:nvPr/>
        </p:nvGrpSpPr>
        <p:grpSpPr bwMode="auto">
          <a:xfrm>
            <a:off x="2170113" y="1293813"/>
            <a:ext cx="5232400" cy="5324475"/>
            <a:chOff x="1395" y="717"/>
            <a:chExt cx="3296" cy="3354"/>
          </a:xfrm>
        </p:grpSpPr>
        <p:pic>
          <p:nvPicPr>
            <p:cNvPr id="24581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" y="768"/>
              <a:ext cx="3037" cy="3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2" name="Rectangle 3"/>
            <p:cNvSpPr>
              <a:spLocks noChangeArrowheads="1"/>
            </p:cNvSpPr>
            <p:nvPr/>
          </p:nvSpPr>
          <p:spPr bwMode="auto">
            <a:xfrm>
              <a:off x="1395" y="3690"/>
              <a:ext cx="3002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3" name="Rectangle 4"/>
            <p:cNvSpPr>
              <a:spLocks noChangeArrowheads="1"/>
            </p:cNvSpPr>
            <p:nvPr/>
          </p:nvSpPr>
          <p:spPr bwMode="auto">
            <a:xfrm rot="5400000">
              <a:off x="2846" y="2226"/>
              <a:ext cx="3354" cy="3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579" name="Text Box 11"/>
          <p:cNvSpPr txBox="1">
            <a:spLocks noChangeArrowheads="1"/>
          </p:cNvSpPr>
          <p:nvPr/>
        </p:nvSpPr>
        <p:spPr bwMode="auto">
          <a:xfrm>
            <a:off x="3638550" y="538163"/>
            <a:ext cx="1865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Sudoku</a:t>
            </a:r>
          </a:p>
        </p:txBody>
      </p:sp>
      <p:sp>
        <p:nvSpPr>
          <p:cNvPr id="24580" name="Text Box 10"/>
          <p:cNvSpPr txBox="1">
            <a:spLocks noChangeArrowheads="1"/>
          </p:cNvSpPr>
          <p:nvPr/>
        </p:nvSpPr>
        <p:spPr bwMode="auto">
          <a:xfrm>
            <a:off x="7335838" y="5957888"/>
            <a:ext cx="1558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4 x 4 x 4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Fals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FONTSIZE" val="10"/>
  <p:tag name="DEFAULTBITMAP" val="pngmono"/>
  <p:tag name="DEFAULTBLEND" val="False"/>
  <p:tag name="DEFAULTTRANSPARENT" val="False"/>
  <p:tag name="DEFAULTWORKAROUNDTRANSPARENCYBUG" val="False"/>
  <p:tag name="DEFAULTRESOLUTION" val="1200"/>
  <p:tag name="DEFAULTWIDTH" val="348"/>
  <p:tag name="DEFAULTHEIGHT" val="200"/>
  <p:tag name="DEFAULTMAGNIFICATION" val="2"/>
  <p:tag name="FIRSTANUPAMG@ELEPUANFUVWXY5M7" val="2847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CC9900"/>
      </a:accent1>
      <a:accent2>
        <a:srgbClr val="FFFF00"/>
      </a:accent2>
      <a:accent3>
        <a:srgbClr val="AAAAB8"/>
      </a:accent3>
      <a:accent4>
        <a:srgbClr val="DADADA"/>
      </a:accent4>
      <a:accent5>
        <a:srgbClr val="E2CAAA"/>
      </a:accent5>
      <a:accent6>
        <a:srgbClr val="E7E700"/>
      </a:accent6>
      <a:hlink>
        <a:srgbClr val="CC0000"/>
      </a:hlink>
      <a:folHlink>
        <a:srgbClr val="0066CC"/>
      </a:folHlink>
    </a:clrScheme>
    <a:fontScheme name="Default Design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0000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08080"/>
        </a:dk1>
        <a:lt1>
          <a:srgbClr val="FFFFFF"/>
        </a:lt1>
        <a:dk2>
          <a:srgbClr val="000099"/>
        </a:dk2>
        <a:lt2>
          <a:srgbClr val="FFFF00"/>
        </a:lt2>
        <a:accent1>
          <a:srgbClr val="BBE0E3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DAEDEF"/>
        </a:accent5>
        <a:accent6>
          <a:srgbClr val="E7E700"/>
        </a:accent6>
        <a:hlink>
          <a:srgbClr val="CC00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08080"/>
        </a:dk1>
        <a:lt1>
          <a:srgbClr val="FFFFFF"/>
        </a:lt1>
        <a:dk2>
          <a:srgbClr val="000066"/>
        </a:dk2>
        <a:lt2>
          <a:srgbClr val="FFFF00"/>
        </a:lt2>
        <a:accent1>
          <a:srgbClr val="000000"/>
        </a:accent1>
        <a:accent2>
          <a:srgbClr val="FFFF00"/>
        </a:accent2>
        <a:accent3>
          <a:srgbClr val="AAAAB8"/>
        </a:accent3>
        <a:accent4>
          <a:srgbClr val="DADADA"/>
        </a:accent4>
        <a:accent5>
          <a:srgbClr val="AAAAAA"/>
        </a:accent5>
        <a:accent6>
          <a:srgbClr val="E7E700"/>
        </a:accent6>
        <a:hlink>
          <a:srgbClr val="CC00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66"/>
        </a:dk2>
        <a:lt2>
          <a:srgbClr val="FFFF00"/>
        </a:lt2>
        <a:accent1>
          <a:srgbClr val="000000"/>
        </a:accent1>
        <a:accent2>
          <a:srgbClr val="FFFF00"/>
        </a:accent2>
        <a:accent3>
          <a:srgbClr val="AAAAB8"/>
        </a:accent3>
        <a:accent4>
          <a:srgbClr val="DADADA"/>
        </a:accent4>
        <a:accent5>
          <a:srgbClr val="AAAAAA"/>
        </a:accent5>
        <a:accent6>
          <a:srgbClr val="E7E700"/>
        </a:accent6>
        <a:hlink>
          <a:srgbClr val="CC00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6049</TotalTime>
  <Words>2248</Words>
  <Application>Microsoft Macintosh PowerPoint</Application>
  <PresentationFormat>On-screen Show (4:3)</PresentationFormat>
  <Paragraphs>320</Paragraphs>
  <Slides>59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 Rounded MT Bold</vt:lpstr>
      <vt:lpstr>ＭＳ Ｐゴシック</vt:lpstr>
      <vt:lpstr>Arial</vt:lpstr>
      <vt:lpstr>Symbol</vt:lpstr>
      <vt:lpstr>Trebuchet MS</vt:lpstr>
      <vt:lpstr>Default Design</vt:lpstr>
      <vt:lpstr>Slide 1</vt:lpstr>
      <vt:lpstr>Slide 2</vt:lpstr>
      <vt:lpstr>Slide 3</vt:lpstr>
      <vt:lpstr>The $1M Questions</vt:lpstr>
      <vt:lpstr>The P versus NP problem</vt:lpstr>
      <vt:lpstr>Slide 6</vt:lpstr>
      <vt:lpstr>Slide 7</vt:lpstr>
      <vt:lpstr>Slide 8</vt:lpstr>
      <vt:lpstr>Slide 9</vt:lpstr>
      <vt:lpstr>Slide 10</vt:lpstr>
      <vt:lpstr>Slide 11</vt:lpstr>
      <vt:lpstr>The P versus NP problem (informally)</vt:lpstr>
      <vt:lpstr>Let’s start at the beginning…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What is an efficient algorithm?</vt:lpstr>
      <vt:lpstr>Slide 27</vt:lpstr>
      <vt:lpstr>Slide 28</vt:lpstr>
      <vt:lpstr>The Class P</vt:lpstr>
      <vt:lpstr>The Class P</vt:lpstr>
      <vt:lpstr>Slide 31</vt:lpstr>
      <vt:lpstr>Slide 32</vt:lpstr>
      <vt:lpstr>Slide 33</vt:lpstr>
      <vt:lpstr>Onto the new class, NP</vt:lpstr>
      <vt:lpstr>Slide 35</vt:lpstr>
      <vt:lpstr>Slide 36</vt:lpstr>
      <vt:lpstr>Slide 37</vt:lpstr>
      <vt:lpstr>Slide 38</vt:lpstr>
      <vt:lpstr>Slide 39</vt:lpstr>
      <vt:lpstr>The Class NP</vt:lpstr>
      <vt:lpstr>Slide 41</vt:lpstr>
      <vt:lpstr>Slide 42</vt:lpstr>
      <vt:lpstr>Summary: P versus NP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Last lecture…</vt:lpstr>
      <vt:lpstr>Last lecture…</vt:lpstr>
      <vt:lpstr>Slide 57</vt:lpstr>
      <vt:lpstr>Slide 58</vt:lpstr>
      <vt:lpstr>Slide 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biglou</dc:creator>
  <cp:lastModifiedBy>Danny Sleator</cp:lastModifiedBy>
  <cp:revision>97</cp:revision>
  <cp:lastPrinted>1601-01-01T00:00:00Z</cp:lastPrinted>
  <dcterms:created xsi:type="dcterms:W3CDTF">2010-11-23T18:05:06Z</dcterms:created>
  <dcterms:modified xsi:type="dcterms:W3CDTF">2010-11-23T22:52:05Z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