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Override PartName="/ppt/slides/slide62.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54.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docProps/custom.xml" ContentType="application/vnd.openxmlformats-officedocument.custom-properties+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slides/slide61.xml" ContentType="application/vnd.openxmlformats-officedocument.presentationml.slide+xml"/>
  <Override PartName="/ppt/slides/slide44.xml" ContentType="application/vnd.openxmlformats-officedocument.presentationml.slide+xml"/>
  <Override PartName="/ppt/handoutMasters/handoutMaster1.xml" ContentType="application/vnd.openxmlformats-officedocument.presentationml.handoutMaster+xml"/>
  <Override PartName="/ppt/slides/slide27.xml" ContentType="application/vnd.openxmlformats-officedocument.presentationml.slide+xml"/>
  <Override PartName="/ppt/slides/slide53.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Default Extension="png" ContentType="image/png"/>
  <Override PartName="/ppt/slides/slide12.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slides/slide43.xml" ContentType="application/vnd.openxmlformats-officedocument.presentationml.slide+xml"/>
  <Override PartName="/ppt/slides/slide59.xml" ContentType="application/vnd.openxmlformats-officedocument.presentationml.slide+xml"/>
  <Override PartName="/ppt/slides/slide26.xml" ContentType="application/vnd.openxmlformats-officedocument.presentationml.slide+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slides/slide49.xml" ContentType="application/vnd.openxmlformats-officedocument.presentationml.slide+xml"/>
  <Override PartName="/ppt/slides/slide42.xml" ContentType="application/vnd.openxmlformats-officedocument.presentationml.slide+xml"/>
  <Override PartName="/ppt/slides/slide58.xml" ContentType="application/vnd.openxmlformats-officedocument.presentationml.slide+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Override PartName="/docProps/app.xml" ContentType="application/vnd.openxmlformats-officedocument.extended-properties+xml"/>
  <Override PartName="/ppt/slides/slide48.xml" ContentType="application/vnd.openxmlformats-officedocument.presentationml.slide+xml"/>
  <Override PartName="/ppt/slides/slide41.xml" ContentType="application/vnd.openxmlformats-officedocument.presentationml.slide+xml"/>
  <Override PartName="/ppt/slides/slide57.xml" ContentType="application/vnd.openxmlformats-officedocument.presentationml.slide+xml"/>
  <Override PartName="/ppt/theme/theme3.xml" ContentType="application/vnd.openxmlformats-officedocument.theme+xml"/>
  <Override PartName="/ppt/slideLayouts/slideLayout12.xml" ContentType="application/vnd.openxmlformats-officedocument.presentationml.slideLayout+xml"/>
  <Override PartName="/ppt/slides/slide24.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viewProps.xml" ContentType="application/vnd.openxmlformats-officedocument.presentationml.viewProps+xml"/>
  <Default Extension="jpeg" ContentType="image/jpeg"/>
  <Override PartName="/ppt/slides/slide47.xml" ContentType="application/vnd.openxmlformats-officedocument.presentationml.slide+xml"/>
  <Override PartName="/ppt/slides/slide40.xml" ContentType="application/vnd.openxmlformats-officedocument.presentationml.slide+xml"/>
  <Override PartName="/ppt/theme/theme2.xml" ContentType="application/vnd.openxmlformats-officedocument.theme+xml"/>
  <Override PartName="/ppt/slides/slide56.xml" ContentType="application/vnd.openxmlformats-officedocument.presentationml.slid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slides/slide29.xml" ContentType="application/vnd.openxmlformats-officedocument.presentationml.slide+xml"/>
  <Override PartName="/ppt/slides/slide55.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trictFirstAndLastChars="0" saveSubsetFonts="1">
  <p:sldMasterIdLst>
    <p:sldMasterId id="2147483648" r:id="rId1"/>
  </p:sldMasterIdLst>
  <p:notesMasterIdLst>
    <p:notesMasterId r:id="rId64"/>
  </p:notesMasterIdLst>
  <p:handoutMasterIdLst>
    <p:handoutMasterId r:id="rId65"/>
  </p:handoutMasterIdLst>
  <p:sldIdLst>
    <p:sldId id="588" r:id="rId2"/>
    <p:sldId id="555" r:id="rId3"/>
    <p:sldId id="545" r:id="rId4"/>
    <p:sldId id="562" r:id="rId5"/>
    <p:sldId id="563" r:id="rId6"/>
    <p:sldId id="584" r:id="rId7"/>
    <p:sldId id="585" r:id="rId8"/>
    <p:sldId id="586" r:id="rId9"/>
    <p:sldId id="589" r:id="rId10"/>
    <p:sldId id="565" r:id="rId11"/>
    <p:sldId id="567" r:id="rId12"/>
    <p:sldId id="566" r:id="rId13"/>
    <p:sldId id="590" r:id="rId14"/>
    <p:sldId id="605" r:id="rId15"/>
    <p:sldId id="570" r:id="rId16"/>
    <p:sldId id="571" r:id="rId17"/>
    <p:sldId id="572" r:id="rId18"/>
    <p:sldId id="591" r:id="rId19"/>
    <p:sldId id="575" r:id="rId20"/>
    <p:sldId id="580" r:id="rId21"/>
    <p:sldId id="529" r:id="rId22"/>
    <p:sldId id="593" r:id="rId23"/>
    <p:sldId id="531" r:id="rId24"/>
    <p:sldId id="532" r:id="rId25"/>
    <p:sldId id="594" r:id="rId26"/>
    <p:sldId id="549" r:id="rId27"/>
    <p:sldId id="540" r:id="rId28"/>
    <p:sldId id="541" r:id="rId29"/>
    <p:sldId id="550" r:id="rId30"/>
    <p:sldId id="542" r:id="rId31"/>
    <p:sldId id="596" r:id="rId32"/>
    <p:sldId id="595" r:id="rId33"/>
    <p:sldId id="544" r:id="rId34"/>
    <p:sldId id="552" r:id="rId35"/>
    <p:sldId id="534" r:id="rId36"/>
    <p:sldId id="436" r:id="rId37"/>
    <p:sldId id="536" r:id="rId38"/>
    <p:sldId id="438" r:id="rId39"/>
    <p:sldId id="597" r:id="rId40"/>
    <p:sldId id="598" r:id="rId41"/>
    <p:sldId id="493" r:id="rId42"/>
    <p:sldId id="494" r:id="rId43"/>
    <p:sldId id="599" r:id="rId44"/>
    <p:sldId id="600" r:id="rId45"/>
    <p:sldId id="601" r:id="rId46"/>
    <p:sldId id="602" r:id="rId47"/>
    <p:sldId id="496" r:id="rId48"/>
    <p:sldId id="505" r:id="rId49"/>
    <p:sldId id="523" r:id="rId50"/>
    <p:sldId id="587" r:id="rId51"/>
    <p:sldId id="606" r:id="rId52"/>
    <p:sldId id="607" r:id="rId53"/>
    <p:sldId id="524" r:id="rId54"/>
    <p:sldId id="608" r:id="rId55"/>
    <p:sldId id="603" r:id="rId56"/>
    <p:sldId id="553" r:id="rId57"/>
    <p:sldId id="554" r:id="rId58"/>
    <p:sldId id="526" r:id="rId59"/>
    <p:sldId id="558" r:id="rId60"/>
    <p:sldId id="559" r:id="rId61"/>
    <p:sldId id="560" r:id="rId62"/>
    <p:sldId id="581" r:id="rId63"/>
  </p:sldIdLst>
  <p:sldSz cx="9144000" cy="6858000" type="screen4x3"/>
  <p:notesSz cx="7315200" cy="9601200"/>
  <p:defaultTextStyle>
    <a:defPPr>
      <a:defRPr lang="en-US"/>
    </a:defPPr>
    <a:lvl1pPr algn="l" rtl="0" eaLnBrk="0" fontAlgn="base" hangingPunct="0">
      <a:spcBef>
        <a:spcPct val="20000"/>
      </a:spcBef>
      <a:spcAft>
        <a:spcPct val="0"/>
      </a:spcAft>
      <a:defRPr sz="2800" kern="1200">
        <a:solidFill>
          <a:schemeClr val="tx1"/>
        </a:solidFill>
        <a:latin typeface="Arial Rounded MT Bold" charset="0"/>
        <a:ea typeface="+mn-ea"/>
        <a:cs typeface="+mn-cs"/>
      </a:defRPr>
    </a:lvl1pPr>
    <a:lvl2pPr marL="457200" algn="l" rtl="0" eaLnBrk="0" fontAlgn="base" hangingPunct="0">
      <a:spcBef>
        <a:spcPct val="20000"/>
      </a:spcBef>
      <a:spcAft>
        <a:spcPct val="0"/>
      </a:spcAft>
      <a:defRPr sz="2800" kern="1200">
        <a:solidFill>
          <a:schemeClr val="tx1"/>
        </a:solidFill>
        <a:latin typeface="Arial Rounded MT Bold" charset="0"/>
        <a:ea typeface="+mn-ea"/>
        <a:cs typeface="+mn-cs"/>
      </a:defRPr>
    </a:lvl2pPr>
    <a:lvl3pPr marL="914400" algn="l" rtl="0" eaLnBrk="0" fontAlgn="base" hangingPunct="0">
      <a:spcBef>
        <a:spcPct val="20000"/>
      </a:spcBef>
      <a:spcAft>
        <a:spcPct val="0"/>
      </a:spcAft>
      <a:defRPr sz="2800" kern="1200">
        <a:solidFill>
          <a:schemeClr val="tx1"/>
        </a:solidFill>
        <a:latin typeface="Arial Rounded MT Bold" charset="0"/>
        <a:ea typeface="+mn-ea"/>
        <a:cs typeface="+mn-cs"/>
      </a:defRPr>
    </a:lvl3pPr>
    <a:lvl4pPr marL="1371600" algn="l" rtl="0" eaLnBrk="0" fontAlgn="base" hangingPunct="0">
      <a:spcBef>
        <a:spcPct val="20000"/>
      </a:spcBef>
      <a:spcAft>
        <a:spcPct val="0"/>
      </a:spcAft>
      <a:defRPr sz="2800" kern="1200">
        <a:solidFill>
          <a:schemeClr val="tx1"/>
        </a:solidFill>
        <a:latin typeface="Arial Rounded MT Bold" charset="0"/>
        <a:ea typeface="+mn-ea"/>
        <a:cs typeface="+mn-cs"/>
      </a:defRPr>
    </a:lvl4pPr>
    <a:lvl5pPr marL="1828800" algn="l" rtl="0" eaLnBrk="0" fontAlgn="base" hangingPunct="0">
      <a:spcBef>
        <a:spcPct val="20000"/>
      </a:spcBef>
      <a:spcAft>
        <a:spcPct val="0"/>
      </a:spcAft>
      <a:defRPr sz="2800" kern="1200">
        <a:solidFill>
          <a:schemeClr val="tx1"/>
        </a:solidFill>
        <a:latin typeface="Arial Rounded MT Bold" charset="0"/>
        <a:ea typeface="+mn-ea"/>
        <a:cs typeface="+mn-cs"/>
      </a:defRPr>
    </a:lvl5pPr>
    <a:lvl6pPr marL="2286000" algn="l" defTabSz="457200" rtl="0" eaLnBrk="1" latinLnBrk="0" hangingPunct="1">
      <a:defRPr sz="2800" kern="1200">
        <a:solidFill>
          <a:schemeClr val="tx1"/>
        </a:solidFill>
        <a:latin typeface="Arial Rounded MT Bold" charset="0"/>
        <a:ea typeface="+mn-ea"/>
        <a:cs typeface="+mn-cs"/>
      </a:defRPr>
    </a:lvl6pPr>
    <a:lvl7pPr marL="2743200" algn="l" defTabSz="457200" rtl="0" eaLnBrk="1" latinLnBrk="0" hangingPunct="1">
      <a:defRPr sz="2800" kern="1200">
        <a:solidFill>
          <a:schemeClr val="tx1"/>
        </a:solidFill>
        <a:latin typeface="Arial Rounded MT Bold" charset="0"/>
        <a:ea typeface="+mn-ea"/>
        <a:cs typeface="+mn-cs"/>
      </a:defRPr>
    </a:lvl7pPr>
    <a:lvl8pPr marL="3200400" algn="l" defTabSz="457200" rtl="0" eaLnBrk="1" latinLnBrk="0" hangingPunct="1">
      <a:defRPr sz="2800" kern="1200">
        <a:solidFill>
          <a:schemeClr val="tx1"/>
        </a:solidFill>
        <a:latin typeface="Arial Rounded MT Bold" charset="0"/>
        <a:ea typeface="+mn-ea"/>
        <a:cs typeface="+mn-cs"/>
      </a:defRPr>
    </a:lvl8pPr>
    <a:lvl9pPr marL="3657600" algn="l" defTabSz="457200" rtl="0" eaLnBrk="1" latinLnBrk="0" hangingPunct="1">
      <a:defRPr sz="2800" kern="1200">
        <a:solidFill>
          <a:schemeClr val="tx1"/>
        </a:solidFill>
        <a:latin typeface="Arial Rounded MT Bold"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clrMode="bw" hiddenSlides="1"/>
  <p:showPr loop="1" showNarration="1" useTimings="0">
    <p:present/>
    <p:sldAll/>
    <p:penClr>
      <a:schemeClr val="tx2"/>
    </p:penClr>
  </p:showPr>
  <p:clrMru>
    <a:srgbClr val="FFFF66"/>
    <a:srgbClr val="FFFF99"/>
    <a:srgbClr val="66FF33"/>
    <a:srgbClr val="00FFCC"/>
    <a:srgbClr val="FF00FF"/>
    <a:srgbClr val="CC0099"/>
    <a:srgbClr val="969696"/>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p:cViewPr varScale="1">
        <p:scale>
          <a:sx n="111" d="100"/>
          <a:sy n="111" d="100"/>
        </p:scale>
        <p:origin x="-800" y="-104"/>
      </p:cViewPr>
      <p:guideLst>
        <p:guide orient="horz" pos="44"/>
        <p:guide pos="5759"/>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00" d="100"/>
        <a:sy n="100" d="100"/>
      </p:scale>
      <p:origin x="0" y="0"/>
    </p:cViewPr>
  </p:notesTextViewPr>
  <p:sorterViewPr>
    <p:cViewPr>
      <p:scale>
        <a:sx n="50" d="100"/>
        <a:sy n="50" d="100"/>
      </p:scale>
      <p:origin x="0" y="2898"/>
    </p:cViewPr>
  </p:sorterViewPr>
  <p:notesViewPr>
    <p:cSldViewPr snapToGrid="0">
      <p:cViewPr varScale="1">
        <p:scale>
          <a:sx n="62" d="100"/>
          <a:sy n="62" d="100"/>
        </p:scale>
        <p:origin x="-1722" y="-84"/>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notesMaster" Target="notesMasters/notesMaster1.xml"/><Relationship Id="rId65" Type="http://schemas.openxmlformats.org/officeDocument/2006/relationships/handoutMaster" Target="handoutMasters/handoutMaster1.xml"/><Relationship Id="rId66" Type="http://schemas.openxmlformats.org/officeDocument/2006/relationships/printerSettings" Target="printerSettings/printerSettings1.bin"/><Relationship Id="rId67" Type="http://schemas.openxmlformats.org/officeDocument/2006/relationships/presProps" Target="presProps.xml"/><Relationship Id="rId68" Type="http://schemas.openxmlformats.org/officeDocument/2006/relationships/viewProps" Target="viewProps.xml"/><Relationship Id="rId69" Type="http://schemas.openxmlformats.org/officeDocument/2006/relationships/theme" Target="theme/theme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_rels/viewProps.xml.rels><?xml version="1.0" encoding="UTF-8" standalone="yes"?>
<Relationships xmlns="http://schemas.openxmlformats.org/package/2006/relationships"><Relationship Id="rId3" Type="http://schemas.openxmlformats.org/officeDocument/2006/relationships/slide" Target="slides/slide38.xml"/><Relationship Id="rId4" Type="http://schemas.openxmlformats.org/officeDocument/2006/relationships/slide" Target="slides/slide48.xml"/><Relationship Id="rId5" Type="http://schemas.openxmlformats.org/officeDocument/2006/relationships/slide" Target="slides/slide57.xml"/><Relationship Id="rId6" Type="http://schemas.openxmlformats.org/officeDocument/2006/relationships/slide" Target="slides/slide60.xml"/><Relationship Id="rId1" Type="http://schemas.openxmlformats.org/officeDocument/2006/relationships/slide" Target="slides/slide10.xml"/><Relationship Id="rId2" Type="http://schemas.openxmlformats.org/officeDocument/2006/relationships/slide" Target="slides/slide2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95250"/>
            <a:ext cx="3170238" cy="296863"/>
          </a:xfrm>
          <a:prstGeom prst="rect">
            <a:avLst/>
          </a:prstGeom>
          <a:noFill/>
          <a:ln w="38100">
            <a:noFill/>
            <a:miter lim="800000"/>
            <a:headEnd/>
            <a:tailEnd/>
          </a:ln>
          <a:effectLst/>
        </p:spPr>
        <p:txBody>
          <a:bodyPr vert="horz" wrap="square" lIns="289961" tIns="48326" rIns="289961" bIns="48326" numCol="1" anchor="ctr" anchorCtr="0" compatLnSpc="1">
            <a:prstTxWarp prst="textNoShape">
              <a:avLst/>
            </a:prstTxWarp>
            <a:spAutoFit/>
          </a:bodyPr>
          <a:lstStyle>
            <a:lvl1pPr>
              <a:spcBef>
                <a:spcPct val="0"/>
              </a:spcBef>
              <a:defRPr sz="1300">
                <a:latin typeface="Arial Rounded MT Bold" pitchFamily="34" charset="0"/>
              </a:defRPr>
            </a:lvl1pPr>
          </a:lstStyle>
          <a:p>
            <a:pPr>
              <a:defRPr/>
            </a:pPr>
            <a:endParaRPr lang="en-US"/>
          </a:p>
        </p:txBody>
      </p:sp>
      <p:sp>
        <p:nvSpPr>
          <p:cNvPr id="96259" name="Rectangle 3"/>
          <p:cNvSpPr>
            <a:spLocks noGrp="1" noChangeArrowheads="1"/>
          </p:cNvSpPr>
          <p:nvPr>
            <p:ph type="dt" sz="quarter" idx="1"/>
          </p:nvPr>
        </p:nvSpPr>
        <p:spPr bwMode="auto">
          <a:xfrm>
            <a:off x="4144963" y="95250"/>
            <a:ext cx="3170237" cy="296863"/>
          </a:xfrm>
          <a:prstGeom prst="rect">
            <a:avLst/>
          </a:prstGeom>
          <a:noFill/>
          <a:ln w="38100">
            <a:noFill/>
            <a:miter lim="800000"/>
            <a:headEnd/>
            <a:tailEnd/>
          </a:ln>
          <a:effectLst/>
        </p:spPr>
        <p:txBody>
          <a:bodyPr vert="horz" wrap="square" lIns="289961" tIns="48326" rIns="289961" bIns="48326" numCol="1" anchor="ctr" anchorCtr="0" compatLnSpc="1">
            <a:prstTxWarp prst="textNoShape">
              <a:avLst/>
            </a:prstTxWarp>
            <a:spAutoFit/>
          </a:bodyPr>
          <a:lstStyle>
            <a:lvl1pPr algn="r">
              <a:spcBef>
                <a:spcPct val="0"/>
              </a:spcBef>
              <a:defRPr sz="1300">
                <a:latin typeface="Arial Rounded MT Bold" pitchFamily="34" charset="0"/>
              </a:defRPr>
            </a:lvl1pPr>
          </a:lstStyle>
          <a:p>
            <a:pPr>
              <a:defRPr/>
            </a:pPr>
            <a:endParaRPr lang="en-US"/>
          </a:p>
        </p:txBody>
      </p:sp>
      <p:sp>
        <p:nvSpPr>
          <p:cNvPr id="96260" name="Rectangle 4"/>
          <p:cNvSpPr>
            <a:spLocks noGrp="1" noChangeArrowheads="1"/>
          </p:cNvSpPr>
          <p:nvPr>
            <p:ph type="ftr" sz="quarter" idx="2"/>
          </p:nvPr>
        </p:nvSpPr>
        <p:spPr bwMode="auto">
          <a:xfrm>
            <a:off x="0" y="9312275"/>
            <a:ext cx="3170238" cy="298450"/>
          </a:xfrm>
          <a:prstGeom prst="rect">
            <a:avLst/>
          </a:prstGeom>
          <a:noFill/>
          <a:ln w="38100">
            <a:noFill/>
            <a:miter lim="800000"/>
            <a:headEnd/>
            <a:tailEnd/>
          </a:ln>
          <a:effectLst/>
        </p:spPr>
        <p:txBody>
          <a:bodyPr vert="horz" wrap="square" lIns="289961" tIns="48326" rIns="289961" bIns="48326" numCol="1" anchor="b" anchorCtr="0" compatLnSpc="1">
            <a:prstTxWarp prst="textNoShape">
              <a:avLst/>
            </a:prstTxWarp>
            <a:spAutoFit/>
          </a:bodyPr>
          <a:lstStyle>
            <a:lvl1pPr>
              <a:spcBef>
                <a:spcPct val="0"/>
              </a:spcBef>
              <a:defRPr sz="1300">
                <a:latin typeface="Arial Rounded MT Bold" pitchFamily="34" charset="0"/>
              </a:defRPr>
            </a:lvl1pPr>
          </a:lstStyle>
          <a:p>
            <a:pPr>
              <a:defRPr/>
            </a:pPr>
            <a:endParaRPr lang="en-US"/>
          </a:p>
        </p:txBody>
      </p:sp>
      <p:sp>
        <p:nvSpPr>
          <p:cNvPr id="96261" name="Rectangle 5"/>
          <p:cNvSpPr>
            <a:spLocks noGrp="1" noChangeArrowheads="1"/>
          </p:cNvSpPr>
          <p:nvPr>
            <p:ph type="sldNum" sz="quarter" idx="3"/>
          </p:nvPr>
        </p:nvSpPr>
        <p:spPr bwMode="auto">
          <a:xfrm>
            <a:off x="4144963" y="9312275"/>
            <a:ext cx="3170237" cy="298450"/>
          </a:xfrm>
          <a:prstGeom prst="rect">
            <a:avLst/>
          </a:prstGeom>
          <a:noFill/>
          <a:ln w="38100">
            <a:noFill/>
            <a:miter lim="800000"/>
            <a:headEnd/>
            <a:tailEnd/>
          </a:ln>
          <a:effectLst/>
        </p:spPr>
        <p:txBody>
          <a:bodyPr vert="horz" wrap="square" lIns="289961" tIns="48326" rIns="289961" bIns="48326" numCol="1" anchor="b" anchorCtr="0" compatLnSpc="1">
            <a:prstTxWarp prst="textNoShape">
              <a:avLst/>
            </a:prstTxWarp>
            <a:spAutoFit/>
          </a:bodyPr>
          <a:lstStyle>
            <a:lvl1pPr algn="r">
              <a:spcBef>
                <a:spcPct val="0"/>
              </a:spcBef>
              <a:defRPr sz="1300"/>
            </a:lvl1pPr>
          </a:lstStyle>
          <a:p>
            <a:pPr>
              <a:defRPr/>
            </a:pPr>
            <a:fld id="{66027B1A-B0F7-024D-B74A-9795C7DB215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4" tIns="48326" rIns="96654" bIns="48326" numCol="1" anchor="t" anchorCtr="0" compatLnSpc="1">
            <a:prstTxWarp prst="textNoShape">
              <a:avLst/>
            </a:prstTxWarp>
          </a:bodyPr>
          <a:lstStyle>
            <a:lvl1pPr>
              <a:spcBef>
                <a:spcPct val="0"/>
              </a:spcBef>
              <a:defRPr sz="1300" b="1">
                <a:latin typeface="Arial Rounded MT Bold" pitchFamily="34" charset="0"/>
              </a:defRPr>
            </a:lvl1pPr>
          </a:lstStyle>
          <a:p>
            <a:pPr>
              <a:defRPr/>
            </a:pPr>
            <a:endParaRPr lang="en-US"/>
          </a:p>
        </p:txBody>
      </p:sp>
      <p:sp>
        <p:nvSpPr>
          <p:cNvPr id="6147"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54" tIns="48326" rIns="96654" bIns="48326" numCol="1" anchor="t" anchorCtr="0" compatLnSpc="1">
            <a:prstTxWarp prst="textNoShape">
              <a:avLst/>
            </a:prstTxWarp>
          </a:bodyPr>
          <a:lstStyle>
            <a:lvl1pPr algn="r">
              <a:spcBef>
                <a:spcPct val="0"/>
              </a:spcBef>
              <a:defRPr sz="1300" b="1">
                <a:latin typeface="Arial Rounded MT Bold" pitchFamily="34" charset="0"/>
              </a:defRPr>
            </a:lvl1pPr>
          </a:lstStyle>
          <a:p>
            <a:pPr>
              <a:defRPr/>
            </a:pPr>
            <a:endParaRPr lang="en-US"/>
          </a:p>
        </p:txBody>
      </p:sp>
      <p:sp>
        <p:nvSpPr>
          <p:cNvPr id="15364" name="Rectangle 4"/>
          <p:cNvSpPr>
            <a:spLocks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54" tIns="48326" rIns="96654" bIns="4832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54" tIns="48326" rIns="96654" bIns="48326" numCol="1" anchor="b" anchorCtr="0" compatLnSpc="1">
            <a:prstTxWarp prst="textNoShape">
              <a:avLst/>
            </a:prstTxWarp>
          </a:bodyPr>
          <a:lstStyle>
            <a:lvl1pPr>
              <a:spcBef>
                <a:spcPct val="0"/>
              </a:spcBef>
              <a:defRPr sz="1300" b="1">
                <a:latin typeface="Arial Rounded MT Bold" pitchFamily="34" charset="0"/>
              </a:defRPr>
            </a:lvl1pPr>
          </a:lstStyle>
          <a:p>
            <a:pPr>
              <a:defRPr/>
            </a:pPr>
            <a:endParaRPr lang="en-US"/>
          </a:p>
        </p:txBody>
      </p:sp>
      <p:sp>
        <p:nvSpPr>
          <p:cNvPr id="6151"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54" tIns="48326" rIns="96654" bIns="48326" numCol="1" anchor="b" anchorCtr="0" compatLnSpc="1">
            <a:prstTxWarp prst="textNoShape">
              <a:avLst/>
            </a:prstTxWarp>
          </a:bodyPr>
          <a:lstStyle>
            <a:lvl1pPr algn="r">
              <a:spcBef>
                <a:spcPct val="0"/>
              </a:spcBef>
              <a:defRPr sz="1300" b="1"/>
            </a:lvl1pPr>
          </a:lstStyle>
          <a:p>
            <a:pPr>
              <a:defRPr/>
            </a:pPr>
            <a:fld id="{A2EF8043-76EF-114C-9726-395C6C2AF32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ヒラギノ角ゴ Pro W3"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ＭＳ Ｐゴシック" charset="-128"/>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B5887A2B-F2DC-6345-B458-3011A2595E73}" type="slidenum">
              <a:rPr lang="en-US"/>
              <a:pPr/>
              <a:t>1</a:t>
            </a:fld>
            <a:endParaRPr lang="en-US"/>
          </a:p>
        </p:txBody>
      </p:sp>
      <p:sp>
        <p:nvSpPr>
          <p:cNvPr id="17411" name="Rectangle 2"/>
          <p:cNvSpPr>
            <a:spLocks noChangeArrowheads="1" noTextEdit="1"/>
          </p:cNvSpPr>
          <p:nvPr>
            <p:ph type="sldImg"/>
          </p:nvPr>
        </p:nvSpPr>
        <p:spPr>
          <a:ln/>
        </p:spPr>
      </p:sp>
      <p:sp>
        <p:nvSpPr>
          <p:cNvPr id="17412" name="Rectangle 3"/>
          <p:cNvSpPr>
            <a:spLocks noGrp="1" noChangeArrowheads="1"/>
          </p:cNvSpPr>
          <p:nvPr>
            <p:ph type="body" idx="1"/>
          </p:nvPr>
        </p:nvSpPr>
        <p:spPr>
          <a:xfrm>
            <a:off x="973138" y="4560888"/>
            <a:ext cx="5368925" cy="4319587"/>
          </a:xfrm>
          <a:noFill/>
          <a:ln/>
        </p:spPr>
        <p:txBody>
          <a:bodyPr/>
          <a:lstStyle/>
          <a:p>
            <a:endParaRPr lang="en-US">
              <a:latin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F2CDA616-6C1F-B346-B748-A127360EE9C8}" type="slidenum">
              <a:rPr lang="en-US"/>
              <a:pPr/>
              <a:t>2</a:t>
            </a:fld>
            <a:endParaRPr lang="en-US"/>
          </a:p>
        </p:txBody>
      </p:sp>
      <p:sp>
        <p:nvSpPr>
          <p:cNvPr id="19459" name="Rectangle 2"/>
          <p:cNvSpPr>
            <a:spLocks noChangeArrowheads="1" noTextEdit="1"/>
          </p:cNvSpPr>
          <p:nvPr>
            <p:ph type="sldImg"/>
          </p:nvPr>
        </p:nvSpPr>
        <p:spPr>
          <a:solidFill>
            <a:srgbClr val="FFFFFF"/>
          </a:solidFill>
          <a:ln/>
        </p:spPr>
      </p:sp>
      <p:sp>
        <p:nvSpPr>
          <p:cNvPr id="19460" name="Rectangle 3"/>
          <p:cNvSpPr>
            <a:spLocks noChangeArrowheads="1"/>
          </p:cNvSpPr>
          <p:nvPr>
            <p:ph type="body" idx="1"/>
          </p:nvPr>
        </p:nvSpPr>
        <p:spPr>
          <a:solidFill>
            <a:srgbClr val="FFFFFF"/>
          </a:solidFill>
          <a:ln>
            <a:solidFill>
              <a:srgbClr val="000000"/>
            </a:solidFill>
          </a:ln>
        </p:spPr>
        <p:txBody>
          <a:bodyPr/>
          <a:lstStyle/>
          <a:p>
            <a:endParaRPr lang="en-US">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AE00E89-4A37-254C-82D7-3AA1F1C4F667}" type="datetime1">
              <a:rPr lang="en-US"/>
              <a:pPr>
                <a:defRPr/>
              </a:pPr>
              <a:t>11/18/10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CAF71EC-B644-2640-BAFE-2FE8F4F6D208}" type="datetime1">
              <a:rPr lang="en-US"/>
              <a:pPr>
                <a:defRPr/>
              </a:pPr>
              <a:t>11/18/10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7E814F4-1B42-7846-B989-FFF4232D7A9E}" type="datetime1">
              <a:rPr lang="en-US"/>
              <a:pPr>
                <a:defRPr/>
              </a:pPr>
              <a:t>11/18/10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228600"/>
            <a:ext cx="7772400" cy="563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10288B3E-ACBF-DE41-AE04-30CB898AA46E}" type="datetime1">
              <a:rPr lang="en-US"/>
              <a:pPr>
                <a:defRPr/>
              </a:pPr>
              <a:t>11/18/10</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A0676FB-F823-3644-B03D-EAFB0B25E88D}" type="datetime1">
              <a:rPr lang="en-US"/>
              <a:pPr>
                <a:defRPr/>
              </a:pPr>
              <a:t>11/18/10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66FAB92B-159D-C445-8BA1-8E5C0E545606}" type="datetime1">
              <a:rPr lang="en-US"/>
              <a:pPr>
                <a:defRPr/>
              </a:pPr>
              <a:t>11/18/10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68BD50AA-DB4E-FD4E-B8A6-4DFD51D55374}" type="datetime1">
              <a:rPr lang="en-US"/>
              <a:pPr>
                <a:defRPr/>
              </a:pPr>
              <a:t>11/18/10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8042BF84-0BC3-4146-9654-CB59978B63CD}" type="datetime1">
              <a:rPr lang="en-US"/>
              <a:pPr>
                <a:defRPr/>
              </a:pPr>
              <a:t>11/18/10</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85D9EB08-F386-9E40-A739-D01E8588C288}" type="datetime1">
              <a:rPr lang="en-US"/>
              <a:pPr>
                <a:defRPr/>
              </a:pPr>
              <a:t>11/18/10</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5189761-C353-D74A-93CF-DF4409609B83}" type="datetime1">
              <a:rPr lang="en-US"/>
              <a:pPr>
                <a:defRPr/>
              </a:pPr>
              <a:t>11/18/10</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A265B39B-8497-BF4E-A2E9-49457E152915}" type="datetime1">
              <a:rPr lang="en-US"/>
              <a:pPr>
                <a:defRPr/>
              </a:pPr>
              <a:t>11/18/10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11260A3E-CC71-9E41-8BAD-90D0DF8B1643}" type="datetime1">
              <a:rPr lang="en-US"/>
              <a:pPr>
                <a:defRPr/>
              </a:pPr>
              <a:t>11/18/10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7526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239000" y="6553200"/>
            <a:ext cx="1905000" cy="2841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solidFill>
                  <a:schemeClr val="folHlink"/>
                </a:solidFill>
                <a:latin typeface="Times New Roman" charset="0"/>
              </a:defRPr>
            </a:lvl1pPr>
          </a:lstStyle>
          <a:p>
            <a:pPr>
              <a:defRPr/>
            </a:pPr>
            <a:fld id="{F3F300A3-BFB9-CF4A-BACE-0847AF416984}" type="datetime1">
              <a:rPr lang="en-US"/>
              <a:pPr>
                <a:defRPr/>
              </a:pPr>
              <a:t>11/18/10</a:t>
            </a:fld>
            <a:endParaRPr lang="en-US"/>
          </a:p>
        </p:txBody>
      </p:sp>
      <p:sp>
        <p:nvSpPr>
          <p:cNvPr id="1029" name="Rectangle 5"/>
          <p:cNvSpPr>
            <a:spLocks noGrp="1" noChangeArrowheads="1"/>
          </p:cNvSpPr>
          <p:nvPr>
            <p:ph type="ftr" sz="quarter" idx="3"/>
          </p:nvPr>
        </p:nvSpPr>
        <p:spPr bwMode="auto">
          <a:xfrm>
            <a:off x="3200400" y="65532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spcBef>
                <a:spcPct val="0"/>
              </a:spcBef>
              <a:defRPr sz="1200">
                <a:solidFill>
                  <a:schemeClr val="folHlink"/>
                </a:solidFill>
                <a:latin typeface="Arial" charset="0"/>
              </a:defRPr>
            </a:lvl1pPr>
          </a:lstStyle>
          <a:p>
            <a:pPr>
              <a:defRPr/>
            </a:pPr>
            <a:r>
              <a:rPr lang="en-US"/>
              <a:t>Steven Rudich: www.cs.cmu.edu/~rudich</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fade thruBlk="1"/>
  </p:transition>
  <p:txStyles>
    <p:titleStyle>
      <a:lvl1pPr algn="ctr" rtl="0" eaLnBrk="0" fontAlgn="base" hangingPunct="0">
        <a:spcBef>
          <a:spcPct val="0"/>
        </a:spcBef>
        <a:spcAft>
          <a:spcPct val="0"/>
        </a:spcAft>
        <a:defRPr sz="3600" b="1">
          <a:solidFill>
            <a:schemeClr val="tx2"/>
          </a:solidFill>
          <a:effectLst>
            <a:outerShdw blurRad="38100" dist="38100" dir="2700000" algn="tl">
              <a:srgbClr val="FFFFFF"/>
            </a:outerShdw>
          </a:effectLst>
          <a:latin typeface="+mj-lt"/>
          <a:ea typeface="ヒラギノ角ゴ Pro W3" charset="-128"/>
          <a:cs typeface="ヒラギノ角ゴ Pro W3" charset="-128"/>
        </a:defRPr>
      </a:lvl1pPr>
      <a:lvl2pPr algn="ctr" rtl="0" eaLnBrk="0" fontAlgn="base" hangingPunct="0">
        <a:spcBef>
          <a:spcPct val="0"/>
        </a:spcBef>
        <a:spcAft>
          <a:spcPct val="0"/>
        </a:spcAft>
        <a:defRPr sz="3600" b="1">
          <a:solidFill>
            <a:schemeClr val="tx2"/>
          </a:solidFill>
          <a:effectLst>
            <a:outerShdw blurRad="38100" dist="38100" dir="2700000" algn="tl">
              <a:srgbClr val="FFFFFF"/>
            </a:outerShdw>
          </a:effectLst>
          <a:latin typeface="Arial Rounded MT Bold" pitchFamily="34" charset="0"/>
          <a:ea typeface="ヒラギノ角ゴ Pro W3" charset="-128"/>
          <a:cs typeface="ヒラギノ角ゴ Pro W3" charset="-128"/>
        </a:defRPr>
      </a:lvl2pPr>
      <a:lvl3pPr algn="ctr" rtl="0" eaLnBrk="0" fontAlgn="base" hangingPunct="0">
        <a:spcBef>
          <a:spcPct val="0"/>
        </a:spcBef>
        <a:spcAft>
          <a:spcPct val="0"/>
        </a:spcAft>
        <a:defRPr sz="3600" b="1">
          <a:solidFill>
            <a:schemeClr val="tx2"/>
          </a:solidFill>
          <a:effectLst>
            <a:outerShdw blurRad="38100" dist="38100" dir="2700000" algn="tl">
              <a:srgbClr val="FFFFFF"/>
            </a:outerShdw>
          </a:effectLst>
          <a:latin typeface="Arial Rounded MT Bold" pitchFamily="34" charset="0"/>
          <a:ea typeface="ヒラギノ角ゴ Pro W3" charset="-128"/>
          <a:cs typeface="ヒラギノ角ゴ Pro W3" charset="-128"/>
        </a:defRPr>
      </a:lvl3pPr>
      <a:lvl4pPr algn="ctr" rtl="0" eaLnBrk="0" fontAlgn="base" hangingPunct="0">
        <a:spcBef>
          <a:spcPct val="0"/>
        </a:spcBef>
        <a:spcAft>
          <a:spcPct val="0"/>
        </a:spcAft>
        <a:defRPr sz="3600" b="1">
          <a:solidFill>
            <a:schemeClr val="tx2"/>
          </a:solidFill>
          <a:effectLst>
            <a:outerShdw blurRad="38100" dist="38100" dir="2700000" algn="tl">
              <a:srgbClr val="FFFFFF"/>
            </a:outerShdw>
          </a:effectLst>
          <a:latin typeface="Arial Rounded MT Bold" pitchFamily="34" charset="0"/>
          <a:ea typeface="ヒラギノ角ゴ Pro W3" charset="-128"/>
          <a:cs typeface="ヒラギノ角ゴ Pro W3" charset="-128"/>
        </a:defRPr>
      </a:lvl4pPr>
      <a:lvl5pPr algn="ctr" rtl="0" eaLnBrk="0" fontAlgn="base" hangingPunct="0">
        <a:spcBef>
          <a:spcPct val="0"/>
        </a:spcBef>
        <a:spcAft>
          <a:spcPct val="0"/>
        </a:spcAft>
        <a:defRPr sz="3600" b="1">
          <a:solidFill>
            <a:schemeClr val="tx2"/>
          </a:solidFill>
          <a:effectLst>
            <a:outerShdw blurRad="38100" dist="38100" dir="2700000" algn="tl">
              <a:srgbClr val="FFFFFF"/>
            </a:outerShdw>
          </a:effectLst>
          <a:latin typeface="Arial Rounded MT Bold" pitchFamily="34" charset="0"/>
          <a:ea typeface="ヒラギノ角ゴ Pro W3" charset="-128"/>
          <a:cs typeface="ヒラギノ角ゴ Pro W3" charset="-128"/>
        </a:defRPr>
      </a:lvl5pPr>
      <a:lvl6pPr marL="457200" algn="ctr" rtl="0" eaLnBrk="0" fontAlgn="base" hangingPunct="0">
        <a:spcBef>
          <a:spcPct val="0"/>
        </a:spcBef>
        <a:spcAft>
          <a:spcPct val="0"/>
        </a:spcAft>
        <a:defRPr sz="3600" b="1">
          <a:solidFill>
            <a:schemeClr val="tx2"/>
          </a:solidFill>
          <a:effectLst>
            <a:outerShdw blurRad="38100" dist="38100" dir="2700000" algn="tl">
              <a:srgbClr val="FFFFFF"/>
            </a:outerShdw>
          </a:effectLst>
          <a:latin typeface="Arial Rounded MT Bold" pitchFamily="34" charset="0"/>
        </a:defRPr>
      </a:lvl6pPr>
      <a:lvl7pPr marL="914400" algn="ctr" rtl="0" eaLnBrk="0" fontAlgn="base" hangingPunct="0">
        <a:spcBef>
          <a:spcPct val="0"/>
        </a:spcBef>
        <a:spcAft>
          <a:spcPct val="0"/>
        </a:spcAft>
        <a:defRPr sz="3600" b="1">
          <a:solidFill>
            <a:schemeClr val="tx2"/>
          </a:solidFill>
          <a:effectLst>
            <a:outerShdw blurRad="38100" dist="38100" dir="2700000" algn="tl">
              <a:srgbClr val="FFFFFF"/>
            </a:outerShdw>
          </a:effectLst>
          <a:latin typeface="Arial Rounded MT Bold" pitchFamily="34" charset="0"/>
        </a:defRPr>
      </a:lvl7pPr>
      <a:lvl8pPr marL="1371600" algn="ctr" rtl="0" eaLnBrk="0" fontAlgn="base" hangingPunct="0">
        <a:spcBef>
          <a:spcPct val="0"/>
        </a:spcBef>
        <a:spcAft>
          <a:spcPct val="0"/>
        </a:spcAft>
        <a:defRPr sz="3600" b="1">
          <a:solidFill>
            <a:schemeClr val="tx2"/>
          </a:solidFill>
          <a:effectLst>
            <a:outerShdw blurRad="38100" dist="38100" dir="2700000" algn="tl">
              <a:srgbClr val="FFFFFF"/>
            </a:outerShdw>
          </a:effectLst>
          <a:latin typeface="Arial Rounded MT Bold" pitchFamily="34" charset="0"/>
        </a:defRPr>
      </a:lvl8pPr>
      <a:lvl9pPr marL="1828800" algn="ctr" rtl="0" eaLnBrk="0" fontAlgn="base" hangingPunct="0">
        <a:spcBef>
          <a:spcPct val="0"/>
        </a:spcBef>
        <a:spcAft>
          <a:spcPct val="0"/>
        </a:spcAft>
        <a:defRPr sz="3600" b="1">
          <a:solidFill>
            <a:schemeClr val="tx2"/>
          </a:solidFill>
          <a:effectLst>
            <a:outerShdw blurRad="38100" dist="38100" dir="2700000" algn="tl">
              <a:srgbClr val="FFFFFF"/>
            </a:outerShdw>
          </a:effectLst>
          <a:latin typeface="Arial Rounded MT Bold" pitchFamily="34" charset="0"/>
        </a:defRPr>
      </a:lvl9pPr>
    </p:titleStyle>
    <p:bodyStyle>
      <a:lvl1pPr marL="342900" indent="-342900" algn="l" rtl="0" eaLnBrk="0" fontAlgn="base" hangingPunct="0">
        <a:spcBef>
          <a:spcPct val="20000"/>
        </a:spcBef>
        <a:spcAft>
          <a:spcPct val="0"/>
        </a:spcAft>
        <a:buChar char="•"/>
        <a:tabLst>
          <a:tab pos="858838" algn="l"/>
        </a:tabLst>
        <a:defRPr sz="3200">
          <a:solidFill>
            <a:schemeClr val="tx1"/>
          </a:solidFill>
          <a:effectLst>
            <a:outerShdw blurRad="38100" dist="38100" dir="2700000" algn="tl">
              <a:srgbClr val="000000"/>
            </a:outerShdw>
          </a:effectLst>
          <a:latin typeface="+mn-lt"/>
          <a:ea typeface="ヒラギノ角ゴ Pro W3" charset="-128"/>
          <a:cs typeface="ヒラギノ角ゴ Pro W3" charset="-128"/>
        </a:defRPr>
      </a:lvl1pPr>
      <a:lvl2pPr marL="404813" indent="-290513" algn="l" rtl="0" eaLnBrk="0" fontAlgn="base" hangingPunct="0">
        <a:spcBef>
          <a:spcPct val="20000"/>
        </a:spcBef>
        <a:spcAft>
          <a:spcPct val="0"/>
        </a:spcAft>
        <a:buChar char="•"/>
        <a:tabLst>
          <a:tab pos="858838" algn="l"/>
        </a:tabLst>
        <a:defRPr sz="3200">
          <a:solidFill>
            <a:schemeClr val="tx1"/>
          </a:solidFill>
          <a:latin typeface="+mn-lt"/>
          <a:ea typeface="ヒラギノ角ゴ Pro W3" charset="-128"/>
        </a:defRPr>
      </a:lvl2pPr>
      <a:lvl3pPr marL="858838" indent="-339725" algn="l" rtl="0" eaLnBrk="0" fontAlgn="base" hangingPunct="0">
        <a:spcBef>
          <a:spcPct val="20000"/>
        </a:spcBef>
        <a:spcAft>
          <a:spcPct val="0"/>
        </a:spcAft>
        <a:buChar char="–"/>
        <a:tabLst>
          <a:tab pos="858838" algn="l"/>
        </a:tabLst>
        <a:defRPr sz="2800">
          <a:solidFill>
            <a:schemeClr val="tx1"/>
          </a:solidFill>
          <a:latin typeface="Arial" charset="0"/>
          <a:ea typeface="ＭＳ Ｐゴシック" charset="-128"/>
          <a:cs typeface="ＭＳ Ｐゴシック" charset="-128"/>
        </a:defRPr>
      </a:lvl3pPr>
      <a:lvl4pPr marL="1200150" indent="-2270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4pPr>
      <a:lvl5pPr marL="1655763" indent="-3413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5pPr>
      <a:lvl6pPr marL="2112963" indent="-341313" algn="l" rtl="0" eaLnBrk="0" fontAlgn="base" hangingPunct="0">
        <a:spcBef>
          <a:spcPct val="20000"/>
        </a:spcBef>
        <a:spcAft>
          <a:spcPct val="0"/>
        </a:spcAft>
        <a:buChar char="–"/>
        <a:tabLst>
          <a:tab pos="858838" algn="l"/>
        </a:tabLst>
        <a:defRPr sz="2400">
          <a:solidFill>
            <a:schemeClr val="tx1"/>
          </a:solidFill>
          <a:latin typeface="Arial" charset="0"/>
        </a:defRPr>
      </a:lvl6pPr>
      <a:lvl7pPr marL="2570163" indent="-341313" algn="l" rtl="0" eaLnBrk="0" fontAlgn="base" hangingPunct="0">
        <a:spcBef>
          <a:spcPct val="20000"/>
        </a:spcBef>
        <a:spcAft>
          <a:spcPct val="0"/>
        </a:spcAft>
        <a:buChar char="–"/>
        <a:tabLst>
          <a:tab pos="858838" algn="l"/>
        </a:tabLst>
        <a:defRPr sz="2400">
          <a:solidFill>
            <a:schemeClr val="tx1"/>
          </a:solidFill>
          <a:latin typeface="Arial" charset="0"/>
        </a:defRPr>
      </a:lvl7pPr>
      <a:lvl8pPr marL="3027363" indent="-341313" algn="l" rtl="0" eaLnBrk="0" fontAlgn="base" hangingPunct="0">
        <a:spcBef>
          <a:spcPct val="20000"/>
        </a:spcBef>
        <a:spcAft>
          <a:spcPct val="0"/>
        </a:spcAft>
        <a:buChar char="–"/>
        <a:tabLst>
          <a:tab pos="858838" algn="l"/>
        </a:tabLst>
        <a:defRPr sz="2400">
          <a:solidFill>
            <a:schemeClr val="tx1"/>
          </a:solidFill>
          <a:latin typeface="Arial" charset="0"/>
        </a:defRPr>
      </a:lvl8pPr>
      <a:lvl9pPr marL="3484563" indent="-341313" algn="l" rtl="0" eaLnBrk="0" fontAlgn="base" hangingPunct="0">
        <a:spcBef>
          <a:spcPct val="20000"/>
        </a:spcBef>
        <a:spcAft>
          <a:spcPct val="0"/>
        </a:spcAft>
        <a:buChar char="–"/>
        <a:tabLst>
          <a:tab pos="858838" algn="l"/>
        </a:tabLst>
        <a:defRPr sz="24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2566988" y="1416050"/>
            <a:ext cx="4238625" cy="1433513"/>
          </a:xfrm>
          <a:prstGeom prst="rect">
            <a:avLst/>
          </a:prstGeom>
          <a:noFill/>
          <a:ln w="76200" cap="sq">
            <a:noFill/>
            <a:miter lim="800000"/>
            <a:headEnd/>
            <a:tailEnd/>
          </a:ln>
        </p:spPr>
        <p:txBody>
          <a:bodyPr wrap="none" lIns="274320" rIns="274320" anchorCtr="1">
            <a:prstTxWarp prst="textNoShape">
              <a:avLst/>
            </a:prstTxWarp>
            <a:spAutoFit/>
          </a:bodyPr>
          <a:lstStyle/>
          <a:p>
            <a:pPr algn="ctr">
              <a:spcBef>
                <a:spcPct val="0"/>
              </a:spcBef>
            </a:pPr>
            <a:r>
              <a:rPr lang="en-US" sz="8800"/>
              <a:t>15-251</a:t>
            </a:r>
          </a:p>
        </p:txBody>
      </p:sp>
      <p:sp>
        <p:nvSpPr>
          <p:cNvPr id="16387" name="Text Box 3"/>
          <p:cNvSpPr txBox="1">
            <a:spLocks noChangeArrowheads="1"/>
          </p:cNvSpPr>
          <p:nvPr/>
        </p:nvSpPr>
        <p:spPr bwMode="auto">
          <a:xfrm>
            <a:off x="609600" y="2787650"/>
            <a:ext cx="8153400" cy="1555750"/>
          </a:xfrm>
          <a:prstGeom prst="rect">
            <a:avLst/>
          </a:prstGeom>
          <a:noFill/>
          <a:ln w="76200" cap="sq">
            <a:noFill/>
            <a:miter lim="800000"/>
            <a:headEnd/>
            <a:tailEnd/>
          </a:ln>
        </p:spPr>
        <p:txBody>
          <a:bodyPr lIns="274320" rIns="274320" anchorCtr="1">
            <a:prstTxWarp prst="textNoShape">
              <a:avLst/>
            </a:prstTxWarp>
            <a:spAutoFit/>
          </a:bodyPr>
          <a:lstStyle/>
          <a:p>
            <a:pPr algn="ctr">
              <a:spcBef>
                <a:spcPct val="0"/>
              </a:spcBef>
            </a:pPr>
            <a:r>
              <a:rPr lang="en-US" sz="4800"/>
              <a:t>Great Theoretical Ideas in Computer Science</a:t>
            </a:r>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7650" name="Group 21"/>
          <p:cNvGrpSpPr>
            <a:grpSpLocks/>
          </p:cNvGrpSpPr>
          <p:nvPr/>
        </p:nvGrpSpPr>
        <p:grpSpPr bwMode="auto">
          <a:xfrm>
            <a:off x="1219200" y="1525588"/>
            <a:ext cx="6969125" cy="4316412"/>
            <a:chOff x="768" y="961"/>
            <a:chExt cx="4390" cy="2719"/>
          </a:xfrm>
        </p:grpSpPr>
        <p:sp>
          <p:nvSpPr>
            <p:cNvPr id="27652" name="Oval 3"/>
            <p:cNvSpPr>
              <a:spLocks noChangeAspect="1" noChangeArrowheads="1"/>
            </p:cNvSpPr>
            <p:nvPr/>
          </p:nvSpPr>
          <p:spPr bwMode="auto">
            <a:xfrm>
              <a:off x="3209" y="3333"/>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7653" name="Oval 4"/>
            <p:cNvSpPr>
              <a:spLocks noChangeAspect="1" noChangeArrowheads="1"/>
            </p:cNvSpPr>
            <p:nvPr/>
          </p:nvSpPr>
          <p:spPr bwMode="auto">
            <a:xfrm>
              <a:off x="1064" y="3159"/>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7654" name="Oval 5"/>
            <p:cNvSpPr>
              <a:spLocks noChangeAspect="1" noChangeArrowheads="1"/>
            </p:cNvSpPr>
            <p:nvPr/>
          </p:nvSpPr>
          <p:spPr bwMode="auto">
            <a:xfrm>
              <a:off x="768" y="130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7655" name="Oval 6"/>
            <p:cNvSpPr>
              <a:spLocks noChangeAspect="1" noChangeArrowheads="1"/>
            </p:cNvSpPr>
            <p:nvPr/>
          </p:nvSpPr>
          <p:spPr bwMode="auto">
            <a:xfrm>
              <a:off x="2861" y="961"/>
              <a:ext cx="347" cy="346"/>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7656" name="Oval 7"/>
            <p:cNvSpPr>
              <a:spLocks noChangeAspect="1" noChangeArrowheads="1"/>
            </p:cNvSpPr>
            <p:nvPr/>
          </p:nvSpPr>
          <p:spPr bwMode="auto">
            <a:xfrm>
              <a:off x="4811" y="187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7657" name="Oval 8"/>
            <p:cNvSpPr>
              <a:spLocks noChangeAspect="1" noChangeArrowheads="1"/>
            </p:cNvSpPr>
            <p:nvPr/>
          </p:nvSpPr>
          <p:spPr bwMode="auto">
            <a:xfrm>
              <a:off x="2544" y="2101"/>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27658" name="AutoShape 9"/>
            <p:cNvCxnSpPr>
              <a:cxnSpLocks noChangeShapeType="1"/>
              <a:stCxn id="27654" idx="5"/>
              <a:endCxn id="27653" idx="0"/>
            </p:cNvCxnSpPr>
            <p:nvPr/>
          </p:nvCxnSpPr>
          <p:spPr bwMode="auto">
            <a:xfrm>
              <a:off x="1064" y="1603"/>
              <a:ext cx="174" cy="1556"/>
            </a:xfrm>
            <a:prstGeom prst="straightConnector1">
              <a:avLst/>
            </a:prstGeom>
            <a:noFill/>
            <a:ln w="57150" cap="sq">
              <a:solidFill>
                <a:schemeClr val="tx1"/>
              </a:solidFill>
              <a:round/>
              <a:headEnd type="none" w="sm" len="sm"/>
              <a:tailEnd type="none" w="sm" len="sm"/>
            </a:ln>
          </p:spPr>
        </p:cxnSp>
        <p:cxnSp>
          <p:nvCxnSpPr>
            <p:cNvPr id="27659" name="AutoShape 10"/>
            <p:cNvCxnSpPr>
              <a:cxnSpLocks noChangeShapeType="1"/>
              <a:stCxn id="27654" idx="6"/>
              <a:endCxn id="27655" idx="2"/>
            </p:cNvCxnSpPr>
            <p:nvPr/>
          </p:nvCxnSpPr>
          <p:spPr bwMode="auto">
            <a:xfrm flipV="1">
              <a:off x="1115" y="1134"/>
              <a:ext cx="1746" cy="347"/>
            </a:xfrm>
            <a:prstGeom prst="straightConnector1">
              <a:avLst/>
            </a:prstGeom>
            <a:noFill/>
            <a:ln w="57150" cap="sq">
              <a:solidFill>
                <a:schemeClr val="tx1"/>
              </a:solidFill>
              <a:round/>
              <a:headEnd type="none" w="sm" len="sm"/>
              <a:tailEnd type="none" w="sm" len="sm"/>
            </a:ln>
          </p:spPr>
        </p:cxnSp>
        <p:cxnSp>
          <p:nvCxnSpPr>
            <p:cNvPr id="27660" name="AutoShape 11"/>
            <p:cNvCxnSpPr>
              <a:cxnSpLocks noChangeShapeType="1"/>
              <a:stCxn id="27657" idx="6"/>
              <a:endCxn id="27656" idx="2"/>
            </p:cNvCxnSpPr>
            <p:nvPr/>
          </p:nvCxnSpPr>
          <p:spPr bwMode="auto">
            <a:xfrm flipV="1">
              <a:off x="2891" y="2051"/>
              <a:ext cx="1920" cy="224"/>
            </a:xfrm>
            <a:prstGeom prst="straightConnector1">
              <a:avLst/>
            </a:prstGeom>
            <a:noFill/>
            <a:ln w="57150" cap="sq">
              <a:solidFill>
                <a:schemeClr val="tx1"/>
              </a:solidFill>
              <a:round/>
              <a:headEnd type="none" w="sm" len="sm"/>
              <a:tailEnd type="none" w="sm" len="sm"/>
            </a:ln>
          </p:spPr>
        </p:cxnSp>
        <p:cxnSp>
          <p:nvCxnSpPr>
            <p:cNvPr id="27661" name="AutoShape 12"/>
            <p:cNvCxnSpPr>
              <a:cxnSpLocks noChangeShapeType="1"/>
              <a:stCxn id="27653" idx="6"/>
              <a:endCxn id="27652" idx="2"/>
            </p:cNvCxnSpPr>
            <p:nvPr/>
          </p:nvCxnSpPr>
          <p:spPr bwMode="auto">
            <a:xfrm>
              <a:off x="1411" y="3333"/>
              <a:ext cx="1798" cy="174"/>
            </a:xfrm>
            <a:prstGeom prst="straightConnector1">
              <a:avLst/>
            </a:prstGeom>
            <a:noFill/>
            <a:ln w="57150" cap="sq">
              <a:solidFill>
                <a:schemeClr val="tx1"/>
              </a:solidFill>
              <a:round/>
              <a:headEnd type="none" w="sm" len="sm"/>
              <a:tailEnd type="none" w="sm" len="sm"/>
            </a:ln>
          </p:spPr>
        </p:cxnSp>
        <p:cxnSp>
          <p:nvCxnSpPr>
            <p:cNvPr id="27662" name="AutoShape 13"/>
            <p:cNvCxnSpPr>
              <a:cxnSpLocks noChangeShapeType="1"/>
              <a:stCxn id="27655" idx="6"/>
              <a:endCxn id="27656" idx="0"/>
            </p:cNvCxnSpPr>
            <p:nvPr/>
          </p:nvCxnSpPr>
          <p:spPr bwMode="auto">
            <a:xfrm>
              <a:off x="3208" y="1134"/>
              <a:ext cx="1777" cy="743"/>
            </a:xfrm>
            <a:prstGeom prst="straightConnector1">
              <a:avLst/>
            </a:prstGeom>
            <a:noFill/>
            <a:ln w="57150" cap="sq">
              <a:solidFill>
                <a:schemeClr val="tx1"/>
              </a:solidFill>
              <a:round/>
              <a:headEnd type="none" w="sm" len="sm"/>
              <a:tailEnd type="none" w="sm" len="sm"/>
            </a:ln>
          </p:spPr>
        </p:cxnSp>
        <p:cxnSp>
          <p:nvCxnSpPr>
            <p:cNvPr id="27663" name="AutoShape 14"/>
            <p:cNvCxnSpPr>
              <a:cxnSpLocks noChangeShapeType="1"/>
              <a:stCxn id="27656" idx="4"/>
              <a:endCxn id="27652" idx="6"/>
            </p:cNvCxnSpPr>
            <p:nvPr/>
          </p:nvCxnSpPr>
          <p:spPr bwMode="auto">
            <a:xfrm flipH="1">
              <a:off x="3556" y="2224"/>
              <a:ext cx="1429" cy="1283"/>
            </a:xfrm>
            <a:prstGeom prst="straightConnector1">
              <a:avLst/>
            </a:prstGeom>
            <a:noFill/>
            <a:ln w="57150" cap="sq">
              <a:solidFill>
                <a:schemeClr val="tx1"/>
              </a:solidFill>
              <a:round/>
              <a:headEnd type="none" w="sm" len="sm"/>
              <a:tailEnd type="none" w="sm" len="sm"/>
            </a:ln>
          </p:spPr>
        </p:cxnSp>
        <p:cxnSp>
          <p:nvCxnSpPr>
            <p:cNvPr id="27664" name="AutoShape 15"/>
            <p:cNvCxnSpPr>
              <a:cxnSpLocks noChangeShapeType="1"/>
              <a:stCxn id="27657" idx="0"/>
              <a:endCxn id="27655" idx="4"/>
            </p:cNvCxnSpPr>
            <p:nvPr/>
          </p:nvCxnSpPr>
          <p:spPr bwMode="auto">
            <a:xfrm flipV="1">
              <a:off x="2718" y="1307"/>
              <a:ext cx="317" cy="794"/>
            </a:xfrm>
            <a:prstGeom prst="straightConnector1">
              <a:avLst/>
            </a:prstGeom>
            <a:noFill/>
            <a:ln w="57150" cap="sq">
              <a:solidFill>
                <a:schemeClr val="tx1"/>
              </a:solidFill>
              <a:round/>
              <a:headEnd type="none" w="sm" len="sm"/>
              <a:tailEnd type="none" w="sm" len="sm"/>
            </a:ln>
          </p:spPr>
        </p:cxnSp>
        <p:cxnSp>
          <p:nvCxnSpPr>
            <p:cNvPr id="27665" name="AutoShape 16"/>
            <p:cNvCxnSpPr>
              <a:cxnSpLocks noChangeShapeType="1"/>
              <a:stCxn id="27657" idx="1"/>
              <a:endCxn id="27654" idx="6"/>
            </p:cNvCxnSpPr>
            <p:nvPr/>
          </p:nvCxnSpPr>
          <p:spPr bwMode="auto">
            <a:xfrm flipH="1" flipV="1">
              <a:off x="1115" y="1481"/>
              <a:ext cx="1480" cy="671"/>
            </a:xfrm>
            <a:prstGeom prst="straightConnector1">
              <a:avLst/>
            </a:prstGeom>
            <a:noFill/>
            <a:ln w="57150" cap="sq">
              <a:solidFill>
                <a:schemeClr val="tx1"/>
              </a:solidFill>
              <a:round/>
              <a:headEnd type="none" w="sm" len="sm"/>
              <a:tailEnd type="none" w="sm" len="sm"/>
            </a:ln>
          </p:spPr>
        </p:cxnSp>
        <p:cxnSp>
          <p:nvCxnSpPr>
            <p:cNvPr id="27666" name="AutoShape 17"/>
            <p:cNvCxnSpPr>
              <a:cxnSpLocks noChangeShapeType="1"/>
              <a:stCxn id="27657" idx="3"/>
              <a:endCxn id="27653" idx="7"/>
            </p:cNvCxnSpPr>
            <p:nvPr/>
          </p:nvCxnSpPr>
          <p:spPr bwMode="auto">
            <a:xfrm flipH="1">
              <a:off x="1360" y="2397"/>
              <a:ext cx="1235" cy="813"/>
            </a:xfrm>
            <a:prstGeom prst="straightConnector1">
              <a:avLst/>
            </a:prstGeom>
            <a:noFill/>
            <a:ln w="57150" cap="sq">
              <a:solidFill>
                <a:schemeClr val="tx1"/>
              </a:solidFill>
              <a:round/>
              <a:headEnd type="none" w="sm" len="sm"/>
              <a:tailEnd type="none" w="sm" len="sm"/>
            </a:ln>
          </p:spPr>
        </p:cxnSp>
        <p:cxnSp>
          <p:nvCxnSpPr>
            <p:cNvPr id="27667" name="AutoShape 18"/>
            <p:cNvCxnSpPr>
              <a:cxnSpLocks noChangeShapeType="1"/>
              <a:stCxn id="27657" idx="4"/>
              <a:endCxn id="27652" idx="0"/>
            </p:cNvCxnSpPr>
            <p:nvPr/>
          </p:nvCxnSpPr>
          <p:spPr bwMode="auto">
            <a:xfrm>
              <a:off x="2718" y="2448"/>
              <a:ext cx="665" cy="885"/>
            </a:xfrm>
            <a:prstGeom prst="straightConnector1">
              <a:avLst/>
            </a:prstGeom>
            <a:noFill/>
            <a:ln w="57150" cap="sq">
              <a:solidFill>
                <a:schemeClr val="tx1"/>
              </a:solidFill>
              <a:round/>
              <a:headEnd type="none" w="sm" len="sm"/>
              <a:tailEnd type="none" w="sm" len="sm"/>
            </a:ln>
          </p:spPr>
        </p:cxnSp>
      </p:grpSp>
      <p:sp>
        <p:nvSpPr>
          <p:cNvPr id="27651" name="Text Box 20"/>
          <p:cNvSpPr txBox="1">
            <a:spLocks noChangeArrowheads="1"/>
          </p:cNvSpPr>
          <p:nvPr/>
        </p:nvSpPr>
        <p:spPr bwMode="auto">
          <a:xfrm>
            <a:off x="903288" y="358775"/>
            <a:ext cx="735330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A 3-</a:t>
            </a:r>
            <a:r>
              <a:rPr lang="en-US" sz="4800">
                <a:solidFill>
                  <a:srgbClr val="00FFCC"/>
                </a:solidFill>
              </a:rPr>
              <a:t>C</a:t>
            </a:r>
            <a:r>
              <a:rPr lang="en-US" sz="4800">
                <a:solidFill>
                  <a:srgbClr val="FF00FF"/>
                </a:solidFill>
              </a:rPr>
              <a:t>R</a:t>
            </a:r>
            <a:r>
              <a:rPr lang="en-US" sz="4800">
                <a:solidFill>
                  <a:schemeClr val="hlink"/>
                </a:solidFill>
              </a:rPr>
              <a:t>A</a:t>
            </a:r>
            <a:r>
              <a:rPr lang="en-US" sz="4800">
                <a:solidFill>
                  <a:schemeClr val="accent2"/>
                </a:solidFill>
              </a:rPr>
              <a:t>Y</a:t>
            </a:r>
            <a:r>
              <a:rPr lang="en-US" sz="4800">
                <a:solidFill>
                  <a:srgbClr val="969696"/>
                </a:solidFill>
              </a:rPr>
              <a:t>O</a:t>
            </a:r>
            <a:r>
              <a:rPr lang="en-US" sz="4800">
                <a:solidFill>
                  <a:srgbClr val="FFFF99"/>
                </a:solidFill>
              </a:rPr>
              <a:t>L</a:t>
            </a:r>
            <a:r>
              <a:rPr lang="en-US" sz="4800">
                <a:solidFill>
                  <a:schemeClr val="accent1"/>
                </a:solidFill>
              </a:rPr>
              <a:t>A</a:t>
            </a:r>
            <a:r>
              <a:rPr lang="en-US" sz="4800"/>
              <a:t> Question!</a:t>
            </a:r>
          </a:p>
        </p:txBody>
      </p:sp>
    </p:spTree>
  </p:cSld>
  <p:clrMapOvr>
    <a:masterClrMapping/>
  </p:clrMapOvr>
  <p:transition spd="med">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1014413" y="1150938"/>
            <a:ext cx="7251700" cy="1555750"/>
          </a:xfrm>
          <a:prstGeom prst="rect">
            <a:avLst/>
          </a:prstGeom>
          <a:noFill/>
          <a:ln w="9525">
            <a:noFill/>
            <a:miter lim="800000"/>
            <a:headEnd/>
            <a:tailEnd/>
          </a:ln>
        </p:spPr>
        <p:txBody>
          <a:bodyPr wrap="none">
            <a:prstTxWarp prst="textNoShape">
              <a:avLst/>
            </a:prstTxWarp>
            <a:spAutoFit/>
          </a:bodyPr>
          <a:lstStyle/>
          <a:p>
            <a:pPr algn="ctr">
              <a:tabLst>
                <a:tab pos="858838" algn="l"/>
              </a:tabLst>
            </a:pPr>
            <a:r>
              <a:rPr lang="en-US" sz="4800"/>
              <a:t>3-Coloring Is Decidable </a:t>
            </a:r>
            <a:br>
              <a:rPr lang="en-US" sz="4800"/>
            </a:br>
            <a:r>
              <a:rPr lang="en-US" sz="4800"/>
              <a:t>by Brute Force</a:t>
            </a:r>
          </a:p>
        </p:txBody>
      </p:sp>
      <p:sp>
        <p:nvSpPr>
          <p:cNvPr id="685061" name="Text Box 5"/>
          <p:cNvSpPr txBox="1">
            <a:spLocks noChangeArrowheads="1"/>
          </p:cNvSpPr>
          <p:nvPr/>
        </p:nvSpPr>
        <p:spPr bwMode="auto">
          <a:xfrm>
            <a:off x="1095375" y="3030538"/>
            <a:ext cx="7089775" cy="946150"/>
          </a:xfrm>
          <a:prstGeom prst="rect">
            <a:avLst/>
          </a:prstGeom>
          <a:noFill/>
          <a:ln w="9525">
            <a:noFill/>
            <a:miter lim="800000"/>
            <a:headEnd/>
            <a:tailEnd/>
          </a:ln>
        </p:spPr>
        <p:txBody>
          <a:bodyPr>
            <a:prstTxWarp prst="textNoShape">
              <a:avLst/>
            </a:prstTxWarp>
            <a:spAutoFit/>
          </a:bodyPr>
          <a:lstStyle/>
          <a:p>
            <a:pPr algn="ctr">
              <a:tabLst>
                <a:tab pos="858838" algn="l"/>
              </a:tabLst>
            </a:pPr>
            <a:r>
              <a:rPr lang="en-US"/>
              <a:t>Try out all 3</a:t>
            </a:r>
            <a:r>
              <a:rPr lang="en-US" baseline="30000"/>
              <a:t>n</a:t>
            </a:r>
            <a:r>
              <a:rPr lang="en-US"/>
              <a:t> colorings until you determine if G has a 3-coloring</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85061"/>
                                        </p:tgtEl>
                                        <p:attrNameLst>
                                          <p:attrName>style.visibility</p:attrName>
                                        </p:attrNameLst>
                                      </p:cBhvr>
                                      <p:to>
                                        <p:strVal val="visible"/>
                                      </p:to>
                                    </p:set>
                                    <p:animEffect transition="in" filter="fade">
                                      <p:cBhvr>
                                        <p:cTn id="7" dur="500"/>
                                        <p:tgtEl>
                                          <p:spTgt spid="685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5061" grpId="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683029" name="Picture 21" descr="Z313"/>
          <p:cNvPicPr>
            <a:picLocks noChangeAspect="1" noChangeArrowheads="1"/>
          </p:cNvPicPr>
          <p:nvPr/>
        </p:nvPicPr>
        <p:blipFill>
          <a:blip r:embed="rId2"/>
          <a:srcRect/>
          <a:stretch>
            <a:fillRect/>
          </a:stretch>
        </p:blipFill>
        <p:spPr bwMode="auto">
          <a:xfrm>
            <a:off x="5143500" y="1765300"/>
            <a:ext cx="2463800" cy="2879725"/>
          </a:xfrm>
          <a:prstGeom prst="rect">
            <a:avLst/>
          </a:prstGeom>
          <a:solidFill>
            <a:schemeClr val="bg2"/>
          </a:solidFill>
          <a:ln w="9525">
            <a:solidFill>
              <a:schemeClr val="tx1"/>
            </a:solidFill>
            <a:miter lim="800000"/>
            <a:headEnd/>
            <a:tailEnd/>
          </a:ln>
        </p:spPr>
      </p:pic>
      <p:sp>
        <p:nvSpPr>
          <p:cNvPr id="683030" name="Text Box 22"/>
          <p:cNvSpPr txBox="1">
            <a:spLocks noChangeArrowheads="1"/>
          </p:cNvSpPr>
          <p:nvPr/>
        </p:nvSpPr>
        <p:spPr bwMode="auto">
          <a:xfrm>
            <a:off x="4783138" y="4737100"/>
            <a:ext cx="3116262" cy="946150"/>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3-Colorability Oracle </a:t>
            </a:r>
          </a:p>
        </p:txBody>
      </p:sp>
      <p:grpSp>
        <p:nvGrpSpPr>
          <p:cNvPr id="2" name="Group 19"/>
          <p:cNvGrpSpPr>
            <a:grpSpLocks/>
          </p:cNvGrpSpPr>
          <p:nvPr/>
        </p:nvGrpSpPr>
        <p:grpSpPr bwMode="auto">
          <a:xfrm>
            <a:off x="1755775" y="1955800"/>
            <a:ext cx="1981200" cy="1574800"/>
            <a:chOff x="768" y="961"/>
            <a:chExt cx="4390" cy="2719"/>
          </a:xfrm>
        </p:grpSpPr>
        <p:sp>
          <p:nvSpPr>
            <p:cNvPr id="29705" name="Oval 3"/>
            <p:cNvSpPr>
              <a:spLocks noChangeAspect="1" noChangeArrowheads="1"/>
            </p:cNvSpPr>
            <p:nvPr/>
          </p:nvSpPr>
          <p:spPr bwMode="auto">
            <a:xfrm>
              <a:off x="3209" y="3333"/>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9706" name="Oval 4"/>
            <p:cNvSpPr>
              <a:spLocks noChangeAspect="1" noChangeArrowheads="1"/>
            </p:cNvSpPr>
            <p:nvPr/>
          </p:nvSpPr>
          <p:spPr bwMode="auto">
            <a:xfrm>
              <a:off x="1064" y="3159"/>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9707" name="Oval 5"/>
            <p:cNvSpPr>
              <a:spLocks noChangeAspect="1" noChangeArrowheads="1"/>
            </p:cNvSpPr>
            <p:nvPr/>
          </p:nvSpPr>
          <p:spPr bwMode="auto">
            <a:xfrm>
              <a:off x="768" y="130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9708" name="Oval 6"/>
            <p:cNvSpPr>
              <a:spLocks noChangeAspect="1" noChangeArrowheads="1"/>
            </p:cNvSpPr>
            <p:nvPr/>
          </p:nvSpPr>
          <p:spPr bwMode="auto">
            <a:xfrm>
              <a:off x="2861" y="961"/>
              <a:ext cx="347" cy="346"/>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9709" name="Oval 7"/>
            <p:cNvSpPr>
              <a:spLocks noChangeAspect="1" noChangeArrowheads="1"/>
            </p:cNvSpPr>
            <p:nvPr/>
          </p:nvSpPr>
          <p:spPr bwMode="auto">
            <a:xfrm>
              <a:off x="4811" y="187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9710" name="Oval 8"/>
            <p:cNvSpPr>
              <a:spLocks noChangeAspect="1" noChangeArrowheads="1"/>
            </p:cNvSpPr>
            <p:nvPr/>
          </p:nvSpPr>
          <p:spPr bwMode="auto">
            <a:xfrm>
              <a:off x="2544" y="2101"/>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29711" name="AutoShape 9"/>
            <p:cNvCxnSpPr>
              <a:cxnSpLocks noChangeShapeType="1"/>
              <a:stCxn id="29707" idx="5"/>
              <a:endCxn id="29706" idx="0"/>
            </p:cNvCxnSpPr>
            <p:nvPr/>
          </p:nvCxnSpPr>
          <p:spPr bwMode="auto">
            <a:xfrm>
              <a:off x="1064" y="1603"/>
              <a:ext cx="174" cy="1556"/>
            </a:xfrm>
            <a:prstGeom prst="straightConnector1">
              <a:avLst/>
            </a:prstGeom>
            <a:noFill/>
            <a:ln w="57150" cap="sq">
              <a:solidFill>
                <a:schemeClr val="tx1"/>
              </a:solidFill>
              <a:round/>
              <a:headEnd type="none" w="sm" len="sm"/>
              <a:tailEnd type="none" w="sm" len="sm"/>
            </a:ln>
          </p:spPr>
        </p:cxnSp>
        <p:cxnSp>
          <p:nvCxnSpPr>
            <p:cNvPr id="29712" name="AutoShape 10"/>
            <p:cNvCxnSpPr>
              <a:cxnSpLocks noChangeShapeType="1"/>
              <a:stCxn id="29707" idx="6"/>
              <a:endCxn id="29708" idx="2"/>
            </p:cNvCxnSpPr>
            <p:nvPr/>
          </p:nvCxnSpPr>
          <p:spPr bwMode="auto">
            <a:xfrm flipV="1">
              <a:off x="1115" y="1134"/>
              <a:ext cx="1746" cy="347"/>
            </a:xfrm>
            <a:prstGeom prst="straightConnector1">
              <a:avLst/>
            </a:prstGeom>
            <a:noFill/>
            <a:ln w="57150" cap="sq">
              <a:solidFill>
                <a:schemeClr val="tx1"/>
              </a:solidFill>
              <a:round/>
              <a:headEnd type="none" w="sm" len="sm"/>
              <a:tailEnd type="none" w="sm" len="sm"/>
            </a:ln>
          </p:spPr>
        </p:cxnSp>
        <p:cxnSp>
          <p:nvCxnSpPr>
            <p:cNvPr id="29713" name="AutoShape 11"/>
            <p:cNvCxnSpPr>
              <a:cxnSpLocks noChangeShapeType="1"/>
              <a:stCxn id="29710" idx="6"/>
              <a:endCxn id="29709" idx="2"/>
            </p:cNvCxnSpPr>
            <p:nvPr/>
          </p:nvCxnSpPr>
          <p:spPr bwMode="auto">
            <a:xfrm flipV="1">
              <a:off x="2891" y="2051"/>
              <a:ext cx="1920" cy="224"/>
            </a:xfrm>
            <a:prstGeom prst="straightConnector1">
              <a:avLst/>
            </a:prstGeom>
            <a:noFill/>
            <a:ln w="57150" cap="sq">
              <a:solidFill>
                <a:schemeClr val="tx1"/>
              </a:solidFill>
              <a:round/>
              <a:headEnd type="none" w="sm" len="sm"/>
              <a:tailEnd type="none" w="sm" len="sm"/>
            </a:ln>
          </p:spPr>
        </p:cxnSp>
        <p:cxnSp>
          <p:nvCxnSpPr>
            <p:cNvPr id="29714" name="AutoShape 12"/>
            <p:cNvCxnSpPr>
              <a:cxnSpLocks noChangeShapeType="1"/>
              <a:stCxn id="29706" idx="6"/>
              <a:endCxn id="29705" idx="2"/>
            </p:cNvCxnSpPr>
            <p:nvPr/>
          </p:nvCxnSpPr>
          <p:spPr bwMode="auto">
            <a:xfrm>
              <a:off x="1411" y="3333"/>
              <a:ext cx="1798" cy="174"/>
            </a:xfrm>
            <a:prstGeom prst="straightConnector1">
              <a:avLst/>
            </a:prstGeom>
            <a:noFill/>
            <a:ln w="57150" cap="sq">
              <a:solidFill>
                <a:schemeClr val="tx1"/>
              </a:solidFill>
              <a:round/>
              <a:headEnd type="none" w="sm" len="sm"/>
              <a:tailEnd type="none" w="sm" len="sm"/>
            </a:ln>
          </p:spPr>
        </p:cxnSp>
        <p:cxnSp>
          <p:nvCxnSpPr>
            <p:cNvPr id="29715" name="AutoShape 13"/>
            <p:cNvCxnSpPr>
              <a:cxnSpLocks noChangeShapeType="1"/>
              <a:stCxn id="29708" idx="6"/>
              <a:endCxn id="29709" idx="0"/>
            </p:cNvCxnSpPr>
            <p:nvPr/>
          </p:nvCxnSpPr>
          <p:spPr bwMode="auto">
            <a:xfrm>
              <a:off x="3208" y="1134"/>
              <a:ext cx="1777" cy="743"/>
            </a:xfrm>
            <a:prstGeom prst="straightConnector1">
              <a:avLst/>
            </a:prstGeom>
            <a:noFill/>
            <a:ln w="57150" cap="sq">
              <a:solidFill>
                <a:schemeClr val="tx1"/>
              </a:solidFill>
              <a:round/>
              <a:headEnd type="none" w="sm" len="sm"/>
              <a:tailEnd type="none" w="sm" len="sm"/>
            </a:ln>
          </p:spPr>
        </p:cxnSp>
        <p:cxnSp>
          <p:nvCxnSpPr>
            <p:cNvPr id="29716" name="AutoShape 14"/>
            <p:cNvCxnSpPr>
              <a:cxnSpLocks noChangeShapeType="1"/>
              <a:stCxn id="29709" idx="4"/>
              <a:endCxn id="29705" idx="6"/>
            </p:cNvCxnSpPr>
            <p:nvPr/>
          </p:nvCxnSpPr>
          <p:spPr bwMode="auto">
            <a:xfrm flipH="1">
              <a:off x="3556" y="2224"/>
              <a:ext cx="1429" cy="1283"/>
            </a:xfrm>
            <a:prstGeom prst="straightConnector1">
              <a:avLst/>
            </a:prstGeom>
            <a:noFill/>
            <a:ln w="57150" cap="sq">
              <a:solidFill>
                <a:schemeClr val="tx1"/>
              </a:solidFill>
              <a:round/>
              <a:headEnd type="none" w="sm" len="sm"/>
              <a:tailEnd type="none" w="sm" len="sm"/>
            </a:ln>
          </p:spPr>
        </p:cxnSp>
        <p:cxnSp>
          <p:nvCxnSpPr>
            <p:cNvPr id="29717" name="AutoShape 15"/>
            <p:cNvCxnSpPr>
              <a:cxnSpLocks noChangeShapeType="1"/>
              <a:stCxn id="29710" idx="0"/>
              <a:endCxn id="29708" idx="4"/>
            </p:cNvCxnSpPr>
            <p:nvPr/>
          </p:nvCxnSpPr>
          <p:spPr bwMode="auto">
            <a:xfrm flipV="1">
              <a:off x="2718" y="1307"/>
              <a:ext cx="317" cy="794"/>
            </a:xfrm>
            <a:prstGeom prst="straightConnector1">
              <a:avLst/>
            </a:prstGeom>
            <a:noFill/>
            <a:ln w="57150" cap="sq">
              <a:solidFill>
                <a:schemeClr val="tx1"/>
              </a:solidFill>
              <a:round/>
              <a:headEnd type="none" w="sm" len="sm"/>
              <a:tailEnd type="none" w="sm" len="sm"/>
            </a:ln>
          </p:spPr>
        </p:cxnSp>
        <p:cxnSp>
          <p:nvCxnSpPr>
            <p:cNvPr id="29718" name="AutoShape 16"/>
            <p:cNvCxnSpPr>
              <a:cxnSpLocks noChangeShapeType="1"/>
              <a:stCxn id="29710" idx="1"/>
              <a:endCxn id="29707" idx="6"/>
            </p:cNvCxnSpPr>
            <p:nvPr/>
          </p:nvCxnSpPr>
          <p:spPr bwMode="auto">
            <a:xfrm flipH="1" flipV="1">
              <a:off x="1115" y="1481"/>
              <a:ext cx="1480" cy="671"/>
            </a:xfrm>
            <a:prstGeom prst="straightConnector1">
              <a:avLst/>
            </a:prstGeom>
            <a:noFill/>
            <a:ln w="57150" cap="sq">
              <a:solidFill>
                <a:schemeClr val="tx1"/>
              </a:solidFill>
              <a:round/>
              <a:headEnd type="none" w="sm" len="sm"/>
              <a:tailEnd type="none" w="sm" len="sm"/>
            </a:ln>
          </p:spPr>
        </p:cxnSp>
        <p:cxnSp>
          <p:nvCxnSpPr>
            <p:cNvPr id="29719" name="AutoShape 17"/>
            <p:cNvCxnSpPr>
              <a:cxnSpLocks noChangeShapeType="1"/>
              <a:stCxn id="29710" idx="3"/>
              <a:endCxn id="29706" idx="7"/>
            </p:cNvCxnSpPr>
            <p:nvPr/>
          </p:nvCxnSpPr>
          <p:spPr bwMode="auto">
            <a:xfrm flipH="1">
              <a:off x="1360" y="2397"/>
              <a:ext cx="1235" cy="813"/>
            </a:xfrm>
            <a:prstGeom prst="straightConnector1">
              <a:avLst/>
            </a:prstGeom>
            <a:noFill/>
            <a:ln w="57150" cap="sq">
              <a:solidFill>
                <a:schemeClr val="tx1"/>
              </a:solidFill>
              <a:round/>
              <a:headEnd type="none" w="sm" len="sm"/>
              <a:tailEnd type="none" w="sm" len="sm"/>
            </a:ln>
          </p:spPr>
        </p:cxnSp>
        <p:cxnSp>
          <p:nvCxnSpPr>
            <p:cNvPr id="29720" name="AutoShape 18"/>
            <p:cNvCxnSpPr>
              <a:cxnSpLocks noChangeShapeType="1"/>
              <a:stCxn id="29710" idx="4"/>
              <a:endCxn id="29705" idx="0"/>
            </p:cNvCxnSpPr>
            <p:nvPr/>
          </p:nvCxnSpPr>
          <p:spPr bwMode="auto">
            <a:xfrm>
              <a:off x="2718" y="2448"/>
              <a:ext cx="665" cy="885"/>
            </a:xfrm>
            <a:prstGeom prst="straightConnector1">
              <a:avLst/>
            </a:prstGeom>
            <a:noFill/>
            <a:ln w="57150" cap="sq">
              <a:solidFill>
                <a:schemeClr val="tx1"/>
              </a:solidFill>
              <a:round/>
              <a:headEnd type="none" w="sm" len="sm"/>
              <a:tailEnd type="none" w="sm" len="sm"/>
            </a:ln>
          </p:spPr>
        </p:cxnSp>
      </p:grpSp>
      <p:sp>
        <p:nvSpPr>
          <p:cNvPr id="683037" name="Line 29"/>
          <p:cNvSpPr>
            <a:spLocks noChangeShapeType="1"/>
          </p:cNvSpPr>
          <p:nvPr/>
        </p:nvSpPr>
        <p:spPr bwMode="auto">
          <a:xfrm>
            <a:off x="1258888" y="3841750"/>
            <a:ext cx="2971800" cy="3175"/>
          </a:xfrm>
          <a:prstGeom prst="line">
            <a:avLst/>
          </a:pr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683040" name="Line 32"/>
          <p:cNvSpPr>
            <a:spLocks noChangeShapeType="1"/>
          </p:cNvSpPr>
          <p:nvPr/>
        </p:nvSpPr>
        <p:spPr bwMode="auto">
          <a:xfrm flipH="1">
            <a:off x="1260475" y="5029200"/>
            <a:ext cx="2971800" cy="0"/>
          </a:xfrm>
          <a:prstGeom prst="line">
            <a:avLst/>
          </a:pr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683042" name="Text Box 34"/>
          <p:cNvSpPr txBox="1">
            <a:spLocks noChangeArrowheads="1"/>
          </p:cNvSpPr>
          <p:nvPr/>
        </p:nvSpPr>
        <p:spPr bwMode="auto">
          <a:xfrm>
            <a:off x="1870075" y="4419600"/>
            <a:ext cx="1752600" cy="519113"/>
          </a:xfrm>
          <a:prstGeom prst="rect">
            <a:avLst/>
          </a:prstGeom>
          <a:noFill/>
          <a:ln w="9525">
            <a:noFill/>
            <a:miter lim="800000"/>
            <a:headEnd/>
            <a:tailEnd/>
          </a:ln>
          <a:effectLst/>
        </p:spPr>
        <p:txBody>
          <a:bodyPr>
            <a:spAutoFit/>
          </a:bodyPr>
          <a:lstStyle/>
          <a:p>
            <a:pPr>
              <a:spcBef>
                <a:spcPct val="50000"/>
              </a:spcBef>
              <a:defRPr/>
            </a:pPr>
            <a:r>
              <a:rPr lang="en-US">
                <a:effectLst>
                  <a:outerShdw blurRad="38100" dist="38100" dir="2700000" algn="tl">
                    <a:srgbClr val="000000"/>
                  </a:outerShdw>
                </a:effectLst>
                <a:latin typeface="Arial Rounded MT Bold" pitchFamily="34" charset="0"/>
              </a:rPr>
              <a:t>YES/NO</a:t>
            </a:r>
          </a:p>
        </p:txBody>
      </p:sp>
      <p:sp>
        <p:nvSpPr>
          <p:cNvPr id="29704" name="Text Box 36"/>
          <p:cNvSpPr txBox="1">
            <a:spLocks noChangeArrowheads="1"/>
          </p:cNvSpPr>
          <p:nvPr/>
        </p:nvSpPr>
        <p:spPr bwMode="auto">
          <a:xfrm>
            <a:off x="1400175" y="293688"/>
            <a:ext cx="648970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A 3-</a:t>
            </a:r>
            <a:r>
              <a:rPr lang="en-US" sz="4800">
                <a:solidFill>
                  <a:srgbClr val="00FFCC"/>
                </a:solidFill>
              </a:rPr>
              <a:t>C</a:t>
            </a:r>
            <a:r>
              <a:rPr lang="en-US" sz="4800">
                <a:solidFill>
                  <a:srgbClr val="FF00FF"/>
                </a:solidFill>
              </a:rPr>
              <a:t>R</a:t>
            </a:r>
            <a:r>
              <a:rPr lang="en-US" sz="4800">
                <a:solidFill>
                  <a:schemeClr val="hlink"/>
                </a:solidFill>
              </a:rPr>
              <a:t>A</a:t>
            </a:r>
            <a:r>
              <a:rPr lang="en-US" sz="4800">
                <a:solidFill>
                  <a:schemeClr val="accent2"/>
                </a:solidFill>
              </a:rPr>
              <a:t>Y</a:t>
            </a:r>
            <a:r>
              <a:rPr lang="en-US" sz="4800">
                <a:solidFill>
                  <a:srgbClr val="969696"/>
                </a:solidFill>
              </a:rPr>
              <a:t>O</a:t>
            </a:r>
            <a:r>
              <a:rPr lang="en-US" sz="4800">
                <a:solidFill>
                  <a:srgbClr val="FFFF99"/>
                </a:solidFill>
              </a:rPr>
              <a:t>L</a:t>
            </a:r>
            <a:r>
              <a:rPr lang="en-US" sz="4800">
                <a:solidFill>
                  <a:schemeClr val="accent1"/>
                </a:solidFill>
              </a:rPr>
              <a:t>A</a:t>
            </a:r>
            <a:r>
              <a:rPr lang="en-US" sz="4800">
                <a:solidFill>
                  <a:schemeClr val="tx2"/>
                </a:solidFill>
              </a:rPr>
              <a:t> </a:t>
            </a:r>
            <a:r>
              <a:rPr lang="en-US" sz="4800"/>
              <a:t>Oracle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3029"/>
                                        </p:tgtEl>
                                        <p:attrNameLst>
                                          <p:attrName>style.visibility</p:attrName>
                                        </p:attrNameLst>
                                      </p:cBhvr>
                                      <p:to>
                                        <p:strVal val="visible"/>
                                      </p:to>
                                    </p:set>
                                    <p:animEffect transition="in" filter="fade">
                                      <p:cBhvr>
                                        <p:cTn id="7" dur="500"/>
                                        <p:tgtEl>
                                          <p:spTgt spid="68302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83030"/>
                                        </p:tgtEl>
                                        <p:attrNameLst>
                                          <p:attrName>style.visibility</p:attrName>
                                        </p:attrNameLst>
                                      </p:cBhvr>
                                      <p:to>
                                        <p:strVal val="visible"/>
                                      </p:to>
                                    </p:set>
                                    <p:animEffect transition="in" filter="fade">
                                      <p:cBhvr>
                                        <p:cTn id="10" dur="500"/>
                                        <p:tgtEl>
                                          <p:spTgt spid="68303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83037"/>
                                        </p:tgtEl>
                                        <p:attrNameLst>
                                          <p:attrName>style.visibility</p:attrName>
                                        </p:attrNameLst>
                                      </p:cBhvr>
                                      <p:to>
                                        <p:strVal val="visible"/>
                                      </p:to>
                                    </p:set>
                                    <p:animEffect transition="in" filter="fade">
                                      <p:cBhvr>
                                        <p:cTn id="15" dur="500"/>
                                        <p:tgtEl>
                                          <p:spTgt spid="683037"/>
                                        </p:tgtEl>
                                      </p:cBhvr>
                                    </p:animEffect>
                                  </p:childTnLst>
                                </p:cTn>
                              </p:par>
                              <p:par>
                                <p:cTn id="16" presetID="10" presetClass="entr" presetSubtype="0"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83042"/>
                                        </p:tgtEl>
                                        <p:attrNameLst>
                                          <p:attrName>style.visibility</p:attrName>
                                        </p:attrNameLst>
                                      </p:cBhvr>
                                      <p:to>
                                        <p:strVal val="visible"/>
                                      </p:to>
                                    </p:set>
                                    <p:animEffect transition="in" filter="fade">
                                      <p:cBhvr>
                                        <p:cTn id="23" dur="500"/>
                                        <p:tgtEl>
                                          <p:spTgt spid="68304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83040"/>
                                        </p:tgtEl>
                                        <p:attrNameLst>
                                          <p:attrName>style.visibility</p:attrName>
                                        </p:attrNameLst>
                                      </p:cBhvr>
                                      <p:to>
                                        <p:strVal val="visible"/>
                                      </p:to>
                                    </p:set>
                                    <p:animEffect transition="in" filter="fade">
                                      <p:cBhvr>
                                        <p:cTn id="26" dur="500"/>
                                        <p:tgtEl>
                                          <p:spTgt spid="6830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3030" grpId="0" animBg="1"/>
      <p:bldP spid="683037" grpId="0" animBg="1"/>
      <p:bldP spid="683040" grpId="0" animBg="1"/>
      <p:bldP spid="683042"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711682" name="Picture 2" descr="Z313"/>
          <p:cNvPicPr>
            <a:picLocks noChangeAspect="1" noChangeArrowheads="1"/>
          </p:cNvPicPr>
          <p:nvPr/>
        </p:nvPicPr>
        <p:blipFill>
          <a:blip r:embed="rId2"/>
          <a:srcRect/>
          <a:stretch>
            <a:fillRect/>
          </a:stretch>
        </p:blipFill>
        <p:spPr bwMode="auto">
          <a:xfrm>
            <a:off x="5143500" y="1765300"/>
            <a:ext cx="2463800" cy="2879725"/>
          </a:xfrm>
          <a:prstGeom prst="rect">
            <a:avLst/>
          </a:prstGeom>
          <a:solidFill>
            <a:schemeClr val="bg2"/>
          </a:solidFill>
          <a:ln w="9525">
            <a:solidFill>
              <a:schemeClr val="tx1"/>
            </a:solidFill>
            <a:miter lim="800000"/>
            <a:headEnd/>
            <a:tailEnd/>
          </a:ln>
        </p:spPr>
      </p:pic>
      <p:sp>
        <p:nvSpPr>
          <p:cNvPr id="711683" name="Text Box 3"/>
          <p:cNvSpPr txBox="1">
            <a:spLocks noChangeArrowheads="1"/>
          </p:cNvSpPr>
          <p:nvPr/>
        </p:nvSpPr>
        <p:spPr bwMode="auto">
          <a:xfrm>
            <a:off x="4783138" y="4737100"/>
            <a:ext cx="3116262" cy="946150"/>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3-Colorability Search Oracle </a:t>
            </a:r>
          </a:p>
        </p:txBody>
      </p:sp>
      <p:grpSp>
        <p:nvGrpSpPr>
          <p:cNvPr id="2" name="Group 4"/>
          <p:cNvGrpSpPr>
            <a:grpSpLocks/>
          </p:cNvGrpSpPr>
          <p:nvPr/>
        </p:nvGrpSpPr>
        <p:grpSpPr bwMode="auto">
          <a:xfrm>
            <a:off x="1755775" y="1955800"/>
            <a:ext cx="1981200" cy="1574800"/>
            <a:chOff x="768" y="961"/>
            <a:chExt cx="4390" cy="2719"/>
          </a:xfrm>
        </p:grpSpPr>
        <p:sp>
          <p:nvSpPr>
            <p:cNvPr id="30729" name="Oval 5"/>
            <p:cNvSpPr>
              <a:spLocks noChangeAspect="1" noChangeArrowheads="1"/>
            </p:cNvSpPr>
            <p:nvPr/>
          </p:nvSpPr>
          <p:spPr bwMode="auto">
            <a:xfrm>
              <a:off x="3209" y="3333"/>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0730" name="Oval 6"/>
            <p:cNvSpPr>
              <a:spLocks noChangeAspect="1" noChangeArrowheads="1"/>
            </p:cNvSpPr>
            <p:nvPr/>
          </p:nvSpPr>
          <p:spPr bwMode="auto">
            <a:xfrm>
              <a:off x="1064" y="3159"/>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0731" name="Oval 7"/>
            <p:cNvSpPr>
              <a:spLocks noChangeAspect="1" noChangeArrowheads="1"/>
            </p:cNvSpPr>
            <p:nvPr/>
          </p:nvSpPr>
          <p:spPr bwMode="auto">
            <a:xfrm>
              <a:off x="768" y="130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0732" name="Oval 8"/>
            <p:cNvSpPr>
              <a:spLocks noChangeAspect="1" noChangeArrowheads="1"/>
            </p:cNvSpPr>
            <p:nvPr/>
          </p:nvSpPr>
          <p:spPr bwMode="auto">
            <a:xfrm>
              <a:off x="2861" y="961"/>
              <a:ext cx="347" cy="346"/>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0733" name="Oval 9"/>
            <p:cNvSpPr>
              <a:spLocks noChangeAspect="1" noChangeArrowheads="1"/>
            </p:cNvSpPr>
            <p:nvPr/>
          </p:nvSpPr>
          <p:spPr bwMode="auto">
            <a:xfrm>
              <a:off x="4811" y="187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0734" name="Oval 10"/>
            <p:cNvSpPr>
              <a:spLocks noChangeAspect="1" noChangeArrowheads="1"/>
            </p:cNvSpPr>
            <p:nvPr/>
          </p:nvSpPr>
          <p:spPr bwMode="auto">
            <a:xfrm>
              <a:off x="2544" y="2101"/>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30735" name="AutoShape 11"/>
            <p:cNvCxnSpPr>
              <a:cxnSpLocks noChangeShapeType="1"/>
              <a:stCxn id="30731" idx="5"/>
              <a:endCxn id="30730" idx="0"/>
            </p:cNvCxnSpPr>
            <p:nvPr/>
          </p:nvCxnSpPr>
          <p:spPr bwMode="auto">
            <a:xfrm>
              <a:off x="1064" y="1603"/>
              <a:ext cx="174" cy="1556"/>
            </a:xfrm>
            <a:prstGeom prst="straightConnector1">
              <a:avLst/>
            </a:prstGeom>
            <a:noFill/>
            <a:ln w="57150" cap="sq">
              <a:solidFill>
                <a:schemeClr val="tx1"/>
              </a:solidFill>
              <a:round/>
              <a:headEnd type="none" w="sm" len="sm"/>
              <a:tailEnd type="none" w="sm" len="sm"/>
            </a:ln>
          </p:spPr>
        </p:cxnSp>
        <p:cxnSp>
          <p:nvCxnSpPr>
            <p:cNvPr id="30736" name="AutoShape 12"/>
            <p:cNvCxnSpPr>
              <a:cxnSpLocks noChangeShapeType="1"/>
              <a:stCxn id="30731" idx="6"/>
              <a:endCxn id="30732" idx="2"/>
            </p:cNvCxnSpPr>
            <p:nvPr/>
          </p:nvCxnSpPr>
          <p:spPr bwMode="auto">
            <a:xfrm flipV="1">
              <a:off x="1115" y="1134"/>
              <a:ext cx="1746" cy="347"/>
            </a:xfrm>
            <a:prstGeom prst="straightConnector1">
              <a:avLst/>
            </a:prstGeom>
            <a:noFill/>
            <a:ln w="57150" cap="sq">
              <a:solidFill>
                <a:schemeClr val="tx1"/>
              </a:solidFill>
              <a:round/>
              <a:headEnd type="none" w="sm" len="sm"/>
              <a:tailEnd type="none" w="sm" len="sm"/>
            </a:ln>
          </p:spPr>
        </p:cxnSp>
        <p:cxnSp>
          <p:nvCxnSpPr>
            <p:cNvPr id="30737" name="AutoShape 13"/>
            <p:cNvCxnSpPr>
              <a:cxnSpLocks noChangeShapeType="1"/>
              <a:stCxn id="30734" idx="6"/>
              <a:endCxn id="30733" idx="2"/>
            </p:cNvCxnSpPr>
            <p:nvPr/>
          </p:nvCxnSpPr>
          <p:spPr bwMode="auto">
            <a:xfrm flipV="1">
              <a:off x="2891" y="2051"/>
              <a:ext cx="1920" cy="224"/>
            </a:xfrm>
            <a:prstGeom prst="straightConnector1">
              <a:avLst/>
            </a:prstGeom>
            <a:noFill/>
            <a:ln w="57150" cap="sq">
              <a:solidFill>
                <a:schemeClr val="tx1"/>
              </a:solidFill>
              <a:round/>
              <a:headEnd type="none" w="sm" len="sm"/>
              <a:tailEnd type="none" w="sm" len="sm"/>
            </a:ln>
          </p:spPr>
        </p:cxnSp>
        <p:cxnSp>
          <p:nvCxnSpPr>
            <p:cNvPr id="30738" name="AutoShape 14"/>
            <p:cNvCxnSpPr>
              <a:cxnSpLocks noChangeShapeType="1"/>
              <a:stCxn id="30730" idx="6"/>
              <a:endCxn id="30729" idx="2"/>
            </p:cNvCxnSpPr>
            <p:nvPr/>
          </p:nvCxnSpPr>
          <p:spPr bwMode="auto">
            <a:xfrm>
              <a:off x="1411" y="3333"/>
              <a:ext cx="1798" cy="174"/>
            </a:xfrm>
            <a:prstGeom prst="straightConnector1">
              <a:avLst/>
            </a:prstGeom>
            <a:noFill/>
            <a:ln w="57150" cap="sq">
              <a:solidFill>
                <a:schemeClr val="tx1"/>
              </a:solidFill>
              <a:round/>
              <a:headEnd type="none" w="sm" len="sm"/>
              <a:tailEnd type="none" w="sm" len="sm"/>
            </a:ln>
          </p:spPr>
        </p:cxnSp>
        <p:cxnSp>
          <p:nvCxnSpPr>
            <p:cNvPr id="30739" name="AutoShape 15"/>
            <p:cNvCxnSpPr>
              <a:cxnSpLocks noChangeShapeType="1"/>
              <a:stCxn id="30732" idx="6"/>
              <a:endCxn id="30733" idx="0"/>
            </p:cNvCxnSpPr>
            <p:nvPr/>
          </p:nvCxnSpPr>
          <p:spPr bwMode="auto">
            <a:xfrm>
              <a:off x="3208" y="1134"/>
              <a:ext cx="1777" cy="743"/>
            </a:xfrm>
            <a:prstGeom prst="straightConnector1">
              <a:avLst/>
            </a:prstGeom>
            <a:noFill/>
            <a:ln w="57150" cap="sq">
              <a:solidFill>
                <a:schemeClr val="tx1"/>
              </a:solidFill>
              <a:round/>
              <a:headEnd type="none" w="sm" len="sm"/>
              <a:tailEnd type="none" w="sm" len="sm"/>
            </a:ln>
          </p:spPr>
        </p:cxnSp>
        <p:cxnSp>
          <p:nvCxnSpPr>
            <p:cNvPr id="30740" name="AutoShape 16"/>
            <p:cNvCxnSpPr>
              <a:cxnSpLocks noChangeShapeType="1"/>
              <a:stCxn id="30733" idx="4"/>
              <a:endCxn id="30729" idx="6"/>
            </p:cNvCxnSpPr>
            <p:nvPr/>
          </p:nvCxnSpPr>
          <p:spPr bwMode="auto">
            <a:xfrm flipH="1">
              <a:off x="3556" y="2224"/>
              <a:ext cx="1429" cy="1283"/>
            </a:xfrm>
            <a:prstGeom prst="straightConnector1">
              <a:avLst/>
            </a:prstGeom>
            <a:noFill/>
            <a:ln w="57150" cap="sq">
              <a:solidFill>
                <a:schemeClr val="tx1"/>
              </a:solidFill>
              <a:round/>
              <a:headEnd type="none" w="sm" len="sm"/>
              <a:tailEnd type="none" w="sm" len="sm"/>
            </a:ln>
          </p:spPr>
        </p:cxnSp>
        <p:cxnSp>
          <p:nvCxnSpPr>
            <p:cNvPr id="30741" name="AutoShape 17"/>
            <p:cNvCxnSpPr>
              <a:cxnSpLocks noChangeShapeType="1"/>
              <a:stCxn id="30734" idx="0"/>
              <a:endCxn id="30732" idx="4"/>
            </p:cNvCxnSpPr>
            <p:nvPr/>
          </p:nvCxnSpPr>
          <p:spPr bwMode="auto">
            <a:xfrm flipV="1">
              <a:off x="2718" y="1307"/>
              <a:ext cx="317" cy="794"/>
            </a:xfrm>
            <a:prstGeom prst="straightConnector1">
              <a:avLst/>
            </a:prstGeom>
            <a:noFill/>
            <a:ln w="57150" cap="sq">
              <a:solidFill>
                <a:schemeClr val="tx1"/>
              </a:solidFill>
              <a:round/>
              <a:headEnd type="none" w="sm" len="sm"/>
              <a:tailEnd type="none" w="sm" len="sm"/>
            </a:ln>
          </p:spPr>
        </p:cxnSp>
        <p:cxnSp>
          <p:nvCxnSpPr>
            <p:cNvPr id="30742" name="AutoShape 18"/>
            <p:cNvCxnSpPr>
              <a:cxnSpLocks noChangeShapeType="1"/>
              <a:stCxn id="30734" idx="1"/>
              <a:endCxn id="30731" idx="6"/>
            </p:cNvCxnSpPr>
            <p:nvPr/>
          </p:nvCxnSpPr>
          <p:spPr bwMode="auto">
            <a:xfrm flipH="1" flipV="1">
              <a:off x="1115" y="1481"/>
              <a:ext cx="1480" cy="671"/>
            </a:xfrm>
            <a:prstGeom prst="straightConnector1">
              <a:avLst/>
            </a:prstGeom>
            <a:noFill/>
            <a:ln w="57150" cap="sq">
              <a:solidFill>
                <a:schemeClr val="tx1"/>
              </a:solidFill>
              <a:round/>
              <a:headEnd type="none" w="sm" len="sm"/>
              <a:tailEnd type="none" w="sm" len="sm"/>
            </a:ln>
          </p:spPr>
        </p:cxnSp>
        <p:cxnSp>
          <p:nvCxnSpPr>
            <p:cNvPr id="30743" name="AutoShape 19"/>
            <p:cNvCxnSpPr>
              <a:cxnSpLocks noChangeShapeType="1"/>
              <a:stCxn id="30734" idx="3"/>
              <a:endCxn id="30730" idx="7"/>
            </p:cNvCxnSpPr>
            <p:nvPr/>
          </p:nvCxnSpPr>
          <p:spPr bwMode="auto">
            <a:xfrm flipH="1">
              <a:off x="1360" y="2397"/>
              <a:ext cx="1235" cy="813"/>
            </a:xfrm>
            <a:prstGeom prst="straightConnector1">
              <a:avLst/>
            </a:prstGeom>
            <a:noFill/>
            <a:ln w="57150" cap="sq">
              <a:solidFill>
                <a:schemeClr val="tx1"/>
              </a:solidFill>
              <a:round/>
              <a:headEnd type="none" w="sm" len="sm"/>
              <a:tailEnd type="none" w="sm" len="sm"/>
            </a:ln>
          </p:spPr>
        </p:cxnSp>
        <p:cxnSp>
          <p:nvCxnSpPr>
            <p:cNvPr id="30744" name="AutoShape 20"/>
            <p:cNvCxnSpPr>
              <a:cxnSpLocks noChangeShapeType="1"/>
              <a:stCxn id="30734" idx="4"/>
              <a:endCxn id="30729" idx="0"/>
            </p:cNvCxnSpPr>
            <p:nvPr/>
          </p:nvCxnSpPr>
          <p:spPr bwMode="auto">
            <a:xfrm>
              <a:off x="2718" y="2448"/>
              <a:ext cx="665" cy="885"/>
            </a:xfrm>
            <a:prstGeom prst="straightConnector1">
              <a:avLst/>
            </a:prstGeom>
            <a:noFill/>
            <a:ln w="57150" cap="sq">
              <a:solidFill>
                <a:schemeClr val="tx1"/>
              </a:solidFill>
              <a:round/>
              <a:headEnd type="none" w="sm" len="sm"/>
              <a:tailEnd type="none" w="sm" len="sm"/>
            </a:ln>
          </p:spPr>
        </p:cxnSp>
      </p:grpSp>
      <p:sp>
        <p:nvSpPr>
          <p:cNvPr id="711701" name="Line 21"/>
          <p:cNvSpPr>
            <a:spLocks noChangeShapeType="1"/>
          </p:cNvSpPr>
          <p:nvPr/>
        </p:nvSpPr>
        <p:spPr bwMode="auto">
          <a:xfrm>
            <a:off x="1258888" y="3841750"/>
            <a:ext cx="2971800" cy="3175"/>
          </a:xfrm>
          <a:prstGeom prst="line">
            <a:avLst/>
          </a:pr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711702" name="Line 22"/>
          <p:cNvSpPr>
            <a:spLocks noChangeShapeType="1"/>
          </p:cNvSpPr>
          <p:nvPr/>
        </p:nvSpPr>
        <p:spPr bwMode="auto">
          <a:xfrm flipH="1">
            <a:off x="1260475" y="5029200"/>
            <a:ext cx="2971800" cy="0"/>
          </a:xfrm>
          <a:prstGeom prst="line">
            <a:avLst/>
          </a:pr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711703" name="Text Box 23"/>
          <p:cNvSpPr txBox="1">
            <a:spLocks noChangeArrowheads="1"/>
          </p:cNvSpPr>
          <p:nvPr/>
        </p:nvSpPr>
        <p:spPr bwMode="auto">
          <a:xfrm>
            <a:off x="1277938" y="4432300"/>
            <a:ext cx="3306762" cy="2014538"/>
          </a:xfrm>
          <a:prstGeom prst="rect">
            <a:avLst/>
          </a:prstGeom>
          <a:noFill/>
          <a:ln w="9525">
            <a:noFill/>
            <a:miter lim="800000"/>
            <a:headEnd/>
            <a:tailEnd/>
          </a:ln>
        </p:spPr>
        <p:txBody>
          <a:bodyPr>
            <a:prstTxWarp prst="textNoShape">
              <a:avLst/>
            </a:prstTxWarp>
            <a:spAutoFit/>
          </a:bodyPr>
          <a:lstStyle/>
          <a:p>
            <a:pPr algn="ctr">
              <a:spcBef>
                <a:spcPct val="50000"/>
              </a:spcBef>
            </a:pPr>
            <a:r>
              <a:rPr lang="en-US" dirty="0"/>
              <a:t>NO, or</a:t>
            </a:r>
          </a:p>
          <a:p>
            <a:pPr algn="ctr">
              <a:spcBef>
                <a:spcPct val="50000"/>
              </a:spcBef>
            </a:pPr>
            <a:r>
              <a:rPr lang="en-US" dirty="0">
                <a:solidFill>
                  <a:srgbClr val="CC0099"/>
                </a:solidFill>
              </a:rPr>
              <a:t>YES here is how: gives 3-coloring of the nodes</a:t>
            </a:r>
          </a:p>
        </p:txBody>
      </p:sp>
      <p:sp>
        <p:nvSpPr>
          <p:cNvPr id="30728" name="Text Box 24"/>
          <p:cNvSpPr txBox="1">
            <a:spLocks noChangeArrowheads="1"/>
          </p:cNvSpPr>
          <p:nvPr/>
        </p:nvSpPr>
        <p:spPr bwMode="auto">
          <a:xfrm>
            <a:off x="650875" y="293688"/>
            <a:ext cx="791210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Better 3-</a:t>
            </a:r>
            <a:r>
              <a:rPr lang="en-US" sz="4800">
                <a:solidFill>
                  <a:srgbClr val="00FFCC"/>
                </a:solidFill>
              </a:rPr>
              <a:t>C</a:t>
            </a:r>
            <a:r>
              <a:rPr lang="en-US" sz="4800">
                <a:solidFill>
                  <a:srgbClr val="FF00FF"/>
                </a:solidFill>
              </a:rPr>
              <a:t>R</a:t>
            </a:r>
            <a:r>
              <a:rPr lang="en-US" sz="4800">
                <a:solidFill>
                  <a:schemeClr val="hlink"/>
                </a:solidFill>
              </a:rPr>
              <a:t>A</a:t>
            </a:r>
            <a:r>
              <a:rPr lang="en-US" sz="4800">
                <a:solidFill>
                  <a:schemeClr val="accent2"/>
                </a:solidFill>
              </a:rPr>
              <a:t>Y</a:t>
            </a:r>
            <a:r>
              <a:rPr lang="en-US" sz="4800">
                <a:solidFill>
                  <a:srgbClr val="969696"/>
                </a:solidFill>
              </a:rPr>
              <a:t>O</a:t>
            </a:r>
            <a:r>
              <a:rPr lang="en-US" sz="4800">
                <a:solidFill>
                  <a:srgbClr val="FFFF99"/>
                </a:solidFill>
              </a:rPr>
              <a:t>L</a:t>
            </a:r>
            <a:r>
              <a:rPr lang="en-US" sz="4800">
                <a:solidFill>
                  <a:schemeClr val="accent1"/>
                </a:solidFill>
              </a:rPr>
              <a:t>A</a:t>
            </a:r>
            <a:r>
              <a:rPr lang="en-US" sz="4800">
                <a:solidFill>
                  <a:schemeClr val="tx2"/>
                </a:solidFill>
              </a:rPr>
              <a:t> </a:t>
            </a:r>
            <a:r>
              <a:rPr lang="en-US" sz="4800"/>
              <a:t>Oracle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1682"/>
                                        </p:tgtEl>
                                        <p:attrNameLst>
                                          <p:attrName>style.visibility</p:attrName>
                                        </p:attrNameLst>
                                      </p:cBhvr>
                                      <p:to>
                                        <p:strVal val="visible"/>
                                      </p:to>
                                    </p:set>
                                    <p:animEffect transition="in" filter="fade">
                                      <p:cBhvr>
                                        <p:cTn id="7" dur="500"/>
                                        <p:tgtEl>
                                          <p:spTgt spid="71168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11683"/>
                                        </p:tgtEl>
                                        <p:attrNameLst>
                                          <p:attrName>style.visibility</p:attrName>
                                        </p:attrNameLst>
                                      </p:cBhvr>
                                      <p:to>
                                        <p:strVal val="visible"/>
                                      </p:to>
                                    </p:set>
                                    <p:animEffect transition="in" filter="fade">
                                      <p:cBhvr>
                                        <p:cTn id="10" dur="500"/>
                                        <p:tgtEl>
                                          <p:spTgt spid="71168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11701"/>
                                        </p:tgtEl>
                                        <p:attrNameLst>
                                          <p:attrName>style.visibility</p:attrName>
                                        </p:attrNameLst>
                                      </p:cBhvr>
                                      <p:to>
                                        <p:strVal val="visible"/>
                                      </p:to>
                                    </p:set>
                                    <p:animEffect transition="in" filter="fade">
                                      <p:cBhvr>
                                        <p:cTn id="15" dur="500"/>
                                        <p:tgtEl>
                                          <p:spTgt spid="711701"/>
                                        </p:tgtEl>
                                      </p:cBhvr>
                                    </p:animEffect>
                                  </p:childTnLst>
                                </p:cTn>
                              </p:par>
                              <p:par>
                                <p:cTn id="16" presetID="10" presetClass="entr" presetSubtype="0"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11703"/>
                                        </p:tgtEl>
                                        <p:attrNameLst>
                                          <p:attrName>style.visibility</p:attrName>
                                        </p:attrNameLst>
                                      </p:cBhvr>
                                      <p:to>
                                        <p:strVal val="visible"/>
                                      </p:to>
                                    </p:set>
                                    <p:animEffect transition="in" filter="fade">
                                      <p:cBhvr>
                                        <p:cTn id="23" dur="500"/>
                                        <p:tgtEl>
                                          <p:spTgt spid="71170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11702"/>
                                        </p:tgtEl>
                                        <p:attrNameLst>
                                          <p:attrName>style.visibility</p:attrName>
                                        </p:attrNameLst>
                                      </p:cBhvr>
                                      <p:to>
                                        <p:strVal val="visible"/>
                                      </p:to>
                                    </p:set>
                                    <p:animEffect transition="in" filter="fade">
                                      <p:cBhvr>
                                        <p:cTn id="26" dur="500"/>
                                        <p:tgtEl>
                                          <p:spTgt spid="7117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1683" grpId="0" animBg="1"/>
      <p:bldP spid="711701" grpId="0" animBg="1"/>
      <p:bldP spid="711702" grpId="0" animBg="1"/>
      <p:bldP spid="711703"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1746" name="Picture 2" descr="Z313"/>
          <p:cNvPicPr>
            <a:picLocks noChangeAspect="1" noChangeArrowheads="1"/>
          </p:cNvPicPr>
          <p:nvPr/>
        </p:nvPicPr>
        <p:blipFill>
          <a:blip r:embed="rId2"/>
          <a:srcRect/>
          <a:stretch>
            <a:fillRect/>
          </a:stretch>
        </p:blipFill>
        <p:spPr bwMode="auto">
          <a:xfrm>
            <a:off x="5624513" y="1143000"/>
            <a:ext cx="2463800" cy="2878138"/>
          </a:xfrm>
          <a:prstGeom prst="rect">
            <a:avLst/>
          </a:prstGeom>
          <a:solidFill>
            <a:schemeClr val="bg2"/>
          </a:solidFill>
          <a:ln w="9525">
            <a:solidFill>
              <a:schemeClr val="tx1"/>
            </a:solidFill>
            <a:miter lim="800000"/>
            <a:headEnd/>
            <a:tailEnd/>
          </a:ln>
        </p:spPr>
      </p:pic>
      <p:sp>
        <p:nvSpPr>
          <p:cNvPr id="31747" name="Text Box 3"/>
          <p:cNvSpPr txBox="1">
            <a:spLocks noChangeArrowheads="1"/>
          </p:cNvSpPr>
          <p:nvPr/>
        </p:nvSpPr>
        <p:spPr bwMode="auto">
          <a:xfrm>
            <a:off x="5186363" y="4113213"/>
            <a:ext cx="3340100" cy="946150"/>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3-Colorability Decision Oracle </a:t>
            </a:r>
          </a:p>
        </p:txBody>
      </p:sp>
      <p:pic>
        <p:nvPicPr>
          <p:cNvPr id="31748" name="Picture 4" descr="Z313"/>
          <p:cNvPicPr>
            <a:picLocks noChangeAspect="1" noChangeArrowheads="1"/>
          </p:cNvPicPr>
          <p:nvPr/>
        </p:nvPicPr>
        <p:blipFill>
          <a:blip r:embed="rId2"/>
          <a:srcRect/>
          <a:stretch>
            <a:fillRect/>
          </a:stretch>
        </p:blipFill>
        <p:spPr bwMode="auto">
          <a:xfrm>
            <a:off x="1125538" y="1163638"/>
            <a:ext cx="2463800" cy="2878137"/>
          </a:xfrm>
          <a:prstGeom prst="rect">
            <a:avLst/>
          </a:prstGeom>
          <a:solidFill>
            <a:schemeClr val="bg2"/>
          </a:solidFill>
          <a:ln w="9525">
            <a:solidFill>
              <a:schemeClr val="tx1"/>
            </a:solidFill>
            <a:miter lim="800000"/>
            <a:headEnd/>
            <a:tailEnd/>
          </a:ln>
        </p:spPr>
      </p:pic>
      <p:sp>
        <p:nvSpPr>
          <p:cNvPr id="31749" name="Text Box 5"/>
          <p:cNvSpPr txBox="1">
            <a:spLocks noChangeArrowheads="1"/>
          </p:cNvSpPr>
          <p:nvPr/>
        </p:nvSpPr>
        <p:spPr bwMode="auto">
          <a:xfrm>
            <a:off x="687388" y="4133850"/>
            <a:ext cx="3340100" cy="946150"/>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3-Colorability Search Oracle </a:t>
            </a:r>
          </a:p>
        </p:txBody>
      </p:sp>
    </p:spTree>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2770" name="Picture 4" descr="Z313"/>
          <p:cNvPicPr>
            <a:picLocks noChangeAspect="1" noChangeArrowheads="1"/>
          </p:cNvPicPr>
          <p:nvPr/>
        </p:nvPicPr>
        <p:blipFill>
          <a:blip r:embed="rId2"/>
          <a:srcRect/>
          <a:stretch>
            <a:fillRect/>
          </a:stretch>
        </p:blipFill>
        <p:spPr bwMode="auto">
          <a:xfrm>
            <a:off x="6030913" y="1676400"/>
            <a:ext cx="2463800" cy="2878138"/>
          </a:xfrm>
          <a:prstGeom prst="rect">
            <a:avLst/>
          </a:prstGeom>
          <a:solidFill>
            <a:schemeClr val="bg2"/>
          </a:solidFill>
          <a:ln w="9525">
            <a:solidFill>
              <a:schemeClr val="tx1"/>
            </a:solidFill>
            <a:miter lim="800000"/>
            <a:headEnd/>
            <a:tailEnd/>
          </a:ln>
        </p:spPr>
      </p:pic>
      <p:sp>
        <p:nvSpPr>
          <p:cNvPr id="32771" name="Text Box 5"/>
          <p:cNvSpPr txBox="1">
            <a:spLocks noChangeArrowheads="1"/>
          </p:cNvSpPr>
          <p:nvPr/>
        </p:nvSpPr>
        <p:spPr bwMode="auto">
          <a:xfrm>
            <a:off x="5592763" y="4646613"/>
            <a:ext cx="3340100" cy="1373187"/>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GIVEN:               3-Colorability Decision Oracle </a:t>
            </a:r>
          </a:p>
        </p:txBody>
      </p:sp>
      <p:sp>
        <p:nvSpPr>
          <p:cNvPr id="688175" name="AutoShape 47"/>
          <p:cNvSpPr>
            <a:spLocks noChangeArrowheads="1"/>
          </p:cNvSpPr>
          <p:nvPr/>
        </p:nvSpPr>
        <p:spPr bwMode="auto">
          <a:xfrm>
            <a:off x="2006600" y="1774825"/>
            <a:ext cx="3108325" cy="3733800"/>
          </a:xfrm>
          <a:prstGeom prst="wedgeRoundRectCallout">
            <a:avLst>
              <a:gd name="adj1" fmla="val -77884"/>
              <a:gd name="adj2" fmla="val -14032"/>
              <a:gd name="adj3" fmla="val 16667"/>
            </a:avLst>
          </a:prstGeom>
          <a:noFill/>
          <a:ln w="76200">
            <a:solidFill>
              <a:schemeClr val="tx1"/>
            </a:solidFill>
            <a:miter lim="800000"/>
            <a:headEnd/>
            <a:tailEnd/>
          </a:ln>
        </p:spPr>
        <p:txBody>
          <a:bodyPr>
            <a:prstTxWarp prst="textNoShape">
              <a:avLst/>
            </a:prstTxWarp>
          </a:bodyPr>
          <a:lstStyle/>
          <a:p>
            <a:pPr algn="ctr"/>
            <a:r>
              <a:rPr lang="en-US"/>
              <a:t>BUT I WANTED a SEARCH oracle for Christmas </a:t>
            </a:r>
          </a:p>
          <a:p>
            <a:pPr algn="ctr"/>
            <a:endParaRPr lang="en-US"/>
          </a:p>
          <a:p>
            <a:pPr algn="ctr"/>
            <a:r>
              <a:rPr lang="en-US"/>
              <a:t>I am really bummed out</a:t>
            </a:r>
          </a:p>
        </p:txBody>
      </p:sp>
      <p:sp>
        <p:nvSpPr>
          <p:cNvPr id="32773" name="Text Box 48"/>
          <p:cNvSpPr txBox="1">
            <a:spLocks noChangeArrowheads="1"/>
          </p:cNvSpPr>
          <p:nvPr/>
        </p:nvSpPr>
        <p:spPr bwMode="auto">
          <a:xfrm>
            <a:off x="1804988" y="284163"/>
            <a:ext cx="567690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Christmas Present</a:t>
            </a:r>
          </a:p>
        </p:txBody>
      </p:sp>
      <p:grpSp>
        <p:nvGrpSpPr>
          <p:cNvPr id="32774" name="Group 49"/>
          <p:cNvGrpSpPr>
            <a:grpSpLocks/>
          </p:cNvGrpSpPr>
          <p:nvPr/>
        </p:nvGrpSpPr>
        <p:grpSpPr bwMode="auto">
          <a:xfrm>
            <a:off x="84138" y="1676400"/>
            <a:ext cx="2463800" cy="5087938"/>
            <a:chOff x="752" y="176"/>
            <a:chExt cx="2155" cy="4149"/>
          </a:xfrm>
        </p:grpSpPr>
        <p:grpSp>
          <p:nvGrpSpPr>
            <p:cNvPr id="32775" name="Group 50"/>
            <p:cNvGrpSpPr>
              <a:grpSpLocks/>
            </p:cNvGrpSpPr>
            <p:nvPr/>
          </p:nvGrpSpPr>
          <p:grpSpPr bwMode="auto">
            <a:xfrm>
              <a:off x="752" y="745"/>
              <a:ext cx="2155" cy="3580"/>
              <a:chOff x="752" y="745"/>
              <a:chExt cx="2155" cy="3580"/>
            </a:xfrm>
          </p:grpSpPr>
          <p:sp>
            <p:nvSpPr>
              <p:cNvPr id="32785" name="Freeform 51"/>
              <p:cNvSpPr>
                <a:spLocks/>
              </p:cNvSpPr>
              <p:nvPr/>
            </p:nvSpPr>
            <p:spPr bwMode="auto">
              <a:xfrm>
                <a:off x="1069" y="745"/>
                <a:ext cx="769" cy="838"/>
              </a:xfrm>
              <a:custGeom>
                <a:avLst/>
                <a:gdLst>
                  <a:gd name="T0" fmla="*/ 514 w 769"/>
                  <a:gd name="T1" fmla="*/ 428 h 838"/>
                  <a:gd name="T2" fmla="*/ 495 w 769"/>
                  <a:gd name="T3" fmla="*/ 256 h 838"/>
                  <a:gd name="T4" fmla="*/ 427 w 769"/>
                  <a:gd name="T5" fmla="*/ 68 h 838"/>
                  <a:gd name="T6" fmla="*/ 326 w 769"/>
                  <a:gd name="T7" fmla="*/ 0 h 838"/>
                  <a:gd name="T8" fmla="*/ 206 w 769"/>
                  <a:gd name="T9" fmla="*/ 0 h 838"/>
                  <a:gd name="T10" fmla="*/ 67 w 769"/>
                  <a:gd name="T11" fmla="*/ 102 h 838"/>
                  <a:gd name="T12" fmla="*/ 0 w 769"/>
                  <a:gd name="T13" fmla="*/ 308 h 838"/>
                  <a:gd name="T14" fmla="*/ 18 w 769"/>
                  <a:gd name="T15" fmla="*/ 582 h 838"/>
                  <a:gd name="T16" fmla="*/ 86 w 769"/>
                  <a:gd name="T17" fmla="*/ 718 h 838"/>
                  <a:gd name="T18" fmla="*/ 206 w 769"/>
                  <a:gd name="T19" fmla="*/ 838 h 838"/>
                  <a:gd name="T20" fmla="*/ 375 w 769"/>
                  <a:gd name="T21" fmla="*/ 838 h 838"/>
                  <a:gd name="T22" fmla="*/ 495 w 769"/>
                  <a:gd name="T23" fmla="*/ 736 h 838"/>
                  <a:gd name="T24" fmla="*/ 529 w 769"/>
                  <a:gd name="T25" fmla="*/ 598 h 838"/>
                  <a:gd name="T26" fmla="*/ 529 w 769"/>
                  <a:gd name="T27" fmla="*/ 530 h 838"/>
                  <a:gd name="T28" fmla="*/ 751 w 769"/>
                  <a:gd name="T29" fmla="*/ 530 h 838"/>
                  <a:gd name="T30" fmla="*/ 769 w 769"/>
                  <a:gd name="T31" fmla="*/ 394 h 838"/>
                  <a:gd name="T32" fmla="*/ 514 w 769"/>
                  <a:gd name="T33" fmla="*/ 428 h 8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9"/>
                  <a:gd name="T52" fmla="*/ 0 h 838"/>
                  <a:gd name="T53" fmla="*/ 769 w 769"/>
                  <a:gd name="T54" fmla="*/ 838 h 8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9" h="838">
                    <a:moveTo>
                      <a:pt x="514" y="428"/>
                    </a:moveTo>
                    <a:lnTo>
                      <a:pt x="495" y="256"/>
                    </a:lnTo>
                    <a:lnTo>
                      <a:pt x="427" y="68"/>
                    </a:lnTo>
                    <a:lnTo>
                      <a:pt x="326" y="0"/>
                    </a:lnTo>
                    <a:lnTo>
                      <a:pt x="206" y="0"/>
                    </a:lnTo>
                    <a:lnTo>
                      <a:pt x="67" y="102"/>
                    </a:lnTo>
                    <a:lnTo>
                      <a:pt x="0" y="308"/>
                    </a:lnTo>
                    <a:lnTo>
                      <a:pt x="18" y="582"/>
                    </a:lnTo>
                    <a:lnTo>
                      <a:pt x="86" y="718"/>
                    </a:lnTo>
                    <a:lnTo>
                      <a:pt x="206" y="838"/>
                    </a:lnTo>
                    <a:lnTo>
                      <a:pt x="375" y="838"/>
                    </a:lnTo>
                    <a:lnTo>
                      <a:pt x="495" y="736"/>
                    </a:lnTo>
                    <a:lnTo>
                      <a:pt x="529" y="598"/>
                    </a:lnTo>
                    <a:lnTo>
                      <a:pt x="529" y="530"/>
                    </a:lnTo>
                    <a:lnTo>
                      <a:pt x="751" y="530"/>
                    </a:lnTo>
                    <a:lnTo>
                      <a:pt x="769" y="394"/>
                    </a:lnTo>
                    <a:lnTo>
                      <a:pt x="514" y="428"/>
                    </a:lnTo>
                    <a:close/>
                  </a:path>
                </a:pathLst>
              </a:custGeom>
              <a:solidFill>
                <a:schemeClr val="tx1"/>
              </a:solidFill>
              <a:ln w="9525">
                <a:noFill/>
                <a:round/>
                <a:headEnd/>
                <a:tailEnd/>
              </a:ln>
            </p:spPr>
            <p:txBody>
              <a:bodyPr>
                <a:prstTxWarp prst="textNoShape">
                  <a:avLst/>
                </a:prstTxWarp>
              </a:bodyPr>
              <a:lstStyle/>
              <a:p>
                <a:endParaRPr lang="en-US"/>
              </a:p>
            </p:txBody>
          </p:sp>
          <p:sp>
            <p:nvSpPr>
              <p:cNvPr id="32786" name="Freeform 52"/>
              <p:cNvSpPr>
                <a:spLocks/>
              </p:cNvSpPr>
              <p:nvPr/>
            </p:nvSpPr>
            <p:spPr bwMode="auto">
              <a:xfrm>
                <a:off x="1168" y="1714"/>
                <a:ext cx="555" cy="1440"/>
              </a:xfrm>
              <a:custGeom>
                <a:avLst/>
                <a:gdLst>
                  <a:gd name="T0" fmla="*/ 0 w 555"/>
                  <a:gd name="T1" fmla="*/ 186 h 1440"/>
                  <a:gd name="T2" fmla="*/ 52 w 555"/>
                  <a:gd name="T3" fmla="*/ 34 h 1440"/>
                  <a:gd name="T4" fmla="*/ 156 w 555"/>
                  <a:gd name="T5" fmla="*/ 0 h 1440"/>
                  <a:gd name="T6" fmla="*/ 295 w 555"/>
                  <a:gd name="T7" fmla="*/ 0 h 1440"/>
                  <a:gd name="T8" fmla="*/ 433 w 555"/>
                  <a:gd name="T9" fmla="*/ 84 h 1440"/>
                  <a:gd name="T10" fmla="*/ 503 w 555"/>
                  <a:gd name="T11" fmla="*/ 288 h 1440"/>
                  <a:gd name="T12" fmla="*/ 503 w 555"/>
                  <a:gd name="T13" fmla="*/ 423 h 1440"/>
                  <a:gd name="T14" fmla="*/ 555 w 555"/>
                  <a:gd name="T15" fmla="*/ 729 h 1440"/>
                  <a:gd name="T16" fmla="*/ 537 w 555"/>
                  <a:gd name="T17" fmla="*/ 1100 h 1440"/>
                  <a:gd name="T18" fmla="*/ 485 w 555"/>
                  <a:gd name="T19" fmla="*/ 1322 h 1440"/>
                  <a:gd name="T20" fmla="*/ 365 w 555"/>
                  <a:gd name="T21" fmla="*/ 1440 h 1440"/>
                  <a:gd name="T22" fmla="*/ 261 w 555"/>
                  <a:gd name="T23" fmla="*/ 1440 h 1440"/>
                  <a:gd name="T24" fmla="*/ 122 w 555"/>
                  <a:gd name="T25" fmla="*/ 1372 h 1440"/>
                  <a:gd name="T26" fmla="*/ 52 w 555"/>
                  <a:gd name="T27" fmla="*/ 1236 h 1440"/>
                  <a:gd name="T28" fmla="*/ 18 w 555"/>
                  <a:gd name="T29" fmla="*/ 1084 h 1440"/>
                  <a:gd name="T30" fmla="*/ 0 w 555"/>
                  <a:gd name="T31" fmla="*/ 915 h 1440"/>
                  <a:gd name="T32" fmla="*/ 0 w 555"/>
                  <a:gd name="T33" fmla="*/ 491 h 1440"/>
                  <a:gd name="T34" fmla="*/ 0 w 555"/>
                  <a:gd name="T35" fmla="*/ 186 h 14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5"/>
                  <a:gd name="T55" fmla="*/ 0 h 1440"/>
                  <a:gd name="T56" fmla="*/ 555 w 555"/>
                  <a:gd name="T57" fmla="*/ 1440 h 14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5" h="1440">
                    <a:moveTo>
                      <a:pt x="0" y="186"/>
                    </a:moveTo>
                    <a:lnTo>
                      <a:pt x="52" y="34"/>
                    </a:lnTo>
                    <a:lnTo>
                      <a:pt x="156" y="0"/>
                    </a:lnTo>
                    <a:lnTo>
                      <a:pt x="295" y="0"/>
                    </a:lnTo>
                    <a:lnTo>
                      <a:pt x="433" y="84"/>
                    </a:lnTo>
                    <a:lnTo>
                      <a:pt x="503" y="288"/>
                    </a:lnTo>
                    <a:lnTo>
                      <a:pt x="503" y="423"/>
                    </a:lnTo>
                    <a:lnTo>
                      <a:pt x="555" y="729"/>
                    </a:lnTo>
                    <a:lnTo>
                      <a:pt x="537" y="1100"/>
                    </a:lnTo>
                    <a:lnTo>
                      <a:pt x="485" y="1322"/>
                    </a:lnTo>
                    <a:lnTo>
                      <a:pt x="365" y="1440"/>
                    </a:lnTo>
                    <a:lnTo>
                      <a:pt x="261" y="1440"/>
                    </a:lnTo>
                    <a:lnTo>
                      <a:pt x="122" y="1372"/>
                    </a:lnTo>
                    <a:lnTo>
                      <a:pt x="52" y="1236"/>
                    </a:lnTo>
                    <a:lnTo>
                      <a:pt x="18" y="1084"/>
                    </a:lnTo>
                    <a:lnTo>
                      <a:pt x="0" y="915"/>
                    </a:lnTo>
                    <a:lnTo>
                      <a:pt x="0" y="491"/>
                    </a:lnTo>
                    <a:lnTo>
                      <a:pt x="0" y="186"/>
                    </a:lnTo>
                    <a:close/>
                  </a:path>
                </a:pathLst>
              </a:custGeom>
              <a:solidFill>
                <a:schemeClr val="tx1"/>
              </a:solidFill>
              <a:ln w="9525">
                <a:noFill/>
                <a:round/>
                <a:headEnd/>
                <a:tailEnd/>
              </a:ln>
            </p:spPr>
            <p:txBody>
              <a:bodyPr>
                <a:prstTxWarp prst="textNoShape">
                  <a:avLst/>
                </a:prstTxWarp>
              </a:bodyPr>
              <a:lstStyle/>
              <a:p>
                <a:endParaRPr lang="en-US"/>
              </a:p>
            </p:txBody>
          </p:sp>
          <p:sp>
            <p:nvSpPr>
              <p:cNvPr id="32787" name="Freeform 53"/>
              <p:cNvSpPr>
                <a:spLocks/>
              </p:cNvSpPr>
              <p:nvPr/>
            </p:nvSpPr>
            <p:spPr bwMode="auto">
              <a:xfrm>
                <a:off x="752" y="1721"/>
                <a:ext cx="552" cy="1311"/>
              </a:xfrm>
              <a:custGeom>
                <a:avLst/>
                <a:gdLst>
                  <a:gd name="T0" fmla="*/ 321 w 552"/>
                  <a:gd name="T1" fmla="*/ 113 h 1311"/>
                  <a:gd name="T2" fmla="*/ 437 w 552"/>
                  <a:gd name="T3" fmla="*/ 11 h 1311"/>
                  <a:gd name="T4" fmla="*/ 529 w 552"/>
                  <a:gd name="T5" fmla="*/ 0 h 1311"/>
                  <a:gd name="T6" fmla="*/ 552 w 552"/>
                  <a:gd name="T7" fmla="*/ 45 h 1311"/>
                  <a:gd name="T8" fmla="*/ 507 w 552"/>
                  <a:gd name="T9" fmla="*/ 170 h 1311"/>
                  <a:gd name="T10" fmla="*/ 425 w 552"/>
                  <a:gd name="T11" fmla="*/ 249 h 1311"/>
                  <a:gd name="T12" fmla="*/ 310 w 552"/>
                  <a:gd name="T13" fmla="*/ 305 h 1311"/>
                  <a:gd name="T14" fmla="*/ 230 w 552"/>
                  <a:gd name="T15" fmla="*/ 419 h 1311"/>
                  <a:gd name="T16" fmla="*/ 138 w 552"/>
                  <a:gd name="T17" fmla="*/ 543 h 1311"/>
                  <a:gd name="T18" fmla="*/ 126 w 552"/>
                  <a:gd name="T19" fmla="*/ 645 h 1311"/>
                  <a:gd name="T20" fmla="*/ 149 w 552"/>
                  <a:gd name="T21" fmla="*/ 699 h 1311"/>
                  <a:gd name="T22" fmla="*/ 242 w 552"/>
                  <a:gd name="T23" fmla="*/ 824 h 1311"/>
                  <a:gd name="T24" fmla="*/ 369 w 552"/>
                  <a:gd name="T25" fmla="*/ 903 h 1311"/>
                  <a:gd name="T26" fmla="*/ 403 w 552"/>
                  <a:gd name="T27" fmla="*/ 937 h 1311"/>
                  <a:gd name="T28" fmla="*/ 414 w 552"/>
                  <a:gd name="T29" fmla="*/ 1016 h 1311"/>
                  <a:gd name="T30" fmla="*/ 357 w 552"/>
                  <a:gd name="T31" fmla="*/ 1107 h 1311"/>
                  <a:gd name="T32" fmla="*/ 264 w 552"/>
                  <a:gd name="T33" fmla="*/ 1175 h 1311"/>
                  <a:gd name="T34" fmla="*/ 264 w 552"/>
                  <a:gd name="T35" fmla="*/ 1311 h 1311"/>
                  <a:gd name="T36" fmla="*/ 219 w 552"/>
                  <a:gd name="T37" fmla="*/ 1311 h 1311"/>
                  <a:gd name="T38" fmla="*/ 194 w 552"/>
                  <a:gd name="T39" fmla="*/ 1209 h 1311"/>
                  <a:gd name="T40" fmla="*/ 194 w 552"/>
                  <a:gd name="T41" fmla="*/ 1118 h 1311"/>
                  <a:gd name="T42" fmla="*/ 253 w 552"/>
                  <a:gd name="T43" fmla="*/ 1016 h 1311"/>
                  <a:gd name="T44" fmla="*/ 287 w 552"/>
                  <a:gd name="T45" fmla="*/ 982 h 1311"/>
                  <a:gd name="T46" fmla="*/ 276 w 552"/>
                  <a:gd name="T47" fmla="*/ 948 h 1311"/>
                  <a:gd name="T48" fmla="*/ 194 w 552"/>
                  <a:gd name="T49" fmla="*/ 881 h 1311"/>
                  <a:gd name="T50" fmla="*/ 92 w 552"/>
                  <a:gd name="T51" fmla="*/ 790 h 1311"/>
                  <a:gd name="T52" fmla="*/ 33 w 552"/>
                  <a:gd name="T53" fmla="*/ 688 h 1311"/>
                  <a:gd name="T54" fmla="*/ 0 w 552"/>
                  <a:gd name="T55" fmla="*/ 554 h 1311"/>
                  <a:gd name="T56" fmla="*/ 33 w 552"/>
                  <a:gd name="T57" fmla="*/ 475 h 1311"/>
                  <a:gd name="T58" fmla="*/ 149 w 552"/>
                  <a:gd name="T59" fmla="*/ 317 h 1311"/>
                  <a:gd name="T60" fmla="*/ 242 w 552"/>
                  <a:gd name="T61" fmla="*/ 192 h 1311"/>
                  <a:gd name="T62" fmla="*/ 321 w 552"/>
                  <a:gd name="T63" fmla="*/ 113 h 13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52"/>
                  <a:gd name="T97" fmla="*/ 0 h 1311"/>
                  <a:gd name="T98" fmla="*/ 552 w 552"/>
                  <a:gd name="T99" fmla="*/ 1311 h 13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52" h="1311">
                    <a:moveTo>
                      <a:pt x="321" y="113"/>
                    </a:moveTo>
                    <a:lnTo>
                      <a:pt x="437" y="11"/>
                    </a:lnTo>
                    <a:lnTo>
                      <a:pt x="529" y="0"/>
                    </a:lnTo>
                    <a:lnTo>
                      <a:pt x="552" y="45"/>
                    </a:lnTo>
                    <a:lnTo>
                      <a:pt x="507" y="170"/>
                    </a:lnTo>
                    <a:lnTo>
                      <a:pt x="425" y="249"/>
                    </a:lnTo>
                    <a:lnTo>
                      <a:pt x="310" y="305"/>
                    </a:lnTo>
                    <a:lnTo>
                      <a:pt x="230" y="419"/>
                    </a:lnTo>
                    <a:lnTo>
                      <a:pt x="138" y="543"/>
                    </a:lnTo>
                    <a:lnTo>
                      <a:pt x="126" y="645"/>
                    </a:lnTo>
                    <a:lnTo>
                      <a:pt x="149" y="699"/>
                    </a:lnTo>
                    <a:lnTo>
                      <a:pt x="242" y="824"/>
                    </a:lnTo>
                    <a:lnTo>
                      <a:pt x="369" y="903"/>
                    </a:lnTo>
                    <a:lnTo>
                      <a:pt x="403" y="937"/>
                    </a:lnTo>
                    <a:lnTo>
                      <a:pt x="414" y="1016"/>
                    </a:lnTo>
                    <a:lnTo>
                      <a:pt x="357" y="1107"/>
                    </a:lnTo>
                    <a:lnTo>
                      <a:pt x="264" y="1175"/>
                    </a:lnTo>
                    <a:lnTo>
                      <a:pt x="264" y="1311"/>
                    </a:lnTo>
                    <a:lnTo>
                      <a:pt x="219" y="1311"/>
                    </a:lnTo>
                    <a:lnTo>
                      <a:pt x="194" y="1209"/>
                    </a:lnTo>
                    <a:lnTo>
                      <a:pt x="194" y="1118"/>
                    </a:lnTo>
                    <a:lnTo>
                      <a:pt x="253" y="1016"/>
                    </a:lnTo>
                    <a:lnTo>
                      <a:pt x="287" y="982"/>
                    </a:lnTo>
                    <a:lnTo>
                      <a:pt x="276" y="948"/>
                    </a:lnTo>
                    <a:lnTo>
                      <a:pt x="194" y="881"/>
                    </a:lnTo>
                    <a:lnTo>
                      <a:pt x="92" y="790"/>
                    </a:lnTo>
                    <a:lnTo>
                      <a:pt x="33" y="688"/>
                    </a:lnTo>
                    <a:lnTo>
                      <a:pt x="0" y="554"/>
                    </a:lnTo>
                    <a:lnTo>
                      <a:pt x="33" y="475"/>
                    </a:lnTo>
                    <a:lnTo>
                      <a:pt x="149" y="317"/>
                    </a:lnTo>
                    <a:lnTo>
                      <a:pt x="242" y="192"/>
                    </a:lnTo>
                    <a:lnTo>
                      <a:pt x="321" y="113"/>
                    </a:lnTo>
                    <a:close/>
                  </a:path>
                </a:pathLst>
              </a:custGeom>
              <a:solidFill>
                <a:schemeClr val="tx1"/>
              </a:solidFill>
              <a:ln w="9525">
                <a:noFill/>
                <a:round/>
                <a:headEnd/>
                <a:tailEnd/>
              </a:ln>
            </p:spPr>
            <p:txBody>
              <a:bodyPr>
                <a:prstTxWarp prst="textNoShape">
                  <a:avLst/>
                </a:prstTxWarp>
              </a:bodyPr>
              <a:lstStyle/>
              <a:p>
                <a:endParaRPr lang="en-US"/>
              </a:p>
            </p:txBody>
          </p:sp>
          <p:sp>
            <p:nvSpPr>
              <p:cNvPr id="32788" name="Freeform 54"/>
              <p:cNvSpPr>
                <a:spLocks/>
              </p:cNvSpPr>
              <p:nvPr/>
            </p:nvSpPr>
            <p:spPr bwMode="auto">
              <a:xfrm>
                <a:off x="1487" y="1743"/>
                <a:ext cx="1420" cy="646"/>
              </a:xfrm>
              <a:custGeom>
                <a:avLst/>
                <a:gdLst>
                  <a:gd name="T0" fmla="*/ 0 w 1420"/>
                  <a:gd name="T1" fmla="*/ 12 h 646"/>
                  <a:gd name="T2" fmla="*/ 80 w 1420"/>
                  <a:gd name="T3" fmla="*/ 0 h 646"/>
                  <a:gd name="T4" fmla="*/ 270 w 1420"/>
                  <a:gd name="T5" fmla="*/ 80 h 646"/>
                  <a:gd name="T6" fmla="*/ 485 w 1420"/>
                  <a:gd name="T7" fmla="*/ 206 h 646"/>
                  <a:gd name="T8" fmla="*/ 610 w 1420"/>
                  <a:gd name="T9" fmla="*/ 308 h 646"/>
                  <a:gd name="T10" fmla="*/ 902 w 1420"/>
                  <a:gd name="T11" fmla="*/ 365 h 646"/>
                  <a:gd name="T12" fmla="*/ 1173 w 1420"/>
                  <a:gd name="T13" fmla="*/ 401 h 646"/>
                  <a:gd name="T14" fmla="*/ 1239 w 1420"/>
                  <a:gd name="T15" fmla="*/ 365 h 646"/>
                  <a:gd name="T16" fmla="*/ 1348 w 1420"/>
                  <a:gd name="T17" fmla="*/ 281 h 646"/>
                  <a:gd name="T18" fmla="*/ 1382 w 1420"/>
                  <a:gd name="T19" fmla="*/ 315 h 646"/>
                  <a:gd name="T20" fmla="*/ 1257 w 1420"/>
                  <a:gd name="T21" fmla="*/ 412 h 646"/>
                  <a:gd name="T22" fmla="*/ 1420 w 1420"/>
                  <a:gd name="T23" fmla="*/ 424 h 646"/>
                  <a:gd name="T24" fmla="*/ 1416 w 1420"/>
                  <a:gd name="T25" fmla="*/ 474 h 646"/>
                  <a:gd name="T26" fmla="*/ 1280 w 1420"/>
                  <a:gd name="T27" fmla="*/ 462 h 646"/>
                  <a:gd name="T28" fmla="*/ 1268 w 1420"/>
                  <a:gd name="T29" fmla="*/ 508 h 646"/>
                  <a:gd name="T30" fmla="*/ 1398 w 1420"/>
                  <a:gd name="T31" fmla="*/ 605 h 646"/>
                  <a:gd name="T32" fmla="*/ 1364 w 1420"/>
                  <a:gd name="T33" fmla="*/ 646 h 646"/>
                  <a:gd name="T34" fmla="*/ 1257 w 1420"/>
                  <a:gd name="T35" fmla="*/ 548 h 646"/>
                  <a:gd name="T36" fmla="*/ 1228 w 1420"/>
                  <a:gd name="T37" fmla="*/ 646 h 646"/>
                  <a:gd name="T38" fmla="*/ 1201 w 1420"/>
                  <a:gd name="T39" fmla="*/ 628 h 646"/>
                  <a:gd name="T40" fmla="*/ 1185 w 1420"/>
                  <a:gd name="T41" fmla="*/ 492 h 646"/>
                  <a:gd name="T42" fmla="*/ 822 w 1420"/>
                  <a:gd name="T43" fmla="*/ 469 h 646"/>
                  <a:gd name="T44" fmla="*/ 610 w 1420"/>
                  <a:gd name="T45" fmla="*/ 435 h 646"/>
                  <a:gd name="T46" fmla="*/ 530 w 1420"/>
                  <a:gd name="T47" fmla="*/ 390 h 646"/>
                  <a:gd name="T48" fmla="*/ 281 w 1420"/>
                  <a:gd name="T49" fmla="*/ 240 h 646"/>
                  <a:gd name="T50" fmla="*/ 102 w 1420"/>
                  <a:gd name="T51" fmla="*/ 184 h 646"/>
                  <a:gd name="T52" fmla="*/ 80 w 1420"/>
                  <a:gd name="T53" fmla="*/ 80 h 646"/>
                  <a:gd name="T54" fmla="*/ 0 w 1420"/>
                  <a:gd name="T55" fmla="*/ 12 h 64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20"/>
                  <a:gd name="T85" fmla="*/ 0 h 646"/>
                  <a:gd name="T86" fmla="*/ 1420 w 1420"/>
                  <a:gd name="T87" fmla="*/ 646 h 64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20" h="646">
                    <a:moveTo>
                      <a:pt x="0" y="12"/>
                    </a:moveTo>
                    <a:lnTo>
                      <a:pt x="80" y="0"/>
                    </a:lnTo>
                    <a:lnTo>
                      <a:pt x="270" y="80"/>
                    </a:lnTo>
                    <a:lnTo>
                      <a:pt x="485" y="206"/>
                    </a:lnTo>
                    <a:lnTo>
                      <a:pt x="610" y="308"/>
                    </a:lnTo>
                    <a:lnTo>
                      <a:pt x="902" y="365"/>
                    </a:lnTo>
                    <a:lnTo>
                      <a:pt x="1173" y="401"/>
                    </a:lnTo>
                    <a:lnTo>
                      <a:pt x="1239" y="365"/>
                    </a:lnTo>
                    <a:lnTo>
                      <a:pt x="1348" y="281"/>
                    </a:lnTo>
                    <a:lnTo>
                      <a:pt x="1382" y="315"/>
                    </a:lnTo>
                    <a:lnTo>
                      <a:pt x="1257" y="412"/>
                    </a:lnTo>
                    <a:lnTo>
                      <a:pt x="1420" y="424"/>
                    </a:lnTo>
                    <a:lnTo>
                      <a:pt x="1416" y="474"/>
                    </a:lnTo>
                    <a:lnTo>
                      <a:pt x="1280" y="462"/>
                    </a:lnTo>
                    <a:lnTo>
                      <a:pt x="1268" y="508"/>
                    </a:lnTo>
                    <a:lnTo>
                      <a:pt x="1398" y="605"/>
                    </a:lnTo>
                    <a:lnTo>
                      <a:pt x="1364" y="646"/>
                    </a:lnTo>
                    <a:lnTo>
                      <a:pt x="1257" y="548"/>
                    </a:lnTo>
                    <a:lnTo>
                      <a:pt x="1228" y="646"/>
                    </a:lnTo>
                    <a:lnTo>
                      <a:pt x="1201" y="628"/>
                    </a:lnTo>
                    <a:lnTo>
                      <a:pt x="1185" y="492"/>
                    </a:lnTo>
                    <a:lnTo>
                      <a:pt x="822" y="469"/>
                    </a:lnTo>
                    <a:lnTo>
                      <a:pt x="610" y="435"/>
                    </a:lnTo>
                    <a:lnTo>
                      <a:pt x="530" y="390"/>
                    </a:lnTo>
                    <a:lnTo>
                      <a:pt x="281" y="240"/>
                    </a:lnTo>
                    <a:lnTo>
                      <a:pt x="102" y="184"/>
                    </a:lnTo>
                    <a:lnTo>
                      <a:pt x="80" y="80"/>
                    </a:lnTo>
                    <a:lnTo>
                      <a:pt x="0" y="12"/>
                    </a:lnTo>
                    <a:close/>
                  </a:path>
                </a:pathLst>
              </a:custGeom>
              <a:solidFill>
                <a:schemeClr val="tx1"/>
              </a:solidFill>
              <a:ln w="9525">
                <a:noFill/>
                <a:round/>
                <a:headEnd/>
                <a:tailEnd/>
              </a:ln>
            </p:spPr>
            <p:txBody>
              <a:bodyPr>
                <a:prstTxWarp prst="textNoShape">
                  <a:avLst/>
                </a:prstTxWarp>
              </a:bodyPr>
              <a:lstStyle/>
              <a:p>
                <a:endParaRPr lang="en-US"/>
              </a:p>
            </p:txBody>
          </p:sp>
          <p:sp>
            <p:nvSpPr>
              <p:cNvPr id="32789" name="Freeform 55"/>
              <p:cNvSpPr>
                <a:spLocks/>
              </p:cNvSpPr>
              <p:nvPr/>
            </p:nvSpPr>
            <p:spPr bwMode="auto">
              <a:xfrm>
                <a:off x="819" y="2792"/>
                <a:ext cx="562" cy="1533"/>
              </a:xfrm>
              <a:custGeom>
                <a:avLst/>
                <a:gdLst>
                  <a:gd name="T0" fmla="*/ 322 w 562"/>
                  <a:gd name="T1" fmla="*/ 170 h 1533"/>
                  <a:gd name="T2" fmla="*/ 424 w 562"/>
                  <a:gd name="T3" fmla="*/ 0 h 1533"/>
                  <a:gd name="T4" fmla="*/ 562 w 562"/>
                  <a:gd name="T5" fmla="*/ 68 h 1533"/>
                  <a:gd name="T6" fmla="*/ 562 w 562"/>
                  <a:gd name="T7" fmla="*/ 226 h 1533"/>
                  <a:gd name="T8" fmla="*/ 517 w 562"/>
                  <a:gd name="T9" fmla="*/ 269 h 1533"/>
                  <a:gd name="T10" fmla="*/ 413 w 562"/>
                  <a:gd name="T11" fmla="*/ 348 h 1533"/>
                  <a:gd name="T12" fmla="*/ 356 w 562"/>
                  <a:gd name="T13" fmla="*/ 507 h 1533"/>
                  <a:gd name="T14" fmla="*/ 356 w 562"/>
                  <a:gd name="T15" fmla="*/ 654 h 1533"/>
                  <a:gd name="T16" fmla="*/ 424 w 562"/>
                  <a:gd name="T17" fmla="*/ 890 h 1533"/>
                  <a:gd name="T18" fmla="*/ 458 w 562"/>
                  <a:gd name="T19" fmla="*/ 1093 h 1533"/>
                  <a:gd name="T20" fmla="*/ 435 w 562"/>
                  <a:gd name="T21" fmla="*/ 1317 h 1533"/>
                  <a:gd name="T22" fmla="*/ 471 w 562"/>
                  <a:gd name="T23" fmla="*/ 1363 h 1533"/>
                  <a:gd name="T24" fmla="*/ 458 w 562"/>
                  <a:gd name="T25" fmla="*/ 1431 h 1533"/>
                  <a:gd name="T26" fmla="*/ 413 w 562"/>
                  <a:gd name="T27" fmla="*/ 1431 h 1533"/>
                  <a:gd name="T28" fmla="*/ 311 w 562"/>
                  <a:gd name="T29" fmla="*/ 1453 h 1533"/>
                  <a:gd name="T30" fmla="*/ 173 w 562"/>
                  <a:gd name="T31" fmla="*/ 1533 h 1533"/>
                  <a:gd name="T32" fmla="*/ 127 w 562"/>
                  <a:gd name="T33" fmla="*/ 1533 h 1533"/>
                  <a:gd name="T34" fmla="*/ 0 w 562"/>
                  <a:gd name="T35" fmla="*/ 1442 h 1533"/>
                  <a:gd name="T36" fmla="*/ 23 w 562"/>
                  <a:gd name="T37" fmla="*/ 1408 h 1533"/>
                  <a:gd name="T38" fmla="*/ 195 w 562"/>
                  <a:gd name="T39" fmla="*/ 1363 h 1533"/>
                  <a:gd name="T40" fmla="*/ 345 w 562"/>
                  <a:gd name="T41" fmla="*/ 1363 h 1533"/>
                  <a:gd name="T42" fmla="*/ 379 w 562"/>
                  <a:gd name="T43" fmla="*/ 1229 h 1533"/>
                  <a:gd name="T44" fmla="*/ 367 w 562"/>
                  <a:gd name="T45" fmla="*/ 1037 h 1533"/>
                  <a:gd name="T46" fmla="*/ 311 w 562"/>
                  <a:gd name="T47" fmla="*/ 867 h 1533"/>
                  <a:gd name="T48" fmla="*/ 240 w 562"/>
                  <a:gd name="T49" fmla="*/ 654 h 1533"/>
                  <a:gd name="T50" fmla="*/ 207 w 562"/>
                  <a:gd name="T51" fmla="*/ 484 h 1533"/>
                  <a:gd name="T52" fmla="*/ 207 w 562"/>
                  <a:gd name="T53" fmla="*/ 360 h 1533"/>
                  <a:gd name="T54" fmla="*/ 252 w 562"/>
                  <a:gd name="T55" fmla="*/ 249 h 1533"/>
                  <a:gd name="T56" fmla="*/ 322 w 562"/>
                  <a:gd name="T57" fmla="*/ 170 h 15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2"/>
                  <a:gd name="T88" fmla="*/ 0 h 1533"/>
                  <a:gd name="T89" fmla="*/ 562 w 562"/>
                  <a:gd name="T90" fmla="*/ 1533 h 15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2" h="1533">
                    <a:moveTo>
                      <a:pt x="322" y="170"/>
                    </a:moveTo>
                    <a:lnTo>
                      <a:pt x="424" y="0"/>
                    </a:lnTo>
                    <a:lnTo>
                      <a:pt x="562" y="68"/>
                    </a:lnTo>
                    <a:lnTo>
                      <a:pt x="562" y="226"/>
                    </a:lnTo>
                    <a:lnTo>
                      <a:pt x="517" y="269"/>
                    </a:lnTo>
                    <a:lnTo>
                      <a:pt x="413" y="348"/>
                    </a:lnTo>
                    <a:lnTo>
                      <a:pt x="356" y="507"/>
                    </a:lnTo>
                    <a:lnTo>
                      <a:pt x="356" y="654"/>
                    </a:lnTo>
                    <a:lnTo>
                      <a:pt x="424" y="890"/>
                    </a:lnTo>
                    <a:lnTo>
                      <a:pt x="458" y="1093"/>
                    </a:lnTo>
                    <a:lnTo>
                      <a:pt x="435" y="1317"/>
                    </a:lnTo>
                    <a:lnTo>
                      <a:pt x="471" y="1363"/>
                    </a:lnTo>
                    <a:lnTo>
                      <a:pt x="458" y="1431"/>
                    </a:lnTo>
                    <a:lnTo>
                      <a:pt x="413" y="1431"/>
                    </a:lnTo>
                    <a:lnTo>
                      <a:pt x="311" y="1453"/>
                    </a:lnTo>
                    <a:lnTo>
                      <a:pt x="173" y="1533"/>
                    </a:lnTo>
                    <a:lnTo>
                      <a:pt x="127" y="1533"/>
                    </a:lnTo>
                    <a:lnTo>
                      <a:pt x="0" y="1442"/>
                    </a:lnTo>
                    <a:lnTo>
                      <a:pt x="23" y="1408"/>
                    </a:lnTo>
                    <a:lnTo>
                      <a:pt x="195" y="1363"/>
                    </a:lnTo>
                    <a:lnTo>
                      <a:pt x="345" y="1363"/>
                    </a:lnTo>
                    <a:lnTo>
                      <a:pt x="379" y="1229"/>
                    </a:lnTo>
                    <a:lnTo>
                      <a:pt x="367" y="1037"/>
                    </a:lnTo>
                    <a:lnTo>
                      <a:pt x="311" y="867"/>
                    </a:lnTo>
                    <a:lnTo>
                      <a:pt x="240" y="654"/>
                    </a:lnTo>
                    <a:lnTo>
                      <a:pt x="207" y="484"/>
                    </a:lnTo>
                    <a:lnTo>
                      <a:pt x="207" y="360"/>
                    </a:lnTo>
                    <a:lnTo>
                      <a:pt x="252" y="249"/>
                    </a:lnTo>
                    <a:lnTo>
                      <a:pt x="322" y="170"/>
                    </a:lnTo>
                    <a:close/>
                  </a:path>
                </a:pathLst>
              </a:custGeom>
              <a:solidFill>
                <a:schemeClr val="tx1"/>
              </a:solidFill>
              <a:ln w="9525">
                <a:noFill/>
                <a:round/>
                <a:headEnd/>
                <a:tailEnd/>
              </a:ln>
            </p:spPr>
            <p:txBody>
              <a:bodyPr>
                <a:prstTxWarp prst="textNoShape">
                  <a:avLst/>
                </a:prstTxWarp>
              </a:bodyPr>
              <a:lstStyle/>
              <a:p>
                <a:endParaRPr lang="en-US"/>
              </a:p>
            </p:txBody>
          </p:sp>
          <p:sp>
            <p:nvSpPr>
              <p:cNvPr id="32790" name="Freeform 56"/>
              <p:cNvSpPr>
                <a:spLocks/>
              </p:cNvSpPr>
              <p:nvPr/>
            </p:nvSpPr>
            <p:spPr bwMode="auto">
              <a:xfrm>
                <a:off x="1453" y="2869"/>
                <a:ext cx="542" cy="1376"/>
              </a:xfrm>
              <a:custGeom>
                <a:avLst/>
                <a:gdLst>
                  <a:gd name="T0" fmla="*/ 71 w 542"/>
                  <a:gd name="T1" fmla="*/ 0 h 1376"/>
                  <a:gd name="T2" fmla="*/ 195 w 542"/>
                  <a:gd name="T3" fmla="*/ 90 h 1376"/>
                  <a:gd name="T4" fmla="*/ 254 w 542"/>
                  <a:gd name="T5" fmla="*/ 226 h 1376"/>
                  <a:gd name="T6" fmla="*/ 277 w 542"/>
                  <a:gd name="T7" fmla="*/ 348 h 1376"/>
                  <a:gd name="T8" fmla="*/ 288 w 542"/>
                  <a:gd name="T9" fmla="*/ 507 h 1376"/>
                  <a:gd name="T10" fmla="*/ 277 w 542"/>
                  <a:gd name="T11" fmla="*/ 722 h 1376"/>
                  <a:gd name="T12" fmla="*/ 231 w 542"/>
                  <a:gd name="T13" fmla="*/ 892 h 1376"/>
                  <a:gd name="T14" fmla="*/ 195 w 542"/>
                  <a:gd name="T15" fmla="*/ 1059 h 1376"/>
                  <a:gd name="T16" fmla="*/ 161 w 542"/>
                  <a:gd name="T17" fmla="*/ 1161 h 1376"/>
                  <a:gd name="T18" fmla="*/ 161 w 542"/>
                  <a:gd name="T19" fmla="*/ 1206 h 1376"/>
                  <a:gd name="T20" fmla="*/ 220 w 542"/>
                  <a:gd name="T21" fmla="*/ 1229 h 1376"/>
                  <a:gd name="T22" fmla="*/ 381 w 542"/>
                  <a:gd name="T23" fmla="*/ 1229 h 1376"/>
                  <a:gd name="T24" fmla="*/ 542 w 542"/>
                  <a:gd name="T25" fmla="*/ 1274 h 1376"/>
                  <a:gd name="T26" fmla="*/ 542 w 542"/>
                  <a:gd name="T27" fmla="*/ 1308 h 1376"/>
                  <a:gd name="T28" fmla="*/ 415 w 542"/>
                  <a:gd name="T29" fmla="*/ 1376 h 1376"/>
                  <a:gd name="T30" fmla="*/ 358 w 542"/>
                  <a:gd name="T31" fmla="*/ 1365 h 1376"/>
                  <a:gd name="T32" fmla="*/ 243 w 542"/>
                  <a:gd name="T33" fmla="*/ 1308 h 1376"/>
                  <a:gd name="T34" fmla="*/ 127 w 542"/>
                  <a:gd name="T35" fmla="*/ 1286 h 1376"/>
                  <a:gd name="T36" fmla="*/ 34 w 542"/>
                  <a:gd name="T37" fmla="*/ 1286 h 1376"/>
                  <a:gd name="T38" fmla="*/ 12 w 542"/>
                  <a:gd name="T39" fmla="*/ 1229 h 1376"/>
                  <a:gd name="T40" fmla="*/ 34 w 542"/>
                  <a:gd name="T41" fmla="*/ 1161 h 1376"/>
                  <a:gd name="T42" fmla="*/ 127 w 542"/>
                  <a:gd name="T43" fmla="*/ 1037 h 1376"/>
                  <a:gd name="T44" fmla="*/ 173 w 542"/>
                  <a:gd name="T45" fmla="*/ 880 h 1376"/>
                  <a:gd name="T46" fmla="*/ 195 w 542"/>
                  <a:gd name="T47" fmla="*/ 699 h 1376"/>
                  <a:gd name="T48" fmla="*/ 173 w 542"/>
                  <a:gd name="T49" fmla="*/ 428 h 1376"/>
                  <a:gd name="T50" fmla="*/ 127 w 542"/>
                  <a:gd name="T51" fmla="*/ 317 h 1376"/>
                  <a:gd name="T52" fmla="*/ 46 w 542"/>
                  <a:gd name="T53" fmla="*/ 226 h 1376"/>
                  <a:gd name="T54" fmla="*/ 0 w 542"/>
                  <a:gd name="T55" fmla="*/ 90 h 1376"/>
                  <a:gd name="T56" fmla="*/ 71 w 542"/>
                  <a:gd name="T57" fmla="*/ 0 h 13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2"/>
                  <a:gd name="T88" fmla="*/ 0 h 1376"/>
                  <a:gd name="T89" fmla="*/ 542 w 542"/>
                  <a:gd name="T90" fmla="*/ 1376 h 13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2" h="1376">
                    <a:moveTo>
                      <a:pt x="71" y="0"/>
                    </a:moveTo>
                    <a:lnTo>
                      <a:pt x="195" y="90"/>
                    </a:lnTo>
                    <a:lnTo>
                      <a:pt x="254" y="226"/>
                    </a:lnTo>
                    <a:lnTo>
                      <a:pt x="277" y="348"/>
                    </a:lnTo>
                    <a:lnTo>
                      <a:pt x="288" y="507"/>
                    </a:lnTo>
                    <a:lnTo>
                      <a:pt x="277" y="722"/>
                    </a:lnTo>
                    <a:lnTo>
                      <a:pt x="231" y="892"/>
                    </a:lnTo>
                    <a:lnTo>
                      <a:pt x="195" y="1059"/>
                    </a:lnTo>
                    <a:lnTo>
                      <a:pt x="161" y="1161"/>
                    </a:lnTo>
                    <a:lnTo>
                      <a:pt x="161" y="1206"/>
                    </a:lnTo>
                    <a:lnTo>
                      <a:pt x="220" y="1229"/>
                    </a:lnTo>
                    <a:lnTo>
                      <a:pt x="381" y="1229"/>
                    </a:lnTo>
                    <a:lnTo>
                      <a:pt x="542" y="1274"/>
                    </a:lnTo>
                    <a:lnTo>
                      <a:pt x="542" y="1308"/>
                    </a:lnTo>
                    <a:lnTo>
                      <a:pt x="415" y="1376"/>
                    </a:lnTo>
                    <a:lnTo>
                      <a:pt x="358" y="1365"/>
                    </a:lnTo>
                    <a:lnTo>
                      <a:pt x="243" y="1308"/>
                    </a:lnTo>
                    <a:lnTo>
                      <a:pt x="127" y="1286"/>
                    </a:lnTo>
                    <a:lnTo>
                      <a:pt x="34" y="1286"/>
                    </a:lnTo>
                    <a:lnTo>
                      <a:pt x="12" y="1229"/>
                    </a:lnTo>
                    <a:lnTo>
                      <a:pt x="34" y="1161"/>
                    </a:lnTo>
                    <a:lnTo>
                      <a:pt x="127" y="1037"/>
                    </a:lnTo>
                    <a:lnTo>
                      <a:pt x="173" y="880"/>
                    </a:lnTo>
                    <a:lnTo>
                      <a:pt x="195" y="699"/>
                    </a:lnTo>
                    <a:lnTo>
                      <a:pt x="173" y="428"/>
                    </a:lnTo>
                    <a:lnTo>
                      <a:pt x="127" y="317"/>
                    </a:lnTo>
                    <a:lnTo>
                      <a:pt x="46" y="226"/>
                    </a:lnTo>
                    <a:lnTo>
                      <a:pt x="0" y="90"/>
                    </a:lnTo>
                    <a:lnTo>
                      <a:pt x="71" y="0"/>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2776" name="Group 57"/>
            <p:cNvGrpSpPr>
              <a:grpSpLocks/>
            </p:cNvGrpSpPr>
            <p:nvPr/>
          </p:nvGrpSpPr>
          <p:grpSpPr bwMode="auto">
            <a:xfrm>
              <a:off x="1252" y="1766"/>
              <a:ext cx="788" cy="1198"/>
              <a:chOff x="1252" y="1766"/>
              <a:chExt cx="788" cy="1198"/>
            </a:xfrm>
          </p:grpSpPr>
          <p:sp>
            <p:nvSpPr>
              <p:cNvPr id="32782" name="Freeform 58"/>
              <p:cNvSpPr>
                <a:spLocks/>
              </p:cNvSpPr>
              <p:nvPr/>
            </p:nvSpPr>
            <p:spPr bwMode="auto">
              <a:xfrm>
                <a:off x="1252" y="1766"/>
                <a:ext cx="788" cy="1198"/>
              </a:xfrm>
              <a:custGeom>
                <a:avLst/>
                <a:gdLst>
                  <a:gd name="T0" fmla="*/ 297 w 788"/>
                  <a:gd name="T1" fmla="*/ 215 h 1198"/>
                  <a:gd name="T2" fmla="*/ 491 w 788"/>
                  <a:gd name="T3" fmla="*/ 453 h 1198"/>
                  <a:gd name="T4" fmla="*/ 697 w 788"/>
                  <a:gd name="T5" fmla="*/ 722 h 1198"/>
                  <a:gd name="T6" fmla="*/ 788 w 788"/>
                  <a:gd name="T7" fmla="*/ 869 h 1198"/>
                  <a:gd name="T8" fmla="*/ 675 w 788"/>
                  <a:gd name="T9" fmla="*/ 1198 h 1198"/>
                  <a:gd name="T10" fmla="*/ 376 w 788"/>
                  <a:gd name="T11" fmla="*/ 1051 h 1198"/>
                  <a:gd name="T12" fmla="*/ 308 w 788"/>
                  <a:gd name="T13" fmla="*/ 654 h 1198"/>
                  <a:gd name="T14" fmla="*/ 251 w 788"/>
                  <a:gd name="T15" fmla="*/ 385 h 1198"/>
                  <a:gd name="T16" fmla="*/ 138 w 788"/>
                  <a:gd name="T17" fmla="*/ 260 h 1198"/>
                  <a:gd name="T18" fmla="*/ 0 w 788"/>
                  <a:gd name="T19" fmla="*/ 159 h 1198"/>
                  <a:gd name="T20" fmla="*/ 68 w 788"/>
                  <a:gd name="T21" fmla="*/ 34 h 1198"/>
                  <a:gd name="T22" fmla="*/ 263 w 788"/>
                  <a:gd name="T23" fmla="*/ 0 h 1198"/>
                  <a:gd name="T24" fmla="*/ 342 w 788"/>
                  <a:gd name="T25" fmla="*/ 57 h 1198"/>
                  <a:gd name="T26" fmla="*/ 297 w 788"/>
                  <a:gd name="T27" fmla="*/ 215 h 1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88"/>
                  <a:gd name="T43" fmla="*/ 0 h 1198"/>
                  <a:gd name="T44" fmla="*/ 788 w 788"/>
                  <a:gd name="T45" fmla="*/ 1198 h 1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88" h="1198">
                    <a:moveTo>
                      <a:pt x="297" y="215"/>
                    </a:moveTo>
                    <a:lnTo>
                      <a:pt x="491" y="453"/>
                    </a:lnTo>
                    <a:lnTo>
                      <a:pt x="697" y="722"/>
                    </a:lnTo>
                    <a:lnTo>
                      <a:pt x="788" y="869"/>
                    </a:lnTo>
                    <a:lnTo>
                      <a:pt x="675" y="1198"/>
                    </a:lnTo>
                    <a:lnTo>
                      <a:pt x="376" y="1051"/>
                    </a:lnTo>
                    <a:lnTo>
                      <a:pt x="308" y="654"/>
                    </a:lnTo>
                    <a:lnTo>
                      <a:pt x="251" y="385"/>
                    </a:lnTo>
                    <a:lnTo>
                      <a:pt x="138" y="260"/>
                    </a:lnTo>
                    <a:lnTo>
                      <a:pt x="0" y="159"/>
                    </a:lnTo>
                    <a:lnTo>
                      <a:pt x="68" y="34"/>
                    </a:lnTo>
                    <a:lnTo>
                      <a:pt x="263" y="0"/>
                    </a:lnTo>
                    <a:lnTo>
                      <a:pt x="342" y="57"/>
                    </a:lnTo>
                    <a:lnTo>
                      <a:pt x="297" y="215"/>
                    </a:lnTo>
                    <a:close/>
                  </a:path>
                </a:pathLst>
              </a:custGeom>
              <a:solidFill>
                <a:schemeClr val="accent1"/>
              </a:solidFill>
              <a:ln w="9525">
                <a:noFill/>
                <a:round/>
                <a:headEnd/>
                <a:tailEnd/>
              </a:ln>
            </p:spPr>
            <p:txBody>
              <a:bodyPr>
                <a:prstTxWarp prst="textNoShape">
                  <a:avLst/>
                </a:prstTxWarp>
              </a:bodyPr>
              <a:lstStyle/>
              <a:p>
                <a:endParaRPr lang="en-US"/>
              </a:p>
            </p:txBody>
          </p:sp>
          <p:sp>
            <p:nvSpPr>
              <p:cNvPr id="32783" name="Freeform 59"/>
              <p:cNvSpPr>
                <a:spLocks/>
              </p:cNvSpPr>
              <p:nvPr/>
            </p:nvSpPr>
            <p:spPr bwMode="auto">
              <a:xfrm>
                <a:off x="1304" y="1798"/>
                <a:ext cx="267" cy="237"/>
              </a:xfrm>
              <a:custGeom>
                <a:avLst/>
                <a:gdLst>
                  <a:gd name="T0" fmla="*/ 143 w 267"/>
                  <a:gd name="T1" fmla="*/ 237 h 237"/>
                  <a:gd name="T2" fmla="*/ 0 w 267"/>
                  <a:gd name="T3" fmla="*/ 129 h 237"/>
                  <a:gd name="T4" fmla="*/ 18 w 267"/>
                  <a:gd name="T5" fmla="*/ 18 h 237"/>
                  <a:gd name="T6" fmla="*/ 213 w 267"/>
                  <a:gd name="T7" fmla="*/ 0 h 237"/>
                  <a:gd name="T8" fmla="*/ 267 w 267"/>
                  <a:gd name="T9" fmla="*/ 54 h 237"/>
                  <a:gd name="T10" fmla="*/ 143 w 267"/>
                  <a:gd name="T11" fmla="*/ 237 h 237"/>
                  <a:gd name="T12" fmla="*/ 0 60000 65536"/>
                  <a:gd name="T13" fmla="*/ 0 60000 65536"/>
                  <a:gd name="T14" fmla="*/ 0 60000 65536"/>
                  <a:gd name="T15" fmla="*/ 0 60000 65536"/>
                  <a:gd name="T16" fmla="*/ 0 60000 65536"/>
                  <a:gd name="T17" fmla="*/ 0 60000 65536"/>
                  <a:gd name="T18" fmla="*/ 0 w 267"/>
                  <a:gd name="T19" fmla="*/ 0 h 237"/>
                  <a:gd name="T20" fmla="*/ 267 w 267"/>
                  <a:gd name="T21" fmla="*/ 237 h 237"/>
                </a:gdLst>
                <a:ahLst/>
                <a:cxnLst>
                  <a:cxn ang="T12">
                    <a:pos x="T0" y="T1"/>
                  </a:cxn>
                  <a:cxn ang="T13">
                    <a:pos x="T2" y="T3"/>
                  </a:cxn>
                  <a:cxn ang="T14">
                    <a:pos x="T4" y="T5"/>
                  </a:cxn>
                  <a:cxn ang="T15">
                    <a:pos x="T6" y="T7"/>
                  </a:cxn>
                  <a:cxn ang="T16">
                    <a:pos x="T8" y="T9"/>
                  </a:cxn>
                  <a:cxn ang="T17">
                    <a:pos x="T10" y="T11"/>
                  </a:cxn>
                </a:cxnLst>
                <a:rect l="T18" t="T19" r="T20" b="T21"/>
                <a:pathLst>
                  <a:path w="267" h="237">
                    <a:moveTo>
                      <a:pt x="143" y="237"/>
                    </a:moveTo>
                    <a:lnTo>
                      <a:pt x="0" y="129"/>
                    </a:lnTo>
                    <a:lnTo>
                      <a:pt x="18" y="18"/>
                    </a:lnTo>
                    <a:lnTo>
                      <a:pt x="213" y="0"/>
                    </a:lnTo>
                    <a:lnTo>
                      <a:pt x="267" y="54"/>
                    </a:lnTo>
                    <a:lnTo>
                      <a:pt x="143" y="237"/>
                    </a:lnTo>
                    <a:close/>
                  </a:path>
                </a:pathLst>
              </a:custGeom>
              <a:solidFill>
                <a:schemeClr val="accent1"/>
              </a:solidFill>
              <a:ln w="9525">
                <a:noFill/>
                <a:round/>
                <a:headEnd/>
                <a:tailEnd/>
              </a:ln>
            </p:spPr>
            <p:txBody>
              <a:bodyPr>
                <a:prstTxWarp prst="textNoShape">
                  <a:avLst/>
                </a:prstTxWarp>
              </a:bodyPr>
              <a:lstStyle/>
              <a:p>
                <a:endParaRPr lang="en-US"/>
              </a:p>
            </p:txBody>
          </p:sp>
          <p:sp>
            <p:nvSpPr>
              <p:cNvPr id="32784" name="Freeform 60"/>
              <p:cNvSpPr>
                <a:spLocks/>
              </p:cNvSpPr>
              <p:nvPr/>
            </p:nvSpPr>
            <p:spPr bwMode="auto">
              <a:xfrm>
                <a:off x="1469" y="2017"/>
                <a:ext cx="503" cy="888"/>
              </a:xfrm>
              <a:custGeom>
                <a:avLst/>
                <a:gdLst>
                  <a:gd name="T0" fmla="*/ 0 w 503"/>
                  <a:gd name="T1" fmla="*/ 34 h 888"/>
                  <a:gd name="T2" fmla="*/ 71 w 503"/>
                  <a:gd name="T3" fmla="*/ 0 h 888"/>
                  <a:gd name="T4" fmla="*/ 503 w 503"/>
                  <a:gd name="T5" fmla="*/ 598 h 888"/>
                  <a:gd name="T6" fmla="*/ 433 w 503"/>
                  <a:gd name="T7" fmla="*/ 888 h 888"/>
                  <a:gd name="T8" fmla="*/ 209 w 503"/>
                  <a:gd name="T9" fmla="*/ 768 h 888"/>
                  <a:gd name="T10" fmla="*/ 157 w 503"/>
                  <a:gd name="T11" fmla="*/ 496 h 888"/>
                  <a:gd name="T12" fmla="*/ 86 w 503"/>
                  <a:gd name="T13" fmla="*/ 204 h 888"/>
                  <a:gd name="T14" fmla="*/ 0 w 503"/>
                  <a:gd name="T15" fmla="*/ 34 h 888"/>
                  <a:gd name="T16" fmla="*/ 0 60000 65536"/>
                  <a:gd name="T17" fmla="*/ 0 60000 65536"/>
                  <a:gd name="T18" fmla="*/ 0 60000 65536"/>
                  <a:gd name="T19" fmla="*/ 0 60000 65536"/>
                  <a:gd name="T20" fmla="*/ 0 60000 65536"/>
                  <a:gd name="T21" fmla="*/ 0 60000 65536"/>
                  <a:gd name="T22" fmla="*/ 0 60000 65536"/>
                  <a:gd name="T23" fmla="*/ 0 60000 65536"/>
                  <a:gd name="T24" fmla="*/ 0 w 503"/>
                  <a:gd name="T25" fmla="*/ 0 h 888"/>
                  <a:gd name="T26" fmla="*/ 503 w 503"/>
                  <a:gd name="T27" fmla="*/ 888 h 8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03" h="888">
                    <a:moveTo>
                      <a:pt x="0" y="34"/>
                    </a:moveTo>
                    <a:lnTo>
                      <a:pt x="71" y="0"/>
                    </a:lnTo>
                    <a:lnTo>
                      <a:pt x="503" y="598"/>
                    </a:lnTo>
                    <a:lnTo>
                      <a:pt x="433" y="888"/>
                    </a:lnTo>
                    <a:lnTo>
                      <a:pt x="209" y="768"/>
                    </a:lnTo>
                    <a:lnTo>
                      <a:pt x="157" y="496"/>
                    </a:lnTo>
                    <a:lnTo>
                      <a:pt x="86" y="204"/>
                    </a:lnTo>
                    <a:lnTo>
                      <a:pt x="0" y="34"/>
                    </a:lnTo>
                    <a:close/>
                  </a:path>
                </a:pathLst>
              </a:custGeom>
              <a:solidFill>
                <a:schemeClr val="accent1"/>
              </a:solidFill>
              <a:ln w="9525">
                <a:noFill/>
                <a:round/>
                <a:headEnd/>
                <a:tailEnd/>
              </a:ln>
            </p:spPr>
            <p:txBody>
              <a:bodyPr>
                <a:prstTxWarp prst="textNoShape">
                  <a:avLst/>
                </a:prstTxWarp>
              </a:bodyPr>
              <a:lstStyle/>
              <a:p>
                <a:endParaRPr lang="en-US"/>
              </a:p>
            </p:txBody>
          </p:sp>
        </p:grpSp>
        <p:grpSp>
          <p:nvGrpSpPr>
            <p:cNvPr id="32777" name="Group 61"/>
            <p:cNvGrpSpPr>
              <a:grpSpLocks/>
            </p:cNvGrpSpPr>
            <p:nvPr/>
          </p:nvGrpSpPr>
          <p:grpSpPr bwMode="auto">
            <a:xfrm flipH="1">
              <a:off x="819" y="176"/>
              <a:ext cx="797" cy="944"/>
              <a:chOff x="4060" y="5"/>
              <a:chExt cx="797" cy="944"/>
            </a:xfrm>
          </p:grpSpPr>
          <p:sp>
            <p:nvSpPr>
              <p:cNvPr id="32778" name="Freeform 62"/>
              <p:cNvSpPr>
                <a:spLocks/>
              </p:cNvSpPr>
              <p:nvPr/>
            </p:nvSpPr>
            <p:spPr bwMode="auto">
              <a:xfrm>
                <a:off x="4094" y="417"/>
                <a:ext cx="597" cy="498"/>
              </a:xfrm>
              <a:custGeom>
                <a:avLst/>
                <a:gdLst>
                  <a:gd name="T0" fmla="*/ 0 w 597"/>
                  <a:gd name="T1" fmla="*/ 312 h 498"/>
                  <a:gd name="T2" fmla="*/ 0 w 597"/>
                  <a:gd name="T3" fmla="*/ 242 h 498"/>
                  <a:gd name="T4" fmla="*/ 34 w 597"/>
                  <a:gd name="T5" fmla="*/ 138 h 498"/>
                  <a:gd name="T6" fmla="*/ 104 w 597"/>
                  <a:gd name="T7" fmla="*/ 70 h 498"/>
                  <a:gd name="T8" fmla="*/ 206 w 597"/>
                  <a:gd name="T9" fmla="*/ 0 h 498"/>
                  <a:gd name="T10" fmla="*/ 299 w 597"/>
                  <a:gd name="T11" fmla="*/ 0 h 498"/>
                  <a:gd name="T12" fmla="*/ 367 w 597"/>
                  <a:gd name="T13" fmla="*/ 0 h 498"/>
                  <a:gd name="T14" fmla="*/ 448 w 597"/>
                  <a:gd name="T15" fmla="*/ 34 h 498"/>
                  <a:gd name="T16" fmla="*/ 530 w 597"/>
                  <a:gd name="T17" fmla="*/ 138 h 498"/>
                  <a:gd name="T18" fmla="*/ 597 w 597"/>
                  <a:gd name="T19" fmla="*/ 255 h 498"/>
                  <a:gd name="T20" fmla="*/ 597 w 597"/>
                  <a:gd name="T21" fmla="*/ 394 h 498"/>
                  <a:gd name="T22" fmla="*/ 564 w 597"/>
                  <a:gd name="T23" fmla="*/ 498 h 498"/>
                  <a:gd name="T24" fmla="*/ 367 w 597"/>
                  <a:gd name="T25" fmla="*/ 464 h 498"/>
                  <a:gd name="T26" fmla="*/ 265 w 597"/>
                  <a:gd name="T27" fmla="*/ 452 h 498"/>
                  <a:gd name="T28" fmla="*/ 138 w 597"/>
                  <a:gd name="T29" fmla="*/ 394 h 498"/>
                  <a:gd name="T30" fmla="*/ 0 w 597"/>
                  <a:gd name="T31" fmla="*/ 312 h 4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7"/>
                  <a:gd name="T49" fmla="*/ 0 h 498"/>
                  <a:gd name="T50" fmla="*/ 597 w 597"/>
                  <a:gd name="T51" fmla="*/ 498 h 49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7" h="498">
                    <a:moveTo>
                      <a:pt x="0" y="312"/>
                    </a:moveTo>
                    <a:lnTo>
                      <a:pt x="0" y="242"/>
                    </a:lnTo>
                    <a:lnTo>
                      <a:pt x="34" y="138"/>
                    </a:lnTo>
                    <a:lnTo>
                      <a:pt x="104" y="70"/>
                    </a:lnTo>
                    <a:lnTo>
                      <a:pt x="206" y="0"/>
                    </a:lnTo>
                    <a:lnTo>
                      <a:pt x="299" y="0"/>
                    </a:lnTo>
                    <a:lnTo>
                      <a:pt x="367" y="0"/>
                    </a:lnTo>
                    <a:lnTo>
                      <a:pt x="448" y="34"/>
                    </a:lnTo>
                    <a:lnTo>
                      <a:pt x="530" y="138"/>
                    </a:lnTo>
                    <a:lnTo>
                      <a:pt x="597" y="255"/>
                    </a:lnTo>
                    <a:lnTo>
                      <a:pt x="597" y="394"/>
                    </a:lnTo>
                    <a:lnTo>
                      <a:pt x="564" y="498"/>
                    </a:lnTo>
                    <a:lnTo>
                      <a:pt x="367" y="464"/>
                    </a:lnTo>
                    <a:lnTo>
                      <a:pt x="265" y="452"/>
                    </a:lnTo>
                    <a:lnTo>
                      <a:pt x="138" y="394"/>
                    </a:lnTo>
                    <a:lnTo>
                      <a:pt x="0" y="312"/>
                    </a:lnTo>
                    <a:close/>
                  </a:path>
                </a:pathLst>
              </a:custGeom>
              <a:solidFill>
                <a:srgbClr val="CF0E30"/>
              </a:solidFill>
              <a:ln w="9525">
                <a:noFill/>
                <a:round/>
                <a:headEnd/>
                <a:tailEnd/>
              </a:ln>
            </p:spPr>
            <p:txBody>
              <a:bodyPr>
                <a:prstTxWarp prst="textNoShape">
                  <a:avLst/>
                </a:prstTxWarp>
              </a:bodyPr>
              <a:lstStyle/>
              <a:p>
                <a:endParaRPr lang="en-US"/>
              </a:p>
            </p:txBody>
          </p:sp>
          <p:sp>
            <p:nvSpPr>
              <p:cNvPr id="32779" name="Freeform 63"/>
              <p:cNvSpPr>
                <a:spLocks/>
              </p:cNvSpPr>
              <p:nvPr/>
            </p:nvSpPr>
            <p:spPr bwMode="auto">
              <a:xfrm>
                <a:off x="4284" y="428"/>
                <a:ext cx="240" cy="453"/>
              </a:xfrm>
              <a:custGeom>
                <a:avLst/>
                <a:gdLst>
                  <a:gd name="T0" fmla="*/ 0 w 240"/>
                  <a:gd name="T1" fmla="*/ 383 h 453"/>
                  <a:gd name="T2" fmla="*/ 47 w 240"/>
                  <a:gd name="T3" fmla="*/ 233 h 453"/>
                  <a:gd name="T4" fmla="*/ 167 w 240"/>
                  <a:gd name="T5" fmla="*/ 47 h 453"/>
                  <a:gd name="T6" fmla="*/ 204 w 240"/>
                  <a:gd name="T7" fmla="*/ 0 h 453"/>
                  <a:gd name="T8" fmla="*/ 240 w 240"/>
                  <a:gd name="T9" fmla="*/ 186 h 453"/>
                  <a:gd name="T10" fmla="*/ 192 w 240"/>
                  <a:gd name="T11" fmla="*/ 360 h 453"/>
                  <a:gd name="T12" fmla="*/ 181 w 240"/>
                  <a:gd name="T13" fmla="*/ 453 h 453"/>
                  <a:gd name="T14" fmla="*/ 61 w 240"/>
                  <a:gd name="T15" fmla="*/ 453 h 453"/>
                  <a:gd name="T16" fmla="*/ 0 w 240"/>
                  <a:gd name="T17" fmla="*/ 383 h 4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0"/>
                  <a:gd name="T28" fmla="*/ 0 h 453"/>
                  <a:gd name="T29" fmla="*/ 240 w 240"/>
                  <a:gd name="T30" fmla="*/ 453 h 4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0" h="453">
                    <a:moveTo>
                      <a:pt x="0" y="383"/>
                    </a:moveTo>
                    <a:lnTo>
                      <a:pt x="47" y="233"/>
                    </a:lnTo>
                    <a:lnTo>
                      <a:pt x="167" y="47"/>
                    </a:lnTo>
                    <a:lnTo>
                      <a:pt x="204" y="0"/>
                    </a:lnTo>
                    <a:lnTo>
                      <a:pt x="240" y="186"/>
                    </a:lnTo>
                    <a:lnTo>
                      <a:pt x="192" y="360"/>
                    </a:lnTo>
                    <a:lnTo>
                      <a:pt x="181" y="453"/>
                    </a:lnTo>
                    <a:lnTo>
                      <a:pt x="61" y="453"/>
                    </a:lnTo>
                    <a:lnTo>
                      <a:pt x="0" y="383"/>
                    </a:lnTo>
                    <a:close/>
                  </a:path>
                </a:pathLst>
              </a:custGeom>
              <a:solidFill>
                <a:srgbClr val="FAFD00"/>
              </a:solidFill>
              <a:ln w="9525">
                <a:noFill/>
                <a:round/>
                <a:headEnd/>
                <a:tailEnd/>
              </a:ln>
            </p:spPr>
            <p:txBody>
              <a:bodyPr>
                <a:prstTxWarp prst="textNoShape">
                  <a:avLst/>
                </a:prstTxWarp>
              </a:bodyPr>
              <a:lstStyle/>
              <a:p>
                <a:endParaRPr lang="en-US"/>
              </a:p>
            </p:txBody>
          </p:sp>
          <p:sp>
            <p:nvSpPr>
              <p:cNvPr id="32780" name="Freeform 64"/>
              <p:cNvSpPr>
                <a:spLocks/>
              </p:cNvSpPr>
              <p:nvPr/>
            </p:nvSpPr>
            <p:spPr bwMode="auto">
              <a:xfrm>
                <a:off x="4193" y="27"/>
                <a:ext cx="621" cy="408"/>
              </a:xfrm>
              <a:custGeom>
                <a:avLst/>
                <a:gdLst>
                  <a:gd name="T0" fmla="*/ 322 w 621"/>
                  <a:gd name="T1" fmla="*/ 211 h 408"/>
                  <a:gd name="T2" fmla="*/ 161 w 621"/>
                  <a:gd name="T3" fmla="*/ 197 h 408"/>
                  <a:gd name="T4" fmla="*/ 46 w 621"/>
                  <a:gd name="T5" fmla="*/ 141 h 408"/>
                  <a:gd name="T6" fmla="*/ 0 w 621"/>
                  <a:gd name="T7" fmla="*/ 93 h 408"/>
                  <a:gd name="T8" fmla="*/ 46 w 621"/>
                  <a:gd name="T9" fmla="*/ 11 h 408"/>
                  <a:gd name="T10" fmla="*/ 127 w 621"/>
                  <a:gd name="T11" fmla="*/ 0 h 408"/>
                  <a:gd name="T12" fmla="*/ 218 w 621"/>
                  <a:gd name="T13" fmla="*/ 0 h 408"/>
                  <a:gd name="T14" fmla="*/ 288 w 621"/>
                  <a:gd name="T15" fmla="*/ 104 h 408"/>
                  <a:gd name="T16" fmla="*/ 403 w 621"/>
                  <a:gd name="T17" fmla="*/ 197 h 408"/>
                  <a:gd name="T18" fmla="*/ 505 w 621"/>
                  <a:gd name="T19" fmla="*/ 211 h 408"/>
                  <a:gd name="T20" fmla="*/ 609 w 621"/>
                  <a:gd name="T21" fmla="*/ 267 h 408"/>
                  <a:gd name="T22" fmla="*/ 621 w 621"/>
                  <a:gd name="T23" fmla="*/ 396 h 408"/>
                  <a:gd name="T24" fmla="*/ 553 w 621"/>
                  <a:gd name="T25" fmla="*/ 408 h 408"/>
                  <a:gd name="T26" fmla="*/ 415 w 621"/>
                  <a:gd name="T27" fmla="*/ 360 h 408"/>
                  <a:gd name="T28" fmla="*/ 322 w 621"/>
                  <a:gd name="T29" fmla="*/ 211 h 40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21"/>
                  <a:gd name="T46" fmla="*/ 0 h 408"/>
                  <a:gd name="T47" fmla="*/ 621 w 621"/>
                  <a:gd name="T48" fmla="*/ 408 h 40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21" h="408">
                    <a:moveTo>
                      <a:pt x="322" y="211"/>
                    </a:moveTo>
                    <a:lnTo>
                      <a:pt x="161" y="197"/>
                    </a:lnTo>
                    <a:lnTo>
                      <a:pt x="46" y="141"/>
                    </a:lnTo>
                    <a:lnTo>
                      <a:pt x="0" y="93"/>
                    </a:lnTo>
                    <a:lnTo>
                      <a:pt x="46" y="11"/>
                    </a:lnTo>
                    <a:lnTo>
                      <a:pt x="127" y="0"/>
                    </a:lnTo>
                    <a:lnTo>
                      <a:pt x="218" y="0"/>
                    </a:lnTo>
                    <a:lnTo>
                      <a:pt x="288" y="104"/>
                    </a:lnTo>
                    <a:lnTo>
                      <a:pt x="403" y="197"/>
                    </a:lnTo>
                    <a:lnTo>
                      <a:pt x="505" y="211"/>
                    </a:lnTo>
                    <a:lnTo>
                      <a:pt x="609" y="267"/>
                    </a:lnTo>
                    <a:lnTo>
                      <a:pt x="621" y="396"/>
                    </a:lnTo>
                    <a:lnTo>
                      <a:pt x="553" y="408"/>
                    </a:lnTo>
                    <a:lnTo>
                      <a:pt x="415" y="360"/>
                    </a:lnTo>
                    <a:lnTo>
                      <a:pt x="322" y="211"/>
                    </a:lnTo>
                    <a:close/>
                  </a:path>
                </a:pathLst>
              </a:custGeom>
              <a:solidFill>
                <a:srgbClr val="FAFD00"/>
              </a:solidFill>
              <a:ln w="9525">
                <a:noFill/>
                <a:round/>
                <a:headEnd/>
                <a:tailEnd/>
              </a:ln>
            </p:spPr>
            <p:txBody>
              <a:bodyPr>
                <a:prstTxWarp prst="textNoShape">
                  <a:avLst/>
                </a:prstTxWarp>
              </a:bodyPr>
              <a:lstStyle/>
              <a:p>
                <a:endParaRPr lang="en-US"/>
              </a:p>
            </p:txBody>
          </p:sp>
          <p:sp>
            <p:nvSpPr>
              <p:cNvPr id="32781" name="Freeform 65"/>
              <p:cNvSpPr>
                <a:spLocks/>
              </p:cNvSpPr>
              <p:nvPr/>
            </p:nvSpPr>
            <p:spPr bwMode="auto">
              <a:xfrm>
                <a:off x="4060" y="5"/>
                <a:ext cx="797" cy="944"/>
              </a:xfrm>
              <a:custGeom>
                <a:avLst/>
                <a:gdLst>
                  <a:gd name="T0" fmla="*/ 0 w 797"/>
                  <a:gd name="T1" fmla="*/ 636 h 944"/>
                  <a:gd name="T2" fmla="*/ 262 w 797"/>
                  <a:gd name="T3" fmla="*/ 375 h 944"/>
                  <a:gd name="T4" fmla="*/ 432 w 797"/>
                  <a:gd name="T5" fmla="*/ 296 h 944"/>
                  <a:gd name="T6" fmla="*/ 228 w 797"/>
                  <a:gd name="T7" fmla="*/ 226 h 944"/>
                  <a:gd name="T8" fmla="*/ 102 w 797"/>
                  <a:gd name="T9" fmla="*/ 79 h 944"/>
                  <a:gd name="T10" fmla="*/ 308 w 797"/>
                  <a:gd name="T11" fmla="*/ 0 h 944"/>
                  <a:gd name="T12" fmla="*/ 251 w 797"/>
                  <a:gd name="T13" fmla="*/ 45 h 944"/>
                  <a:gd name="T14" fmla="*/ 181 w 797"/>
                  <a:gd name="T15" fmla="*/ 124 h 944"/>
                  <a:gd name="T16" fmla="*/ 376 w 797"/>
                  <a:gd name="T17" fmla="*/ 203 h 944"/>
                  <a:gd name="T18" fmla="*/ 410 w 797"/>
                  <a:gd name="T19" fmla="*/ 135 h 944"/>
                  <a:gd name="T20" fmla="*/ 444 w 797"/>
                  <a:gd name="T21" fmla="*/ 113 h 944"/>
                  <a:gd name="T22" fmla="*/ 627 w 797"/>
                  <a:gd name="T23" fmla="*/ 192 h 944"/>
                  <a:gd name="T24" fmla="*/ 774 w 797"/>
                  <a:gd name="T25" fmla="*/ 319 h 944"/>
                  <a:gd name="T26" fmla="*/ 718 w 797"/>
                  <a:gd name="T27" fmla="*/ 443 h 944"/>
                  <a:gd name="T28" fmla="*/ 718 w 797"/>
                  <a:gd name="T29" fmla="*/ 375 h 944"/>
                  <a:gd name="T30" fmla="*/ 650 w 797"/>
                  <a:gd name="T31" fmla="*/ 262 h 944"/>
                  <a:gd name="T32" fmla="*/ 511 w 797"/>
                  <a:gd name="T33" fmla="*/ 251 h 944"/>
                  <a:gd name="T34" fmla="*/ 638 w 797"/>
                  <a:gd name="T35" fmla="*/ 375 h 944"/>
                  <a:gd name="T36" fmla="*/ 591 w 797"/>
                  <a:gd name="T37" fmla="*/ 398 h 944"/>
                  <a:gd name="T38" fmla="*/ 455 w 797"/>
                  <a:gd name="T39" fmla="*/ 364 h 944"/>
                  <a:gd name="T40" fmla="*/ 511 w 797"/>
                  <a:gd name="T41" fmla="*/ 455 h 944"/>
                  <a:gd name="T42" fmla="*/ 650 w 797"/>
                  <a:gd name="T43" fmla="*/ 624 h 944"/>
                  <a:gd name="T44" fmla="*/ 638 w 797"/>
                  <a:gd name="T45" fmla="*/ 887 h 944"/>
                  <a:gd name="T46" fmla="*/ 262 w 797"/>
                  <a:gd name="T47" fmla="*/ 876 h 944"/>
                  <a:gd name="T48" fmla="*/ 181 w 797"/>
                  <a:gd name="T49" fmla="*/ 763 h 944"/>
                  <a:gd name="T50" fmla="*/ 557 w 797"/>
                  <a:gd name="T51" fmla="*/ 853 h 944"/>
                  <a:gd name="T52" fmla="*/ 604 w 797"/>
                  <a:gd name="T53" fmla="*/ 774 h 944"/>
                  <a:gd name="T54" fmla="*/ 534 w 797"/>
                  <a:gd name="T55" fmla="*/ 568 h 944"/>
                  <a:gd name="T56" fmla="*/ 489 w 797"/>
                  <a:gd name="T57" fmla="*/ 624 h 944"/>
                  <a:gd name="T58" fmla="*/ 421 w 797"/>
                  <a:gd name="T59" fmla="*/ 647 h 944"/>
                  <a:gd name="T60" fmla="*/ 330 w 797"/>
                  <a:gd name="T61" fmla="*/ 613 h 944"/>
                  <a:gd name="T62" fmla="*/ 262 w 797"/>
                  <a:gd name="T63" fmla="*/ 579 h 944"/>
                  <a:gd name="T64" fmla="*/ 296 w 797"/>
                  <a:gd name="T65" fmla="*/ 443 h 944"/>
                  <a:gd name="T66" fmla="*/ 124 w 797"/>
                  <a:gd name="T67" fmla="*/ 534 h 944"/>
                  <a:gd name="T68" fmla="*/ 68 w 797"/>
                  <a:gd name="T69" fmla="*/ 692 h 944"/>
                  <a:gd name="T70" fmla="*/ 11 w 797"/>
                  <a:gd name="T71" fmla="*/ 774 h 9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7"/>
                  <a:gd name="T109" fmla="*/ 0 h 944"/>
                  <a:gd name="T110" fmla="*/ 797 w 797"/>
                  <a:gd name="T111" fmla="*/ 944 h 94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7" h="944">
                    <a:moveTo>
                      <a:pt x="11" y="774"/>
                    </a:moveTo>
                    <a:lnTo>
                      <a:pt x="0" y="636"/>
                    </a:lnTo>
                    <a:lnTo>
                      <a:pt x="79" y="489"/>
                    </a:lnTo>
                    <a:lnTo>
                      <a:pt x="262" y="375"/>
                    </a:lnTo>
                    <a:lnTo>
                      <a:pt x="387" y="375"/>
                    </a:lnTo>
                    <a:lnTo>
                      <a:pt x="432" y="296"/>
                    </a:lnTo>
                    <a:lnTo>
                      <a:pt x="353" y="262"/>
                    </a:lnTo>
                    <a:lnTo>
                      <a:pt x="228" y="226"/>
                    </a:lnTo>
                    <a:lnTo>
                      <a:pt x="136" y="181"/>
                    </a:lnTo>
                    <a:lnTo>
                      <a:pt x="102" y="79"/>
                    </a:lnTo>
                    <a:lnTo>
                      <a:pt x="181" y="0"/>
                    </a:lnTo>
                    <a:lnTo>
                      <a:pt x="308" y="0"/>
                    </a:lnTo>
                    <a:lnTo>
                      <a:pt x="376" y="56"/>
                    </a:lnTo>
                    <a:lnTo>
                      <a:pt x="251" y="45"/>
                    </a:lnTo>
                    <a:lnTo>
                      <a:pt x="181" y="56"/>
                    </a:lnTo>
                    <a:lnTo>
                      <a:pt x="181" y="124"/>
                    </a:lnTo>
                    <a:lnTo>
                      <a:pt x="262" y="169"/>
                    </a:lnTo>
                    <a:lnTo>
                      <a:pt x="376" y="203"/>
                    </a:lnTo>
                    <a:lnTo>
                      <a:pt x="432" y="203"/>
                    </a:lnTo>
                    <a:lnTo>
                      <a:pt x="410" y="135"/>
                    </a:lnTo>
                    <a:lnTo>
                      <a:pt x="387" y="90"/>
                    </a:lnTo>
                    <a:lnTo>
                      <a:pt x="444" y="113"/>
                    </a:lnTo>
                    <a:lnTo>
                      <a:pt x="511" y="192"/>
                    </a:lnTo>
                    <a:lnTo>
                      <a:pt x="627" y="192"/>
                    </a:lnTo>
                    <a:lnTo>
                      <a:pt x="729" y="215"/>
                    </a:lnTo>
                    <a:lnTo>
                      <a:pt x="774" y="319"/>
                    </a:lnTo>
                    <a:lnTo>
                      <a:pt x="797" y="409"/>
                    </a:lnTo>
                    <a:lnTo>
                      <a:pt x="718" y="443"/>
                    </a:lnTo>
                    <a:lnTo>
                      <a:pt x="661" y="432"/>
                    </a:lnTo>
                    <a:lnTo>
                      <a:pt x="718" y="375"/>
                    </a:lnTo>
                    <a:lnTo>
                      <a:pt x="718" y="307"/>
                    </a:lnTo>
                    <a:lnTo>
                      <a:pt x="650" y="262"/>
                    </a:lnTo>
                    <a:lnTo>
                      <a:pt x="545" y="251"/>
                    </a:lnTo>
                    <a:lnTo>
                      <a:pt x="511" y="251"/>
                    </a:lnTo>
                    <a:lnTo>
                      <a:pt x="545" y="319"/>
                    </a:lnTo>
                    <a:lnTo>
                      <a:pt x="638" y="375"/>
                    </a:lnTo>
                    <a:lnTo>
                      <a:pt x="684" y="375"/>
                    </a:lnTo>
                    <a:lnTo>
                      <a:pt x="591" y="398"/>
                    </a:lnTo>
                    <a:lnTo>
                      <a:pt x="500" y="364"/>
                    </a:lnTo>
                    <a:lnTo>
                      <a:pt x="455" y="364"/>
                    </a:lnTo>
                    <a:lnTo>
                      <a:pt x="444" y="409"/>
                    </a:lnTo>
                    <a:lnTo>
                      <a:pt x="511" y="455"/>
                    </a:lnTo>
                    <a:lnTo>
                      <a:pt x="579" y="500"/>
                    </a:lnTo>
                    <a:lnTo>
                      <a:pt x="650" y="624"/>
                    </a:lnTo>
                    <a:lnTo>
                      <a:pt x="661" y="763"/>
                    </a:lnTo>
                    <a:lnTo>
                      <a:pt x="638" y="887"/>
                    </a:lnTo>
                    <a:lnTo>
                      <a:pt x="616" y="944"/>
                    </a:lnTo>
                    <a:lnTo>
                      <a:pt x="262" y="876"/>
                    </a:lnTo>
                    <a:lnTo>
                      <a:pt x="113" y="774"/>
                    </a:lnTo>
                    <a:lnTo>
                      <a:pt x="181" y="763"/>
                    </a:lnTo>
                    <a:lnTo>
                      <a:pt x="308" y="830"/>
                    </a:lnTo>
                    <a:lnTo>
                      <a:pt x="557" y="853"/>
                    </a:lnTo>
                    <a:lnTo>
                      <a:pt x="579" y="853"/>
                    </a:lnTo>
                    <a:lnTo>
                      <a:pt x="604" y="774"/>
                    </a:lnTo>
                    <a:lnTo>
                      <a:pt x="591" y="670"/>
                    </a:lnTo>
                    <a:lnTo>
                      <a:pt x="534" y="568"/>
                    </a:lnTo>
                    <a:lnTo>
                      <a:pt x="466" y="489"/>
                    </a:lnTo>
                    <a:lnTo>
                      <a:pt x="489" y="624"/>
                    </a:lnTo>
                    <a:lnTo>
                      <a:pt x="410" y="797"/>
                    </a:lnTo>
                    <a:lnTo>
                      <a:pt x="421" y="647"/>
                    </a:lnTo>
                    <a:lnTo>
                      <a:pt x="410" y="477"/>
                    </a:lnTo>
                    <a:lnTo>
                      <a:pt x="330" y="613"/>
                    </a:lnTo>
                    <a:lnTo>
                      <a:pt x="262" y="740"/>
                    </a:lnTo>
                    <a:lnTo>
                      <a:pt x="262" y="579"/>
                    </a:lnTo>
                    <a:lnTo>
                      <a:pt x="364" y="455"/>
                    </a:lnTo>
                    <a:lnTo>
                      <a:pt x="296" y="443"/>
                    </a:lnTo>
                    <a:lnTo>
                      <a:pt x="192" y="477"/>
                    </a:lnTo>
                    <a:lnTo>
                      <a:pt x="124" y="534"/>
                    </a:lnTo>
                    <a:lnTo>
                      <a:pt x="68" y="624"/>
                    </a:lnTo>
                    <a:lnTo>
                      <a:pt x="68" y="692"/>
                    </a:lnTo>
                    <a:lnTo>
                      <a:pt x="102" y="704"/>
                    </a:lnTo>
                    <a:lnTo>
                      <a:pt x="11" y="774"/>
                    </a:lnTo>
                    <a:close/>
                  </a:path>
                </a:pathLst>
              </a:custGeom>
              <a:solidFill>
                <a:srgbClr val="000000"/>
              </a:solidFill>
              <a:ln w="9525">
                <a:noFill/>
                <a:round/>
                <a:headEnd/>
                <a:tailEnd/>
              </a:ln>
            </p:spPr>
            <p:txBody>
              <a:bodyPr>
                <a:prstTxWarp prst="textNoShape">
                  <a:avLst/>
                </a:prstTxWarp>
              </a:bodyPr>
              <a:lstStyle/>
              <a:p>
                <a:endParaRPr lang="en-US"/>
              </a:p>
            </p:txBody>
          </p:sp>
        </p:gr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88175"/>
                                        </p:tgtEl>
                                        <p:attrNameLst>
                                          <p:attrName>style.visibility</p:attrName>
                                        </p:attrNameLst>
                                      </p:cBhvr>
                                      <p:to>
                                        <p:strVal val="visible"/>
                                      </p:to>
                                    </p:set>
                                    <p:animEffect transition="in" filter="fade">
                                      <p:cBhvr>
                                        <p:cTn id="7" dur="500"/>
                                        <p:tgtEl>
                                          <p:spTgt spid="688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8175"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33794" name="Group 6"/>
          <p:cNvGrpSpPr>
            <a:grpSpLocks/>
          </p:cNvGrpSpPr>
          <p:nvPr/>
        </p:nvGrpSpPr>
        <p:grpSpPr bwMode="auto">
          <a:xfrm>
            <a:off x="84138" y="1676400"/>
            <a:ext cx="2463800" cy="5087938"/>
            <a:chOff x="752" y="176"/>
            <a:chExt cx="2155" cy="4149"/>
          </a:xfrm>
        </p:grpSpPr>
        <p:grpSp>
          <p:nvGrpSpPr>
            <p:cNvPr id="33799" name="Group 7"/>
            <p:cNvGrpSpPr>
              <a:grpSpLocks/>
            </p:cNvGrpSpPr>
            <p:nvPr/>
          </p:nvGrpSpPr>
          <p:grpSpPr bwMode="auto">
            <a:xfrm>
              <a:off x="752" y="745"/>
              <a:ext cx="2155" cy="3580"/>
              <a:chOff x="752" y="745"/>
              <a:chExt cx="2155" cy="3580"/>
            </a:xfrm>
          </p:grpSpPr>
          <p:sp>
            <p:nvSpPr>
              <p:cNvPr id="33809" name="Freeform 8"/>
              <p:cNvSpPr>
                <a:spLocks/>
              </p:cNvSpPr>
              <p:nvPr/>
            </p:nvSpPr>
            <p:spPr bwMode="auto">
              <a:xfrm>
                <a:off x="1069" y="745"/>
                <a:ext cx="769" cy="838"/>
              </a:xfrm>
              <a:custGeom>
                <a:avLst/>
                <a:gdLst>
                  <a:gd name="T0" fmla="*/ 514 w 769"/>
                  <a:gd name="T1" fmla="*/ 428 h 838"/>
                  <a:gd name="T2" fmla="*/ 495 w 769"/>
                  <a:gd name="T3" fmla="*/ 256 h 838"/>
                  <a:gd name="T4" fmla="*/ 427 w 769"/>
                  <a:gd name="T5" fmla="*/ 68 h 838"/>
                  <a:gd name="T6" fmla="*/ 326 w 769"/>
                  <a:gd name="T7" fmla="*/ 0 h 838"/>
                  <a:gd name="T8" fmla="*/ 206 w 769"/>
                  <a:gd name="T9" fmla="*/ 0 h 838"/>
                  <a:gd name="T10" fmla="*/ 67 w 769"/>
                  <a:gd name="T11" fmla="*/ 102 h 838"/>
                  <a:gd name="T12" fmla="*/ 0 w 769"/>
                  <a:gd name="T13" fmla="*/ 308 h 838"/>
                  <a:gd name="T14" fmla="*/ 18 w 769"/>
                  <a:gd name="T15" fmla="*/ 582 h 838"/>
                  <a:gd name="T16" fmla="*/ 86 w 769"/>
                  <a:gd name="T17" fmla="*/ 718 h 838"/>
                  <a:gd name="T18" fmla="*/ 206 w 769"/>
                  <a:gd name="T19" fmla="*/ 838 h 838"/>
                  <a:gd name="T20" fmla="*/ 375 w 769"/>
                  <a:gd name="T21" fmla="*/ 838 h 838"/>
                  <a:gd name="T22" fmla="*/ 495 w 769"/>
                  <a:gd name="T23" fmla="*/ 736 h 838"/>
                  <a:gd name="T24" fmla="*/ 529 w 769"/>
                  <a:gd name="T25" fmla="*/ 598 h 838"/>
                  <a:gd name="T26" fmla="*/ 529 w 769"/>
                  <a:gd name="T27" fmla="*/ 530 h 838"/>
                  <a:gd name="T28" fmla="*/ 751 w 769"/>
                  <a:gd name="T29" fmla="*/ 530 h 838"/>
                  <a:gd name="T30" fmla="*/ 769 w 769"/>
                  <a:gd name="T31" fmla="*/ 394 h 838"/>
                  <a:gd name="T32" fmla="*/ 514 w 769"/>
                  <a:gd name="T33" fmla="*/ 428 h 8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9"/>
                  <a:gd name="T52" fmla="*/ 0 h 838"/>
                  <a:gd name="T53" fmla="*/ 769 w 769"/>
                  <a:gd name="T54" fmla="*/ 838 h 8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9" h="838">
                    <a:moveTo>
                      <a:pt x="514" y="428"/>
                    </a:moveTo>
                    <a:lnTo>
                      <a:pt x="495" y="256"/>
                    </a:lnTo>
                    <a:lnTo>
                      <a:pt x="427" y="68"/>
                    </a:lnTo>
                    <a:lnTo>
                      <a:pt x="326" y="0"/>
                    </a:lnTo>
                    <a:lnTo>
                      <a:pt x="206" y="0"/>
                    </a:lnTo>
                    <a:lnTo>
                      <a:pt x="67" y="102"/>
                    </a:lnTo>
                    <a:lnTo>
                      <a:pt x="0" y="308"/>
                    </a:lnTo>
                    <a:lnTo>
                      <a:pt x="18" y="582"/>
                    </a:lnTo>
                    <a:lnTo>
                      <a:pt x="86" y="718"/>
                    </a:lnTo>
                    <a:lnTo>
                      <a:pt x="206" y="838"/>
                    </a:lnTo>
                    <a:lnTo>
                      <a:pt x="375" y="838"/>
                    </a:lnTo>
                    <a:lnTo>
                      <a:pt x="495" y="736"/>
                    </a:lnTo>
                    <a:lnTo>
                      <a:pt x="529" y="598"/>
                    </a:lnTo>
                    <a:lnTo>
                      <a:pt x="529" y="530"/>
                    </a:lnTo>
                    <a:lnTo>
                      <a:pt x="751" y="530"/>
                    </a:lnTo>
                    <a:lnTo>
                      <a:pt x="769" y="394"/>
                    </a:lnTo>
                    <a:lnTo>
                      <a:pt x="514" y="428"/>
                    </a:lnTo>
                    <a:close/>
                  </a:path>
                </a:pathLst>
              </a:custGeom>
              <a:solidFill>
                <a:schemeClr val="tx1"/>
              </a:solidFill>
              <a:ln w="9525">
                <a:noFill/>
                <a:round/>
                <a:headEnd/>
                <a:tailEnd/>
              </a:ln>
            </p:spPr>
            <p:txBody>
              <a:bodyPr>
                <a:prstTxWarp prst="textNoShape">
                  <a:avLst/>
                </a:prstTxWarp>
              </a:bodyPr>
              <a:lstStyle/>
              <a:p>
                <a:endParaRPr lang="en-US"/>
              </a:p>
            </p:txBody>
          </p:sp>
          <p:sp>
            <p:nvSpPr>
              <p:cNvPr id="33810" name="Freeform 9"/>
              <p:cNvSpPr>
                <a:spLocks/>
              </p:cNvSpPr>
              <p:nvPr/>
            </p:nvSpPr>
            <p:spPr bwMode="auto">
              <a:xfrm>
                <a:off x="1168" y="1714"/>
                <a:ext cx="555" cy="1440"/>
              </a:xfrm>
              <a:custGeom>
                <a:avLst/>
                <a:gdLst>
                  <a:gd name="T0" fmla="*/ 0 w 555"/>
                  <a:gd name="T1" fmla="*/ 186 h 1440"/>
                  <a:gd name="T2" fmla="*/ 52 w 555"/>
                  <a:gd name="T3" fmla="*/ 34 h 1440"/>
                  <a:gd name="T4" fmla="*/ 156 w 555"/>
                  <a:gd name="T5" fmla="*/ 0 h 1440"/>
                  <a:gd name="T6" fmla="*/ 295 w 555"/>
                  <a:gd name="T7" fmla="*/ 0 h 1440"/>
                  <a:gd name="T8" fmla="*/ 433 w 555"/>
                  <a:gd name="T9" fmla="*/ 84 h 1440"/>
                  <a:gd name="T10" fmla="*/ 503 w 555"/>
                  <a:gd name="T11" fmla="*/ 288 h 1440"/>
                  <a:gd name="T12" fmla="*/ 503 w 555"/>
                  <a:gd name="T13" fmla="*/ 423 h 1440"/>
                  <a:gd name="T14" fmla="*/ 555 w 555"/>
                  <a:gd name="T15" fmla="*/ 729 h 1440"/>
                  <a:gd name="T16" fmla="*/ 537 w 555"/>
                  <a:gd name="T17" fmla="*/ 1100 h 1440"/>
                  <a:gd name="T18" fmla="*/ 485 w 555"/>
                  <a:gd name="T19" fmla="*/ 1322 h 1440"/>
                  <a:gd name="T20" fmla="*/ 365 w 555"/>
                  <a:gd name="T21" fmla="*/ 1440 h 1440"/>
                  <a:gd name="T22" fmla="*/ 261 w 555"/>
                  <a:gd name="T23" fmla="*/ 1440 h 1440"/>
                  <a:gd name="T24" fmla="*/ 122 w 555"/>
                  <a:gd name="T25" fmla="*/ 1372 h 1440"/>
                  <a:gd name="T26" fmla="*/ 52 w 555"/>
                  <a:gd name="T27" fmla="*/ 1236 h 1440"/>
                  <a:gd name="T28" fmla="*/ 18 w 555"/>
                  <a:gd name="T29" fmla="*/ 1084 h 1440"/>
                  <a:gd name="T30" fmla="*/ 0 w 555"/>
                  <a:gd name="T31" fmla="*/ 915 h 1440"/>
                  <a:gd name="T32" fmla="*/ 0 w 555"/>
                  <a:gd name="T33" fmla="*/ 491 h 1440"/>
                  <a:gd name="T34" fmla="*/ 0 w 555"/>
                  <a:gd name="T35" fmla="*/ 186 h 14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5"/>
                  <a:gd name="T55" fmla="*/ 0 h 1440"/>
                  <a:gd name="T56" fmla="*/ 555 w 555"/>
                  <a:gd name="T57" fmla="*/ 1440 h 14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5" h="1440">
                    <a:moveTo>
                      <a:pt x="0" y="186"/>
                    </a:moveTo>
                    <a:lnTo>
                      <a:pt x="52" y="34"/>
                    </a:lnTo>
                    <a:lnTo>
                      <a:pt x="156" y="0"/>
                    </a:lnTo>
                    <a:lnTo>
                      <a:pt x="295" y="0"/>
                    </a:lnTo>
                    <a:lnTo>
                      <a:pt x="433" y="84"/>
                    </a:lnTo>
                    <a:lnTo>
                      <a:pt x="503" y="288"/>
                    </a:lnTo>
                    <a:lnTo>
                      <a:pt x="503" y="423"/>
                    </a:lnTo>
                    <a:lnTo>
                      <a:pt x="555" y="729"/>
                    </a:lnTo>
                    <a:lnTo>
                      <a:pt x="537" y="1100"/>
                    </a:lnTo>
                    <a:lnTo>
                      <a:pt x="485" y="1322"/>
                    </a:lnTo>
                    <a:lnTo>
                      <a:pt x="365" y="1440"/>
                    </a:lnTo>
                    <a:lnTo>
                      <a:pt x="261" y="1440"/>
                    </a:lnTo>
                    <a:lnTo>
                      <a:pt x="122" y="1372"/>
                    </a:lnTo>
                    <a:lnTo>
                      <a:pt x="52" y="1236"/>
                    </a:lnTo>
                    <a:lnTo>
                      <a:pt x="18" y="1084"/>
                    </a:lnTo>
                    <a:lnTo>
                      <a:pt x="0" y="915"/>
                    </a:lnTo>
                    <a:lnTo>
                      <a:pt x="0" y="491"/>
                    </a:lnTo>
                    <a:lnTo>
                      <a:pt x="0" y="186"/>
                    </a:lnTo>
                    <a:close/>
                  </a:path>
                </a:pathLst>
              </a:custGeom>
              <a:solidFill>
                <a:schemeClr val="tx1"/>
              </a:solidFill>
              <a:ln w="9525">
                <a:noFill/>
                <a:round/>
                <a:headEnd/>
                <a:tailEnd/>
              </a:ln>
            </p:spPr>
            <p:txBody>
              <a:bodyPr>
                <a:prstTxWarp prst="textNoShape">
                  <a:avLst/>
                </a:prstTxWarp>
              </a:bodyPr>
              <a:lstStyle/>
              <a:p>
                <a:endParaRPr lang="en-US"/>
              </a:p>
            </p:txBody>
          </p:sp>
          <p:sp>
            <p:nvSpPr>
              <p:cNvPr id="33811" name="Freeform 10"/>
              <p:cNvSpPr>
                <a:spLocks/>
              </p:cNvSpPr>
              <p:nvPr/>
            </p:nvSpPr>
            <p:spPr bwMode="auto">
              <a:xfrm>
                <a:off x="752" y="1721"/>
                <a:ext cx="552" cy="1311"/>
              </a:xfrm>
              <a:custGeom>
                <a:avLst/>
                <a:gdLst>
                  <a:gd name="T0" fmla="*/ 321 w 552"/>
                  <a:gd name="T1" fmla="*/ 113 h 1311"/>
                  <a:gd name="T2" fmla="*/ 437 w 552"/>
                  <a:gd name="T3" fmla="*/ 11 h 1311"/>
                  <a:gd name="T4" fmla="*/ 529 w 552"/>
                  <a:gd name="T5" fmla="*/ 0 h 1311"/>
                  <a:gd name="T6" fmla="*/ 552 w 552"/>
                  <a:gd name="T7" fmla="*/ 45 h 1311"/>
                  <a:gd name="T8" fmla="*/ 507 w 552"/>
                  <a:gd name="T9" fmla="*/ 170 h 1311"/>
                  <a:gd name="T10" fmla="*/ 425 w 552"/>
                  <a:gd name="T11" fmla="*/ 249 h 1311"/>
                  <a:gd name="T12" fmla="*/ 310 w 552"/>
                  <a:gd name="T13" fmla="*/ 305 h 1311"/>
                  <a:gd name="T14" fmla="*/ 230 w 552"/>
                  <a:gd name="T15" fmla="*/ 419 h 1311"/>
                  <a:gd name="T16" fmla="*/ 138 w 552"/>
                  <a:gd name="T17" fmla="*/ 543 h 1311"/>
                  <a:gd name="T18" fmla="*/ 126 w 552"/>
                  <a:gd name="T19" fmla="*/ 645 h 1311"/>
                  <a:gd name="T20" fmla="*/ 149 w 552"/>
                  <a:gd name="T21" fmla="*/ 699 h 1311"/>
                  <a:gd name="T22" fmla="*/ 242 w 552"/>
                  <a:gd name="T23" fmla="*/ 824 h 1311"/>
                  <a:gd name="T24" fmla="*/ 369 w 552"/>
                  <a:gd name="T25" fmla="*/ 903 h 1311"/>
                  <a:gd name="T26" fmla="*/ 403 w 552"/>
                  <a:gd name="T27" fmla="*/ 937 h 1311"/>
                  <a:gd name="T28" fmla="*/ 414 w 552"/>
                  <a:gd name="T29" fmla="*/ 1016 h 1311"/>
                  <a:gd name="T30" fmla="*/ 357 w 552"/>
                  <a:gd name="T31" fmla="*/ 1107 h 1311"/>
                  <a:gd name="T32" fmla="*/ 264 w 552"/>
                  <a:gd name="T33" fmla="*/ 1175 h 1311"/>
                  <a:gd name="T34" fmla="*/ 264 w 552"/>
                  <a:gd name="T35" fmla="*/ 1311 h 1311"/>
                  <a:gd name="T36" fmla="*/ 219 w 552"/>
                  <a:gd name="T37" fmla="*/ 1311 h 1311"/>
                  <a:gd name="T38" fmla="*/ 194 w 552"/>
                  <a:gd name="T39" fmla="*/ 1209 h 1311"/>
                  <a:gd name="T40" fmla="*/ 194 w 552"/>
                  <a:gd name="T41" fmla="*/ 1118 h 1311"/>
                  <a:gd name="T42" fmla="*/ 253 w 552"/>
                  <a:gd name="T43" fmla="*/ 1016 h 1311"/>
                  <a:gd name="T44" fmla="*/ 287 w 552"/>
                  <a:gd name="T45" fmla="*/ 982 h 1311"/>
                  <a:gd name="T46" fmla="*/ 276 w 552"/>
                  <a:gd name="T47" fmla="*/ 948 h 1311"/>
                  <a:gd name="T48" fmla="*/ 194 w 552"/>
                  <a:gd name="T49" fmla="*/ 881 h 1311"/>
                  <a:gd name="T50" fmla="*/ 92 w 552"/>
                  <a:gd name="T51" fmla="*/ 790 h 1311"/>
                  <a:gd name="T52" fmla="*/ 33 w 552"/>
                  <a:gd name="T53" fmla="*/ 688 h 1311"/>
                  <a:gd name="T54" fmla="*/ 0 w 552"/>
                  <a:gd name="T55" fmla="*/ 554 h 1311"/>
                  <a:gd name="T56" fmla="*/ 33 w 552"/>
                  <a:gd name="T57" fmla="*/ 475 h 1311"/>
                  <a:gd name="T58" fmla="*/ 149 w 552"/>
                  <a:gd name="T59" fmla="*/ 317 h 1311"/>
                  <a:gd name="T60" fmla="*/ 242 w 552"/>
                  <a:gd name="T61" fmla="*/ 192 h 1311"/>
                  <a:gd name="T62" fmla="*/ 321 w 552"/>
                  <a:gd name="T63" fmla="*/ 113 h 13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52"/>
                  <a:gd name="T97" fmla="*/ 0 h 1311"/>
                  <a:gd name="T98" fmla="*/ 552 w 552"/>
                  <a:gd name="T99" fmla="*/ 1311 h 13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52" h="1311">
                    <a:moveTo>
                      <a:pt x="321" y="113"/>
                    </a:moveTo>
                    <a:lnTo>
                      <a:pt x="437" y="11"/>
                    </a:lnTo>
                    <a:lnTo>
                      <a:pt x="529" y="0"/>
                    </a:lnTo>
                    <a:lnTo>
                      <a:pt x="552" y="45"/>
                    </a:lnTo>
                    <a:lnTo>
                      <a:pt x="507" y="170"/>
                    </a:lnTo>
                    <a:lnTo>
                      <a:pt x="425" y="249"/>
                    </a:lnTo>
                    <a:lnTo>
                      <a:pt x="310" y="305"/>
                    </a:lnTo>
                    <a:lnTo>
                      <a:pt x="230" y="419"/>
                    </a:lnTo>
                    <a:lnTo>
                      <a:pt x="138" y="543"/>
                    </a:lnTo>
                    <a:lnTo>
                      <a:pt x="126" y="645"/>
                    </a:lnTo>
                    <a:lnTo>
                      <a:pt x="149" y="699"/>
                    </a:lnTo>
                    <a:lnTo>
                      <a:pt x="242" y="824"/>
                    </a:lnTo>
                    <a:lnTo>
                      <a:pt x="369" y="903"/>
                    </a:lnTo>
                    <a:lnTo>
                      <a:pt x="403" y="937"/>
                    </a:lnTo>
                    <a:lnTo>
                      <a:pt x="414" y="1016"/>
                    </a:lnTo>
                    <a:lnTo>
                      <a:pt x="357" y="1107"/>
                    </a:lnTo>
                    <a:lnTo>
                      <a:pt x="264" y="1175"/>
                    </a:lnTo>
                    <a:lnTo>
                      <a:pt x="264" y="1311"/>
                    </a:lnTo>
                    <a:lnTo>
                      <a:pt x="219" y="1311"/>
                    </a:lnTo>
                    <a:lnTo>
                      <a:pt x="194" y="1209"/>
                    </a:lnTo>
                    <a:lnTo>
                      <a:pt x="194" y="1118"/>
                    </a:lnTo>
                    <a:lnTo>
                      <a:pt x="253" y="1016"/>
                    </a:lnTo>
                    <a:lnTo>
                      <a:pt x="287" y="982"/>
                    </a:lnTo>
                    <a:lnTo>
                      <a:pt x="276" y="948"/>
                    </a:lnTo>
                    <a:lnTo>
                      <a:pt x="194" y="881"/>
                    </a:lnTo>
                    <a:lnTo>
                      <a:pt x="92" y="790"/>
                    </a:lnTo>
                    <a:lnTo>
                      <a:pt x="33" y="688"/>
                    </a:lnTo>
                    <a:lnTo>
                      <a:pt x="0" y="554"/>
                    </a:lnTo>
                    <a:lnTo>
                      <a:pt x="33" y="475"/>
                    </a:lnTo>
                    <a:lnTo>
                      <a:pt x="149" y="317"/>
                    </a:lnTo>
                    <a:lnTo>
                      <a:pt x="242" y="192"/>
                    </a:lnTo>
                    <a:lnTo>
                      <a:pt x="321" y="113"/>
                    </a:lnTo>
                    <a:close/>
                  </a:path>
                </a:pathLst>
              </a:custGeom>
              <a:solidFill>
                <a:schemeClr val="tx1"/>
              </a:solidFill>
              <a:ln w="9525">
                <a:noFill/>
                <a:round/>
                <a:headEnd/>
                <a:tailEnd/>
              </a:ln>
            </p:spPr>
            <p:txBody>
              <a:bodyPr>
                <a:prstTxWarp prst="textNoShape">
                  <a:avLst/>
                </a:prstTxWarp>
              </a:bodyPr>
              <a:lstStyle/>
              <a:p>
                <a:endParaRPr lang="en-US"/>
              </a:p>
            </p:txBody>
          </p:sp>
          <p:sp>
            <p:nvSpPr>
              <p:cNvPr id="33812" name="Freeform 11"/>
              <p:cNvSpPr>
                <a:spLocks/>
              </p:cNvSpPr>
              <p:nvPr/>
            </p:nvSpPr>
            <p:spPr bwMode="auto">
              <a:xfrm>
                <a:off x="1487" y="1743"/>
                <a:ext cx="1420" cy="646"/>
              </a:xfrm>
              <a:custGeom>
                <a:avLst/>
                <a:gdLst>
                  <a:gd name="T0" fmla="*/ 0 w 1420"/>
                  <a:gd name="T1" fmla="*/ 12 h 646"/>
                  <a:gd name="T2" fmla="*/ 80 w 1420"/>
                  <a:gd name="T3" fmla="*/ 0 h 646"/>
                  <a:gd name="T4" fmla="*/ 270 w 1420"/>
                  <a:gd name="T5" fmla="*/ 80 h 646"/>
                  <a:gd name="T6" fmla="*/ 485 w 1420"/>
                  <a:gd name="T7" fmla="*/ 206 h 646"/>
                  <a:gd name="T8" fmla="*/ 610 w 1420"/>
                  <a:gd name="T9" fmla="*/ 308 h 646"/>
                  <a:gd name="T10" fmla="*/ 902 w 1420"/>
                  <a:gd name="T11" fmla="*/ 365 h 646"/>
                  <a:gd name="T12" fmla="*/ 1173 w 1420"/>
                  <a:gd name="T13" fmla="*/ 401 h 646"/>
                  <a:gd name="T14" fmla="*/ 1239 w 1420"/>
                  <a:gd name="T15" fmla="*/ 365 h 646"/>
                  <a:gd name="T16" fmla="*/ 1348 w 1420"/>
                  <a:gd name="T17" fmla="*/ 281 h 646"/>
                  <a:gd name="T18" fmla="*/ 1382 w 1420"/>
                  <a:gd name="T19" fmla="*/ 315 h 646"/>
                  <a:gd name="T20" fmla="*/ 1257 w 1420"/>
                  <a:gd name="T21" fmla="*/ 412 h 646"/>
                  <a:gd name="T22" fmla="*/ 1420 w 1420"/>
                  <a:gd name="T23" fmla="*/ 424 h 646"/>
                  <a:gd name="T24" fmla="*/ 1416 w 1420"/>
                  <a:gd name="T25" fmla="*/ 474 h 646"/>
                  <a:gd name="T26" fmla="*/ 1280 w 1420"/>
                  <a:gd name="T27" fmla="*/ 462 h 646"/>
                  <a:gd name="T28" fmla="*/ 1268 w 1420"/>
                  <a:gd name="T29" fmla="*/ 508 h 646"/>
                  <a:gd name="T30" fmla="*/ 1398 w 1420"/>
                  <a:gd name="T31" fmla="*/ 605 h 646"/>
                  <a:gd name="T32" fmla="*/ 1364 w 1420"/>
                  <a:gd name="T33" fmla="*/ 646 h 646"/>
                  <a:gd name="T34" fmla="*/ 1257 w 1420"/>
                  <a:gd name="T35" fmla="*/ 548 h 646"/>
                  <a:gd name="T36" fmla="*/ 1228 w 1420"/>
                  <a:gd name="T37" fmla="*/ 646 h 646"/>
                  <a:gd name="T38" fmla="*/ 1201 w 1420"/>
                  <a:gd name="T39" fmla="*/ 628 h 646"/>
                  <a:gd name="T40" fmla="*/ 1185 w 1420"/>
                  <a:gd name="T41" fmla="*/ 492 h 646"/>
                  <a:gd name="T42" fmla="*/ 822 w 1420"/>
                  <a:gd name="T43" fmla="*/ 469 h 646"/>
                  <a:gd name="T44" fmla="*/ 610 w 1420"/>
                  <a:gd name="T45" fmla="*/ 435 h 646"/>
                  <a:gd name="T46" fmla="*/ 530 w 1420"/>
                  <a:gd name="T47" fmla="*/ 390 h 646"/>
                  <a:gd name="T48" fmla="*/ 281 w 1420"/>
                  <a:gd name="T49" fmla="*/ 240 h 646"/>
                  <a:gd name="T50" fmla="*/ 102 w 1420"/>
                  <a:gd name="T51" fmla="*/ 184 h 646"/>
                  <a:gd name="T52" fmla="*/ 80 w 1420"/>
                  <a:gd name="T53" fmla="*/ 80 h 646"/>
                  <a:gd name="T54" fmla="*/ 0 w 1420"/>
                  <a:gd name="T55" fmla="*/ 12 h 64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20"/>
                  <a:gd name="T85" fmla="*/ 0 h 646"/>
                  <a:gd name="T86" fmla="*/ 1420 w 1420"/>
                  <a:gd name="T87" fmla="*/ 646 h 64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20" h="646">
                    <a:moveTo>
                      <a:pt x="0" y="12"/>
                    </a:moveTo>
                    <a:lnTo>
                      <a:pt x="80" y="0"/>
                    </a:lnTo>
                    <a:lnTo>
                      <a:pt x="270" y="80"/>
                    </a:lnTo>
                    <a:lnTo>
                      <a:pt x="485" y="206"/>
                    </a:lnTo>
                    <a:lnTo>
                      <a:pt x="610" y="308"/>
                    </a:lnTo>
                    <a:lnTo>
                      <a:pt x="902" y="365"/>
                    </a:lnTo>
                    <a:lnTo>
                      <a:pt x="1173" y="401"/>
                    </a:lnTo>
                    <a:lnTo>
                      <a:pt x="1239" y="365"/>
                    </a:lnTo>
                    <a:lnTo>
                      <a:pt x="1348" y="281"/>
                    </a:lnTo>
                    <a:lnTo>
                      <a:pt x="1382" y="315"/>
                    </a:lnTo>
                    <a:lnTo>
                      <a:pt x="1257" y="412"/>
                    </a:lnTo>
                    <a:lnTo>
                      <a:pt x="1420" y="424"/>
                    </a:lnTo>
                    <a:lnTo>
                      <a:pt x="1416" y="474"/>
                    </a:lnTo>
                    <a:lnTo>
                      <a:pt x="1280" y="462"/>
                    </a:lnTo>
                    <a:lnTo>
                      <a:pt x="1268" y="508"/>
                    </a:lnTo>
                    <a:lnTo>
                      <a:pt x="1398" y="605"/>
                    </a:lnTo>
                    <a:lnTo>
                      <a:pt x="1364" y="646"/>
                    </a:lnTo>
                    <a:lnTo>
                      <a:pt x="1257" y="548"/>
                    </a:lnTo>
                    <a:lnTo>
                      <a:pt x="1228" y="646"/>
                    </a:lnTo>
                    <a:lnTo>
                      <a:pt x="1201" y="628"/>
                    </a:lnTo>
                    <a:lnTo>
                      <a:pt x="1185" y="492"/>
                    </a:lnTo>
                    <a:lnTo>
                      <a:pt x="822" y="469"/>
                    </a:lnTo>
                    <a:lnTo>
                      <a:pt x="610" y="435"/>
                    </a:lnTo>
                    <a:lnTo>
                      <a:pt x="530" y="390"/>
                    </a:lnTo>
                    <a:lnTo>
                      <a:pt x="281" y="240"/>
                    </a:lnTo>
                    <a:lnTo>
                      <a:pt x="102" y="184"/>
                    </a:lnTo>
                    <a:lnTo>
                      <a:pt x="80" y="80"/>
                    </a:lnTo>
                    <a:lnTo>
                      <a:pt x="0" y="12"/>
                    </a:lnTo>
                    <a:close/>
                  </a:path>
                </a:pathLst>
              </a:custGeom>
              <a:solidFill>
                <a:schemeClr val="tx1"/>
              </a:solidFill>
              <a:ln w="9525">
                <a:noFill/>
                <a:round/>
                <a:headEnd/>
                <a:tailEnd/>
              </a:ln>
            </p:spPr>
            <p:txBody>
              <a:bodyPr>
                <a:prstTxWarp prst="textNoShape">
                  <a:avLst/>
                </a:prstTxWarp>
              </a:bodyPr>
              <a:lstStyle/>
              <a:p>
                <a:endParaRPr lang="en-US"/>
              </a:p>
            </p:txBody>
          </p:sp>
          <p:sp>
            <p:nvSpPr>
              <p:cNvPr id="33813" name="Freeform 12"/>
              <p:cNvSpPr>
                <a:spLocks/>
              </p:cNvSpPr>
              <p:nvPr/>
            </p:nvSpPr>
            <p:spPr bwMode="auto">
              <a:xfrm>
                <a:off x="819" y="2792"/>
                <a:ext cx="562" cy="1533"/>
              </a:xfrm>
              <a:custGeom>
                <a:avLst/>
                <a:gdLst>
                  <a:gd name="T0" fmla="*/ 322 w 562"/>
                  <a:gd name="T1" fmla="*/ 170 h 1533"/>
                  <a:gd name="T2" fmla="*/ 424 w 562"/>
                  <a:gd name="T3" fmla="*/ 0 h 1533"/>
                  <a:gd name="T4" fmla="*/ 562 w 562"/>
                  <a:gd name="T5" fmla="*/ 68 h 1533"/>
                  <a:gd name="T6" fmla="*/ 562 w 562"/>
                  <a:gd name="T7" fmla="*/ 226 h 1533"/>
                  <a:gd name="T8" fmla="*/ 517 w 562"/>
                  <a:gd name="T9" fmla="*/ 269 h 1533"/>
                  <a:gd name="T10" fmla="*/ 413 w 562"/>
                  <a:gd name="T11" fmla="*/ 348 h 1533"/>
                  <a:gd name="T12" fmla="*/ 356 w 562"/>
                  <a:gd name="T13" fmla="*/ 507 h 1533"/>
                  <a:gd name="T14" fmla="*/ 356 w 562"/>
                  <a:gd name="T15" fmla="*/ 654 h 1533"/>
                  <a:gd name="T16" fmla="*/ 424 w 562"/>
                  <a:gd name="T17" fmla="*/ 890 h 1533"/>
                  <a:gd name="T18" fmla="*/ 458 w 562"/>
                  <a:gd name="T19" fmla="*/ 1093 h 1533"/>
                  <a:gd name="T20" fmla="*/ 435 w 562"/>
                  <a:gd name="T21" fmla="*/ 1317 h 1533"/>
                  <a:gd name="T22" fmla="*/ 471 w 562"/>
                  <a:gd name="T23" fmla="*/ 1363 h 1533"/>
                  <a:gd name="T24" fmla="*/ 458 w 562"/>
                  <a:gd name="T25" fmla="*/ 1431 h 1533"/>
                  <a:gd name="T26" fmla="*/ 413 w 562"/>
                  <a:gd name="T27" fmla="*/ 1431 h 1533"/>
                  <a:gd name="T28" fmla="*/ 311 w 562"/>
                  <a:gd name="T29" fmla="*/ 1453 h 1533"/>
                  <a:gd name="T30" fmla="*/ 173 w 562"/>
                  <a:gd name="T31" fmla="*/ 1533 h 1533"/>
                  <a:gd name="T32" fmla="*/ 127 w 562"/>
                  <a:gd name="T33" fmla="*/ 1533 h 1533"/>
                  <a:gd name="T34" fmla="*/ 0 w 562"/>
                  <a:gd name="T35" fmla="*/ 1442 h 1533"/>
                  <a:gd name="T36" fmla="*/ 23 w 562"/>
                  <a:gd name="T37" fmla="*/ 1408 h 1533"/>
                  <a:gd name="T38" fmla="*/ 195 w 562"/>
                  <a:gd name="T39" fmla="*/ 1363 h 1533"/>
                  <a:gd name="T40" fmla="*/ 345 w 562"/>
                  <a:gd name="T41" fmla="*/ 1363 h 1533"/>
                  <a:gd name="T42" fmla="*/ 379 w 562"/>
                  <a:gd name="T43" fmla="*/ 1229 h 1533"/>
                  <a:gd name="T44" fmla="*/ 367 w 562"/>
                  <a:gd name="T45" fmla="*/ 1037 h 1533"/>
                  <a:gd name="T46" fmla="*/ 311 w 562"/>
                  <a:gd name="T47" fmla="*/ 867 h 1533"/>
                  <a:gd name="T48" fmla="*/ 240 w 562"/>
                  <a:gd name="T49" fmla="*/ 654 h 1533"/>
                  <a:gd name="T50" fmla="*/ 207 w 562"/>
                  <a:gd name="T51" fmla="*/ 484 h 1533"/>
                  <a:gd name="T52" fmla="*/ 207 w 562"/>
                  <a:gd name="T53" fmla="*/ 360 h 1533"/>
                  <a:gd name="T54" fmla="*/ 252 w 562"/>
                  <a:gd name="T55" fmla="*/ 249 h 1533"/>
                  <a:gd name="T56" fmla="*/ 322 w 562"/>
                  <a:gd name="T57" fmla="*/ 170 h 15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2"/>
                  <a:gd name="T88" fmla="*/ 0 h 1533"/>
                  <a:gd name="T89" fmla="*/ 562 w 562"/>
                  <a:gd name="T90" fmla="*/ 1533 h 15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2" h="1533">
                    <a:moveTo>
                      <a:pt x="322" y="170"/>
                    </a:moveTo>
                    <a:lnTo>
                      <a:pt x="424" y="0"/>
                    </a:lnTo>
                    <a:lnTo>
                      <a:pt x="562" y="68"/>
                    </a:lnTo>
                    <a:lnTo>
                      <a:pt x="562" y="226"/>
                    </a:lnTo>
                    <a:lnTo>
                      <a:pt x="517" y="269"/>
                    </a:lnTo>
                    <a:lnTo>
                      <a:pt x="413" y="348"/>
                    </a:lnTo>
                    <a:lnTo>
                      <a:pt x="356" y="507"/>
                    </a:lnTo>
                    <a:lnTo>
                      <a:pt x="356" y="654"/>
                    </a:lnTo>
                    <a:lnTo>
                      <a:pt x="424" y="890"/>
                    </a:lnTo>
                    <a:lnTo>
                      <a:pt x="458" y="1093"/>
                    </a:lnTo>
                    <a:lnTo>
                      <a:pt x="435" y="1317"/>
                    </a:lnTo>
                    <a:lnTo>
                      <a:pt x="471" y="1363"/>
                    </a:lnTo>
                    <a:lnTo>
                      <a:pt x="458" y="1431"/>
                    </a:lnTo>
                    <a:lnTo>
                      <a:pt x="413" y="1431"/>
                    </a:lnTo>
                    <a:lnTo>
                      <a:pt x="311" y="1453"/>
                    </a:lnTo>
                    <a:lnTo>
                      <a:pt x="173" y="1533"/>
                    </a:lnTo>
                    <a:lnTo>
                      <a:pt x="127" y="1533"/>
                    </a:lnTo>
                    <a:lnTo>
                      <a:pt x="0" y="1442"/>
                    </a:lnTo>
                    <a:lnTo>
                      <a:pt x="23" y="1408"/>
                    </a:lnTo>
                    <a:lnTo>
                      <a:pt x="195" y="1363"/>
                    </a:lnTo>
                    <a:lnTo>
                      <a:pt x="345" y="1363"/>
                    </a:lnTo>
                    <a:lnTo>
                      <a:pt x="379" y="1229"/>
                    </a:lnTo>
                    <a:lnTo>
                      <a:pt x="367" y="1037"/>
                    </a:lnTo>
                    <a:lnTo>
                      <a:pt x="311" y="867"/>
                    </a:lnTo>
                    <a:lnTo>
                      <a:pt x="240" y="654"/>
                    </a:lnTo>
                    <a:lnTo>
                      <a:pt x="207" y="484"/>
                    </a:lnTo>
                    <a:lnTo>
                      <a:pt x="207" y="360"/>
                    </a:lnTo>
                    <a:lnTo>
                      <a:pt x="252" y="249"/>
                    </a:lnTo>
                    <a:lnTo>
                      <a:pt x="322" y="170"/>
                    </a:lnTo>
                    <a:close/>
                  </a:path>
                </a:pathLst>
              </a:custGeom>
              <a:solidFill>
                <a:schemeClr val="tx1"/>
              </a:solidFill>
              <a:ln w="9525">
                <a:noFill/>
                <a:round/>
                <a:headEnd/>
                <a:tailEnd/>
              </a:ln>
            </p:spPr>
            <p:txBody>
              <a:bodyPr>
                <a:prstTxWarp prst="textNoShape">
                  <a:avLst/>
                </a:prstTxWarp>
              </a:bodyPr>
              <a:lstStyle/>
              <a:p>
                <a:endParaRPr lang="en-US"/>
              </a:p>
            </p:txBody>
          </p:sp>
          <p:sp>
            <p:nvSpPr>
              <p:cNvPr id="33814" name="Freeform 13"/>
              <p:cNvSpPr>
                <a:spLocks/>
              </p:cNvSpPr>
              <p:nvPr/>
            </p:nvSpPr>
            <p:spPr bwMode="auto">
              <a:xfrm>
                <a:off x="1453" y="2869"/>
                <a:ext cx="542" cy="1376"/>
              </a:xfrm>
              <a:custGeom>
                <a:avLst/>
                <a:gdLst>
                  <a:gd name="T0" fmla="*/ 71 w 542"/>
                  <a:gd name="T1" fmla="*/ 0 h 1376"/>
                  <a:gd name="T2" fmla="*/ 195 w 542"/>
                  <a:gd name="T3" fmla="*/ 90 h 1376"/>
                  <a:gd name="T4" fmla="*/ 254 w 542"/>
                  <a:gd name="T5" fmla="*/ 226 h 1376"/>
                  <a:gd name="T6" fmla="*/ 277 w 542"/>
                  <a:gd name="T7" fmla="*/ 348 h 1376"/>
                  <a:gd name="T8" fmla="*/ 288 w 542"/>
                  <a:gd name="T9" fmla="*/ 507 h 1376"/>
                  <a:gd name="T10" fmla="*/ 277 w 542"/>
                  <a:gd name="T11" fmla="*/ 722 h 1376"/>
                  <a:gd name="T12" fmla="*/ 231 w 542"/>
                  <a:gd name="T13" fmla="*/ 892 h 1376"/>
                  <a:gd name="T14" fmla="*/ 195 w 542"/>
                  <a:gd name="T15" fmla="*/ 1059 h 1376"/>
                  <a:gd name="T16" fmla="*/ 161 w 542"/>
                  <a:gd name="T17" fmla="*/ 1161 h 1376"/>
                  <a:gd name="T18" fmla="*/ 161 w 542"/>
                  <a:gd name="T19" fmla="*/ 1206 h 1376"/>
                  <a:gd name="T20" fmla="*/ 220 w 542"/>
                  <a:gd name="T21" fmla="*/ 1229 h 1376"/>
                  <a:gd name="T22" fmla="*/ 381 w 542"/>
                  <a:gd name="T23" fmla="*/ 1229 h 1376"/>
                  <a:gd name="T24" fmla="*/ 542 w 542"/>
                  <a:gd name="T25" fmla="*/ 1274 h 1376"/>
                  <a:gd name="T26" fmla="*/ 542 w 542"/>
                  <a:gd name="T27" fmla="*/ 1308 h 1376"/>
                  <a:gd name="T28" fmla="*/ 415 w 542"/>
                  <a:gd name="T29" fmla="*/ 1376 h 1376"/>
                  <a:gd name="T30" fmla="*/ 358 w 542"/>
                  <a:gd name="T31" fmla="*/ 1365 h 1376"/>
                  <a:gd name="T32" fmla="*/ 243 w 542"/>
                  <a:gd name="T33" fmla="*/ 1308 h 1376"/>
                  <a:gd name="T34" fmla="*/ 127 w 542"/>
                  <a:gd name="T35" fmla="*/ 1286 h 1376"/>
                  <a:gd name="T36" fmla="*/ 34 w 542"/>
                  <a:gd name="T37" fmla="*/ 1286 h 1376"/>
                  <a:gd name="T38" fmla="*/ 12 w 542"/>
                  <a:gd name="T39" fmla="*/ 1229 h 1376"/>
                  <a:gd name="T40" fmla="*/ 34 w 542"/>
                  <a:gd name="T41" fmla="*/ 1161 h 1376"/>
                  <a:gd name="T42" fmla="*/ 127 w 542"/>
                  <a:gd name="T43" fmla="*/ 1037 h 1376"/>
                  <a:gd name="T44" fmla="*/ 173 w 542"/>
                  <a:gd name="T45" fmla="*/ 880 h 1376"/>
                  <a:gd name="T46" fmla="*/ 195 w 542"/>
                  <a:gd name="T47" fmla="*/ 699 h 1376"/>
                  <a:gd name="T48" fmla="*/ 173 w 542"/>
                  <a:gd name="T49" fmla="*/ 428 h 1376"/>
                  <a:gd name="T50" fmla="*/ 127 w 542"/>
                  <a:gd name="T51" fmla="*/ 317 h 1376"/>
                  <a:gd name="T52" fmla="*/ 46 w 542"/>
                  <a:gd name="T53" fmla="*/ 226 h 1376"/>
                  <a:gd name="T54" fmla="*/ 0 w 542"/>
                  <a:gd name="T55" fmla="*/ 90 h 1376"/>
                  <a:gd name="T56" fmla="*/ 71 w 542"/>
                  <a:gd name="T57" fmla="*/ 0 h 13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2"/>
                  <a:gd name="T88" fmla="*/ 0 h 1376"/>
                  <a:gd name="T89" fmla="*/ 542 w 542"/>
                  <a:gd name="T90" fmla="*/ 1376 h 13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2" h="1376">
                    <a:moveTo>
                      <a:pt x="71" y="0"/>
                    </a:moveTo>
                    <a:lnTo>
                      <a:pt x="195" y="90"/>
                    </a:lnTo>
                    <a:lnTo>
                      <a:pt x="254" y="226"/>
                    </a:lnTo>
                    <a:lnTo>
                      <a:pt x="277" y="348"/>
                    </a:lnTo>
                    <a:lnTo>
                      <a:pt x="288" y="507"/>
                    </a:lnTo>
                    <a:lnTo>
                      <a:pt x="277" y="722"/>
                    </a:lnTo>
                    <a:lnTo>
                      <a:pt x="231" y="892"/>
                    </a:lnTo>
                    <a:lnTo>
                      <a:pt x="195" y="1059"/>
                    </a:lnTo>
                    <a:lnTo>
                      <a:pt x="161" y="1161"/>
                    </a:lnTo>
                    <a:lnTo>
                      <a:pt x="161" y="1206"/>
                    </a:lnTo>
                    <a:lnTo>
                      <a:pt x="220" y="1229"/>
                    </a:lnTo>
                    <a:lnTo>
                      <a:pt x="381" y="1229"/>
                    </a:lnTo>
                    <a:lnTo>
                      <a:pt x="542" y="1274"/>
                    </a:lnTo>
                    <a:lnTo>
                      <a:pt x="542" y="1308"/>
                    </a:lnTo>
                    <a:lnTo>
                      <a:pt x="415" y="1376"/>
                    </a:lnTo>
                    <a:lnTo>
                      <a:pt x="358" y="1365"/>
                    </a:lnTo>
                    <a:lnTo>
                      <a:pt x="243" y="1308"/>
                    </a:lnTo>
                    <a:lnTo>
                      <a:pt x="127" y="1286"/>
                    </a:lnTo>
                    <a:lnTo>
                      <a:pt x="34" y="1286"/>
                    </a:lnTo>
                    <a:lnTo>
                      <a:pt x="12" y="1229"/>
                    </a:lnTo>
                    <a:lnTo>
                      <a:pt x="34" y="1161"/>
                    </a:lnTo>
                    <a:lnTo>
                      <a:pt x="127" y="1037"/>
                    </a:lnTo>
                    <a:lnTo>
                      <a:pt x="173" y="880"/>
                    </a:lnTo>
                    <a:lnTo>
                      <a:pt x="195" y="699"/>
                    </a:lnTo>
                    <a:lnTo>
                      <a:pt x="173" y="428"/>
                    </a:lnTo>
                    <a:lnTo>
                      <a:pt x="127" y="317"/>
                    </a:lnTo>
                    <a:lnTo>
                      <a:pt x="46" y="226"/>
                    </a:lnTo>
                    <a:lnTo>
                      <a:pt x="0" y="90"/>
                    </a:lnTo>
                    <a:lnTo>
                      <a:pt x="71" y="0"/>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3800" name="Group 14"/>
            <p:cNvGrpSpPr>
              <a:grpSpLocks/>
            </p:cNvGrpSpPr>
            <p:nvPr/>
          </p:nvGrpSpPr>
          <p:grpSpPr bwMode="auto">
            <a:xfrm>
              <a:off x="1252" y="1766"/>
              <a:ext cx="788" cy="1198"/>
              <a:chOff x="1252" y="1766"/>
              <a:chExt cx="788" cy="1198"/>
            </a:xfrm>
          </p:grpSpPr>
          <p:sp>
            <p:nvSpPr>
              <p:cNvPr id="33806" name="Freeform 15"/>
              <p:cNvSpPr>
                <a:spLocks/>
              </p:cNvSpPr>
              <p:nvPr/>
            </p:nvSpPr>
            <p:spPr bwMode="auto">
              <a:xfrm>
                <a:off x="1252" y="1766"/>
                <a:ext cx="788" cy="1198"/>
              </a:xfrm>
              <a:custGeom>
                <a:avLst/>
                <a:gdLst>
                  <a:gd name="T0" fmla="*/ 297 w 788"/>
                  <a:gd name="T1" fmla="*/ 215 h 1198"/>
                  <a:gd name="T2" fmla="*/ 491 w 788"/>
                  <a:gd name="T3" fmla="*/ 453 h 1198"/>
                  <a:gd name="T4" fmla="*/ 697 w 788"/>
                  <a:gd name="T5" fmla="*/ 722 h 1198"/>
                  <a:gd name="T6" fmla="*/ 788 w 788"/>
                  <a:gd name="T7" fmla="*/ 869 h 1198"/>
                  <a:gd name="T8" fmla="*/ 675 w 788"/>
                  <a:gd name="T9" fmla="*/ 1198 h 1198"/>
                  <a:gd name="T10" fmla="*/ 376 w 788"/>
                  <a:gd name="T11" fmla="*/ 1051 h 1198"/>
                  <a:gd name="T12" fmla="*/ 308 w 788"/>
                  <a:gd name="T13" fmla="*/ 654 h 1198"/>
                  <a:gd name="T14" fmla="*/ 251 w 788"/>
                  <a:gd name="T15" fmla="*/ 385 h 1198"/>
                  <a:gd name="T16" fmla="*/ 138 w 788"/>
                  <a:gd name="T17" fmla="*/ 260 h 1198"/>
                  <a:gd name="T18" fmla="*/ 0 w 788"/>
                  <a:gd name="T19" fmla="*/ 159 h 1198"/>
                  <a:gd name="T20" fmla="*/ 68 w 788"/>
                  <a:gd name="T21" fmla="*/ 34 h 1198"/>
                  <a:gd name="T22" fmla="*/ 263 w 788"/>
                  <a:gd name="T23" fmla="*/ 0 h 1198"/>
                  <a:gd name="T24" fmla="*/ 342 w 788"/>
                  <a:gd name="T25" fmla="*/ 57 h 1198"/>
                  <a:gd name="T26" fmla="*/ 297 w 788"/>
                  <a:gd name="T27" fmla="*/ 215 h 1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88"/>
                  <a:gd name="T43" fmla="*/ 0 h 1198"/>
                  <a:gd name="T44" fmla="*/ 788 w 788"/>
                  <a:gd name="T45" fmla="*/ 1198 h 1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88" h="1198">
                    <a:moveTo>
                      <a:pt x="297" y="215"/>
                    </a:moveTo>
                    <a:lnTo>
                      <a:pt x="491" y="453"/>
                    </a:lnTo>
                    <a:lnTo>
                      <a:pt x="697" y="722"/>
                    </a:lnTo>
                    <a:lnTo>
                      <a:pt x="788" y="869"/>
                    </a:lnTo>
                    <a:lnTo>
                      <a:pt x="675" y="1198"/>
                    </a:lnTo>
                    <a:lnTo>
                      <a:pt x="376" y="1051"/>
                    </a:lnTo>
                    <a:lnTo>
                      <a:pt x="308" y="654"/>
                    </a:lnTo>
                    <a:lnTo>
                      <a:pt x="251" y="385"/>
                    </a:lnTo>
                    <a:lnTo>
                      <a:pt x="138" y="260"/>
                    </a:lnTo>
                    <a:lnTo>
                      <a:pt x="0" y="159"/>
                    </a:lnTo>
                    <a:lnTo>
                      <a:pt x="68" y="34"/>
                    </a:lnTo>
                    <a:lnTo>
                      <a:pt x="263" y="0"/>
                    </a:lnTo>
                    <a:lnTo>
                      <a:pt x="342" y="57"/>
                    </a:lnTo>
                    <a:lnTo>
                      <a:pt x="297" y="215"/>
                    </a:lnTo>
                    <a:close/>
                  </a:path>
                </a:pathLst>
              </a:custGeom>
              <a:solidFill>
                <a:schemeClr val="accent1"/>
              </a:solidFill>
              <a:ln w="9525">
                <a:noFill/>
                <a:round/>
                <a:headEnd/>
                <a:tailEnd/>
              </a:ln>
            </p:spPr>
            <p:txBody>
              <a:bodyPr>
                <a:prstTxWarp prst="textNoShape">
                  <a:avLst/>
                </a:prstTxWarp>
              </a:bodyPr>
              <a:lstStyle/>
              <a:p>
                <a:endParaRPr lang="en-US"/>
              </a:p>
            </p:txBody>
          </p:sp>
          <p:sp>
            <p:nvSpPr>
              <p:cNvPr id="33807" name="Freeform 16"/>
              <p:cNvSpPr>
                <a:spLocks/>
              </p:cNvSpPr>
              <p:nvPr/>
            </p:nvSpPr>
            <p:spPr bwMode="auto">
              <a:xfrm>
                <a:off x="1304" y="1798"/>
                <a:ext cx="267" cy="237"/>
              </a:xfrm>
              <a:custGeom>
                <a:avLst/>
                <a:gdLst>
                  <a:gd name="T0" fmla="*/ 143 w 267"/>
                  <a:gd name="T1" fmla="*/ 237 h 237"/>
                  <a:gd name="T2" fmla="*/ 0 w 267"/>
                  <a:gd name="T3" fmla="*/ 129 h 237"/>
                  <a:gd name="T4" fmla="*/ 18 w 267"/>
                  <a:gd name="T5" fmla="*/ 18 h 237"/>
                  <a:gd name="T6" fmla="*/ 213 w 267"/>
                  <a:gd name="T7" fmla="*/ 0 h 237"/>
                  <a:gd name="T8" fmla="*/ 267 w 267"/>
                  <a:gd name="T9" fmla="*/ 54 h 237"/>
                  <a:gd name="T10" fmla="*/ 143 w 267"/>
                  <a:gd name="T11" fmla="*/ 237 h 237"/>
                  <a:gd name="T12" fmla="*/ 0 60000 65536"/>
                  <a:gd name="T13" fmla="*/ 0 60000 65536"/>
                  <a:gd name="T14" fmla="*/ 0 60000 65536"/>
                  <a:gd name="T15" fmla="*/ 0 60000 65536"/>
                  <a:gd name="T16" fmla="*/ 0 60000 65536"/>
                  <a:gd name="T17" fmla="*/ 0 60000 65536"/>
                  <a:gd name="T18" fmla="*/ 0 w 267"/>
                  <a:gd name="T19" fmla="*/ 0 h 237"/>
                  <a:gd name="T20" fmla="*/ 267 w 267"/>
                  <a:gd name="T21" fmla="*/ 237 h 237"/>
                </a:gdLst>
                <a:ahLst/>
                <a:cxnLst>
                  <a:cxn ang="T12">
                    <a:pos x="T0" y="T1"/>
                  </a:cxn>
                  <a:cxn ang="T13">
                    <a:pos x="T2" y="T3"/>
                  </a:cxn>
                  <a:cxn ang="T14">
                    <a:pos x="T4" y="T5"/>
                  </a:cxn>
                  <a:cxn ang="T15">
                    <a:pos x="T6" y="T7"/>
                  </a:cxn>
                  <a:cxn ang="T16">
                    <a:pos x="T8" y="T9"/>
                  </a:cxn>
                  <a:cxn ang="T17">
                    <a:pos x="T10" y="T11"/>
                  </a:cxn>
                </a:cxnLst>
                <a:rect l="T18" t="T19" r="T20" b="T21"/>
                <a:pathLst>
                  <a:path w="267" h="237">
                    <a:moveTo>
                      <a:pt x="143" y="237"/>
                    </a:moveTo>
                    <a:lnTo>
                      <a:pt x="0" y="129"/>
                    </a:lnTo>
                    <a:lnTo>
                      <a:pt x="18" y="18"/>
                    </a:lnTo>
                    <a:lnTo>
                      <a:pt x="213" y="0"/>
                    </a:lnTo>
                    <a:lnTo>
                      <a:pt x="267" y="54"/>
                    </a:lnTo>
                    <a:lnTo>
                      <a:pt x="143" y="237"/>
                    </a:lnTo>
                    <a:close/>
                  </a:path>
                </a:pathLst>
              </a:custGeom>
              <a:solidFill>
                <a:schemeClr val="accent1"/>
              </a:solidFill>
              <a:ln w="9525">
                <a:noFill/>
                <a:round/>
                <a:headEnd/>
                <a:tailEnd/>
              </a:ln>
            </p:spPr>
            <p:txBody>
              <a:bodyPr>
                <a:prstTxWarp prst="textNoShape">
                  <a:avLst/>
                </a:prstTxWarp>
              </a:bodyPr>
              <a:lstStyle/>
              <a:p>
                <a:endParaRPr lang="en-US"/>
              </a:p>
            </p:txBody>
          </p:sp>
          <p:sp>
            <p:nvSpPr>
              <p:cNvPr id="33808" name="Freeform 17"/>
              <p:cNvSpPr>
                <a:spLocks/>
              </p:cNvSpPr>
              <p:nvPr/>
            </p:nvSpPr>
            <p:spPr bwMode="auto">
              <a:xfrm>
                <a:off x="1469" y="2017"/>
                <a:ext cx="503" cy="888"/>
              </a:xfrm>
              <a:custGeom>
                <a:avLst/>
                <a:gdLst>
                  <a:gd name="T0" fmla="*/ 0 w 503"/>
                  <a:gd name="T1" fmla="*/ 34 h 888"/>
                  <a:gd name="T2" fmla="*/ 71 w 503"/>
                  <a:gd name="T3" fmla="*/ 0 h 888"/>
                  <a:gd name="T4" fmla="*/ 503 w 503"/>
                  <a:gd name="T5" fmla="*/ 598 h 888"/>
                  <a:gd name="T6" fmla="*/ 433 w 503"/>
                  <a:gd name="T7" fmla="*/ 888 h 888"/>
                  <a:gd name="T8" fmla="*/ 209 w 503"/>
                  <a:gd name="T9" fmla="*/ 768 h 888"/>
                  <a:gd name="T10" fmla="*/ 157 w 503"/>
                  <a:gd name="T11" fmla="*/ 496 h 888"/>
                  <a:gd name="T12" fmla="*/ 86 w 503"/>
                  <a:gd name="T13" fmla="*/ 204 h 888"/>
                  <a:gd name="T14" fmla="*/ 0 w 503"/>
                  <a:gd name="T15" fmla="*/ 34 h 888"/>
                  <a:gd name="T16" fmla="*/ 0 60000 65536"/>
                  <a:gd name="T17" fmla="*/ 0 60000 65536"/>
                  <a:gd name="T18" fmla="*/ 0 60000 65536"/>
                  <a:gd name="T19" fmla="*/ 0 60000 65536"/>
                  <a:gd name="T20" fmla="*/ 0 60000 65536"/>
                  <a:gd name="T21" fmla="*/ 0 60000 65536"/>
                  <a:gd name="T22" fmla="*/ 0 60000 65536"/>
                  <a:gd name="T23" fmla="*/ 0 60000 65536"/>
                  <a:gd name="T24" fmla="*/ 0 w 503"/>
                  <a:gd name="T25" fmla="*/ 0 h 888"/>
                  <a:gd name="T26" fmla="*/ 503 w 503"/>
                  <a:gd name="T27" fmla="*/ 888 h 8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03" h="888">
                    <a:moveTo>
                      <a:pt x="0" y="34"/>
                    </a:moveTo>
                    <a:lnTo>
                      <a:pt x="71" y="0"/>
                    </a:lnTo>
                    <a:lnTo>
                      <a:pt x="503" y="598"/>
                    </a:lnTo>
                    <a:lnTo>
                      <a:pt x="433" y="888"/>
                    </a:lnTo>
                    <a:lnTo>
                      <a:pt x="209" y="768"/>
                    </a:lnTo>
                    <a:lnTo>
                      <a:pt x="157" y="496"/>
                    </a:lnTo>
                    <a:lnTo>
                      <a:pt x="86" y="204"/>
                    </a:lnTo>
                    <a:lnTo>
                      <a:pt x="0" y="34"/>
                    </a:lnTo>
                    <a:close/>
                  </a:path>
                </a:pathLst>
              </a:custGeom>
              <a:solidFill>
                <a:schemeClr val="accent1"/>
              </a:solidFill>
              <a:ln w="9525">
                <a:noFill/>
                <a:round/>
                <a:headEnd/>
                <a:tailEnd/>
              </a:ln>
            </p:spPr>
            <p:txBody>
              <a:bodyPr>
                <a:prstTxWarp prst="textNoShape">
                  <a:avLst/>
                </a:prstTxWarp>
              </a:bodyPr>
              <a:lstStyle/>
              <a:p>
                <a:endParaRPr lang="en-US"/>
              </a:p>
            </p:txBody>
          </p:sp>
        </p:grpSp>
        <p:grpSp>
          <p:nvGrpSpPr>
            <p:cNvPr id="33801" name="Group 18"/>
            <p:cNvGrpSpPr>
              <a:grpSpLocks/>
            </p:cNvGrpSpPr>
            <p:nvPr/>
          </p:nvGrpSpPr>
          <p:grpSpPr bwMode="auto">
            <a:xfrm flipH="1">
              <a:off x="819" y="176"/>
              <a:ext cx="797" cy="944"/>
              <a:chOff x="4060" y="5"/>
              <a:chExt cx="797" cy="944"/>
            </a:xfrm>
          </p:grpSpPr>
          <p:sp>
            <p:nvSpPr>
              <p:cNvPr id="33802" name="Freeform 19"/>
              <p:cNvSpPr>
                <a:spLocks/>
              </p:cNvSpPr>
              <p:nvPr/>
            </p:nvSpPr>
            <p:spPr bwMode="auto">
              <a:xfrm>
                <a:off x="4094" y="417"/>
                <a:ext cx="597" cy="498"/>
              </a:xfrm>
              <a:custGeom>
                <a:avLst/>
                <a:gdLst>
                  <a:gd name="T0" fmla="*/ 0 w 597"/>
                  <a:gd name="T1" fmla="*/ 312 h 498"/>
                  <a:gd name="T2" fmla="*/ 0 w 597"/>
                  <a:gd name="T3" fmla="*/ 242 h 498"/>
                  <a:gd name="T4" fmla="*/ 34 w 597"/>
                  <a:gd name="T5" fmla="*/ 138 h 498"/>
                  <a:gd name="T6" fmla="*/ 104 w 597"/>
                  <a:gd name="T7" fmla="*/ 70 h 498"/>
                  <a:gd name="T8" fmla="*/ 206 w 597"/>
                  <a:gd name="T9" fmla="*/ 0 h 498"/>
                  <a:gd name="T10" fmla="*/ 299 w 597"/>
                  <a:gd name="T11" fmla="*/ 0 h 498"/>
                  <a:gd name="T12" fmla="*/ 367 w 597"/>
                  <a:gd name="T13" fmla="*/ 0 h 498"/>
                  <a:gd name="T14" fmla="*/ 448 w 597"/>
                  <a:gd name="T15" fmla="*/ 34 h 498"/>
                  <a:gd name="T16" fmla="*/ 530 w 597"/>
                  <a:gd name="T17" fmla="*/ 138 h 498"/>
                  <a:gd name="T18" fmla="*/ 597 w 597"/>
                  <a:gd name="T19" fmla="*/ 255 h 498"/>
                  <a:gd name="T20" fmla="*/ 597 w 597"/>
                  <a:gd name="T21" fmla="*/ 394 h 498"/>
                  <a:gd name="T22" fmla="*/ 564 w 597"/>
                  <a:gd name="T23" fmla="*/ 498 h 498"/>
                  <a:gd name="T24" fmla="*/ 367 w 597"/>
                  <a:gd name="T25" fmla="*/ 464 h 498"/>
                  <a:gd name="T26" fmla="*/ 265 w 597"/>
                  <a:gd name="T27" fmla="*/ 452 h 498"/>
                  <a:gd name="T28" fmla="*/ 138 w 597"/>
                  <a:gd name="T29" fmla="*/ 394 h 498"/>
                  <a:gd name="T30" fmla="*/ 0 w 597"/>
                  <a:gd name="T31" fmla="*/ 312 h 4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7"/>
                  <a:gd name="T49" fmla="*/ 0 h 498"/>
                  <a:gd name="T50" fmla="*/ 597 w 597"/>
                  <a:gd name="T51" fmla="*/ 498 h 49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7" h="498">
                    <a:moveTo>
                      <a:pt x="0" y="312"/>
                    </a:moveTo>
                    <a:lnTo>
                      <a:pt x="0" y="242"/>
                    </a:lnTo>
                    <a:lnTo>
                      <a:pt x="34" y="138"/>
                    </a:lnTo>
                    <a:lnTo>
                      <a:pt x="104" y="70"/>
                    </a:lnTo>
                    <a:lnTo>
                      <a:pt x="206" y="0"/>
                    </a:lnTo>
                    <a:lnTo>
                      <a:pt x="299" y="0"/>
                    </a:lnTo>
                    <a:lnTo>
                      <a:pt x="367" y="0"/>
                    </a:lnTo>
                    <a:lnTo>
                      <a:pt x="448" y="34"/>
                    </a:lnTo>
                    <a:lnTo>
                      <a:pt x="530" y="138"/>
                    </a:lnTo>
                    <a:lnTo>
                      <a:pt x="597" y="255"/>
                    </a:lnTo>
                    <a:lnTo>
                      <a:pt x="597" y="394"/>
                    </a:lnTo>
                    <a:lnTo>
                      <a:pt x="564" y="498"/>
                    </a:lnTo>
                    <a:lnTo>
                      <a:pt x="367" y="464"/>
                    </a:lnTo>
                    <a:lnTo>
                      <a:pt x="265" y="452"/>
                    </a:lnTo>
                    <a:lnTo>
                      <a:pt x="138" y="394"/>
                    </a:lnTo>
                    <a:lnTo>
                      <a:pt x="0" y="312"/>
                    </a:lnTo>
                    <a:close/>
                  </a:path>
                </a:pathLst>
              </a:custGeom>
              <a:solidFill>
                <a:srgbClr val="CF0E30"/>
              </a:solidFill>
              <a:ln w="9525">
                <a:noFill/>
                <a:round/>
                <a:headEnd/>
                <a:tailEnd/>
              </a:ln>
            </p:spPr>
            <p:txBody>
              <a:bodyPr>
                <a:prstTxWarp prst="textNoShape">
                  <a:avLst/>
                </a:prstTxWarp>
              </a:bodyPr>
              <a:lstStyle/>
              <a:p>
                <a:endParaRPr lang="en-US"/>
              </a:p>
            </p:txBody>
          </p:sp>
          <p:sp>
            <p:nvSpPr>
              <p:cNvPr id="33803" name="Freeform 20"/>
              <p:cNvSpPr>
                <a:spLocks/>
              </p:cNvSpPr>
              <p:nvPr/>
            </p:nvSpPr>
            <p:spPr bwMode="auto">
              <a:xfrm>
                <a:off x="4284" y="428"/>
                <a:ext cx="240" cy="453"/>
              </a:xfrm>
              <a:custGeom>
                <a:avLst/>
                <a:gdLst>
                  <a:gd name="T0" fmla="*/ 0 w 240"/>
                  <a:gd name="T1" fmla="*/ 383 h 453"/>
                  <a:gd name="T2" fmla="*/ 47 w 240"/>
                  <a:gd name="T3" fmla="*/ 233 h 453"/>
                  <a:gd name="T4" fmla="*/ 167 w 240"/>
                  <a:gd name="T5" fmla="*/ 47 h 453"/>
                  <a:gd name="T6" fmla="*/ 204 w 240"/>
                  <a:gd name="T7" fmla="*/ 0 h 453"/>
                  <a:gd name="T8" fmla="*/ 240 w 240"/>
                  <a:gd name="T9" fmla="*/ 186 h 453"/>
                  <a:gd name="T10" fmla="*/ 192 w 240"/>
                  <a:gd name="T11" fmla="*/ 360 h 453"/>
                  <a:gd name="T12" fmla="*/ 181 w 240"/>
                  <a:gd name="T13" fmla="*/ 453 h 453"/>
                  <a:gd name="T14" fmla="*/ 61 w 240"/>
                  <a:gd name="T15" fmla="*/ 453 h 453"/>
                  <a:gd name="T16" fmla="*/ 0 w 240"/>
                  <a:gd name="T17" fmla="*/ 383 h 4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0"/>
                  <a:gd name="T28" fmla="*/ 0 h 453"/>
                  <a:gd name="T29" fmla="*/ 240 w 240"/>
                  <a:gd name="T30" fmla="*/ 453 h 4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0" h="453">
                    <a:moveTo>
                      <a:pt x="0" y="383"/>
                    </a:moveTo>
                    <a:lnTo>
                      <a:pt x="47" y="233"/>
                    </a:lnTo>
                    <a:lnTo>
                      <a:pt x="167" y="47"/>
                    </a:lnTo>
                    <a:lnTo>
                      <a:pt x="204" y="0"/>
                    </a:lnTo>
                    <a:lnTo>
                      <a:pt x="240" y="186"/>
                    </a:lnTo>
                    <a:lnTo>
                      <a:pt x="192" y="360"/>
                    </a:lnTo>
                    <a:lnTo>
                      <a:pt x="181" y="453"/>
                    </a:lnTo>
                    <a:lnTo>
                      <a:pt x="61" y="453"/>
                    </a:lnTo>
                    <a:lnTo>
                      <a:pt x="0" y="383"/>
                    </a:lnTo>
                    <a:close/>
                  </a:path>
                </a:pathLst>
              </a:custGeom>
              <a:solidFill>
                <a:srgbClr val="FAFD00"/>
              </a:solidFill>
              <a:ln w="9525">
                <a:noFill/>
                <a:round/>
                <a:headEnd/>
                <a:tailEnd/>
              </a:ln>
            </p:spPr>
            <p:txBody>
              <a:bodyPr>
                <a:prstTxWarp prst="textNoShape">
                  <a:avLst/>
                </a:prstTxWarp>
              </a:bodyPr>
              <a:lstStyle/>
              <a:p>
                <a:endParaRPr lang="en-US"/>
              </a:p>
            </p:txBody>
          </p:sp>
          <p:sp>
            <p:nvSpPr>
              <p:cNvPr id="33804" name="Freeform 21"/>
              <p:cNvSpPr>
                <a:spLocks/>
              </p:cNvSpPr>
              <p:nvPr/>
            </p:nvSpPr>
            <p:spPr bwMode="auto">
              <a:xfrm>
                <a:off x="4193" y="27"/>
                <a:ext cx="621" cy="408"/>
              </a:xfrm>
              <a:custGeom>
                <a:avLst/>
                <a:gdLst>
                  <a:gd name="T0" fmla="*/ 322 w 621"/>
                  <a:gd name="T1" fmla="*/ 211 h 408"/>
                  <a:gd name="T2" fmla="*/ 161 w 621"/>
                  <a:gd name="T3" fmla="*/ 197 h 408"/>
                  <a:gd name="T4" fmla="*/ 46 w 621"/>
                  <a:gd name="T5" fmla="*/ 141 h 408"/>
                  <a:gd name="T6" fmla="*/ 0 w 621"/>
                  <a:gd name="T7" fmla="*/ 93 h 408"/>
                  <a:gd name="T8" fmla="*/ 46 w 621"/>
                  <a:gd name="T9" fmla="*/ 11 h 408"/>
                  <a:gd name="T10" fmla="*/ 127 w 621"/>
                  <a:gd name="T11" fmla="*/ 0 h 408"/>
                  <a:gd name="T12" fmla="*/ 218 w 621"/>
                  <a:gd name="T13" fmla="*/ 0 h 408"/>
                  <a:gd name="T14" fmla="*/ 288 w 621"/>
                  <a:gd name="T15" fmla="*/ 104 h 408"/>
                  <a:gd name="T16" fmla="*/ 403 w 621"/>
                  <a:gd name="T17" fmla="*/ 197 h 408"/>
                  <a:gd name="T18" fmla="*/ 505 w 621"/>
                  <a:gd name="T19" fmla="*/ 211 h 408"/>
                  <a:gd name="T20" fmla="*/ 609 w 621"/>
                  <a:gd name="T21" fmla="*/ 267 h 408"/>
                  <a:gd name="T22" fmla="*/ 621 w 621"/>
                  <a:gd name="T23" fmla="*/ 396 h 408"/>
                  <a:gd name="T24" fmla="*/ 553 w 621"/>
                  <a:gd name="T25" fmla="*/ 408 h 408"/>
                  <a:gd name="T26" fmla="*/ 415 w 621"/>
                  <a:gd name="T27" fmla="*/ 360 h 408"/>
                  <a:gd name="T28" fmla="*/ 322 w 621"/>
                  <a:gd name="T29" fmla="*/ 211 h 40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21"/>
                  <a:gd name="T46" fmla="*/ 0 h 408"/>
                  <a:gd name="T47" fmla="*/ 621 w 621"/>
                  <a:gd name="T48" fmla="*/ 408 h 40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21" h="408">
                    <a:moveTo>
                      <a:pt x="322" y="211"/>
                    </a:moveTo>
                    <a:lnTo>
                      <a:pt x="161" y="197"/>
                    </a:lnTo>
                    <a:lnTo>
                      <a:pt x="46" y="141"/>
                    </a:lnTo>
                    <a:lnTo>
                      <a:pt x="0" y="93"/>
                    </a:lnTo>
                    <a:lnTo>
                      <a:pt x="46" y="11"/>
                    </a:lnTo>
                    <a:lnTo>
                      <a:pt x="127" y="0"/>
                    </a:lnTo>
                    <a:lnTo>
                      <a:pt x="218" y="0"/>
                    </a:lnTo>
                    <a:lnTo>
                      <a:pt x="288" y="104"/>
                    </a:lnTo>
                    <a:lnTo>
                      <a:pt x="403" y="197"/>
                    </a:lnTo>
                    <a:lnTo>
                      <a:pt x="505" y="211"/>
                    </a:lnTo>
                    <a:lnTo>
                      <a:pt x="609" y="267"/>
                    </a:lnTo>
                    <a:lnTo>
                      <a:pt x="621" y="396"/>
                    </a:lnTo>
                    <a:lnTo>
                      <a:pt x="553" y="408"/>
                    </a:lnTo>
                    <a:lnTo>
                      <a:pt x="415" y="360"/>
                    </a:lnTo>
                    <a:lnTo>
                      <a:pt x="322" y="211"/>
                    </a:lnTo>
                    <a:close/>
                  </a:path>
                </a:pathLst>
              </a:custGeom>
              <a:solidFill>
                <a:srgbClr val="FAFD00"/>
              </a:solidFill>
              <a:ln w="9525">
                <a:noFill/>
                <a:round/>
                <a:headEnd/>
                <a:tailEnd/>
              </a:ln>
            </p:spPr>
            <p:txBody>
              <a:bodyPr>
                <a:prstTxWarp prst="textNoShape">
                  <a:avLst/>
                </a:prstTxWarp>
              </a:bodyPr>
              <a:lstStyle/>
              <a:p>
                <a:endParaRPr lang="en-US"/>
              </a:p>
            </p:txBody>
          </p:sp>
          <p:sp>
            <p:nvSpPr>
              <p:cNvPr id="33805" name="Freeform 22"/>
              <p:cNvSpPr>
                <a:spLocks/>
              </p:cNvSpPr>
              <p:nvPr/>
            </p:nvSpPr>
            <p:spPr bwMode="auto">
              <a:xfrm>
                <a:off x="4060" y="5"/>
                <a:ext cx="797" cy="944"/>
              </a:xfrm>
              <a:custGeom>
                <a:avLst/>
                <a:gdLst>
                  <a:gd name="T0" fmla="*/ 0 w 797"/>
                  <a:gd name="T1" fmla="*/ 636 h 944"/>
                  <a:gd name="T2" fmla="*/ 262 w 797"/>
                  <a:gd name="T3" fmla="*/ 375 h 944"/>
                  <a:gd name="T4" fmla="*/ 432 w 797"/>
                  <a:gd name="T5" fmla="*/ 296 h 944"/>
                  <a:gd name="T6" fmla="*/ 228 w 797"/>
                  <a:gd name="T7" fmla="*/ 226 h 944"/>
                  <a:gd name="T8" fmla="*/ 102 w 797"/>
                  <a:gd name="T9" fmla="*/ 79 h 944"/>
                  <a:gd name="T10" fmla="*/ 308 w 797"/>
                  <a:gd name="T11" fmla="*/ 0 h 944"/>
                  <a:gd name="T12" fmla="*/ 251 w 797"/>
                  <a:gd name="T13" fmla="*/ 45 h 944"/>
                  <a:gd name="T14" fmla="*/ 181 w 797"/>
                  <a:gd name="T15" fmla="*/ 124 h 944"/>
                  <a:gd name="T16" fmla="*/ 376 w 797"/>
                  <a:gd name="T17" fmla="*/ 203 h 944"/>
                  <a:gd name="T18" fmla="*/ 410 w 797"/>
                  <a:gd name="T19" fmla="*/ 135 h 944"/>
                  <a:gd name="T20" fmla="*/ 444 w 797"/>
                  <a:gd name="T21" fmla="*/ 113 h 944"/>
                  <a:gd name="T22" fmla="*/ 627 w 797"/>
                  <a:gd name="T23" fmla="*/ 192 h 944"/>
                  <a:gd name="T24" fmla="*/ 774 w 797"/>
                  <a:gd name="T25" fmla="*/ 319 h 944"/>
                  <a:gd name="T26" fmla="*/ 718 w 797"/>
                  <a:gd name="T27" fmla="*/ 443 h 944"/>
                  <a:gd name="T28" fmla="*/ 718 w 797"/>
                  <a:gd name="T29" fmla="*/ 375 h 944"/>
                  <a:gd name="T30" fmla="*/ 650 w 797"/>
                  <a:gd name="T31" fmla="*/ 262 h 944"/>
                  <a:gd name="T32" fmla="*/ 511 w 797"/>
                  <a:gd name="T33" fmla="*/ 251 h 944"/>
                  <a:gd name="T34" fmla="*/ 638 w 797"/>
                  <a:gd name="T35" fmla="*/ 375 h 944"/>
                  <a:gd name="T36" fmla="*/ 591 w 797"/>
                  <a:gd name="T37" fmla="*/ 398 h 944"/>
                  <a:gd name="T38" fmla="*/ 455 w 797"/>
                  <a:gd name="T39" fmla="*/ 364 h 944"/>
                  <a:gd name="T40" fmla="*/ 511 w 797"/>
                  <a:gd name="T41" fmla="*/ 455 h 944"/>
                  <a:gd name="T42" fmla="*/ 650 w 797"/>
                  <a:gd name="T43" fmla="*/ 624 h 944"/>
                  <a:gd name="T44" fmla="*/ 638 w 797"/>
                  <a:gd name="T45" fmla="*/ 887 h 944"/>
                  <a:gd name="T46" fmla="*/ 262 w 797"/>
                  <a:gd name="T47" fmla="*/ 876 h 944"/>
                  <a:gd name="T48" fmla="*/ 181 w 797"/>
                  <a:gd name="T49" fmla="*/ 763 h 944"/>
                  <a:gd name="T50" fmla="*/ 557 w 797"/>
                  <a:gd name="T51" fmla="*/ 853 h 944"/>
                  <a:gd name="T52" fmla="*/ 604 w 797"/>
                  <a:gd name="T53" fmla="*/ 774 h 944"/>
                  <a:gd name="T54" fmla="*/ 534 w 797"/>
                  <a:gd name="T55" fmla="*/ 568 h 944"/>
                  <a:gd name="T56" fmla="*/ 489 w 797"/>
                  <a:gd name="T57" fmla="*/ 624 h 944"/>
                  <a:gd name="T58" fmla="*/ 421 w 797"/>
                  <a:gd name="T59" fmla="*/ 647 h 944"/>
                  <a:gd name="T60" fmla="*/ 330 w 797"/>
                  <a:gd name="T61" fmla="*/ 613 h 944"/>
                  <a:gd name="T62" fmla="*/ 262 w 797"/>
                  <a:gd name="T63" fmla="*/ 579 h 944"/>
                  <a:gd name="T64" fmla="*/ 296 w 797"/>
                  <a:gd name="T65" fmla="*/ 443 h 944"/>
                  <a:gd name="T66" fmla="*/ 124 w 797"/>
                  <a:gd name="T67" fmla="*/ 534 h 944"/>
                  <a:gd name="T68" fmla="*/ 68 w 797"/>
                  <a:gd name="T69" fmla="*/ 692 h 944"/>
                  <a:gd name="T70" fmla="*/ 11 w 797"/>
                  <a:gd name="T71" fmla="*/ 774 h 9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7"/>
                  <a:gd name="T109" fmla="*/ 0 h 944"/>
                  <a:gd name="T110" fmla="*/ 797 w 797"/>
                  <a:gd name="T111" fmla="*/ 944 h 94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7" h="944">
                    <a:moveTo>
                      <a:pt x="11" y="774"/>
                    </a:moveTo>
                    <a:lnTo>
                      <a:pt x="0" y="636"/>
                    </a:lnTo>
                    <a:lnTo>
                      <a:pt x="79" y="489"/>
                    </a:lnTo>
                    <a:lnTo>
                      <a:pt x="262" y="375"/>
                    </a:lnTo>
                    <a:lnTo>
                      <a:pt x="387" y="375"/>
                    </a:lnTo>
                    <a:lnTo>
                      <a:pt x="432" y="296"/>
                    </a:lnTo>
                    <a:lnTo>
                      <a:pt x="353" y="262"/>
                    </a:lnTo>
                    <a:lnTo>
                      <a:pt x="228" y="226"/>
                    </a:lnTo>
                    <a:lnTo>
                      <a:pt x="136" y="181"/>
                    </a:lnTo>
                    <a:lnTo>
                      <a:pt x="102" y="79"/>
                    </a:lnTo>
                    <a:lnTo>
                      <a:pt x="181" y="0"/>
                    </a:lnTo>
                    <a:lnTo>
                      <a:pt x="308" y="0"/>
                    </a:lnTo>
                    <a:lnTo>
                      <a:pt x="376" y="56"/>
                    </a:lnTo>
                    <a:lnTo>
                      <a:pt x="251" y="45"/>
                    </a:lnTo>
                    <a:lnTo>
                      <a:pt x="181" y="56"/>
                    </a:lnTo>
                    <a:lnTo>
                      <a:pt x="181" y="124"/>
                    </a:lnTo>
                    <a:lnTo>
                      <a:pt x="262" y="169"/>
                    </a:lnTo>
                    <a:lnTo>
                      <a:pt x="376" y="203"/>
                    </a:lnTo>
                    <a:lnTo>
                      <a:pt x="432" y="203"/>
                    </a:lnTo>
                    <a:lnTo>
                      <a:pt x="410" y="135"/>
                    </a:lnTo>
                    <a:lnTo>
                      <a:pt x="387" y="90"/>
                    </a:lnTo>
                    <a:lnTo>
                      <a:pt x="444" y="113"/>
                    </a:lnTo>
                    <a:lnTo>
                      <a:pt x="511" y="192"/>
                    </a:lnTo>
                    <a:lnTo>
                      <a:pt x="627" y="192"/>
                    </a:lnTo>
                    <a:lnTo>
                      <a:pt x="729" y="215"/>
                    </a:lnTo>
                    <a:lnTo>
                      <a:pt x="774" y="319"/>
                    </a:lnTo>
                    <a:lnTo>
                      <a:pt x="797" y="409"/>
                    </a:lnTo>
                    <a:lnTo>
                      <a:pt x="718" y="443"/>
                    </a:lnTo>
                    <a:lnTo>
                      <a:pt x="661" y="432"/>
                    </a:lnTo>
                    <a:lnTo>
                      <a:pt x="718" y="375"/>
                    </a:lnTo>
                    <a:lnTo>
                      <a:pt x="718" y="307"/>
                    </a:lnTo>
                    <a:lnTo>
                      <a:pt x="650" y="262"/>
                    </a:lnTo>
                    <a:lnTo>
                      <a:pt x="545" y="251"/>
                    </a:lnTo>
                    <a:lnTo>
                      <a:pt x="511" y="251"/>
                    </a:lnTo>
                    <a:lnTo>
                      <a:pt x="545" y="319"/>
                    </a:lnTo>
                    <a:lnTo>
                      <a:pt x="638" y="375"/>
                    </a:lnTo>
                    <a:lnTo>
                      <a:pt x="684" y="375"/>
                    </a:lnTo>
                    <a:lnTo>
                      <a:pt x="591" y="398"/>
                    </a:lnTo>
                    <a:lnTo>
                      <a:pt x="500" y="364"/>
                    </a:lnTo>
                    <a:lnTo>
                      <a:pt x="455" y="364"/>
                    </a:lnTo>
                    <a:lnTo>
                      <a:pt x="444" y="409"/>
                    </a:lnTo>
                    <a:lnTo>
                      <a:pt x="511" y="455"/>
                    </a:lnTo>
                    <a:lnTo>
                      <a:pt x="579" y="500"/>
                    </a:lnTo>
                    <a:lnTo>
                      <a:pt x="650" y="624"/>
                    </a:lnTo>
                    <a:lnTo>
                      <a:pt x="661" y="763"/>
                    </a:lnTo>
                    <a:lnTo>
                      <a:pt x="638" y="887"/>
                    </a:lnTo>
                    <a:lnTo>
                      <a:pt x="616" y="944"/>
                    </a:lnTo>
                    <a:lnTo>
                      <a:pt x="262" y="876"/>
                    </a:lnTo>
                    <a:lnTo>
                      <a:pt x="113" y="774"/>
                    </a:lnTo>
                    <a:lnTo>
                      <a:pt x="181" y="763"/>
                    </a:lnTo>
                    <a:lnTo>
                      <a:pt x="308" y="830"/>
                    </a:lnTo>
                    <a:lnTo>
                      <a:pt x="557" y="853"/>
                    </a:lnTo>
                    <a:lnTo>
                      <a:pt x="579" y="853"/>
                    </a:lnTo>
                    <a:lnTo>
                      <a:pt x="604" y="774"/>
                    </a:lnTo>
                    <a:lnTo>
                      <a:pt x="591" y="670"/>
                    </a:lnTo>
                    <a:lnTo>
                      <a:pt x="534" y="568"/>
                    </a:lnTo>
                    <a:lnTo>
                      <a:pt x="466" y="489"/>
                    </a:lnTo>
                    <a:lnTo>
                      <a:pt x="489" y="624"/>
                    </a:lnTo>
                    <a:lnTo>
                      <a:pt x="410" y="797"/>
                    </a:lnTo>
                    <a:lnTo>
                      <a:pt x="421" y="647"/>
                    </a:lnTo>
                    <a:lnTo>
                      <a:pt x="410" y="477"/>
                    </a:lnTo>
                    <a:lnTo>
                      <a:pt x="330" y="613"/>
                    </a:lnTo>
                    <a:lnTo>
                      <a:pt x="262" y="740"/>
                    </a:lnTo>
                    <a:lnTo>
                      <a:pt x="262" y="579"/>
                    </a:lnTo>
                    <a:lnTo>
                      <a:pt x="364" y="455"/>
                    </a:lnTo>
                    <a:lnTo>
                      <a:pt x="296" y="443"/>
                    </a:lnTo>
                    <a:lnTo>
                      <a:pt x="192" y="477"/>
                    </a:lnTo>
                    <a:lnTo>
                      <a:pt x="124" y="534"/>
                    </a:lnTo>
                    <a:lnTo>
                      <a:pt x="68" y="624"/>
                    </a:lnTo>
                    <a:lnTo>
                      <a:pt x="68" y="692"/>
                    </a:lnTo>
                    <a:lnTo>
                      <a:pt x="102" y="704"/>
                    </a:lnTo>
                    <a:lnTo>
                      <a:pt x="11" y="774"/>
                    </a:lnTo>
                    <a:close/>
                  </a:path>
                </a:pathLst>
              </a:custGeom>
              <a:solidFill>
                <a:srgbClr val="000000"/>
              </a:solidFill>
              <a:ln w="9525">
                <a:noFill/>
                <a:round/>
                <a:headEnd/>
                <a:tailEnd/>
              </a:ln>
            </p:spPr>
            <p:txBody>
              <a:bodyPr>
                <a:prstTxWarp prst="textNoShape">
                  <a:avLst/>
                </a:prstTxWarp>
              </a:bodyPr>
              <a:lstStyle/>
              <a:p>
                <a:endParaRPr lang="en-US"/>
              </a:p>
            </p:txBody>
          </p:sp>
        </p:grpSp>
      </p:grpSp>
      <p:sp>
        <p:nvSpPr>
          <p:cNvPr id="689175" name="AutoShape 23"/>
          <p:cNvSpPr>
            <a:spLocks noChangeArrowheads="1"/>
          </p:cNvSpPr>
          <p:nvPr/>
        </p:nvSpPr>
        <p:spPr bwMode="auto">
          <a:xfrm>
            <a:off x="2286000" y="2921000"/>
            <a:ext cx="3200400" cy="2336800"/>
          </a:xfrm>
          <a:prstGeom prst="wedgeRoundRectCallout">
            <a:avLst>
              <a:gd name="adj1" fmla="val -87449"/>
              <a:gd name="adj2" fmla="val -37162"/>
              <a:gd name="adj3" fmla="val 16667"/>
            </a:avLst>
          </a:prstGeom>
          <a:noFill/>
          <a:ln w="76200">
            <a:solidFill>
              <a:schemeClr val="tx1"/>
            </a:solidFill>
            <a:miter lim="800000"/>
            <a:headEnd/>
            <a:tailEnd/>
          </a:ln>
          <a:effectLst/>
        </p:spPr>
        <p:txBody>
          <a:bodyPr>
            <a:prstTxWarp prst="textNoShape">
              <a:avLst/>
            </a:prstTxWarp>
          </a:bodyPr>
          <a:lstStyle/>
          <a:p>
            <a:pPr algn="ctr">
              <a:defRPr/>
            </a:pPr>
            <a:r>
              <a:rPr lang="en-US">
                <a:effectLst>
                  <a:outerShdw blurRad="38100" dist="38100" dir="2700000" algn="tl">
                    <a:srgbClr val="000000"/>
                  </a:outerShdw>
                </a:effectLst>
              </a:rPr>
              <a:t>How do I turn a mere decision oracle into a search oracle?</a:t>
            </a:r>
            <a:endParaRPr lang="en-US">
              <a:solidFill>
                <a:schemeClr val="accent1"/>
              </a:solidFill>
              <a:effectLst>
                <a:outerShdw blurRad="38100" dist="38100" dir="2700000" algn="tl">
                  <a:srgbClr val="FFFFFF"/>
                </a:outerShdw>
              </a:effectLst>
            </a:endParaRPr>
          </a:p>
        </p:txBody>
      </p:sp>
      <p:pic>
        <p:nvPicPr>
          <p:cNvPr id="33796" name="Picture 25" descr="Z313"/>
          <p:cNvPicPr>
            <a:picLocks noChangeAspect="1" noChangeArrowheads="1"/>
          </p:cNvPicPr>
          <p:nvPr/>
        </p:nvPicPr>
        <p:blipFill>
          <a:blip r:embed="rId2"/>
          <a:srcRect/>
          <a:stretch>
            <a:fillRect/>
          </a:stretch>
        </p:blipFill>
        <p:spPr bwMode="auto">
          <a:xfrm>
            <a:off x="6030913" y="1676400"/>
            <a:ext cx="2463800" cy="2878138"/>
          </a:xfrm>
          <a:prstGeom prst="rect">
            <a:avLst/>
          </a:prstGeom>
          <a:solidFill>
            <a:schemeClr val="bg2"/>
          </a:solidFill>
          <a:ln w="9525">
            <a:solidFill>
              <a:schemeClr val="tx1"/>
            </a:solidFill>
            <a:miter lim="800000"/>
            <a:headEnd/>
            <a:tailEnd/>
          </a:ln>
        </p:spPr>
      </p:pic>
      <p:sp>
        <p:nvSpPr>
          <p:cNvPr id="33797" name="Text Box 26"/>
          <p:cNvSpPr txBox="1">
            <a:spLocks noChangeArrowheads="1"/>
          </p:cNvSpPr>
          <p:nvPr/>
        </p:nvSpPr>
        <p:spPr bwMode="auto">
          <a:xfrm>
            <a:off x="5592763" y="4646613"/>
            <a:ext cx="3340100" cy="1373187"/>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GIVEN:               3-Colorability Decision Oracle </a:t>
            </a:r>
          </a:p>
        </p:txBody>
      </p:sp>
      <p:sp>
        <p:nvSpPr>
          <p:cNvPr id="33798" name="Text Box 27"/>
          <p:cNvSpPr txBox="1">
            <a:spLocks noChangeArrowheads="1"/>
          </p:cNvSpPr>
          <p:nvPr/>
        </p:nvSpPr>
        <p:spPr bwMode="auto">
          <a:xfrm>
            <a:off x="1804988" y="284163"/>
            <a:ext cx="567690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Christmas Present</a:t>
            </a:r>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34818" name="Group 6"/>
          <p:cNvGrpSpPr>
            <a:grpSpLocks/>
          </p:cNvGrpSpPr>
          <p:nvPr/>
        </p:nvGrpSpPr>
        <p:grpSpPr bwMode="auto">
          <a:xfrm>
            <a:off x="84138" y="1676400"/>
            <a:ext cx="2463800" cy="5087938"/>
            <a:chOff x="752" y="176"/>
            <a:chExt cx="2155" cy="4149"/>
          </a:xfrm>
        </p:grpSpPr>
        <p:grpSp>
          <p:nvGrpSpPr>
            <p:cNvPr id="34821" name="Group 7"/>
            <p:cNvGrpSpPr>
              <a:grpSpLocks/>
            </p:cNvGrpSpPr>
            <p:nvPr/>
          </p:nvGrpSpPr>
          <p:grpSpPr bwMode="auto">
            <a:xfrm>
              <a:off x="752" y="745"/>
              <a:ext cx="2155" cy="3580"/>
              <a:chOff x="752" y="745"/>
              <a:chExt cx="2155" cy="3580"/>
            </a:xfrm>
          </p:grpSpPr>
          <p:sp>
            <p:nvSpPr>
              <p:cNvPr id="34831" name="Freeform 8"/>
              <p:cNvSpPr>
                <a:spLocks/>
              </p:cNvSpPr>
              <p:nvPr/>
            </p:nvSpPr>
            <p:spPr bwMode="auto">
              <a:xfrm>
                <a:off x="1069" y="745"/>
                <a:ext cx="769" cy="838"/>
              </a:xfrm>
              <a:custGeom>
                <a:avLst/>
                <a:gdLst>
                  <a:gd name="T0" fmla="*/ 514 w 769"/>
                  <a:gd name="T1" fmla="*/ 428 h 838"/>
                  <a:gd name="T2" fmla="*/ 495 w 769"/>
                  <a:gd name="T3" fmla="*/ 256 h 838"/>
                  <a:gd name="T4" fmla="*/ 427 w 769"/>
                  <a:gd name="T5" fmla="*/ 68 h 838"/>
                  <a:gd name="T6" fmla="*/ 326 w 769"/>
                  <a:gd name="T7" fmla="*/ 0 h 838"/>
                  <a:gd name="T8" fmla="*/ 206 w 769"/>
                  <a:gd name="T9" fmla="*/ 0 h 838"/>
                  <a:gd name="T10" fmla="*/ 67 w 769"/>
                  <a:gd name="T11" fmla="*/ 102 h 838"/>
                  <a:gd name="T12" fmla="*/ 0 w 769"/>
                  <a:gd name="T13" fmla="*/ 308 h 838"/>
                  <a:gd name="T14" fmla="*/ 18 w 769"/>
                  <a:gd name="T15" fmla="*/ 582 h 838"/>
                  <a:gd name="T16" fmla="*/ 86 w 769"/>
                  <a:gd name="T17" fmla="*/ 718 h 838"/>
                  <a:gd name="T18" fmla="*/ 206 w 769"/>
                  <a:gd name="T19" fmla="*/ 838 h 838"/>
                  <a:gd name="T20" fmla="*/ 375 w 769"/>
                  <a:gd name="T21" fmla="*/ 838 h 838"/>
                  <a:gd name="T22" fmla="*/ 495 w 769"/>
                  <a:gd name="T23" fmla="*/ 736 h 838"/>
                  <a:gd name="T24" fmla="*/ 529 w 769"/>
                  <a:gd name="T25" fmla="*/ 598 h 838"/>
                  <a:gd name="T26" fmla="*/ 529 w 769"/>
                  <a:gd name="T27" fmla="*/ 530 h 838"/>
                  <a:gd name="T28" fmla="*/ 751 w 769"/>
                  <a:gd name="T29" fmla="*/ 530 h 838"/>
                  <a:gd name="T30" fmla="*/ 769 w 769"/>
                  <a:gd name="T31" fmla="*/ 394 h 838"/>
                  <a:gd name="T32" fmla="*/ 514 w 769"/>
                  <a:gd name="T33" fmla="*/ 428 h 8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9"/>
                  <a:gd name="T52" fmla="*/ 0 h 838"/>
                  <a:gd name="T53" fmla="*/ 769 w 769"/>
                  <a:gd name="T54" fmla="*/ 838 h 8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9" h="838">
                    <a:moveTo>
                      <a:pt x="514" y="428"/>
                    </a:moveTo>
                    <a:lnTo>
                      <a:pt x="495" y="256"/>
                    </a:lnTo>
                    <a:lnTo>
                      <a:pt x="427" y="68"/>
                    </a:lnTo>
                    <a:lnTo>
                      <a:pt x="326" y="0"/>
                    </a:lnTo>
                    <a:lnTo>
                      <a:pt x="206" y="0"/>
                    </a:lnTo>
                    <a:lnTo>
                      <a:pt x="67" y="102"/>
                    </a:lnTo>
                    <a:lnTo>
                      <a:pt x="0" y="308"/>
                    </a:lnTo>
                    <a:lnTo>
                      <a:pt x="18" y="582"/>
                    </a:lnTo>
                    <a:lnTo>
                      <a:pt x="86" y="718"/>
                    </a:lnTo>
                    <a:lnTo>
                      <a:pt x="206" y="838"/>
                    </a:lnTo>
                    <a:lnTo>
                      <a:pt x="375" y="838"/>
                    </a:lnTo>
                    <a:lnTo>
                      <a:pt x="495" y="736"/>
                    </a:lnTo>
                    <a:lnTo>
                      <a:pt x="529" y="598"/>
                    </a:lnTo>
                    <a:lnTo>
                      <a:pt x="529" y="530"/>
                    </a:lnTo>
                    <a:lnTo>
                      <a:pt x="751" y="530"/>
                    </a:lnTo>
                    <a:lnTo>
                      <a:pt x="769" y="394"/>
                    </a:lnTo>
                    <a:lnTo>
                      <a:pt x="514" y="428"/>
                    </a:lnTo>
                    <a:close/>
                  </a:path>
                </a:pathLst>
              </a:custGeom>
              <a:solidFill>
                <a:schemeClr val="tx1"/>
              </a:solidFill>
              <a:ln w="9525">
                <a:noFill/>
                <a:round/>
                <a:headEnd/>
                <a:tailEnd/>
              </a:ln>
            </p:spPr>
            <p:txBody>
              <a:bodyPr>
                <a:prstTxWarp prst="textNoShape">
                  <a:avLst/>
                </a:prstTxWarp>
              </a:bodyPr>
              <a:lstStyle/>
              <a:p>
                <a:endParaRPr lang="en-US"/>
              </a:p>
            </p:txBody>
          </p:sp>
          <p:sp>
            <p:nvSpPr>
              <p:cNvPr id="34832" name="Freeform 9"/>
              <p:cNvSpPr>
                <a:spLocks/>
              </p:cNvSpPr>
              <p:nvPr/>
            </p:nvSpPr>
            <p:spPr bwMode="auto">
              <a:xfrm>
                <a:off x="1168" y="1714"/>
                <a:ext cx="555" cy="1440"/>
              </a:xfrm>
              <a:custGeom>
                <a:avLst/>
                <a:gdLst>
                  <a:gd name="T0" fmla="*/ 0 w 555"/>
                  <a:gd name="T1" fmla="*/ 186 h 1440"/>
                  <a:gd name="T2" fmla="*/ 52 w 555"/>
                  <a:gd name="T3" fmla="*/ 34 h 1440"/>
                  <a:gd name="T4" fmla="*/ 156 w 555"/>
                  <a:gd name="T5" fmla="*/ 0 h 1440"/>
                  <a:gd name="T6" fmla="*/ 295 w 555"/>
                  <a:gd name="T7" fmla="*/ 0 h 1440"/>
                  <a:gd name="T8" fmla="*/ 433 w 555"/>
                  <a:gd name="T9" fmla="*/ 84 h 1440"/>
                  <a:gd name="T10" fmla="*/ 503 w 555"/>
                  <a:gd name="T11" fmla="*/ 288 h 1440"/>
                  <a:gd name="T12" fmla="*/ 503 w 555"/>
                  <a:gd name="T13" fmla="*/ 423 h 1440"/>
                  <a:gd name="T14" fmla="*/ 555 w 555"/>
                  <a:gd name="T15" fmla="*/ 729 h 1440"/>
                  <a:gd name="T16" fmla="*/ 537 w 555"/>
                  <a:gd name="T17" fmla="*/ 1100 h 1440"/>
                  <a:gd name="T18" fmla="*/ 485 w 555"/>
                  <a:gd name="T19" fmla="*/ 1322 h 1440"/>
                  <a:gd name="T20" fmla="*/ 365 w 555"/>
                  <a:gd name="T21" fmla="*/ 1440 h 1440"/>
                  <a:gd name="T22" fmla="*/ 261 w 555"/>
                  <a:gd name="T23" fmla="*/ 1440 h 1440"/>
                  <a:gd name="T24" fmla="*/ 122 w 555"/>
                  <a:gd name="T25" fmla="*/ 1372 h 1440"/>
                  <a:gd name="T26" fmla="*/ 52 w 555"/>
                  <a:gd name="T27" fmla="*/ 1236 h 1440"/>
                  <a:gd name="T28" fmla="*/ 18 w 555"/>
                  <a:gd name="T29" fmla="*/ 1084 h 1440"/>
                  <a:gd name="T30" fmla="*/ 0 w 555"/>
                  <a:gd name="T31" fmla="*/ 915 h 1440"/>
                  <a:gd name="T32" fmla="*/ 0 w 555"/>
                  <a:gd name="T33" fmla="*/ 491 h 1440"/>
                  <a:gd name="T34" fmla="*/ 0 w 555"/>
                  <a:gd name="T35" fmla="*/ 186 h 14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5"/>
                  <a:gd name="T55" fmla="*/ 0 h 1440"/>
                  <a:gd name="T56" fmla="*/ 555 w 555"/>
                  <a:gd name="T57" fmla="*/ 1440 h 14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5" h="1440">
                    <a:moveTo>
                      <a:pt x="0" y="186"/>
                    </a:moveTo>
                    <a:lnTo>
                      <a:pt x="52" y="34"/>
                    </a:lnTo>
                    <a:lnTo>
                      <a:pt x="156" y="0"/>
                    </a:lnTo>
                    <a:lnTo>
                      <a:pt x="295" y="0"/>
                    </a:lnTo>
                    <a:lnTo>
                      <a:pt x="433" y="84"/>
                    </a:lnTo>
                    <a:lnTo>
                      <a:pt x="503" y="288"/>
                    </a:lnTo>
                    <a:lnTo>
                      <a:pt x="503" y="423"/>
                    </a:lnTo>
                    <a:lnTo>
                      <a:pt x="555" y="729"/>
                    </a:lnTo>
                    <a:lnTo>
                      <a:pt x="537" y="1100"/>
                    </a:lnTo>
                    <a:lnTo>
                      <a:pt x="485" y="1322"/>
                    </a:lnTo>
                    <a:lnTo>
                      <a:pt x="365" y="1440"/>
                    </a:lnTo>
                    <a:lnTo>
                      <a:pt x="261" y="1440"/>
                    </a:lnTo>
                    <a:lnTo>
                      <a:pt x="122" y="1372"/>
                    </a:lnTo>
                    <a:lnTo>
                      <a:pt x="52" y="1236"/>
                    </a:lnTo>
                    <a:lnTo>
                      <a:pt x="18" y="1084"/>
                    </a:lnTo>
                    <a:lnTo>
                      <a:pt x="0" y="915"/>
                    </a:lnTo>
                    <a:lnTo>
                      <a:pt x="0" y="491"/>
                    </a:lnTo>
                    <a:lnTo>
                      <a:pt x="0" y="186"/>
                    </a:lnTo>
                    <a:close/>
                  </a:path>
                </a:pathLst>
              </a:custGeom>
              <a:solidFill>
                <a:schemeClr val="tx1"/>
              </a:solidFill>
              <a:ln w="9525">
                <a:noFill/>
                <a:round/>
                <a:headEnd/>
                <a:tailEnd/>
              </a:ln>
            </p:spPr>
            <p:txBody>
              <a:bodyPr>
                <a:prstTxWarp prst="textNoShape">
                  <a:avLst/>
                </a:prstTxWarp>
              </a:bodyPr>
              <a:lstStyle/>
              <a:p>
                <a:endParaRPr lang="en-US"/>
              </a:p>
            </p:txBody>
          </p:sp>
          <p:sp>
            <p:nvSpPr>
              <p:cNvPr id="34833" name="Freeform 10"/>
              <p:cNvSpPr>
                <a:spLocks/>
              </p:cNvSpPr>
              <p:nvPr/>
            </p:nvSpPr>
            <p:spPr bwMode="auto">
              <a:xfrm>
                <a:off x="752" y="1721"/>
                <a:ext cx="552" cy="1311"/>
              </a:xfrm>
              <a:custGeom>
                <a:avLst/>
                <a:gdLst>
                  <a:gd name="T0" fmla="*/ 321 w 552"/>
                  <a:gd name="T1" fmla="*/ 113 h 1311"/>
                  <a:gd name="T2" fmla="*/ 437 w 552"/>
                  <a:gd name="T3" fmla="*/ 11 h 1311"/>
                  <a:gd name="T4" fmla="*/ 529 w 552"/>
                  <a:gd name="T5" fmla="*/ 0 h 1311"/>
                  <a:gd name="T6" fmla="*/ 552 w 552"/>
                  <a:gd name="T7" fmla="*/ 45 h 1311"/>
                  <a:gd name="T8" fmla="*/ 507 w 552"/>
                  <a:gd name="T9" fmla="*/ 170 h 1311"/>
                  <a:gd name="T10" fmla="*/ 425 w 552"/>
                  <a:gd name="T11" fmla="*/ 249 h 1311"/>
                  <a:gd name="T12" fmla="*/ 310 w 552"/>
                  <a:gd name="T13" fmla="*/ 305 h 1311"/>
                  <a:gd name="T14" fmla="*/ 230 w 552"/>
                  <a:gd name="T15" fmla="*/ 419 h 1311"/>
                  <a:gd name="T16" fmla="*/ 138 w 552"/>
                  <a:gd name="T17" fmla="*/ 543 h 1311"/>
                  <a:gd name="T18" fmla="*/ 126 w 552"/>
                  <a:gd name="T19" fmla="*/ 645 h 1311"/>
                  <a:gd name="T20" fmla="*/ 149 w 552"/>
                  <a:gd name="T21" fmla="*/ 699 h 1311"/>
                  <a:gd name="T22" fmla="*/ 242 w 552"/>
                  <a:gd name="T23" fmla="*/ 824 h 1311"/>
                  <a:gd name="T24" fmla="*/ 369 w 552"/>
                  <a:gd name="T25" fmla="*/ 903 h 1311"/>
                  <a:gd name="T26" fmla="*/ 403 w 552"/>
                  <a:gd name="T27" fmla="*/ 937 h 1311"/>
                  <a:gd name="T28" fmla="*/ 414 w 552"/>
                  <a:gd name="T29" fmla="*/ 1016 h 1311"/>
                  <a:gd name="T30" fmla="*/ 357 w 552"/>
                  <a:gd name="T31" fmla="*/ 1107 h 1311"/>
                  <a:gd name="T32" fmla="*/ 264 w 552"/>
                  <a:gd name="T33" fmla="*/ 1175 h 1311"/>
                  <a:gd name="T34" fmla="*/ 264 w 552"/>
                  <a:gd name="T35" fmla="*/ 1311 h 1311"/>
                  <a:gd name="T36" fmla="*/ 219 w 552"/>
                  <a:gd name="T37" fmla="*/ 1311 h 1311"/>
                  <a:gd name="T38" fmla="*/ 194 w 552"/>
                  <a:gd name="T39" fmla="*/ 1209 h 1311"/>
                  <a:gd name="T40" fmla="*/ 194 w 552"/>
                  <a:gd name="T41" fmla="*/ 1118 h 1311"/>
                  <a:gd name="T42" fmla="*/ 253 w 552"/>
                  <a:gd name="T43" fmla="*/ 1016 h 1311"/>
                  <a:gd name="T44" fmla="*/ 287 w 552"/>
                  <a:gd name="T45" fmla="*/ 982 h 1311"/>
                  <a:gd name="T46" fmla="*/ 276 w 552"/>
                  <a:gd name="T47" fmla="*/ 948 h 1311"/>
                  <a:gd name="T48" fmla="*/ 194 w 552"/>
                  <a:gd name="T49" fmla="*/ 881 h 1311"/>
                  <a:gd name="T50" fmla="*/ 92 w 552"/>
                  <a:gd name="T51" fmla="*/ 790 h 1311"/>
                  <a:gd name="T52" fmla="*/ 33 w 552"/>
                  <a:gd name="T53" fmla="*/ 688 h 1311"/>
                  <a:gd name="T54" fmla="*/ 0 w 552"/>
                  <a:gd name="T55" fmla="*/ 554 h 1311"/>
                  <a:gd name="T56" fmla="*/ 33 w 552"/>
                  <a:gd name="T57" fmla="*/ 475 h 1311"/>
                  <a:gd name="T58" fmla="*/ 149 w 552"/>
                  <a:gd name="T59" fmla="*/ 317 h 1311"/>
                  <a:gd name="T60" fmla="*/ 242 w 552"/>
                  <a:gd name="T61" fmla="*/ 192 h 1311"/>
                  <a:gd name="T62" fmla="*/ 321 w 552"/>
                  <a:gd name="T63" fmla="*/ 113 h 13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52"/>
                  <a:gd name="T97" fmla="*/ 0 h 1311"/>
                  <a:gd name="T98" fmla="*/ 552 w 552"/>
                  <a:gd name="T99" fmla="*/ 1311 h 13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52" h="1311">
                    <a:moveTo>
                      <a:pt x="321" y="113"/>
                    </a:moveTo>
                    <a:lnTo>
                      <a:pt x="437" y="11"/>
                    </a:lnTo>
                    <a:lnTo>
                      <a:pt x="529" y="0"/>
                    </a:lnTo>
                    <a:lnTo>
                      <a:pt x="552" y="45"/>
                    </a:lnTo>
                    <a:lnTo>
                      <a:pt x="507" y="170"/>
                    </a:lnTo>
                    <a:lnTo>
                      <a:pt x="425" y="249"/>
                    </a:lnTo>
                    <a:lnTo>
                      <a:pt x="310" y="305"/>
                    </a:lnTo>
                    <a:lnTo>
                      <a:pt x="230" y="419"/>
                    </a:lnTo>
                    <a:lnTo>
                      <a:pt x="138" y="543"/>
                    </a:lnTo>
                    <a:lnTo>
                      <a:pt x="126" y="645"/>
                    </a:lnTo>
                    <a:lnTo>
                      <a:pt x="149" y="699"/>
                    </a:lnTo>
                    <a:lnTo>
                      <a:pt x="242" y="824"/>
                    </a:lnTo>
                    <a:lnTo>
                      <a:pt x="369" y="903"/>
                    </a:lnTo>
                    <a:lnTo>
                      <a:pt x="403" y="937"/>
                    </a:lnTo>
                    <a:lnTo>
                      <a:pt x="414" y="1016"/>
                    </a:lnTo>
                    <a:lnTo>
                      <a:pt x="357" y="1107"/>
                    </a:lnTo>
                    <a:lnTo>
                      <a:pt x="264" y="1175"/>
                    </a:lnTo>
                    <a:lnTo>
                      <a:pt x="264" y="1311"/>
                    </a:lnTo>
                    <a:lnTo>
                      <a:pt x="219" y="1311"/>
                    </a:lnTo>
                    <a:lnTo>
                      <a:pt x="194" y="1209"/>
                    </a:lnTo>
                    <a:lnTo>
                      <a:pt x="194" y="1118"/>
                    </a:lnTo>
                    <a:lnTo>
                      <a:pt x="253" y="1016"/>
                    </a:lnTo>
                    <a:lnTo>
                      <a:pt x="287" y="982"/>
                    </a:lnTo>
                    <a:lnTo>
                      <a:pt x="276" y="948"/>
                    </a:lnTo>
                    <a:lnTo>
                      <a:pt x="194" y="881"/>
                    </a:lnTo>
                    <a:lnTo>
                      <a:pt x="92" y="790"/>
                    </a:lnTo>
                    <a:lnTo>
                      <a:pt x="33" y="688"/>
                    </a:lnTo>
                    <a:lnTo>
                      <a:pt x="0" y="554"/>
                    </a:lnTo>
                    <a:lnTo>
                      <a:pt x="33" y="475"/>
                    </a:lnTo>
                    <a:lnTo>
                      <a:pt x="149" y="317"/>
                    </a:lnTo>
                    <a:lnTo>
                      <a:pt x="242" y="192"/>
                    </a:lnTo>
                    <a:lnTo>
                      <a:pt x="321" y="113"/>
                    </a:lnTo>
                    <a:close/>
                  </a:path>
                </a:pathLst>
              </a:custGeom>
              <a:solidFill>
                <a:schemeClr val="tx1"/>
              </a:solidFill>
              <a:ln w="9525">
                <a:noFill/>
                <a:round/>
                <a:headEnd/>
                <a:tailEnd/>
              </a:ln>
            </p:spPr>
            <p:txBody>
              <a:bodyPr>
                <a:prstTxWarp prst="textNoShape">
                  <a:avLst/>
                </a:prstTxWarp>
              </a:bodyPr>
              <a:lstStyle/>
              <a:p>
                <a:endParaRPr lang="en-US"/>
              </a:p>
            </p:txBody>
          </p:sp>
          <p:sp>
            <p:nvSpPr>
              <p:cNvPr id="34834" name="Freeform 11"/>
              <p:cNvSpPr>
                <a:spLocks/>
              </p:cNvSpPr>
              <p:nvPr/>
            </p:nvSpPr>
            <p:spPr bwMode="auto">
              <a:xfrm>
                <a:off x="1487" y="1743"/>
                <a:ext cx="1420" cy="646"/>
              </a:xfrm>
              <a:custGeom>
                <a:avLst/>
                <a:gdLst>
                  <a:gd name="T0" fmla="*/ 0 w 1420"/>
                  <a:gd name="T1" fmla="*/ 12 h 646"/>
                  <a:gd name="T2" fmla="*/ 80 w 1420"/>
                  <a:gd name="T3" fmla="*/ 0 h 646"/>
                  <a:gd name="T4" fmla="*/ 270 w 1420"/>
                  <a:gd name="T5" fmla="*/ 80 h 646"/>
                  <a:gd name="T6" fmla="*/ 485 w 1420"/>
                  <a:gd name="T7" fmla="*/ 206 h 646"/>
                  <a:gd name="T8" fmla="*/ 610 w 1420"/>
                  <a:gd name="T9" fmla="*/ 308 h 646"/>
                  <a:gd name="T10" fmla="*/ 902 w 1420"/>
                  <a:gd name="T11" fmla="*/ 365 h 646"/>
                  <a:gd name="T12" fmla="*/ 1173 w 1420"/>
                  <a:gd name="T13" fmla="*/ 401 h 646"/>
                  <a:gd name="T14" fmla="*/ 1239 w 1420"/>
                  <a:gd name="T15" fmla="*/ 365 h 646"/>
                  <a:gd name="T16" fmla="*/ 1348 w 1420"/>
                  <a:gd name="T17" fmla="*/ 281 h 646"/>
                  <a:gd name="T18" fmla="*/ 1382 w 1420"/>
                  <a:gd name="T19" fmla="*/ 315 h 646"/>
                  <a:gd name="T20" fmla="*/ 1257 w 1420"/>
                  <a:gd name="T21" fmla="*/ 412 h 646"/>
                  <a:gd name="T22" fmla="*/ 1420 w 1420"/>
                  <a:gd name="T23" fmla="*/ 424 h 646"/>
                  <a:gd name="T24" fmla="*/ 1416 w 1420"/>
                  <a:gd name="T25" fmla="*/ 474 h 646"/>
                  <a:gd name="T26" fmla="*/ 1280 w 1420"/>
                  <a:gd name="T27" fmla="*/ 462 h 646"/>
                  <a:gd name="T28" fmla="*/ 1268 w 1420"/>
                  <a:gd name="T29" fmla="*/ 508 h 646"/>
                  <a:gd name="T30" fmla="*/ 1398 w 1420"/>
                  <a:gd name="T31" fmla="*/ 605 h 646"/>
                  <a:gd name="T32" fmla="*/ 1364 w 1420"/>
                  <a:gd name="T33" fmla="*/ 646 h 646"/>
                  <a:gd name="T34" fmla="*/ 1257 w 1420"/>
                  <a:gd name="T35" fmla="*/ 548 h 646"/>
                  <a:gd name="T36" fmla="*/ 1228 w 1420"/>
                  <a:gd name="T37" fmla="*/ 646 h 646"/>
                  <a:gd name="T38" fmla="*/ 1201 w 1420"/>
                  <a:gd name="T39" fmla="*/ 628 h 646"/>
                  <a:gd name="T40" fmla="*/ 1185 w 1420"/>
                  <a:gd name="T41" fmla="*/ 492 h 646"/>
                  <a:gd name="T42" fmla="*/ 822 w 1420"/>
                  <a:gd name="T43" fmla="*/ 469 h 646"/>
                  <a:gd name="T44" fmla="*/ 610 w 1420"/>
                  <a:gd name="T45" fmla="*/ 435 h 646"/>
                  <a:gd name="T46" fmla="*/ 530 w 1420"/>
                  <a:gd name="T47" fmla="*/ 390 h 646"/>
                  <a:gd name="T48" fmla="*/ 281 w 1420"/>
                  <a:gd name="T49" fmla="*/ 240 h 646"/>
                  <a:gd name="T50" fmla="*/ 102 w 1420"/>
                  <a:gd name="T51" fmla="*/ 184 h 646"/>
                  <a:gd name="T52" fmla="*/ 80 w 1420"/>
                  <a:gd name="T53" fmla="*/ 80 h 646"/>
                  <a:gd name="T54" fmla="*/ 0 w 1420"/>
                  <a:gd name="T55" fmla="*/ 12 h 64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20"/>
                  <a:gd name="T85" fmla="*/ 0 h 646"/>
                  <a:gd name="T86" fmla="*/ 1420 w 1420"/>
                  <a:gd name="T87" fmla="*/ 646 h 64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20" h="646">
                    <a:moveTo>
                      <a:pt x="0" y="12"/>
                    </a:moveTo>
                    <a:lnTo>
                      <a:pt x="80" y="0"/>
                    </a:lnTo>
                    <a:lnTo>
                      <a:pt x="270" y="80"/>
                    </a:lnTo>
                    <a:lnTo>
                      <a:pt x="485" y="206"/>
                    </a:lnTo>
                    <a:lnTo>
                      <a:pt x="610" y="308"/>
                    </a:lnTo>
                    <a:lnTo>
                      <a:pt x="902" y="365"/>
                    </a:lnTo>
                    <a:lnTo>
                      <a:pt x="1173" y="401"/>
                    </a:lnTo>
                    <a:lnTo>
                      <a:pt x="1239" y="365"/>
                    </a:lnTo>
                    <a:lnTo>
                      <a:pt x="1348" y="281"/>
                    </a:lnTo>
                    <a:lnTo>
                      <a:pt x="1382" y="315"/>
                    </a:lnTo>
                    <a:lnTo>
                      <a:pt x="1257" y="412"/>
                    </a:lnTo>
                    <a:lnTo>
                      <a:pt x="1420" y="424"/>
                    </a:lnTo>
                    <a:lnTo>
                      <a:pt x="1416" y="474"/>
                    </a:lnTo>
                    <a:lnTo>
                      <a:pt x="1280" y="462"/>
                    </a:lnTo>
                    <a:lnTo>
                      <a:pt x="1268" y="508"/>
                    </a:lnTo>
                    <a:lnTo>
                      <a:pt x="1398" y="605"/>
                    </a:lnTo>
                    <a:lnTo>
                      <a:pt x="1364" y="646"/>
                    </a:lnTo>
                    <a:lnTo>
                      <a:pt x="1257" y="548"/>
                    </a:lnTo>
                    <a:lnTo>
                      <a:pt x="1228" y="646"/>
                    </a:lnTo>
                    <a:lnTo>
                      <a:pt x="1201" y="628"/>
                    </a:lnTo>
                    <a:lnTo>
                      <a:pt x="1185" y="492"/>
                    </a:lnTo>
                    <a:lnTo>
                      <a:pt x="822" y="469"/>
                    </a:lnTo>
                    <a:lnTo>
                      <a:pt x="610" y="435"/>
                    </a:lnTo>
                    <a:lnTo>
                      <a:pt x="530" y="390"/>
                    </a:lnTo>
                    <a:lnTo>
                      <a:pt x="281" y="240"/>
                    </a:lnTo>
                    <a:lnTo>
                      <a:pt x="102" y="184"/>
                    </a:lnTo>
                    <a:lnTo>
                      <a:pt x="80" y="80"/>
                    </a:lnTo>
                    <a:lnTo>
                      <a:pt x="0" y="12"/>
                    </a:lnTo>
                    <a:close/>
                  </a:path>
                </a:pathLst>
              </a:custGeom>
              <a:solidFill>
                <a:schemeClr val="tx1"/>
              </a:solidFill>
              <a:ln w="9525">
                <a:noFill/>
                <a:round/>
                <a:headEnd/>
                <a:tailEnd/>
              </a:ln>
            </p:spPr>
            <p:txBody>
              <a:bodyPr>
                <a:prstTxWarp prst="textNoShape">
                  <a:avLst/>
                </a:prstTxWarp>
              </a:bodyPr>
              <a:lstStyle/>
              <a:p>
                <a:endParaRPr lang="en-US"/>
              </a:p>
            </p:txBody>
          </p:sp>
          <p:sp>
            <p:nvSpPr>
              <p:cNvPr id="34835" name="Freeform 12"/>
              <p:cNvSpPr>
                <a:spLocks/>
              </p:cNvSpPr>
              <p:nvPr/>
            </p:nvSpPr>
            <p:spPr bwMode="auto">
              <a:xfrm>
                <a:off x="819" y="2792"/>
                <a:ext cx="562" cy="1533"/>
              </a:xfrm>
              <a:custGeom>
                <a:avLst/>
                <a:gdLst>
                  <a:gd name="T0" fmla="*/ 322 w 562"/>
                  <a:gd name="T1" fmla="*/ 170 h 1533"/>
                  <a:gd name="T2" fmla="*/ 424 w 562"/>
                  <a:gd name="T3" fmla="*/ 0 h 1533"/>
                  <a:gd name="T4" fmla="*/ 562 w 562"/>
                  <a:gd name="T5" fmla="*/ 68 h 1533"/>
                  <a:gd name="T6" fmla="*/ 562 w 562"/>
                  <a:gd name="T7" fmla="*/ 226 h 1533"/>
                  <a:gd name="T8" fmla="*/ 517 w 562"/>
                  <a:gd name="T9" fmla="*/ 269 h 1533"/>
                  <a:gd name="T10" fmla="*/ 413 w 562"/>
                  <a:gd name="T11" fmla="*/ 348 h 1533"/>
                  <a:gd name="T12" fmla="*/ 356 w 562"/>
                  <a:gd name="T13" fmla="*/ 507 h 1533"/>
                  <a:gd name="T14" fmla="*/ 356 w 562"/>
                  <a:gd name="T15" fmla="*/ 654 h 1533"/>
                  <a:gd name="T16" fmla="*/ 424 w 562"/>
                  <a:gd name="T17" fmla="*/ 890 h 1533"/>
                  <a:gd name="T18" fmla="*/ 458 w 562"/>
                  <a:gd name="T19" fmla="*/ 1093 h 1533"/>
                  <a:gd name="T20" fmla="*/ 435 w 562"/>
                  <a:gd name="T21" fmla="*/ 1317 h 1533"/>
                  <a:gd name="T22" fmla="*/ 471 w 562"/>
                  <a:gd name="T23" fmla="*/ 1363 h 1533"/>
                  <a:gd name="T24" fmla="*/ 458 w 562"/>
                  <a:gd name="T25" fmla="*/ 1431 h 1533"/>
                  <a:gd name="T26" fmla="*/ 413 w 562"/>
                  <a:gd name="T27" fmla="*/ 1431 h 1533"/>
                  <a:gd name="T28" fmla="*/ 311 w 562"/>
                  <a:gd name="T29" fmla="*/ 1453 h 1533"/>
                  <a:gd name="T30" fmla="*/ 173 w 562"/>
                  <a:gd name="T31" fmla="*/ 1533 h 1533"/>
                  <a:gd name="T32" fmla="*/ 127 w 562"/>
                  <a:gd name="T33" fmla="*/ 1533 h 1533"/>
                  <a:gd name="T34" fmla="*/ 0 w 562"/>
                  <a:gd name="T35" fmla="*/ 1442 h 1533"/>
                  <a:gd name="T36" fmla="*/ 23 w 562"/>
                  <a:gd name="T37" fmla="*/ 1408 h 1533"/>
                  <a:gd name="T38" fmla="*/ 195 w 562"/>
                  <a:gd name="T39" fmla="*/ 1363 h 1533"/>
                  <a:gd name="T40" fmla="*/ 345 w 562"/>
                  <a:gd name="T41" fmla="*/ 1363 h 1533"/>
                  <a:gd name="T42" fmla="*/ 379 w 562"/>
                  <a:gd name="T43" fmla="*/ 1229 h 1533"/>
                  <a:gd name="T44" fmla="*/ 367 w 562"/>
                  <a:gd name="T45" fmla="*/ 1037 h 1533"/>
                  <a:gd name="T46" fmla="*/ 311 w 562"/>
                  <a:gd name="T47" fmla="*/ 867 h 1533"/>
                  <a:gd name="T48" fmla="*/ 240 w 562"/>
                  <a:gd name="T49" fmla="*/ 654 h 1533"/>
                  <a:gd name="T50" fmla="*/ 207 w 562"/>
                  <a:gd name="T51" fmla="*/ 484 h 1533"/>
                  <a:gd name="T52" fmla="*/ 207 w 562"/>
                  <a:gd name="T53" fmla="*/ 360 h 1533"/>
                  <a:gd name="T54" fmla="*/ 252 w 562"/>
                  <a:gd name="T55" fmla="*/ 249 h 1533"/>
                  <a:gd name="T56" fmla="*/ 322 w 562"/>
                  <a:gd name="T57" fmla="*/ 170 h 15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2"/>
                  <a:gd name="T88" fmla="*/ 0 h 1533"/>
                  <a:gd name="T89" fmla="*/ 562 w 562"/>
                  <a:gd name="T90" fmla="*/ 1533 h 15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2" h="1533">
                    <a:moveTo>
                      <a:pt x="322" y="170"/>
                    </a:moveTo>
                    <a:lnTo>
                      <a:pt x="424" y="0"/>
                    </a:lnTo>
                    <a:lnTo>
                      <a:pt x="562" y="68"/>
                    </a:lnTo>
                    <a:lnTo>
                      <a:pt x="562" y="226"/>
                    </a:lnTo>
                    <a:lnTo>
                      <a:pt x="517" y="269"/>
                    </a:lnTo>
                    <a:lnTo>
                      <a:pt x="413" y="348"/>
                    </a:lnTo>
                    <a:lnTo>
                      <a:pt x="356" y="507"/>
                    </a:lnTo>
                    <a:lnTo>
                      <a:pt x="356" y="654"/>
                    </a:lnTo>
                    <a:lnTo>
                      <a:pt x="424" y="890"/>
                    </a:lnTo>
                    <a:lnTo>
                      <a:pt x="458" y="1093"/>
                    </a:lnTo>
                    <a:lnTo>
                      <a:pt x="435" y="1317"/>
                    </a:lnTo>
                    <a:lnTo>
                      <a:pt x="471" y="1363"/>
                    </a:lnTo>
                    <a:lnTo>
                      <a:pt x="458" y="1431"/>
                    </a:lnTo>
                    <a:lnTo>
                      <a:pt x="413" y="1431"/>
                    </a:lnTo>
                    <a:lnTo>
                      <a:pt x="311" y="1453"/>
                    </a:lnTo>
                    <a:lnTo>
                      <a:pt x="173" y="1533"/>
                    </a:lnTo>
                    <a:lnTo>
                      <a:pt x="127" y="1533"/>
                    </a:lnTo>
                    <a:lnTo>
                      <a:pt x="0" y="1442"/>
                    </a:lnTo>
                    <a:lnTo>
                      <a:pt x="23" y="1408"/>
                    </a:lnTo>
                    <a:lnTo>
                      <a:pt x="195" y="1363"/>
                    </a:lnTo>
                    <a:lnTo>
                      <a:pt x="345" y="1363"/>
                    </a:lnTo>
                    <a:lnTo>
                      <a:pt x="379" y="1229"/>
                    </a:lnTo>
                    <a:lnTo>
                      <a:pt x="367" y="1037"/>
                    </a:lnTo>
                    <a:lnTo>
                      <a:pt x="311" y="867"/>
                    </a:lnTo>
                    <a:lnTo>
                      <a:pt x="240" y="654"/>
                    </a:lnTo>
                    <a:lnTo>
                      <a:pt x="207" y="484"/>
                    </a:lnTo>
                    <a:lnTo>
                      <a:pt x="207" y="360"/>
                    </a:lnTo>
                    <a:lnTo>
                      <a:pt x="252" y="249"/>
                    </a:lnTo>
                    <a:lnTo>
                      <a:pt x="322" y="170"/>
                    </a:lnTo>
                    <a:close/>
                  </a:path>
                </a:pathLst>
              </a:custGeom>
              <a:solidFill>
                <a:schemeClr val="tx1"/>
              </a:solidFill>
              <a:ln w="9525">
                <a:noFill/>
                <a:round/>
                <a:headEnd/>
                <a:tailEnd/>
              </a:ln>
            </p:spPr>
            <p:txBody>
              <a:bodyPr>
                <a:prstTxWarp prst="textNoShape">
                  <a:avLst/>
                </a:prstTxWarp>
              </a:bodyPr>
              <a:lstStyle/>
              <a:p>
                <a:endParaRPr lang="en-US"/>
              </a:p>
            </p:txBody>
          </p:sp>
          <p:sp>
            <p:nvSpPr>
              <p:cNvPr id="34836" name="Freeform 13"/>
              <p:cNvSpPr>
                <a:spLocks/>
              </p:cNvSpPr>
              <p:nvPr/>
            </p:nvSpPr>
            <p:spPr bwMode="auto">
              <a:xfrm>
                <a:off x="1453" y="2869"/>
                <a:ext cx="542" cy="1376"/>
              </a:xfrm>
              <a:custGeom>
                <a:avLst/>
                <a:gdLst>
                  <a:gd name="T0" fmla="*/ 71 w 542"/>
                  <a:gd name="T1" fmla="*/ 0 h 1376"/>
                  <a:gd name="T2" fmla="*/ 195 w 542"/>
                  <a:gd name="T3" fmla="*/ 90 h 1376"/>
                  <a:gd name="T4" fmla="*/ 254 w 542"/>
                  <a:gd name="T5" fmla="*/ 226 h 1376"/>
                  <a:gd name="T6" fmla="*/ 277 w 542"/>
                  <a:gd name="T7" fmla="*/ 348 h 1376"/>
                  <a:gd name="T8" fmla="*/ 288 w 542"/>
                  <a:gd name="T9" fmla="*/ 507 h 1376"/>
                  <a:gd name="T10" fmla="*/ 277 w 542"/>
                  <a:gd name="T11" fmla="*/ 722 h 1376"/>
                  <a:gd name="T12" fmla="*/ 231 w 542"/>
                  <a:gd name="T13" fmla="*/ 892 h 1376"/>
                  <a:gd name="T14" fmla="*/ 195 w 542"/>
                  <a:gd name="T15" fmla="*/ 1059 h 1376"/>
                  <a:gd name="T16" fmla="*/ 161 w 542"/>
                  <a:gd name="T17" fmla="*/ 1161 h 1376"/>
                  <a:gd name="T18" fmla="*/ 161 w 542"/>
                  <a:gd name="T19" fmla="*/ 1206 h 1376"/>
                  <a:gd name="T20" fmla="*/ 220 w 542"/>
                  <a:gd name="T21" fmla="*/ 1229 h 1376"/>
                  <a:gd name="T22" fmla="*/ 381 w 542"/>
                  <a:gd name="T23" fmla="*/ 1229 h 1376"/>
                  <a:gd name="T24" fmla="*/ 542 w 542"/>
                  <a:gd name="T25" fmla="*/ 1274 h 1376"/>
                  <a:gd name="T26" fmla="*/ 542 w 542"/>
                  <a:gd name="T27" fmla="*/ 1308 h 1376"/>
                  <a:gd name="T28" fmla="*/ 415 w 542"/>
                  <a:gd name="T29" fmla="*/ 1376 h 1376"/>
                  <a:gd name="T30" fmla="*/ 358 w 542"/>
                  <a:gd name="T31" fmla="*/ 1365 h 1376"/>
                  <a:gd name="T32" fmla="*/ 243 w 542"/>
                  <a:gd name="T33" fmla="*/ 1308 h 1376"/>
                  <a:gd name="T34" fmla="*/ 127 w 542"/>
                  <a:gd name="T35" fmla="*/ 1286 h 1376"/>
                  <a:gd name="T36" fmla="*/ 34 w 542"/>
                  <a:gd name="T37" fmla="*/ 1286 h 1376"/>
                  <a:gd name="T38" fmla="*/ 12 w 542"/>
                  <a:gd name="T39" fmla="*/ 1229 h 1376"/>
                  <a:gd name="T40" fmla="*/ 34 w 542"/>
                  <a:gd name="T41" fmla="*/ 1161 h 1376"/>
                  <a:gd name="T42" fmla="*/ 127 w 542"/>
                  <a:gd name="T43" fmla="*/ 1037 h 1376"/>
                  <a:gd name="T44" fmla="*/ 173 w 542"/>
                  <a:gd name="T45" fmla="*/ 880 h 1376"/>
                  <a:gd name="T46" fmla="*/ 195 w 542"/>
                  <a:gd name="T47" fmla="*/ 699 h 1376"/>
                  <a:gd name="T48" fmla="*/ 173 w 542"/>
                  <a:gd name="T49" fmla="*/ 428 h 1376"/>
                  <a:gd name="T50" fmla="*/ 127 w 542"/>
                  <a:gd name="T51" fmla="*/ 317 h 1376"/>
                  <a:gd name="T52" fmla="*/ 46 w 542"/>
                  <a:gd name="T53" fmla="*/ 226 h 1376"/>
                  <a:gd name="T54" fmla="*/ 0 w 542"/>
                  <a:gd name="T55" fmla="*/ 90 h 1376"/>
                  <a:gd name="T56" fmla="*/ 71 w 542"/>
                  <a:gd name="T57" fmla="*/ 0 h 13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2"/>
                  <a:gd name="T88" fmla="*/ 0 h 1376"/>
                  <a:gd name="T89" fmla="*/ 542 w 542"/>
                  <a:gd name="T90" fmla="*/ 1376 h 13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2" h="1376">
                    <a:moveTo>
                      <a:pt x="71" y="0"/>
                    </a:moveTo>
                    <a:lnTo>
                      <a:pt x="195" y="90"/>
                    </a:lnTo>
                    <a:lnTo>
                      <a:pt x="254" y="226"/>
                    </a:lnTo>
                    <a:lnTo>
                      <a:pt x="277" y="348"/>
                    </a:lnTo>
                    <a:lnTo>
                      <a:pt x="288" y="507"/>
                    </a:lnTo>
                    <a:lnTo>
                      <a:pt x="277" y="722"/>
                    </a:lnTo>
                    <a:lnTo>
                      <a:pt x="231" y="892"/>
                    </a:lnTo>
                    <a:lnTo>
                      <a:pt x="195" y="1059"/>
                    </a:lnTo>
                    <a:lnTo>
                      <a:pt x="161" y="1161"/>
                    </a:lnTo>
                    <a:lnTo>
                      <a:pt x="161" y="1206"/>
                    </a:lnTo>
                    <a:lnTo>
                      <a:pt x="220" y="1229"/>
                    </a:lnTo>
                    <a:lnTo>
                      <a:pt x="381" y="1229"/>
                    </a:lnTo>
                    <a:lnTo>
                      <a:pt x="542" y="1274"/>
                    </a:lnTo>
                    <a:lnTo>
                      <a:pt x="542" y="1308"/>
                    </a:lnTo>
                    <a:lnTo>
                      <a:pt x="415" y="1376"/>
                    </a:lnTo>
                    <a:lnTo>
                      <a:pt x="358" y="1365"/>
                    </a:lnTo>
                    <a:lnTo>
                      <a:pt x="243" y="1308"/>
                    </a:lnTo>
                    <a:lnTo>
                      <a:pt x="127" y="1286"/>
                    </a:lnTo>
                    <a:lnTo>
                      <a:pt x="34" y="1286"/>
                    </a:lnTo>
                    <a:lnTo>
                      <a:pt x="12" y="1229"/>
                    </a:lnTo>
                    <a:lnTo>
                      <a:pt x="34" y="1161"/>
                    </a:lnTo>
                    <a:lnTo>
                      <a:pt x="127" y="1037"/>
                    </a:lnTo>
                    <a:lnTo>
                      <a:pt x="173" y="880"/>
                    </a:lnTo>
                    <a:lnTo>
                      <a:pt x="195" y="699"/>
                    </a:lnTo>
                    <a:lnTo>
                      <a:pt x="173" y="428"/>
                    </a:lnTo>
                    <a:lnTo>
                      <a:pt x="127" y="317"/>
                    </a:lnTo>
                    <a:lnTo>
                      <a:pt x="46" y="226"/>
                    </a:lnTo>
                    <a:lnTo>
                      <a:pt x="0" y="90"/>
                    </a:lnTo>
                    <a:lnTo>
                      <a:pt x="71" y="0"/>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4822" name="Group 14"/>
            <p:cNvGrpSpPr>
              <a:grpSpLocks/>
            </p:cNvGrpSpPr>
            <p:nvPr/>
          </p:nvGrpSpPr>
          <p:grpSpPr bwMode="auto">
            <a:xfrm>
              <a:off x="1252" y="1766"/>
              <a:ext cx="788" cy="1198"/>
              <a:chOff x="1252" y="1766"/>
              <a:chExt cx="788" cy="1198"/>
            </a:xfrm>
          </p:grpSpPr>
          <p:sp>
            <p:nvSpPr>
              <p:cNvPr id="34828" name="Freeform 15"/>
              <p:cNvSpPr>
                <a:spLocks/>
              </p:cNvSpPr>
              <p:nvPr/>
            </p:nvSpPr>
            <p:spPr bwMode="auto">
              <a:xfrm>
                <a:off x="1252" y="1766"/>
                <a:ext cx="788" cy="1198"/>
              </a:xfrm>
              <a:custGeom>
                <a:avLst/>
                <a:gdLst>
                  <a:gd name="T0" fmla="*/ 297 w 788"/>
                  <a:gd name="T1" fmla="*/ 215 h 1198"/>
                  <a:gd name="T2" fmla="*/ 491 w 788"/>
                  <a:gd name="T3" fmla="*/ 453 h 1198"/>
                  <a:gd name="T4" fmla="*/ 697 w 788"/>
                  <a:gd name="T5" fmla="*/ 722 h 1198"/>
                  <a:gd name="T6" fmla="*/ 788 w 788"/>
                  <a:gd name="T7" fmla="*/ 869 h 1198"/>
                  <a:gd name="T8" fmla="*/ 675 w 788"/>
                  <a:gd name="T9" fmla="*/ 1198 h 1198"/>
                  <a:gd name="T10" fmla="*/ 376 w 788"/>
                  <a:gd name="T11" fmla="*/ 1051 h 1198"/>
                  <a:gd name="T12" fmla="*/ 308 w 788"/>
                  <a:gd name="T13" fmla="*/ 654 h 1198"/>
                  <a:gd name="T14" fmla="*/ 251 w 788"/>
                  <a:gd name="T15" fmla="*/ 385 h 1198"/>
                  <a:gd name="T16" fmla="*/ 138 w 788"/>
                  <a:gd name="T17" fmla="*/ 260 h 1198"/>
                  <a:gd name="T18" fmla="*/ 0 w 788"/>
                  <a:gd name="T19" fmla="*/ 159 h 1198"/>
                  <a:gd name="T20" fmla="*/ 68 w 788"/>
                  <a:gd name="T21" fmla="*/ 34 h 1198"/>
                  <a:gd name="T22" fmla="*/ 263 w 788"/>
                  <a:gd name="T23" fmla="*/ 0 h 1198"/>
                  <a:gd name="T24" fmla="*/ 342 w 788"/>
                  <a:gd name="T25" fmla="*/ 57 h 1198"/>
                  <a:gd name="T26" fmla="*/ 297 w 788"/>
                  <a:gd name="T27" fmla="*/ 215 h 1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88"/>
                  <a:gd name="T43" fmla="*/ 0 h 1198"/>
                  <a:gd name="T44" fmla="*/ 788 w 788"/>
                  <a:gd name="T45" fmla="*/ 1198 h 1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88" h="1198">
                    <a:moveTo>
                      <a:pt x="297" y="215"/>
                    </a:moveTo>
                    <a:lnTo>
                      <a:pt x="491" y="453"/>
                    </a:lnTo>
                    <a:lnTo>
                      <a:pt x="697" y="722"/>
                    </a:lnTo>
                    <a:lnTo>
                      <a:pt x="788" y="869"/>
                    </a:lnTo>
                    <a:lnTo>
                      <a:pt x="675" y="1198"/>
                    </a:lnTo>
                    <a:lnTo>
                      <a:pt x="376" y="1051"/>
                    </a:lnTo>
                    <a:lnTo>
                      <a:pt x="308" y="654"/>
                    </a:lnTo>
                    <a:lnTo>
                      <a:pt x="251" y="385"/>
                    </a:lnTo>
                    <a:lnTo>
                      <a:pt x="138" y="260"/>
                    </a:lnTo>
                    <a:lnTo>
                      <a:pt x="0" y="159"/>
                    </a:lnTo>
                    <a:lnTo>
                      <a:pt x="68" y="34"/>
                    </a:lnTo>
                    <a:lnTo>
                      <a:pt x="263" y="0"/>
                    </a:lnTo>
                    <a:lnTo>
                      <a:pt x="342" y="57"/>
                    </a:lnTo>
                    <a:lnTo>
                      <a:pt x="297" y="215"/>
                    </a:lnTo>
                    <a:close/>
                  </a:path>
                </a:pathLst>
              </a:custGeom>
              <a:solidFill>
                <a:schemeClr val="accent1"/>
              </a:solidFill>
              <a:ln w="9525">
                <a:noFill/>
                <a:round/>
                <a:headEnd/>
                <a:tailEnd/>
              </a:ln>
            </p:spPr>
            <p:txBody>
              <a:bodyPr>
                <a:prstTxWarp prst="textNoShape">
                  <a:avLst/>
                </a:prstTxWarp>
              </a:bodyPr>
              <a:lstStyle/>
              <a:p>
                <a:endParaRPr lang="en-US"/>
              </a:p>
            </p:txBody>
          </p:sp>
          <p:sp>
            <p:nvSpPr>
              <p:cNvPr id="34829" name="Freeform 16"/>
              <p:cNvSpPr>
                <a:spLocks/>
              </p:cNvSpPr>
              <p:nvPr/>
            </p:nvSpPr>
            <p:spPr bwMode="auto">
              <a:xfrm>
                <a:off x="1304" y="1798"/>
                <a:ext cx="267" cy="237"/>
              </a:xfrm>
              <a:custGeom>
                <a:avLst/>
                <a:gdLst>
                  <a:gd name="T0" fmla="*/ 143 w 267"/>
                  <a:gd name="T1" fmla="*/ 237 h 237"/>
                  <a:gd name="T2" fmla="*/ 0 w 267"/>
                  <a:gd name="T3" fmla="*/ 129 h 237"/>
                  <a:gd name="T4" fmla="*/ 18 w 267"/>
                  <a:gd name="T5" fmla="*/ 18 h 237"/>
                  <a:gd name="T6" fmla="*/ 213 w 267"/>
                  <a:gd name="T7" fmla="*/ 0 h 237"/>
                  <a:gd name="T8" fmla="*/ 267 w 267"/>
                  <a:gd name="T9" fmla="*/ 54 h 237"/>
                  <a:gd name="T10" fmla="*/ 143 w 267"/>
                  <a:gd name="T11" fmla="*/ 237 h 237"/>
                  <a:gd name="T12" fmla="*/ 0 60000 65536"/>
                  <a:gd name="T13" fmla="*/ 0 60000 65536"/>
                  <a:gd name="T14" fmla="*/ 0 60000 65536"/>
                  <a:gd name="T15" fmla="*/ 0 60000 65536"/>
                  <a:gd name="T16" fmla="*/ 0 60000 65536"/>
                  <a:gd name="T17" fmla="*/ 0 60000 65536"/>
                  <a:gd name="T18" fmla="*/ 0 w 267"/>
                  <a:gd name="T19" fmla="*/ 0 h 237"/>
                  <a:gd name="T20" fmla="*/ 267 w 267"/>
                  <a:gd name="T21" fmla="*/ 237 h 237"/>
                </a:gdLst>
                <a:ahLst/>
                <a:cxnLst>
                  <a:cxn ang="T12">
                    <a:pos x="T0" y="T1"/>
                  </a:cxn>
                  <a:cxn ang="T13">
                    <a:pos x="T2" y="T3"/>
                  </a:cxn>
                  <a:cxn ang="T14">
                    <a:pos x="T4" y="T5"/>
                  </a:cxn>
                  <a:cxn ang="T15">
                    <a:pos x="T6" y="T7"/>
                  </a:cxn>
                  <a:cxn ang="T16">
                    <a:pos x="T8" y="T9"/>
                  </a:cxn>
                  <a:cxn ang="T17">
                    <a:pos x="T10" y="T11"/>
                  </a:cxn>
                </a:cxnLst>
                <a:rect l="T18" t="T19" r="T20" b="T21"/>
                <a:pathLst>
                  <a:path w="267" h="237">
                    <a:moveTo>
                      <a:pt x="143" y="237"/>
                    </a:moveTo>
                    <a:lnTo>
                      <a:pt x="0" y="129"/>
                    </a:lnTo>
                    <a:lnTo>
                      <a:pt x="18" y="18"/>
                    </a:lnTo>
                    <a:lnTo>
                      <a:pt x="213" y="0"/>
                    </a:lnTo>
                    <a:lnTo>
                      <a:pt x="267" y="54"/>
                    </a:lnTo>
                    <a:lnTo>
                      <a:pt x="143" y="237"/>
                    </a:lnTo>
                    <a:close/>
                  </a:path>
                </a:pathLst>
              </a:custGeom>
              <a:solidFill>
                <a:schemeClr val="accent1"/>
              </a:solidFill>
              <a:ln w="9525">
                <a:noFill/>
                <a:round/>
                <a:headEnd/>
                <a:tailEnd/>
              </a:ln>
            </p:spPr>
            <p:txBody>
              <a:bodyPr>
                <a:prstTxWarp prst="textNoShape">
                  <a:avLst/>
                </a:prstTxWarp>
              </a:bodyPr>
              <a:lstStyle/>
              <a:p>
                <a:endParaRPr lang="en-US"/>
              </a:p>
            </p:txBody>
          </p:sp>
          <p:sp>
            <p:nvSpPr>
              <p:cNvPr id="34830" name="Freeform 17"/>
              <p:cNvSpPr>
                <a:spLocks/>
              </p:cNvSpPr>
              <p:nvPr/>
            </p:nvSpPr>
            <p:spPr bwMode="auto">
              <a:xfrm>
                <a:off x="1469" y="2017"/>
                <a:ext cx="503" cy="888"/>
              </a:xfrm>
              <a:custGeom>
                <a:avLst/>
                <a:gdLst>
                  <a:gd name="T0" fmla="*/ 0 w 503"/>
                  <a:gd name="T1" fmla="*/ 34 h 888"/>
                  <a:gd name="T2" fmla="*/ 71 w 503"/>
                  <a:gd name="T3" fmla="*/ 0 h 888"/>
                  <a:gd name="T4" fmla="*/ 503 w 503"/>
                  <a:gd name="T5" fmla="*/ 598 h 888"/>
                  <a:gd name="T6" fmla="*/ 433 w 503"/>
                  <a:gd name="T7" fmla="*/ 888 h 888"/>
                  <a:gd name="T8" fmla="*/ 209 w 503"/>
                  <a:gd name="T9" fmla="*/ 768 h 888"/>
                  <a:gd name="T10" fmla="*/ 157 w 503"/>
                  <a:gd name="T11" fmla="*/ 496 h 888"/>
                  <a:gd name="T12" fmla="*/ 86 w 503"/>
                  <a:gd name="T13" fmla="*/ 204 h 888"/>
                  <a:gd name="T14" fmla="*/ 0 w 503"/>
                  <a:gd name="T15" fmla="*/ 34 h 888"/>
                  <a:gd name="T16" fmla="*/ 0 60000 65536"/>
                  <a:gd name="T17" fmla="*/ 0 60000 65536"/>
                  <a:gd name="T18" fmla="*/ 0 60000 65536"/>
                  <a:gd name="T19" fmla="*/ 0 60000 65536"/>
                  <a:gd name="T20" fmla="*/ 0 60000 65536"/>
                  <a:gd name="T21" fmla="*/ 0 60000 65536"/>
                  <a:gd name="T22" fmla="*/ 0 60000 65536"/>
                  <a:gd name="T23" fmla="*/ 0 60000 65536"/>
                  <a:gd name="T24" fmla="*/ 0 w 503"/>
                  <a:gd name="T25" fmla="*/ 0 h 888"/>
                  <a:gd name="T26" fmla="*/ 503 w 503"/>
                  <a:gd name="T27" fmla="*/ 888 h 8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03" h="888">
                    <a:moveTo>
                      <a:pt x="0" y="34"/>
                    </a:moveTo>
                    <a:lnTo>
                      <a:pt x="71" y="0"/>
                    </a:lnTo>
                    <a:lnTo>
                      <a:pt x="503" y="598"/>
                    </a:lnTo>
                    <a:lnTo>
                      <a:pt x="433" y="888"/>
                    </a:lnTo>
                    <a:lnTo>
                      <a:pt x="209" y="768"/>
                    </a:lnTo>
                    <a:lnTo>
                      <a:pt x="157" y="496"/>
                    </a:lnTo>
                    <a:lnTo>
                      <a:pt x="86" y="204"/>
                    </a:lnTo>
                    <a:lnTo>
                      <a:pt x="0" y="34"/>
                    </a:lnTo>
                    <a:close/>
                  </a:path>
                </a:pathLst>
              </a:custGeom>
              <a:solidFill>
                <a:schemeClr val="accent1"/>
              </a:solidFill>
              <a:ln w="9525">
                <a:noFill/>
                <a:round/>
                <a:headEnd/>
                <a:tailEnd/>
              </a:ln>
            </p:spPr>
            <p:txBody>
              <a:bodyPr>
                <a:prstTxWarp prst="textNoShape">
                  <a:avLst/>
                </a:prstTxWarp>
              </a:bodyPr>
              <a:lstStyle/>
              <a:p>
                <a:endParaRPr lang="en-US"/>
              </a:p>
            </p:txBody>
          </p:sp>
        </p:grpSp>
        <p:grpSp>
          <p:nvGrpSpPr>
            <p:cNvPr id="34823" name="Group 18"/>
            <p:cNvGrpSpPr>
              <a:grpSpLocks/>
            </p:cNvGrpSpPr>
            <p:nvPr/>
          </p:nvGrpSpPr>
          <p:grpSpPr bwMode="auto">
            <a:xfrm flipH="1">
              <a:off x="819" y="176"/>
              <a:ext cx="797" cy="944"/>
              <a:chOff x="4060" y="5"/>
              <a:chExt cx="797" cy="944"/>
            </a:xfrm>
          </p:grpSpPr>
          <p:sp>
            <p:nvSpPr>
              <p:cNvPr id="34824" name="Freeform 19"/>
              <p:cNvSpPr>
                <a:spLocks/>
              </p:cNvSpPr>
              <p:nvPr/>
            </p:nvSpPr>
            <p:spPr bwMode="auto">
              <a:xfrm>
                <a:off x="4094" y="417"/>
                <a:ext cx="597" cy="498"/>
              </a:xfrm>
              <a:custGeom>
                <a:avLst/>
                <a:gdLst>
                  <a:gd name="T0" fmla="*/ 0 w 597"/>
                  <a:gd name="T1" fmla="*/ 312 h 498"/>
                  <a:gd name="T2" fmla="*/ 0 w 597"/>
                  <a:gd name="T3" fmla="*/ 242 h 498"/>
                  <a:gd name="T4" fmla="*/ 34 w 597"/>
                  <a:gd name="T5" fmla="*/ 138 h 498"/>
                  <a:gd name="T6" fmla="*/ 104 w 597"/>
                  <a:gd name="T7" fmla="*/ 70 h 498"/>
                  <a:gd name="T8" fmla="*/ 206 w 597"/>
                  <a:gd name="T9" fmla="*/ 0 h 498"/>
                  <a:gd name="T10" fmla="*/ 299 w 597"/>
                  <a:gd name="T11" fmla="*/ 0 h 498"/>
                  <a:gd name="T12" fmla="*/ 367 w 597"/>
                  <a:gd name="T13" fmla="*/ 0 h 498"/>
                  <a:gd name="T14" fmla="*/ 448 w 597"/>
                  <a:gd name="T15" fmla="*/ 34 h 498"/>
                  <a:gd name="T16" fmla="*/ 530 w 597"/>
                  <a:gd name="T17" fmla="*/ 138 h 498"/>
                  <a:gd name="T18" fmla="*/ 597 w 597"/>
                  <a:gd name="T19" fmla="*/ 255 h 498"/>
                  <a:gd name="T20" fmla="*/ 597 w 597"/>
                  <a:gd name="T21" fmla="*/ 394 h 498"/>
                  <a:gd name="T22" fmla="*/ 564 w 597"/>
                  <a:gd name="T23" fmla="*/ 498 h 498"/>
                  <a:gd name="T24" fmla="*/ 367 w 597"/>
                  <a:gd name="T25" fmla="*/ 464 h 498"/>
                  <a:gd name="T26" fmla="*/ 265 w 597"/>
                  <a:gd name="T27" fmla="*/ 452 h 498"/>
                  <a:gd name="T28" fmla="*/ 138 w 597"/>
                  <a:gd name="T29" fmla="*/ 394 h 498"/>
                  <a:gd name="T30" fmla="*/ 0 w 597"/>
                  <a:gd name="T31" fmla="*/ 312 h 4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7"/>
                  <a:gd name="T49" fmla="*/ 0 h 498"/>
                  <a:gd name="T50" fmla="*/ 597 w 597"/>
                  <a:gd name="T51" fmla="*/ 498 h 49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7" h="498">
                    <a:moveTo>
                      <a:pt x="0" y="312"/>
                    </a:moveTo>
                    <a:lnTo>
                      <a:pt x="0" y="242"/>
                    </a:lnTo>
                    <a:lnTo>
                      <a:pt x="34" y="138"/>
                    </a:lnTo>
                    <a:lnTo>
                      <a:pt x="104" y="70"/>
                    </a:lnTo>
                    <a:lnTo>
                      <a:pt x="206" y="0"/>
                    </a:lnTo>
                    <a:lnTo>
                      <a:pt x="299" y="0"/>
                    </a:lnTo>
                    <a:lnTo>
                      <a:pt x="367" y="0"/>
                    </a:lnTo>
                    <a:lnTo>
                      <a:pt x="448" y="34"/>
                    </a:lnTo>
                    <a:lnTo>
                      <a:pt x="530" y="138"/>
                    </a:lnTo>
                    <a:lnTo>
                      <a:pt x="597" y="255"/>
                    </a:lnTo>
                    <a:lnTo>
                      <a:pt x="597" y="394"/>
                    </a:lnTo>
                    <a:lnTo>
                      <a:pt x="564" y="498"/>
                    </a:lnTo>
                    <a:lnTo>
                      <a:pt x="367" y="464"/>
                    </a:lnTo>
                    <a:lnTo>
                      <a:pt x="265" y="452"/>
                    </a:lnTo>
                    <a:lnTo>
                      <a:pt x="138" y="394"/>
                    </a:lnTo>
                    <a:lnTo>
                      <a:pt x="0" y="312"/>
                    </a:lnTo>
                    <a:close/>
                  </a:path>
                </a:pathLst>
              </a:custGeom>
              <a:solidFill>
                <a:srgbClr val="CF0E30"/>
              </a:solidFill>
              <a:ln w="9525">
                <a:noFill/>
                <a:round/>
                <a:headEnd/>
                <a:tailEnd/>
              </a:ln>
            </p:spPr>
            <p:txBody>
              <a:bodyPr>
                <a:prstTxWarp prst="textNoShape">
                  <a:avLst/>
                </a:prstTxWarp>
              </a:bodyPr>
              <a:lstStyle/>
              <a:p>
                <a:endParaRPr lang="en-US"/>
              </a:p>
            </p:txBody>
          </p:sp>
          <p:sp>
            <p:nvSpPr>
              <p:cNvPr id="34825" name="Freeform 20"/>
              <p:cNvSpPr>
                <a:spLocks/>
              </p:cNvSpPr>
              <p:nvPr/>
            </p:nvSpPr>
            <p:spPr bwMode="auto">
              <a:xfrm>
                <a:off x="4284" y="428"/>
                <a:ext cx="240" cy="453"/>
              </a:xfrm>
              <a:custGeom>
                <a:avLst/>
                <a:gdLst>
                  <a:gd name="T0" fmla="*/ 0 w 240"/>
                  <a:gd name="T1" fmla="*/ 383 h 453"/>
                  <a:gd name="T2" fmla="*/ 47 w 240"/>
                  <a:gd name="T3" fmla="*/ 233 h 453"/>
                  <a:gd name="T4" fmla="*/ 167 w 240"/>
                  <a:gd name="T5" fmla="*/ 47 h 453"/>
                  <a:gd name="T6" fmla="*/ 204 w 240"/>
                  <a:gd name="T7" fmla="*/ 0 h 453"/>
                  <a:gd name="T8" fmla="*/ 240 w 240"/>
                  <a:gd name="T9" fmla="*/ 186 h 453"/>
                  <a:gd name="T10" fmla="*/ 192 w 240"/>
                  <a:gd name="T11" fmla="*/ 360 h 453"/>
                  <a:gd name="T12" fmla="*/ 181 w 240"/>
                  <a:gd name="T13" fmla="*/ 453 h 453"/>
                  <a:gd name="T14" fmla="*/ 61 w 240"/>
                  <a:gd name="T15" fmla="*/ 453 h 453"/>
                  <a:gd name="T16" fmla="*/ 0 w 240"/>
                  <a:gd name="T17" fmla="*/ 383 h 4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0"/>
                  <a:gd name="T28" fmla="*/ 0 h 453"/>
                  <a:gd name="T29" fmla="*/ 240 w 240"/>
                  <a:gd name="T30" fmla="*/ 453 h 4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0" h="453">
                    <a:moveTo>
                      <a:pt x="0" y="383"/>
                    </a:moveTo>
                    <a:lnTo>
                      <a:pt x="47" y="233"/>
                    </a:lnTo>
                    <a:lnTo>
                      <a:pt x="167" y="47"/>
                    </a:lnTo>
                    <a:lnTo>
                      <a:pt x="204" y="0"/>
                    </a:lnTo>
                    <a:lnTo>
                      <a:pt x="240" y="186"/>
                    </a:lnTo>
                    <a:lnTo>
                      <a:pt x="192" y="360"/>
                    </a:lnTo>
                    <a:lnTo>
                      <a:pt x="181" y="453"/>
                    </a:lnTo>
                    <a:lnTo>
                      <a:pt x="61" y="453"/>
                    </a:lnTo>
                    <a:lnTo>
                      <a:pt x="0" y="383"/>
                    </a:lnTo>
                    <a:close/>
                  </a:path>
                </a:pathLst>
              </a:custGeom>
              <a:solidFill>
                <a:srgbClr val="FAFD00"/>
              </a:solidFill>
              <a:ln w="9525">
                <a:noFill/>
                <a:round/>
                <a:headEnd/>
                <a:tailEnd/>
              </a:ln>
            </p:spPr>
            <p:txBody>
              <a:bodyPr>
                <a:prstTxWarp prst="textNoShape">
                  <a:avLst/>
                </a:prstTxWarp>
              </a:bodyPr>
              <a:lstStyle/>
              <a:p>
                <a:endParaRPr lang="en-US"/>
              </a:p>
            </p:txBody>
          </p:sp>
          <p:sp>
            <p:nvSpPr>
              <p:cNvPr id="34826" name="Freeform 21"/>
              <p:cNvSpPr>
                <a:spLocks/>
              </p:cNvSpPr>
              <p:nvPr/>
            </p:nvSpPr>
            <p:spPr bwMode="auto">
              <a:xfrm>
                <a:off x="4193" y="27"/>
                <a:ext cx="621" cy="408"/>
              </a:xfrm>
              <a:custGeom>
                <a:avLst/>
                <a:gdLst>
                  <a:gd name="T0" fmla="*/ 322 w 621"/>
                  <a:gd name="T1" fmla="*/ 211 h 408"/>
                  <a:gd name="T2" fmla="*/ 161 w 621"/>
                  <a:gd name="T3" fmla="*/ 197 h 408"/>
                  <a:gd name="T4" fmla="*/ 46 w 621"/>
                  <a:gd name="T5" fmla="*/ 141 h 408"/>
                  <a:gd name="T6" fmla="*/ 0 w 621"/>
                  <a:gd name="T7" fmla="*/ 93 h 408"/>
                  <a:gd name="T8" fmla="*/ 46 w 621"/>
                  <a:gd name="T9" fmla="*/ 11 h 408"/>
                  <a:gd name="T10" fmla="*/ 127 w 621"/>
                  <a:gd name="T11" fmla="*/ 0 h 408"/>
                  <a:gd name="T12" fmla="*/ 218 w 621"/>
                  <a:gd name="T13" fmla="*/ 0 h 408"/>
                  <a:gd name="T14" fmla="*/ 288 w 621"/>
                  <a:gd name="T15" fmla="*/ 104 h 408"/>
                  <a:gd name="T16" fmla="*/ 403 w 621"/>
                  <a:gd name="T17" fmla="*/ 197 h 408"/>
                  <a:gd name="T18" fmla="*/ 505 w 621"/>
                  <a:gd name="T19" fmla="*/ 211 h 408"/>
                  <a:gd name="T20" fmla="*/ 609 w 621"/>
                  <a:gd name="T21" fmla="*/ 267 h 408"/>
                  <a:gd name="T22" fmla="*/ 621 w 621"/>
                  <a:gd name="T23" fmla="*/ 396 h 408"/>
                  <a:gd name="T24" fmla="*/ 553 w 621"/>
                  <a:gd name="T25" fmla="*/ 408 h 408"/>
                  <a:gd name="T26" fmla="*/ 415 w 621"/>
                  <a:gd name="T27" fmla="*/ 360 h 408"/>
                  <a:gd name="T28" fmla="*/ 322 w 621"/>
                  <a:gd name="T29" fmla="*/ 211 h 40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21"/>
                  <a:gd name="T46" fmla="*/ 0 h 408"/>
                  <a:gd name="T47" fmla="*/ 621 w 621"/>
                  <a:gd name="T48" fmla="*/ 408 h 40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21" h="408">
                    <a:moveTo>
                      <a:pt x="322" y="211"/>
                    </a:moveTo>
                    <a:lnTo>
                      <a:pt x="161" y="197"/>
                    </a:lnTo>
                    <a:lnTo>
                      <a:pt x="46" y="141"/>
                    </a:lnTo>
                    <a:lnTo>
                      <a:pt x="0" y="93"/>
                    </a:lnTo>
                    <a:lnTo>
                      <a:pt x="46" y="11"/>
                    </a:lnTo>
                    <a:lnTo>
                      <a:pt x="127" y="0"/>
                    </a:lnTo>
                    <a:lnTo>
                      <a:pt x="218" y="0"/>
                    </a:lnTo>
                    <a:lnTo>
                      <a:pt x="288" y="104"/>
                    </a:lnTo>
                    <a:lnTo>
                      <a:pt x="403" y="197"/>
                    </a:lnTo>
                    <a:lnTo>
                      <a:pt x="505" y="211"/>
                    </a:lnTo>
                    <a:lnTo>
                      <a:pt x="609" y="267"/>
                    </a:lnTo>
                    <a:lnTo>
                      <a:pt x="621" y="396"/>
                    </a:lnTo>
                    <a:lnTo>
                      <a:pt x="553" y="408"/>
                    </a:lnTo>
                    <a:lnTo>
                      <a:pt x="415" y="360"/>
                    </a:lnTo>
                    <a:lnTo>
                      <a:pt x="322" y="211"/>
                    </a:lnTo>
                    <a:close/>
                  </a:path>
                </a:pathLst>
              </a:custGeom>
              <a:solidFill>
                <a:srgbClr val="FAFD00"/>
              </a:solidFill>
              <a:ln w="9525">
                <a:noFill/>
                <a:round/>
                <a:headEnd/>
                <a:tailEnd/>
              </a:ln>
            </p:spPr>
            <p:txBody>
              <a:bodyPr>
                <a:prstTxWarp prst="textNoShape">
                  <a:avLst/>
                </a:prstTxWarp>
              </a:bodyPr>
              <a:lstStyle/>
              <a:p>
                <a:endParaRPr lang="en-US"/>
              </a:p>
            </p:txBody>
          </p:sp>
          <p:sp>
            <p:nvSpPr>
              <p:cNvPr id="34827" name="Freeform 22"/>
              <p:cNvSpPr>
                <a:spLocks/>
              </p:cNvSpPr>
              <p:nvPr/>
            </p:nvSpPr>
            <p:spPr bwMode="auto">
              <a:xfrm>
                <a:off x="4060" y="5"/>
                <a:ext cx="797" cy="944"/>
              </a:xfrm>
              <a:custGeom>
                <a:avLst/>
                <a:gdLst>
                  <a:gd name="T0" fmla="*/ 0 w 797"/>
                  <a:gd name="T1" fmla="*/ 636 h 944"/>
                  <a:gd name="T2" fmla="*/ 262 w 797"/>
                  <a:gd name="T3" fmla="*/ 375 h 944"/>
                  <a:gd name="T4" fmla="*/ 432 w 797"/>
                  <a:gd name="T5" fmla="*/ 296 h 944"/>
                  <a:gd name="T6" fmla="*/ 228 w 797"/>
                  <a:gd name="T7" fmla="*/ 226 h 944"/>
                  <a:gd name="T8" fmla="*/ 102 w 797"/>
                  <a:gd name="T9" fmla="*/ 79 h 944"/>
                  <a:gd name="T10" fmla="*/ 308 w 797"/>
                  <a:gd name="T11" fmla="*/ 0 h 944"/>
                  <a:gd name="T12" fmla="*/ 251 w 797"/>
                  <a:gd name="T13" fmla="*/ 45 h 944"/>
                  <a:gd name="T14" fmla="*/ 181 w 797"/>
                  <a:gd name="T15" fmla="*/ 124 h 944"/>
                  <a:gd name="T16" fmla="*/ 376 w 797"/>
                  <a:gd name="T17" fmla="*/ 203 h 944"/>
                  <a:gd name="T18" fmla="*/ 410 w 797"/>
                  <a:gd name="T19" fmla="*/ 135 h 944"/>
                  <a:gd name="T20" fmla="*/ 444 w 797"/>
                  <a:gd name="T21" fmla="*/ 113 h 944"/>
                  <a:gd name="T22" fmla="*/ 627 w 797"/>
                  <a:gd name="T23" fmla="*/ 192 h 944"/>
                  <a:gd name="T24" fmla="*/ 774 w 797"/>
                  <a:gd name="T25" fmla="*/ 319 h 944"/>
                  <a:gd name="T26" fmla="*/ 718 w 797"/>
                  <a:gd name="T27" fmla="*/ 443 h 944"/>
                  <a:gd name="T28" fmla="*/ 718 w 797"/>
                  <a:gd name="T29" fmla="*/ 375 h 944"/>
                  <a:gd name="T30" fmla="*/ 650 w 797"/>
                  <a:gd name="T31" fmla="*/ 262 h 944"/>
                  <a:gd name="T32" fmla="*/ 511 w 797"/>
                  <a:gd name="T33" fmla="*/ 251 h 944"/>
                  <a:gd name="T34" fmla="*/ 638 w 797"/>
                  <a:gd name="T35" fmla="*/ 375 h 944"/>
                  <a:gd name="T36" fmla="*/ 591 w 797"/>
                  <a:gd name="T37" fmla="*/ 398 h 944"/>
                  <a:gd name="T38" fmla="*/ 455 w 797"/>
                  <a:gd name="T39" fmla="*/ 364 h 944"/>
                  <a:gd name="T40" fmla="*/ 511 w 797"/>
                  <a:gd name="T41" fmla="*/ 455 h 944"/>
                  <a:gd name="T42" fmla="*/ 650 w 797"/>
                  <a:gd name="T43" fmla="*/ 624 h 944"/>
                  <a:gd name="T44" fmla="*/ 638 w 797"/>
                  <a:gd name="T45" fmla="*/ 887 h 944"/>
                  <a:gd name="T46" fmla="*/ 262 w 797"/>
                  <a:gd name="T47" fmla="*/ 876 h 944"/>
                  <a:gd name="T48" fmla="*/ 181 w 797"/>
                  <a:gd name="T49" fmla="*/ 763 h 944"/>
                  <a:gd name="T50" fmla="*/ 557 w 797"/>
                  <a:gd name="T51" fmla="*/ 853 h 944"/>
                  <a:gd name="T52" fmla="*/ 604 w 797"/>
                  <a:gd name="T53" fmla="*/ 774 h 944"/>
                  <a:gd name="T54" fmla="*/ 534 w 797"/>
                  <a:gd name="T55" fmla="*/ 568 h 944"/>
                  <a:gd name="T56" fmla="*/ 489 w 797"/>
                  <a:gd name="T57" fmla="*/ 624 h 944"/>
                  <a:gd name="T58" fmla="*/ 421 w 797"/>
                  <a:gd name="T59" fmla="*/ 647 h 944"/>
                  <a:gd name="T60" fmla="*/ 330 w 797"/>
                  <a:gd name="T61" fmla="*/ 613 h 944"/>
                  <a:gd name="T62" fmla="*/ 262 w 797"/>
                  <a:gd name="T63" fmla="*/ 579 h 944"/>
                  <a:gd name="T64" fmla="*/ 296 w 797"/>
                  <a:gd name="T65" fmla="*/ 443 h 944"/>
                  <a:gd name="T66" fmla="*/ 124 w 797"/>
                  <a:gd name="T67" fmla="*/ 534 h 944"/>
                  <a:gd name="T68" fmla="*/ 68 w 797"/>
                  <a:gd name="T69" fmla="*/ 692 h 944"/>
                  <a:gd name="T70" fmla="*/ 11 w 797"/>
                  <a:gd name="T71" fmla="*/ 774 h 9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7"/>
                  <a:gd name="T109" fmla="*/ 0 h 944"/>
                  <a:gd name="T110" fmla="*/ 797 w 797"/>
                  <a:gd name="T111" fmla="*/ 944 h 94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7" h="944">
                    <a:moveTo>
                      <a:pt x="11" y="774"/>
                    </a:moveTo>
                    <a:lnTo>
                      <a:pt x="0" y="636"/>
                    </a:lnTo>
                    <a:lnTo>
                      <a:pt x="79" y="489"/>
                    </a:lnTo>
                    <a:lnTo>
                      <a:pt x="262" y="375"/>
                    </a:lnTo>
                    <a:lnTo>
                      <a:pt x="387" y="375"/>
                    </a:lnTo>
                    <a:lnTo>
                      <a:pt x="432" y="296"/>
                    </a:lnTo>
                    <a:lnTo>
                      <a:pt x="353" y="262"/>
                    </a:lnTo>
                    <a:lnTo>
                      <a:pt x="228" y="226"/>
                    </a:lnTo>
                    <a:lnTo>
                      <a:pt x="136" y="181"/>
                    </a:lnTo>
                    <a:lnTo>
                      <a:pt x="102" y="79"/>
                    </a:lnTo>
                    <a:lnTo>
                      <a:pt x="181" y="0"/>
                    </a:lnTo>
                    <a:lnTo>
                      <a:pt x="308" y="0"/>
                    </a:lnTo>
                    <a:lnTo>
                      <a:pt x="376" y="56"/>
                    </a:lnTo>
                    <a:lnTo>
                      <a:pt x="251" y="45"/>
                    </a:lnTo>
                    <a:lnTo>
                      <a:pt x="181" y="56"/>
                    </a:lnTo>
                    <a:lnTo>
                      <a:pt x="181" y="124"/>
                    </a:lnTo>
                    <a:lnTo>
                      <a:pt x="262" y="169"/>
                    </a:lnTo>
                    <a:lnTo>
                      <a:pt x="376" y="203"/>
                    </a:lnTo>
                    <a:lnTo>
                      <a:pt x="432" y="203"/>
                    </a:lnTo>
                    <a:lnTo>
                      <a:pt x="410" y="135"/>
                    </a:lnTo>
                    <a:lnTo>
                      <a:pt x="387" y="90"/>
                    </a:lnTo>
                    <a:lnTo>
                      <a:pt x="444" y="113"/>
                    </a:lnTo>
                    <a:lnTo>
                      <a:pt x="511" y="192"/>
                    </a:lnTo>
                    <a:lnTo>
                      <a:pt x="627" y="192"/>
                    </a:lnTo>
                    <a:lnTo>
                      <a:pt x="729" y="215"/>
                    </a:lnTo>
                    <a:lnTo>
                      <a:pt x="774" y="319"/>
                    </a:lnTo>
                    <a:lnTo>
                      <a:pt x="797" y="409"/>
                    </a:lnTo>
                    <a:lnTo>
                      <a:pt x="718" y="443"/>
                    </a:lnTo>
                    <a:lnTo>
                      <a:pt x="661" y="432"/>
                    </a:lnTo>
                    <a:lnTo>
                      <a:pt x="718" y="375"/>
                    </a:lnTo>
                    <a:lnTo>
                      <a:pt x="718" y="307"/>
                    </a:lnTo>
                    <a:lnTo>
                      <a:pt x="650" y="262"/>
                    </a:lnTo>
                    <a:lnTo>
                      <a:pt x="545" y="251"/>
                    </a:lnTo>
                    <a:lnTo>
                      <a:pt x="511" y="251"/>
                    </a:lnTo>
                    <a:lnTo>
                      <a:pt x="545" y="319"/>
                    </a:lnTo>
                    <a:lnTo>
                      <a:pt x="638" y="375"/>
                    </a:lnTo>
                    <a:lnTo>
                      <a:pt x="684" y="375"/>
                    </a:lnTo>
                    <a:lnTo>
                      <a:pt x="591" y="398"/>
                    </a:lnTo>
                    <a:lnTo>
                      <a:pt x="500" y="364"/>
                    </a:lnTo>
                    <a:lnTo>
                      <a:pt x="455" y="364"/>
                    </a:lnTo>
                    <a:lnTo>
                      <a:pt x="444" y="409"/>
                    </a:lnTo>
                    <a:lnTo>
                      <a:pt x="511" y="455"/>
                    </a:lnTo>
                    <a:lnTo>
                      <a:pt x="579" y="500"/>
                    </a:lnTo>
                    <a:lnTo>
                      <a:pt x="650" y="624"/>
                    </a:lnTo>
                    <a:lnTo>
                      <a:pt x="661" y="763"/>
                    </a:lnTo>
                    <a:lnTo>
                      <a:pt x="638" y="887"/>
                    </a:lnTo>
                    <a:lnTo>
                      <a:pt x="616" y="944"/>
                    </a:lnTo>
                    <a:lnTo>
                      <a:pt x="262" y="876"/>
                    </a:lnTo>
                    <a:lnTo>
                      <a:pt x="113" y="774"/>
                    </a:lnTo>
                    <a:lnTo>
                      <a:pt x="181" y="763"/>
                    </a:lnTo>
                    <a:lnTo>
                      <a:pt x="308" y="830"/>
                    </a:lnTo>
                    <a:lnTo>
                      <a:pt x="557" y="853"/>
                    </a:lnTo>
                    <a:lnTo>
                      <a:pt x="579" y="853"/>
                    </a:lnTo>
                    <a:lnTo>
                      <a:pt x="604" y="774"/>
                    </a:lnTo>
                    <a:lnTo>
                      <a:pt x="591" y="670"/>
                    </a:lnTo>
                    <a:lnTo>
                      <a:pt x="534" y="568"/>
                    </a:lnTo>
                    <a:lnTo>
                      <a:pt x="466" y="489"/>
                    </a:lnTo>
                    <a:lnTo>
                      <a:pt x="489" y="624"/>
                    </a:lnTo>
                    <a:lnTo>
                      <a:pt x="410" y="797"/>
                    </a:lnTo>
                    <a:lnTo>
                      <a:pt x="421" y="647"/>
                    </a:lnTo>
                    <a:lnTo>
                      <a:pt x="410" y="477"/>
                    </a:lnTo>
                    <a:lnTo>
                      <a:pt x="330" y="613"/>
                    </a:lnTo>
                    <a:lnTo>
                      <a:pt x="262" y="740"/>
                    </a:lnTo>
                    <a:lnTo>
                      <a:pt x="262" y="579"/>
                    </a:lnTo>
                    <a:lnTo>
                      <a:pt x="364" y="455"/>
                    </a:lnTo>
                    <a:lnTo>
                      <a:pt x="296" y="443"/>
                    </a:lnTo>
                    <a:lnTo>
                      <a:pt x="192" y="477"/>
                    </a:lnTo>
                    <a:lnTo>
                      <a:pt x="124" y="534"/>
                    </a:lnTo>
                    <a:lnTo>
                      <a:pt x="68" y="624"/>
                    </a:lnTo>
                    <a:lnTo>
                      <a:pt x="68" y="692"/>
                    </a:lnTo>
                    <a:lnTo>
                      <a:pt x="102" y="704"/>
                    </a:lnTo>
                    <a:lnTo>
                      <a:pt x="11" y="774"/>
                    </a:lnTo>
                    <a:close/>
                  </a:path>
                </a:pathLst>
              </a:custGeom>
              <a:solidFill>
                <a:srgbClr val="000000"/>
              </a:solidFill>
              <a:ln w="9525">
                <a:noFill/>
                <a:round/>
                <a:headEnd/>
                <a:tailEnd/>
              </a:ln>
            </p:spPr>
            <p:txBody>
              <a:bodyPr>
                <a:prstTxWarp prst="textNoShape">
                  <a:avLst/>
                </a:prstTxWarp>
              </a:bodyPr>
              <a:lstStyle/>
              <a:p>
                <a:endParaRPr lang="en-US"/>
              </a:p>
            </p:txBody>
          </p:sp>
        </p:grpSp>
      </p:grpSp>
      <p:sp>
        <p:nvSpPr>
          <p:cNvPr id="34819" name="AutoShape 23"/>
          <p:cNvSpPr>
            <a:spLocks noChangeArrowheads="1"/>
          </p:cNvSpPr>
          <p:nvPr/>
        </p:nvSpPr>
        <p:spPr bwMode="auto">
          <a:xfrm>
            <a:off x="1981200" y="1219200"/>
            <a:ext cx="6797675" cy="5106988"/>
          </a:xfrm>
          <a:prstGeom prst="cloudCallout">
            <a:avLst>
              <a:gd name="adj1" fmla="val -61981"/>
              <a:gd name="adj2" fmla="val -22208"/>
            </a:avLst>
          </a:prstGeom>
          <a:noFill/>
          <a:ln w="76200">
            <a:solidFill>
              <a:schemeClr val="tx1"/>
            </a:solidFill>
            <a:round/>
            <a:headEnd/>
            <a:tailEnd/>
          </a:ln>
        </p:spPr>
        <p:txBody>
          <a:bodyPr>
            <a:prstTxWarp prst="textNoShape">
              <a:avLst/>
            </a:prstTxWarp>
          </a:bodyPr>
          <a:lstStyle/>
          <a:p>
            <a:pPr algn="ctr"/>
            <a:endParaRPr lang="en-US"/>
          </a:p>
        </p:txBody>
      </p:sp>
      <p:sp>
        <p:nvSpPr>
          <p:cNvPr id="34820" name="Text Box 25"/>
          <p:cNvSpPr txBox="1">
            <a:spLocks noChangeArrowheads="1"/>
          </p:cNvSpPr>
          <p:nvPr/>
        </p:nvSpPr>
        <p:spPr bwMode="auto">
          <a:xfrm>
            <a:off x="2747963" y="2328863"/>
            <a:ext cx="5418137" cy="2654300"/>
          </a:xfrm>
          <a:prstGeom prst="rect">
            <a:avLst/>
          </a:prstGeom>
          <a:solidFill>
            <a:schemeClr val="bg2"/>
          </a:solidFill>
          <a:ln w="9525">
            <a:noFill/>
            <a:miter lim="800000"/>
            <a:headEnd/>
            <a:tailEnd/>
          </a:ln>
        </p:spPr>
        <p:txBody>
          <a:bodyPr>
            <a:prstTxWarp prst="textNoShape">
              <a:avLst/>
            </a:prstTxWarp>
            <a:spAutoFit/>
          </a:bodyPr>
          <a:lstStyle/>
          <a:p>
            <a:pPr algn="ctr">
              <a:tabLst>
                <a:tab pos="858838" algn="l"/>
              </a:tabLst>
            </a:pPr>
            <a:r>
              <a:rPr lang="en-US"/>
              <a:t>What if I gave the oracle partial colorings of G? For each partial coloring of G, I could pick an uncolored node and try different colors on it until the oracle says “YES”</a:t>
            </a:r>
          </a:p>
        </p:txBody>
      </p:sp>
    </p:spTree>
  </p:cSld>
  <p:clrMapOvr>
    <a:masterClrMapping/>
  </p:clrMapOvr>
  <p:transition spd="med">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35842" name="Group 2"/>
          <p:cNvGrpSpPr>
            <a:grpSpLocks/>
          </p:cNvGrpSpPr>
          <p:nvPr/>
        </p:nvGrpSpPr>
        <p:grpSpPr bwMode="auto">
          <a:xfrm>
            <a:off x="84138" y="1676400"/>
            <a:ext cx="2463800" cy="5087938"/>
            <a:chOff x="752" y="176"/>
            <a:chExt cx="2155" cy="4149"/>
          </a:xfrm>
        </p:grpSpPr>
        <p:grpSp>
          <p:nvGrpSpPr>
            <p:cNvPr id="35846" name="Group 3"/>
            <p:cNvGrpSpPr>
              <a:grpSpLocks/>
            </p:cNvGrpSpPr>
            <p:nvPr/>
          </p:nvGrpSpPr>
          <p:grpSpPr bwMode="auto">
            <a:xfrm>
              <a:off x="752" y="745"/>
              <a:ext cx="2155" cy="3580"/>
              <a:chOff x="752" y="745"/>
              <a:chExt cx="2155" cy="3580"/>
            </a:xfrm>
          </p:grpSpPr>
          <p:sp>
            <p:nvSpPr>
              <p:cNvPr id="35856" name="Freeform 4"/>
              <p:cNvSpPr>
                <a:spLocks/>
              </p:cNvSpPr>
              <p:nvPr/>
            </p:nvSpPr>
            <p:spPr bwMode="auto">
              <a:xfrm>
                <a:off x="1069" y="745"/>
                <a:ext cx="769" cy="838"/>
              </a:xfrm>
              <a:custGeom>
                <a:avLst/>
                <a:gdLst>
                  <a:gd name="T0" fmla="*/ 514 w 769"/>
                  <a:gd name="T1" fmla="*/ 428 h 838"/>
                  <a:gd name="T2" fmla="*/ 495 w 769"/>
                  <a:gd name="T3" fmla="*/ 256 h 838"/>
                  <a:gd name="T4" fmla="*/ 427 w 769"/>
                  <a:gd name="T5" fmla="*/ 68 h 838"/>
                  <a:gd name="T6" fmla="*/ 326 w 769"/>
                  <a:gd name="T7" fmla="*/ 0 h 838"/>
                  <a:gd name="T8" fmla="*/ 206 w 769"/>
                  <a:gd name="T9" fmla="*/ 0 h 838"/>
                  <a:gd name="T10" fmla="*/ 67 w 769"/>
                  <a:gd name="T11" fmla="*/ 102 h 838"/>
                  <a:gd name="T12" fmla="*/ 0 w 769"/>
                  <a:gd name="T13" fmla="*/ 308 h 838"/>
                  <a:gd name="T14" fmla="*/ 18 w 769"/>
                  <a:gd name="T15" fmla="*/ 582 h 838"/>
                  <a:gd name="T16" fmla="*/ 86 w 769"/>
                  <a:gd name="T17" fmla="*/ 718 h 838"/>
                  <a:gd name="T18" fmla="*/ 206 w 769"/>
                  <a:gd name="T19" fmla="*/ 838 h 838"/>
                  <a:gd name="T20" fmla="*/ 375 w 769"/>
                  <a:gd name="T21" fmla="*/ 838 h 838"/>
                  <a:gd name="T22" fmla="*/ 495 w 769"/>
                  <a:gd name="T23" fmla="*/ 736 h 838"/>
                  <a:gd name="T24" fmla="*/ 529 w 769"/>
                  <a:gd name="T25" fmla="*/ 598 h 838"/>
                  <a:gd name="T26" fmla="*/ 529 w 769"/>
                  <a:gd name="T27" fmla="*/ 530 h 838"/>
                  <a:gd name="T28" fmla="*/ 751 w 769"/>
                  <a:gd name="T29" fmla="*/ 530 h 838"/>
                  <a:gd name="T30" fmla="*/ 769 w 769"/>
                  <a:gd name="T31" fmla="*/ 394 h 838"/>
                  <a:gd name="T32" fmla="*/ 514 w 769"/>
                  <a:gd name="T33" fmla="*/ 428 h 8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9"/>
                  <a:gd name="T52" fmla="*/ 0 h 838"/>
                  <a:gd name="T53" fmla="*/ 769 w 769"/>
                  <a:gd name="T54" fmla="*/ 838 h 8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9" h="838">
                    <a:moveTo>
                      <a:pt x="514" y="428"/>
                    </a:moveTo>
                    <a:lnTo>
                      <a:pt x="495" y="256"/>
                    </a:lnTo>
                    <a:lnTo>
                      <a:pt x="427" y="68"/>
                    </a:lnTo>
                    <a:lnTo>
                      <a:pt x="326" y="0"/>
                    </a:lnTo>
                    <a:lnTo>
                      <a:pt x="206" y="0"/>
                    </a:lnTo>
                    <a:lnTo>
                      <a:pt x="67" y="102"/>
                    </a:lnTo>
                    <a:lnTo>
                      <a:pt x="0" y="308"/>
                    </a:lnTo>
                    <a:lnTo>
                      <a:pt x="18" y="582"/>
                    </a:lnTo>
                    <a:lnTo>
                      <a:pt x="86" y="718"/>
                    </a:lnTo>
                    <a:lnTo>
                      <a:pt x="206" y="838"/>
                    </a:lnTo>
                    <a:lnTo>
                      <a:pt x="375" y="838"/>
                    </a:lnTo>
                    <a:lnTo>
                      <a:pt x="495" y="736"/>
                    </a:lnTo>
                    <a:lnTo>
                      <a:pt x="529" y="598"/>
                    </a:lnTo>
                    <a:lnTo>
                      <a:pt x="529" y="530"/>
                    </a:lnTo>
                    <a:lnTo>
                      <a:pt x="751" y="530"/>
                    </a:lnTo>
                    <a:lnTo>
                      <a:pt x="769" y="394"/>
                    </a:lnTo>
                    <a:lnTo>
                      <a:pt x="514" y="428"/>
                    </a:lnTo>
                    <a:close/>
                  </a:path>
                </a:pathLst>
              </a:custGeom>
              <a:solidFill>
                <a:schemeClr val="tx1"/>
              </a:solidFill>
              <a:ln w="9525">
                <a:noFill/>
                <a:round/>
                <a:headEnd/>
                <a:tailEnd/>
              </a:ln>
            </p:spPr>
            <p:txBody>
              <a:bodyPr>
                <a:prstTxWarp prst="textNoShape">
                  <a:avLst/>
                </a:prstTxWarp>
              </a:bodyPr>
              <a:lstStyle/>
              <a:p>
                <a:endParaRPr lang="en-US"/>
              </a:p>
            </p:txBody>
          </p:sp>
          <p:sp>
            <p:nvSpPr>
              <p:cNvPr id="35857" name="Freeform 5"/>
              <p:cNvSpPr>
                <a:spLocks/>
              </p:cNvSpPr>
              <p:nvPr/>
            </p:nvSpPr>
            <p:spPr bwMode="auto">
              <a:xfrm>
                <a:off x="1168" y="1714"/>
                <a:ext cx="555" cy="1440"/>
              </a:xfrm>
              <a:custGeom>
                <a:avLst/>
                <a:gdLst>
                  <a:gd name="T0" fmla="*/ 0 w 555"/>
                  <a:gd name="T1" fmla="*/ 186 h 1440"/>
                  <a:gd name="T2" fmla="*/ 52 w 555"/>
                  <a:gd name="T3" fmla="*/ 34 h 1440"/>
                  <a:gd name="T4" fmla="*/ 156 w 555"/>
                  <a:gd name="T5" fmla="*/ 0 h 1440"/>
                  <a:gd name="T6" fmla="*/ 295 w 555"/>
                  <a:gd name="T7" fmla="*/ 0 h 1440"/>
                  <a:gd name="T8" fmla="*/ 433 w 555"/>
                  <a:gd name="T9" fmla="*/ 84 h 1440"/>
                  <a:gd name="T10" fmla="*/ 503 w 555"/>
                  <a:gd name="T11" fmla="*/ 288 h 1440"/>
                  <a:gd name="T12" fmla="*/ 503 w 555"/>
                  <a:gd name="T13" fmla="*/ 423 h 1440"/>
                  <a:gd name="T14" fmla="*/ 555 w 555"/>
                  <a:gd name="T15" fmla="*/ 729 h 1440"/>
                  <a:gd name="T16" fmla="*/ 537 w 555"/>
                  <a:gd name="T17" fmla="*/ 1100 h 1440"/>
                  <a:gd name="T18" fmla="*/ 485 w 555"/>
                  <a:gd name="T19" fmla="*/ 1322 h 1440"/>
                  <a:gd name="T20" fmla="*/ 365 w 555"/>
                  <a:gd name="T21" fmla="*/ 1440 h 1440"/>
                  <a:gd name="T22" fmla="*/ 261 w 555"/>
                  <a:gd name="T23" fmla="*/ 1440 h 1440"/>
                  <a:gd name="T24" fmla="*/ 122 w 555"/>
                  <a:gd name="T25" fmla="*/ 1372 h 1440"/>
                  <a:gd name="T26" fmla="*/ 52 w 555"/>
                  <a:gd name="T27" fmla="*/ 1236 h 1440"/>
                  <a:gd name="T28" fmla="*/ 18 w 555"/>
                  <a:gd name="T29" fmla="*/ 1084 h 1440"/>
                  <a:gd name="T30" fmla="*/ 0 w 555"/>
                  <a:gd name="T31" fmla="*/ 915 h 1440"/>
                  <a:gd name="T32" fmla="*/ 0 w 555"/>
                  <a:gd name="T33" fmla="*/ 491 h 1440"/>
                  <a:gd name="T34" fmla="*/ 0 w 555"/>
                  <a:gd name="T35" fmla="*/ 186 h 14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5"/>
                  <a:gd name="T55" fmla="*/ 0 h 1440"/>
                  <a:gd name="T56" fmla="*/ 555 w 555"/>
                  <a:gd name="T57" fmla="*/ 1440 h 14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5" h="1440">
                    <a:moveTo>
                      <a:pt x="0" y="186"/>
                    </a:moveTo>
                    <a:lnTo>
                      <a:pt x="52" y="34"/>
                    </a:lnTo>
                    <a:lnTo>
                      <a:pt x="156" y="0"/>
                    </a:lnTo>
                    <a:lnTo>
                      <a:pt x="295" y="0"/>
                    </a:lnTo>
                    <a:lnTo>
                      <a:pt x="433" y="84"/>
                    </a:lnTo>
                    <a:lnTo>
                      <a:pt x="503" y="288"/>
                    </a:lnTo>
                    <a:lnTo>
                      <a:pt x="503" y="423"/>
                    </a:lnTo>
                    <a:lnTo>
                      <a:pt x="555" y="729"/>
                    </a:lnTo>
                    <a:lnTo>
                      <a:pt x="537" y="1100"/>
                    </a:lnTo>
                    <a:lnTo>
                      <a:pt x="485" y="1322"/>
                    </a:lnTo>
                    <a:lnTo>
                      <a:pt x="365" y="1440"/>
                    </a:lnTo>
                    <a:lnTo>
                      <a:pt x="261" y="1440"/>
                    </a:lnTo>
                    <a:lnTo>
                      <a:pt x="122" y="1372"/>
                    </a:lnTo>
                    <a:lnTo>
                      <a:pt x="52" y="1236"/>
                    </a:lnTo>
                    <a:lnTo>
                      <a:pt x="18" y="1084"/>
                    </a:lnTo>
                    <a:lnTo>
                      <a:pt x="0" y="915"/>
                    </a:lnTo>
                    <a:lnTo>
                      <a:pt x="0" y="491"/>
                    </a:lnTo>
                    <a:lnTo>
                      <a:pt x="0" y="186"/>
                    </a:lnTo>
                    <a:close/>
                  </a:path>
                </a:pathLst>
              </a:custGeom>
              <a:solidFill>
                <a:schemeClr val="tx1"/>
              </a:solidFill>
              <a:ln w="9525">
                <a:noFill/>
                <a:round/>
                <a:headEnd/>
                <a:tailEnd/>
              </a:ln>
            </p:spPr>
            <p:txBody>
              <a:bodyPr>
                <a:prstTxWarp prst="textNoShape">
                  <a:avLst/>
                </a:prstTxWarp>
              </a:bodyPr>
              <a:lstStyle/>
              <a:p>
                <a:endParaRPr lang="en-US"/>
              </a:p>
            </p:txBody>
          </p:sp>
          <p:sp>
            <p:nvSpPr>
              <p:cNvPr id="35858" name="Freeform 6"/>
              <p:cNvSpPr>
                <a:spLocks/>
              </p:cNvSpPr>
              <p:nvPr/>
            </p:nvSpPr>
            <p:spPr bwMode="auto">
              <a:xfrm>
                <a:off x="752" y="1721"/>
                <a:ext cx="552" cy="1311"/>
              </a:xfrm>
              <a:custGeom>
                <a:avLst/>
                <a:gdLst>
                  <a:gd name="T0" fmla="*/ 321 w 552"/>
                  <a:gd name="T1" fmla="*/ 113 h 1311"/>
                  <a:gd name="T2" fmla="*/ 437 w 552"/>
                  <a:gd name="T3" fmla="*/ 11 h 1311"/>
                  <a:gd name="T4" fmla="*/ 529 w 552"/>
                  <a:gd name="T5" fmla="*/ 0 h 1311"/>
                  <a:gd name="T6" fmla="*/ 552 w 552"/>
                  <a:gd name="T7" fmla="*/ 45 h 1311"/>
                  <a:gd name="T8" fmla="*/ 507 w 552"/>
                  <a:gd name="T9" fmla="*/ 170 h 1311"/>
                  <a:gd name="T10" fmla="*/ 425 w 552"/>
                  <a:gd name="T11" fmla="*/ 249 h 1311"/>
                  <a:gd name="T12" fmla="*/ 310 w 552"/>
                  <a:gd name="T13" fmla="*/ 305 h 1311"/>
                  <a:gd name="T14" fmla="*/ 230 w 552"/>
                  <a:gd name="T15" fmla="*/ 419 h 1311"/>
                  <a:gd name="T16" fmla="*/ 138 w 552"/>
                  <a:gd name="T17" fmla="*/ 543 h 1311"/>
                  <a:gd name="T18" fmla="*/ 126 w 552"/>
                  <a:gd name="T19" fmla="*/ 645 h 1311"/>
                  <a:gd name="T20" fmla="*/ 149 w 552"/>
                  <a:gd name="T21" fmla="*/ 699 h 1311"/>
                  <a:gd name="T22" fmla="*/ 242 w 552"/>
                  <a:gd name="T23" fmla="*/ 824 h 1311"/>
                  <a:gd name="T24" fmla="*/ 369 w 552"/>
                  <a:gd name="T25" fmla="*/ 903 h 1311"/>
                  <a:gd name="T26" fmla="*/ 403 w 552"/>
                  <a:gd name="T27" fmla="*/ 937 h 1311"/>
                  <a:gd name="T28" fmla="*/ 414 w 552"/>
                  <a:gd name="T29" fmla="*/ 1016 h 1311"/>
                  <a:gd name="T30" fmla="*/ 357 w 552"/>
                  <a:gd name="T31" fmla="*/ 1107 h 1311"/>
                  <a:gd name="T32" fmla="*/ 264 w 552"/>
                  <a:gd name="T33" fmla="*/ 1175 h 1311"/>
                  <a:gd name="T34" fmla="*/ 264 w 552"/>
                  <a:gd name="T35" fmla="*/ 1311 h 1311"/>
                  <a:gd name="T36" fmla="*/ 219 w 552"/>
                  <a:gd name="T37" fmla="*/ 1311 h 1311"/>
                  <a:gd name="T38" fmla="*/ 194 w 552"/>
                  <a:gd name="T39" fmla="*/ 1209 h 1311"/>
                  <a:gd name="T40" fmla="*/ 194 w 552"/>
                  <a:gd name="T41" fmla="*/ 1118 h 1311"/>
                  <a:gd name="T42" fmla="*/ 253 w 552"/>
                  <a:gd name="T43" fmla="*/ 1016 h 1311"/>
                  <a:gd name="T44" fmla="*/ 287 w 552"/>
                  <a:gd name="T45" fmla="*/ 982 h 1311"/>
                  <a:gd name="T46" fmla="*/ 276 w 552"/>
                  <a:gd name="T47" fmla="*/ 948 h 1311"/>
                  <a:gd name="T48" fmla="*/ 194 w 552"/>
                  <a:gd name="T49" fmla="*/ 881 h 1311"/>
                  <a:gd name="T50" fmla="*/ 92 w 552"/>
                  <a:gd name="T51" fmla="*/ 790 h 1311"/>
                  <a:gd name="T52" fmla="*/ 33 w 552"/>
                  <a:gd name="T53" fmla="*/ 688 h 1311"/>
                  <a:gd name="T54" fmla="*/ 0 w 552"/>
                  <a:gd name="T55" fmla="*/ 554 h 1311"/>
                  <a:gd name="T56" fmla="*/ 33 w 552"/>
                  <a:gd name="T57" fmla="*/ 475 h 1311"/>
                  <a:gd name="T58" fmla="*/ 149 w 552"/>
                  <a:gd name="T59" fmla="*/ 317 h 1311"/>
                  <a:gd name="T60" fmla="*/ 242 w 552"/>
                  <a:gd name="T61" fmla="*/ 192 h 1311"/>
                  <a:gd name="T62" fmla="*/ 321 w 552"/>
                  <a:gd name="T63" fmla="*/ 113 h 13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52"/>
                  <a:gd name="T97" fmla="*/ 0 h 1311"/>
                  <a:gd name="T98" fmla="*/ 552 w 552"/>
                  <a:gd name="T99" fmla="*/ 1311 h 13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52" h="1311">
                    <a:moveTo>
                      <a:pt x="321" y="113"/>
                    </a:moveTo>
                    <a:lnTo>
                      <a:pt x="437" y="11"/>
                    </a:lnTo>
                    <a:lnTo>
                      <a:pt x="529" y="0"/>
                    </a:lnTo>
                    <a:lnTo>
                      <a:pt x="552" y="45"/>
                    </a:lnTo>
                    <a:lnTo>
                      <a:pt x="507" y="170"/>
                    </a:lnTo>
                    <a:lnTo>
                      <a:pt x="425" y="249"/>
                    </a:lnTo>
                    <a:lnTo>
                      <a:pt x="310" y="305"/>
                    </a:lnTo>
                    <a:lnTo>
                      <a:pt x="230" y="419"/>
                    </a:lnTo>
                    <a:lnTo>
                      <a:pt x="138" y="543"/>
                    </a:lnTo>
                    <a:lnTo>
                      <a:pt x="126" y="645"/>
                    </a:lnTo>
                    <a:lnTo>
                      <a:pt x="149" y="699"/>
                    </a:lnTo>
                    <a:lnTo>
                      <a:pt x="242" y="824"/>
                    </a:lnTo>
                    <a:lnTo>
                      <a:pt x="369" y="903"/>
                    </a:lnTo>
                    <a:lnTo>
                      <a:pt x="403" y="937"/>
                    </a:lnTo>
                    <a:lnTo>
                      <a:pt x="414" y="1016"/>
                    </a:lnTo>
                    <a:lnTo>
                      <a:pt x="357" y="1107"/>
                    </a:lnTo>
                    <a:lnTo>
                      <a:pt x="264" y="1175"/>
                    </a:lnTo>
                    <a:lnTo>
                      <a:pt x="264" y="1311"/>
                    </a:lnTo>
                    <a:lnTo>
                      <a:pt x="219" y="1311"/>
                    </a:lnTo>
                    <a:lnTo>
                      <a:pt x="194" y="1209"/>
                    </a:lnTo>
                    <a:lnTo>
                      <a:pt x="194" y="1118"/>
                    </a:lnTo>
                    <a:lnTo>
                      <a:pt x="253" y="1016"/>
                    </a:lnTo>
                    <a:lnTo>
                      <a:pt x="287" y="982"/>
                    </a:lnTo>
                    <a:lnTo>
                      <a:pt x="276" y="948"/>
                    </a:lnTo>
                    <a:lnTo>
                      <a:pt x="194" y="881"/>
                    </a:lnTo>
                    <a:lnTo>
                      <a:pt x="92" y="790"/>
                    </a:lnTo>
                    <a:lnTo>
                      <a:pt x="33" y="688"/>
                    </a:lnTo>
                    <a:lnTo>
                      <a:pt x="0" y="554"/>
                    </a:lnTo>
                    <a:lnTo>
                      <a:pt x="33" y="475"/>
                    </a:lnTo>
                    <a:lnTo>
                      <a:pt x="149" y="317"/>
                    </a:lnTo>
                    <a:lnTo>
                      <a:pt x="242" y="192"/>
                    </a:lnTo>
                    <a:lnTo>
                      <a:pt x="321" y="113"/>
                    </a:lnTo>
                    <a:close/>
                  </a:path>
                </a:pathLst>
              </a:custGeom>
              <a:solidFill>
                <a:schemeClr val="tx1"/>
              </a:solidFill>
              <a:ln w="9525">
                <a:noFill/>
                <a:round/>
                <a:headEnd/>
                <a:tailEnd/>
              </a:ln>
            </p:spPr>
            <p:txBody>
              <a:bodyPr>
                <a:prstTxWarp prst="textNoShape">
                  <a:avLst/>
                </a:prstTxWarp>
              </a:bodyPr>
              <a:lstStyle/>
              <a:p>
                <a:endParaRPr lang="en-US"/>
              </a:p>
            </p:txBody>
          </p:sp>
          <p:sp>
            <p:nvSpPr>
              <p:cNvPr id="35859" name="Freeform 7"/>
              <p:cNvSpPr>
                <a:spLocks/>
              </p:cNvSpPr>
              <p:nvPr/>
            </p:nvSpPr>
            <p:spPr bwMode="auto">
              <a:xfrm>
                <a:off x="1487" y="1743"/>
                <a:ext cx="1420" cy="646"/>
              </a:xfrm>
              <a:custGeom>
                <a:avLst/>
                <a:gdLst>
                  <a:gd name="T0" fmla="*/ 0 w 1420"/>
                  <a:gd name="T1" fmla="*/ 12 h 646"/>
                  <a:gd name="T2" fmla="*/ 80 w 1420"/>
                  <a:gd name="T3" fmla="*/ 0 h 646"/>
                  <a:gd name="T4" fmla="*/ 270 w 1420"/>
                  <a:gd name="T5" fmla="*/ 80 h 646"/>
                  <a:gd name="T6" fmla="*/ 485 w 1420"/>
                  <a:gd name="T7" fmla="*/ 206 h 646"/>
                  <a:gd name="T8" fmla="*/ 610 w 1420"/>
                  <a:gd name="T9" fmla="*/ 308 h 646"/>
                  <a:gd name="T10" fmla="*/ 902 w 1420"/>
                  <a:gd name="T11" fmla="*/ 365 h 646"/>
                  <a:gd name="T12" fmla="*/ 1173 w 1420"/>
                  <a:gd name="T13" fmla="*/ 401 h 646"/>
                  <a:gd name="T14" fmla="*/ 1239 w 1420"/>
                  <a:gd name="T15" fmla="*/ 365 h 646"/>
                  <a:gd name="T16" fmla="*/ 1348 w 1420"/>
                  <a:gd name="T17" fmla="*/ 281 h 646"/>
                  <a:gd name="T18" fmla="*/ 1382 w 1420"/>
                  <a:gd name="T19" fmla="*/ 315 h 646"/>
                  <a:gd name="T20" fmla="*/ 1257 w 1420"/>
                  <a:gd name="T21" fmla="*/ 412 h 646"/>
                  <a:gd name="T22" fmla="*/ 1420 w 1420"/>
                  <a:gd name="T23" fmla="*/ 424 h 646"/>
                  <a:gd name="T24" fmla="*/ 1416 w 1420"/>
                  <a:gd name="T25" fmla="*/ 474 h 646"/>
                  <a:gd name="T26" fmla="*/ 1280 w 1420"/>
                  <a:gd name="T27" fmla="*/ 462 h 646"/>
                  <a:gd name="T28" fmla="*/ 1268 w 1420"/>
                  <a:gd name="T29" fmla="*/ 508 h 646"/>
                  <a:gd name="T30" fmla="*/ 1398 w 1420"/>
                  <a:gd name="T31" fmla="*/ 605 h 646"/>
                  <a:gd name="T32" fmla="*/ 1364 w 1420"/>
                  <a:gd name="T33" fmla="*/ 646 h 646"/>
                  <a:gd name="T34" fmla="*/ 1257 w 1420"/>
                  <a:gd name="T35" fmla="*/ 548 h 646"/>
                  <a:gd name="T36" fmla="*/ 1228 w 1420"/>
                  <a:gd name="T37" fmla="*/ 646 h 646"/>
                  <a:gd name="T38" fmla="*/ 1201 w 1420"/>
                  <a:gd name="T39" fmla="*/ 628 h 646"/>
                  <a:gd name="T40" fmla="*/ 1185 w 1420"/>
                  <a:gd name="T41" fmla="*/ 492 h 646"/>
                  <a:gd name="T42" fmla="*/ 822 w 1420"/>
                  <a:gd name="T43" fmla="*/ 469 h 646"/>
                  <a:gd name="T44" fmla="*/ 610 w 1420"/>
                  <a:gd name="T45" fmla="*/ 435 h 646"/>
                  <a:gd name="T46" fmla="*/ 530 w 1420"/>
                  <a:gd name="T47" fmla="*/ 390 h 646"/>
                  <a:gd name="T48" fmla="*/ 281 w 1420"/>
                  <a:gd name="T49" fmla="*/ 240 h 646"/>
                  <a:gd name="T50" fmla="*/ 102 w 1420"/>
                  <a:gd name="T51" fmla="*/ 184 h 646"/>
                  <a:gd name="T52" fmla="*/ 80 w 1420"/>
                  <a:gd name="T53" fmla="*/ 80 h 646"/>
                  <a:gd name="T54" fmla="*/ 0 w 1420"/>
                  <a:gd name="T55" fmla="*/ 12 h 64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20"/>
                  <a:gd name="T85" fmla="*/ 0 h 646"/>
                  <a:gd name="T86" fmla="*/ 1420 w 1420"/>
                  <a:gd name="T87" fmla="*/ 646 h 64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20" h="646">
                    <a:moveTo>
                      <a:pt x="0" y="12"/>
                    </a:moveTo>
                    <a:lnTo>
                      <a:pt x="80" y="0"/>
                    </a:lnTo>
                    <a:lnTo>
                      <a:pt x="270" y="80"/>
                    </a:lnTo>
                    <a:lnTo>
                      <a:pt x="485" y="206"/>
                    </a:lnTo>
                    <a:lnTo>
                      <a:pt x="610" y="308"/>
                    </a:lnTo>
                    <a:lnTo>
                      <a:pt x="902" y="365"/>
                    </a:lnTo>
                    <a:lnTo>
                      <a:pt x="1173" y="401"/>
                    </a:lnTo>
                    <a:lnTo>
                      <a:pt x="1239" y="365"/>
                    </a:lnTo>
                    <a:lnTo>
                      <a:pt x="1348" y="281"/>
                    </a:lnTo>
                    <a:lnTo>
                      <a:pt x="1382" y="315"/>
                    </a:lnTo>
                    <a:lnTo>
                      <a:pt x="1257" y="412"/>
                    </a:lnTo>
                    <a:lnTo>
                      <a:pt x="1420" y="424"/>
                    </a:lnTo>
                    <a:lnTo>
                      <a:pt x="1416" y="474"/>
                    </a:lnTo>
                    <a:lnTo>
                      <a:pt x="1280" y="462"/>
                    </a:lnTo>
                    <a:lnTo>
                      <a:pt x="1268" y="508"/>
                    </a:lnTo>
                    <a:lnTo>
                      <a:pt x="1398" y="605"/>
                    </a:lnTo>
                    <a:lnTo>
                      <a:pt x="1364" y="646"/>
                    </a:lnTo>
                    <a:lnTo>
                      <a:pt x="1257" y="548"/>
                    </a:lnTo>
                    <a:lnTo>
                      <a:pt x="1228" y="646"/>
                    </a:lnTo>
                    <a:lnTo>
                      <a:pt x="1201" y="628"/>
                    </a:lnTo>
                    <a:lnTo>
                      <a:pt x="1185" y="492"/>
                    </a:lnTo>
                    <a:lnTo>
                      <a:pt x="822" y="469"/>
                    </a:lnTo>
                    <a:lnTo>
                      <a:pt x="610" y="435"/>
                    </a:lnTo>
                    <a:lnTo>
                      <a:pt x="530" y="390"/>
                    </a:lnTo>
                    <a:lnTo>
                      <a:pt x="281" y="240"/>
                    </a:lnTo>
                    <a:lnTo>
                      <a:pt x="102" y="184"/>
                    </a:lnTo>
                    <a:lnTo>
                      <a:pt x="80" y="80"/>
                    </a:lnTo>
                    <a:lnTo>
                      <a:pt x="0" y="12"/>
                    </a:lnTo>
                    <a:close/>
                  </a:path>
                </a:pathLst>
              </a:custGeom>
              <a:solidFill>
                <a:schemeClr val="tx1"/>
              </a:solidFill>
              <a:ln w="9525">
                <a:noFill/>
                <a:round/>
                <a:headEnd/>
                <a:tailEnd/>
              </a:ln>
            </p:spPr>
            <p:txBody>
              <a:bodyPr>
                <a:prstTxWarp prst="textNoShape">
                  <a:avLst/>
                </a:prstTxWarp>
              </a:bodyPr>
              <a:lstStyle/>
              <a:p>
                <a:endParaRPr lang="en-US"/>
              </a:p>
            </p:txBody>
          </p:sp>
          <p:sp>
            <p:nvSpPr>
              <p:cNvPr id="35860" name="Freeform 8"/>
              <p:cNvSpPr>
                <a:spLocks/>
              </p:cNvSpPr>
              <p:nvPr/>
            </p:nvSpPr>
            <p:spPr bwMode="auto">
              <a:xfrm>
                <a:off x="819" y="2792"/>
                <a:ext cx="562" cy="1533"/>
              </a:xfrm>
              <a:custGeom>
                <a:avLst/>
                <a:gdLst>
                  <a:gd name="T0" fmla="*/ 322 w 562"/>
                  <a:gd name="T1" fmla="*/ 170 h 1533"/>
                  <a:gd name="T2" fmla="*/ 424 w 562"/>
                  <a:gd name="T3" fmla="*/ 0 h 1533"/>
                  <a:gd name="T4" fmla="*/ 562 w 562"/>
                  <a:gd name="T5" fmla="*/ 68 h 1533"/>
                  <a:gd name="T6" fmla="*/ 562 w 562"/>
                  <a:gd name="T7" fmla="*/ 226 h 1533"/>
                  <a:gd name="T8" fmla="*/ 517 w 562"/>
                  <a:gd name="T9" fmla="*/ 269 h 1533"/>
                  <a:gd name="T10" fmla="*/ 413 w 562"/>
                  <a:gd name="T11" fmla="*/ 348 h 1533"/>
                  <a:gd name="T12" fmla="*/ 356 w 562"/>
                  <a:gd name="T13" fmla="*/ 507 h 1533"/>
                  <a:gd name="T14" fmla="*/ 356 w 562"/>
                  <a:gd name="T15" fmla="*/ 654 h 1533"/>
                  <a:gd name="T16" fmla="*/ 424 w 562"/>
                  <a:gd name="T17" fmla="*/ 890 h 1533"/>
                  <a:gd name="T18" fmla="*/ 458 w 562"/>
                  <a:gd name="T19" fmla="*/ 1093 h 1533"/>
                  <a:gd name="T20" fmla="*/ 435 w 562"/>
                  <a:gd name="T21" fmla="*/ 1317 h 1533"/>
                  <a:gd name="T22" fmla="*/ 471 w 562"/>
                  <a:gd name="T23" fmla="*/ 1363 h 1533"/>
                  <a:gd name="T24" fmla="*/ 458 w 562"/>
                  <a:gd name="T25" fmla="*/ 1431 h 1533"/>
                  <a:gd name="T26" fmla="*/ 413 w 562"/>
                  <a:gd name="T27" fmla="*/ 1431 h 1533"/>
                  <a:gd name="T28" fmla="*/ 311 w 562"/>
                  <a:gd name="T29" fmla="*/ 1453 h 1533"/>
                  <a:gd name="T30" fmla="*/ 173 w 562"/>
                  <a:gd name="T31" fmla="*/ 1533 h 1533"/>
                  <a:gd name="T32" fmla="*/ 127 w 562"/>
                  <a:gd name="T33" fmla="*/ 1533 h 1533"/>
                  <a:gd name="T34" fmla="*/ 0 w 562"/>
                  <a:gd name="T35" fmla="*/ 1442 h 1533"/>
                  <a:gd name="T36" fmla="*/ 23 w 562"/>
                  <a:gd name="T37" fmla="*/ 1408 h 1533"/>
                  <a:gd name="T38" fmla="*/ 195 w 562"/>
                  <a:gd name="T39" fmla="*/ 1363 h 1533"/>
                  <a:gd name="T40" fmla="*/ 345 w 562"/>
                  <a:gd name="T41" fmla="*/ 1363 h 1533"/>
                  <a:gd name="T42" fmla="*/ 379 w 562"/>
                  <a:gd name="T43" fmla="*/ 1229 h 1533"/>
                  <a:gd name="T44" fmla="*/ 367 w 562"/>
                  <a:gd name="T45" fmla="*/ 1037 h 1533"/>
                  <a:gd name="T46" fmla="*/ 311 w 562"/>
                  <a:gd name="T47" fmla="*/ 867 h 1533"/>
                  <a:gd name="T48" fmla="*/ 240 w 562"/>
                  <a:gd name="T49" fmla="*/ 654 h 1533"/>
                  <a:gd name="T50" fmla="*/ 207 w 562"/>
                  <a:gd name="T51" fmla="*/ 484 h 1533"/>
                  <a:gd name="T52" fmla="*/ 207 w 562"/>
                  <a:gd name="T53" fmla="*/ 360 h 1533"/>
                  <a:gd name="T54" fmla="*/ 252 w 562"/>
                  <a:gd name="T55" fmla="*/ 249 h 1533"/>
                  <a:gd name="T56" fmla="*/ 322 w 562"/>
                  <a:gd name="T57" fmla="*/ 170 h 15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2"/>
                  <a:gd name="T88" fmla="*/ 0 h 1533"/>
                  <a:gd name="T89" fmla="*/ 562 w 562"/>
                  <a:gd name="T90" fmla="*/ 1533 h 15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2" h="1533">
                    <a:moveTo>
                      <a:pt x="322" y="170"/>
                    </a:moveTo>
                    <a:lnTo>
                      <a:pt x="424" y="0"/>
                    </a:lnTo>
                    <a:lnTo>
                      <a:pt x="562" y="68"/>
                    </a:lnTo>
                    <a:lnTo>
                      <a:pt x="562" y="226"/>
                    </a:lnTo>
                    <a:lnTo>
                      <a:pt x="517" y="269"/>
                    </a:lnTo>
                    <a:lnTo>
                      <a:pt x="413" y="348"/>
                    </a:lnTo>
                    <a:lnTo>
                      <a:pt x="356" y="507"/>
                    </a:lnTo>
                    <a:lnTo>
                      <a:pt x="356" y="654"/>
                    </a:lnTo>
                    <a:lnTo>
                      <a:pt x="424" y="890"/>
                    </a:lnTo>
                    <a:lnTo>
                      <a:pt x="458" y="1093"/>
                    </a:lnTo>
                    <a:lnTo>
                      <a:pt x="435" y="1317"/>
                    </a:lnTo>
                    <a:lnTo>
                      <a:pt x="471" y="1363"/>
                    </a:lnTo>
                    <a:lnTo>
                      <a:pt x="458" y="1431"/>
                    </a:lnTo>
                    <a:lnTo>
                      <a:pt x="413" y="1431"/>
                    </a:lnTo>
                    <a:lnTo>
                      <a:pt x="311" y="1453"/>
                    </a:lnTo>
                    <a:lnTo>
                      <a:pt x="173" y="1533"/>
                    </a:lnTo>
                    <a:lnTo>
                      <a:pt x="127" y="1533"/>
                    </a:lnTo>
                    <a:lnTo>
                      <a:pt x="0" y="1442"/>
                    </a:lnTo>
                    <a:lnTo>
                      <a:pt x="23" y="1408"/>
                    </a:lnTo>
                    <a:lnTo>
                      <a:pt x="195" y="1363"/>
                    </a:lnTo>
                    <a:lnTo>
                      <a:pt x="345" y="1363"/>
                    </a:lnTo>
                    <a:lnTo>
                      <a:pt x="379" y="1229"/>
                    </a:lnTo>
                    <a:lnTo>
                      <a:pt x="367" y="1037"/>
                    </a:lnTo>
                    <a:lnTo>
                      <a:pt x="311" y="867"/>
                    </a:lnTo>
                    <a:lnTo>
                      <a:pt x="240" y="654"/>
                    </a:lnTo>
                    <a:lnTo>
                      <a:pt x="207" y="484"/>
                    </a:lnTo>
                    <a:lnTo>
                      <a:pt x="207" y="360"/>
                    </a:lnTo>
                    <a:lnTo>
                      <a:pt x="252" y="249"/>
                    </a:lnTo>
                    <a:lnTo>
                      <a:pt x="322" y="170"/>
                    </a:lnTo>
                    <a:close/>
                  </a:path>
                </a:pathLst>
              </a:custGeom>
              <a:solidFill>
                <a:schemeClr val="tx1"/>
              </a:solidFill>
              <a:ln w="9525">
                <a:noFill/>
                <a:round/>
                <a:headEnd/>
                <a:tailEnd/>
              </a:ln>
            </p:spPr>
            <p:txBody>
              <a:bodyPr>
                <a:prstTxWarp prst="textNoShape">
                  <a:avLst/>
                </a:prstTxWarp>
              </a:bodyPr>
              <a:lstStyle/>
              <a:p>
                <a:endParaRPr lang="en-US"/>
              </a:p>
            </p:txBody>
          </p:sp>
          <p:sp>
            <p:nvSpPr>
              <p:cNvPr id="35861" name="Freeform 9"/>
              <p:cNvSpPr>
                <a:spLocks/>
              </p:cNvSpPr>
              <p:nvPr/>
            </p:nvSpPr>
            <p:spPr bwMode="auto">
              <a:xfrm>
                <a:off x="1453" y="2869"/>
                <a:ext cx="542" cy="1376"/>
              </a:xfrm>
              <a:custGeom>
                <a:avLst/>
                <a:gdLst>
                  <a:gd name="T0" fmla="*/ 71 w 542"/>
                  <a:gd name="T1" fmla="*/ 0 h 1376"/>
                  <a:gd name="T2" fmla="*/ 195 w 542"/>
                  <a:gd name="T3" fmla="*/ 90 h 1376"/>
                  <a:gd name="T4" fmla="*/ 254 w 542"/>
                  <a:gd name="T5" fmla="*/ 226 h 1376"/>
                  <a:gd name="T6" fmla="*/ 277 w 542"/>
                  <a:gd name="T7" fmla="*/ 348 h 1376"/>
                  <a:gd name="T8" fmla="*/ 288 w 542"/>
                  <a:gd name="T9" fmla="*/ 507 h 1376"/>
                  <a:gd name="T10" fmla="*/ 277 w 542"/>
                  <a:gd name="T11" fmla="*/ 722 h 1376"/>
                  <a:gd name="T12" fmla="*/ 231 w 542"/>
                  <a:gd name="T13" fmla="*/ 892 h 1376"/>
                  <a:gd name="T14" fmla="*/ 195 w 542"/>
                  <a:gd name="T15" fmla="*/ 1059 h 1376"/>
                  <a:gd name="T16" fmla="*/ 161 w 542"/>
                  <a:gd name="T17" fmla="*/ 1161 h 1376"/>
                  <a:gd name="T18" fmla="*/ 161 w 542"/>
                  <a:gd name="T19" fmla="*/ 1206 h 1376"/>
                  <a:gd name="T20" fmla="*/ 220 w 542"/>
                  <a:gd name="T21" fmla="*/ 1229 h 1376"/>
                  <a:gd name="T22" fmla="*/ 381 w 542"/>
                  <a:gd name="T23" fmla="*/ 1229 h 1376"/>
                  <a:gd name="T24" fmla="*/ 542 w 542"/>
                  <a:gd name="T25" fmla="*/ 1274 h 1376"/>
                  <a:gd name="T26" fmla="*/ 542 w 542"/>
                  <a:gd name="T27" fmla="*/ 1308 h 1376"/>
                  <a:gd name="T28" fmla="*/ 415 w 542"/>
                  <a:gd name="T29" fmla="*/ 1376 h 1376"/>
                  <a:gd name="T30" fmla="*/ 358 w 542"/>
                  <a:gd name="T31" fmla="*/ 1365 h 1376"/>
                  <a:gd name="T32" fmla="*/ 243 w 542"/>
                  <a:gd name="T33" fmla="*/ 1308 h 1376"/>
                  <a:gd name="T34" fmla="*/ 127 w 542"/>
                  <a:gd name="T35" fmla="*/ 1286 h 1376"/>
                  <a:gd name="T36" fmla="*/ 34 w 542"/>
                  <a:gd name="T37" fmla="*/ 1286 h 1376"/>
                  <a:gd name="T38" fmla="*/ 12 w 542"/>
                  <a:gd name="T39" fmla="*/ 1229 h 1376"/>
                  <a:gd name="T40" fmla="*/ 34 w 542"/>
                  <a:gd name="T41" fmla="*/ 1161 h 1376"/>
                  <a:gd name="T42" fmla="*/ 127 w 542"/>
                  <a:gd name="T43" fmla="*/ 1037 h 1376"/>
                  <a:gd name="T44" fmla="*/ 173 w 542"/>
                  <a:gd name="T45" fmla="*/ 880 h 1376"/>
                  <a:gd name="T46" fmla="*/ 195 w 542"/>
                  <a:gd name="T47" fmla="*/ 699 h 1376"/>
                  <a:gd name="T48" fmla="*/ 173 w 542"/>
                  <a:gd name="T49" fmla="*/ 428 h 1376"/>
                  <a:gd name="T50" fmla="*/ 127 w 542"/>
                  <a:gd name="T51" fmla="*/ 317 h 1376"/>
                  <a:gd name="T52" fmla="*/ 46 w 542"/>
                  <a:gd name="T53" fmla="*/ 226 h 1376"/>
                  <a:gd name="T54" fmla="*/ 0 w 542"/>
                  <a:gd name="T55" fmla="*/ 90 h 1376"/>
                  <a:gd name="T56" fmla="*/ 71 w 542"/>
                  <a:gd name="T57" fmla="*/ 0 h 13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2"/>
                  <a:gd name="T88" fmla="*/ 0 h 1376"/>
                  <a:gd name="T89" fmla="*/ 542 w 542"/>
                  <a:gd name="T90" fmla="*/ 1376 h 13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2" h="1376">
                    <a:moveTo>
                      <a:pt x="71" y="0"/>
                    </a:moveTo>
                    <a:lnTo>
                      <a:pt x="195" y="90"/>
                    </a:lnTo>
                    <a:lnTo>
                      <a:pt x="254" y="226"/>
                    </a:lnTo>
                    <a:lnTo>
                      <a:pt x="277" y="348"/>
                    </a:lnTo>
                    <a:lnTo>
                      <a:pt x="288" y="507"/>
                    </a:lnTo>
                    <a:lnTo>
                      <a:pt x="277" y="722"/>
                    </a:lnTo>
                    <a:lnTo>
                      <a:pt x="231" y="892"/>
                    </a:lnTo>
                    <a:lnTo>
                      <a:pt x="195" y="1059"/>
                    </a:lnTo>
                    <a:lnTo>
                      <a:pt x="161" y="1161"/>
                    </a:lnTo>
                    <a:lnTo>
                      <a:pt x="161" y="1206"/>
                    </a:lnTo>
                    <a:lnTo>
                      <a:pt x="220" y="1229"/>
                    </a:lnTo>
                    <a:lnTo>
                      <a:pt x="381" y="1229"/>
                    </a:lnTo>
                    <a:lnTo>
                      <a:pt x="542" y="1274"/>
                    </a:lnTo>
                    <a:lnTo>
                      <a:pt x="542" y="1308"/>
                    </a:lnTo>
                    <a:lnTo>
                      <a:pt x="415" y="1376"/>
                    </a:lnTo>
                    <a:lnTo>
                      <a:pt x="358" y="1365"/>
                    </a:lnTo>
                    <a:lnTo>
                      <a:pt x="243" y="1308"/>
                    </a:lnTo>
                    <a:lnTo>
                      <a:pt x="127" y="1286"/>
                    </a:lnTo>
                    <a:lnTo>
                      <a:pt x="34" y="1286"/>
                    </a:lnTo>
                    <a:lnTo>
                      <a:pt x="12" y="1229"/>
                    </a:lnTo>
                    <a:lnTo>
                      <a:pt x="34" y="1161"/>
                    </a:lnTo>
                    <a:lnTo>
                      <a:pt x="127" y="1037"/>
                    </a:lnTo>
                    <a:lnTo>
                      <a:pt x="173" y="880"/>
                    </a:lnTo>
                    <a:lnTo>
                      <a:pt x="195" y="699"/>
                    </a:lnTo>
                    <a:lnTo>
                      <a:pt x="173" y="428"/>
                    </a:lnTo>
                    <a:lnTo>
                      <a:pt x="127" y="317"/>
                    </a:lnTo>
                    <a:lnTo>
                      <a:pt x="46" y="226"/>
                    </a:lnTo>
                    <a:lnTo>
                      <a:pt x="0" y="90"/>
                    </a:lnTo>
                    <a:lnTo>
                      <a:pt x="71" y="0"/>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5847" name="Group 10"/>
            <p:cNvGrpSpPr>
              <a:grpSpLocks/>
            </p:cNvGrpSpPr>
            <p:nvPr/>
          </p:nvGrpSpPr>
          <p:grpSpPr bwMode="auto">
            <a:xfrm>
              <a:off x="1252" y="1766"/>
              <a:ext cx="788" cy="1198"/>
              <a:chOff x="1252" y="1766"/>
              <a:chExt cx="788" cy="1198"/>
            </a:xfrm>
          </p:grpSpPr>
          <p:sp>
            <p:nvSpPr>
              <p:cNvPr id="35853" name="Freeform 11"/>
              <p:cNvSpPr>
                <a:spLocks/>
              </p:cNvSpPr>
              <p:nvPr/>
            </p:nvSpPr>
            <p:spPr bwMode="auto">
              <a:xfrm>
                <a:off x="1252" y="1766"/>
                <a:ext cx="788" cy="1198"/>
              </a:xfrm>
              <a:custGeom>
                <a:avLst/>
                <a:gdLst>
                  <a:gd name="T0" fmla="*/ 297 w 788"/>
                  <a:gd name="T1" fmla="*/ 215 h 1198"/>
                  <a:gd name="T2" fmla="*/ 491 w 788"/>
                  <a:gd name="T3" fmla="*/ 453 h 1198"/>
                  <a:gd name="T4" fmla="*/ 697 w 788"/>
                  <a:gd name="T5" fmla="*/ 722 h 1198"/>
                  <a:gd name="T6" fmla="*/ 788 w 788"/>
                  <a:gd name="T7" fmla="*/ 869 h 1198"/>
                  <a:gd name="T8" fmla="*/ 675 w 788"/>
                  <a:gd name="T9" fmla="*/ 1198 h 1198"/>
                  <a:gd name="T10" fmla="*/ 376 w 788"/>
                  <a:gd name="T11" fmla="*/ 1051 h 1198"/>
                  <a:gd name="T12" fmla="*/ 308 w 788"/>
                  <a:gd name="T13" fmla="*/ 654 h 1198"/>
                  <a:gd name="T14" fmla="*/ 251 w 788"/>
                  <a:gd name="T15" fmla="*/ 385 h 1198"/>
                  <a:gd name="T16" fmla="*/ 138 w 788"/>
                  <a:gd name="T17" fmla="*/ 260 h 1198"/>
                  <a:gd name="T18" fmla="*/ 0 w 788"/>
                  <a:gd name="T19" fmla="*/ 159 h 1198"/>
                  <a:gd name="T20" fmla="*/ 68 w 788"/>
                  <a:gd name="T21" fmla="*/ 34 h 1198"/>
                  <a:gd name="T22" fmla="*/ 263 w 788"/>
                  <a:gd name="T23" fmla="*/ 0 h 1198"/>
                  <a:gd name="T24" fmla="*/ 342 w 788"/>
                  <a:gd name="T25" fmla="*/ 57 h 1198"/>
                  <a:gd name="T26" fmla="*/ 297 w 788"/>
                  <a:gd name="T27" fmla="*/ 215 h 1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88"/>
                  <a:gd name="T43" fmla="*/ 0 h 1198"/>
                  <a:gd name="T44" fmla="*/ 788 w 788"/>
                  <a:gd name="T45" fmla="*/ 1198 h 1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88" h="1198">
                    <a:moveTo>
                      <a:pt x="297" y="215"/>
                    </a:moveTo>
                    <a:lnTo>
                      <a:pt x="491" y="453"/>
                    </a:lnTo>
                    <a:lnTo>
                      <a:pt x="697" y="722"/>
                    </a:lnTo>
                    <a:lnTo>
                      <a:pt x="788" y="869"/>
                    </a:lnTo>
                    <a:lnTo>
                      <a:pt x="675" y="1198"/>
                    </a:lnTo>
                    <a:lnTo>
                      <a:pt x="376" y="1051"/>
                    </a:lnTo>
                    <a:lnTo>
                      <a:pt x="308" y="654"/>
                    </a:lnTo>
                    <a:lnTo>
                      <a:pt x="251" y="385"/>
                    </a:lnTo>
                    <a:lnTo>
                      <a:pt x="138" y="260"/>
                    </a:lnTo>
                    <a:lnTo>
                      <a:pt x="0" y="159"/>
                    </a:lnTo>
                    <a:lnTo>
                      <a:pt x="68" y="34"/>
                    </a:lnTo>
                    <a:lnTo>
                      <a:pt x="263" y="0"/>
                    </a:lnTo>
                    <a:lnTo>
                      <a:pt x="342" y="57"/>
                    </a:lnTo>
                    <a:lnTo>
                      <a:pt x="297" y="215"/>
                    </a:lnTo>
                    <a:close/>
                  </a:path>
                </a:pathLst>
              </a:custGeom>
              <a:solidFill>
                <a:schemeClr val="accent1"/>
              </a:solidFill>
              <a:ln w="9525">
                <a:noFill/>
                <a:round/>
                <a:headEnd/>
                <a:tailEnd/>
              </a:ln>
            </p:spPr>
            <p:txBody>
              <a:bodyPr>
                <a:prstTxWarp prst="textNoShape">
                  <a:avLst/>
                </a:prstTxWarp>
              </a:bodyPr>
              <a:lstStyle/>
              <a:p>
                <a:endParaRPr lang="en-US"/>
              </a:p>
            </p:txBody>
          </p:sp>
          <p:sp>
            <p:nvSpPr>
              <p:cNvPr id="35854" name="Freeform 12"/>
              <p:cNvSpPr>
                <a:spLocks/>
              </p:cNvSpPr>
              <p:nvPr/>
            </p:nvSpPr>
            <p:spPr bwMode="auto">
              <a:xfrm>
                <a:off x="1304" y="1798"/>
                <a:ext cx="267" cy="237"/>
              </a:xfrm>
              <a:custGeom>
                <a:avLst/>
                <a:gdLst>
                  <a:gd name="T0" fmla="*/ 143 w 267"/>
                  <a:gd name="T1" fmla="*/ 237 h 237"/>
                  <a:gd name="T2" fmla="*/ 0 w 267"/>
                  <a:gd name="T3" fmla="*/ 129 h 237"/>
                  <a:gd name="T4" fmla="*/ 18 w 267"/>
                  <a:gd name="T5" fmla="*/ 18 h 237"/>
                  <a:gd name="T6" fmla="*/ 213 w 267"/>
                  <a:gd name="T7" fmla="*/ 0 h 237"/>
                  <a:gd name="T8" fmla="*/ 267 w 267"/>
                  <a:gd name="T9" fmla="*/ 54 h 237"/>
                  <a:gd name="T10" fmla="*/ 143 w 267"/>
                  <a:gd name="T11" fmla="*/ 237 h 237"/>
                  <a:gd name="T12" fmla="*/ 0 60000 65536"/>
                  <a:gd name="T13" fmla="*/ 0 60000 65536"/>
                  <a:gd name="T14" fmla="*/ 0 60000 65536"/>
                  <a:gd name="T15" fmla="*/ 0 60000 65536"/>
                  <a:gd name="T16" fmla="*/ 0 60000 65536"/>
                  <a:gd name="T17" fmla="*/ 0 60000 65536"/>
                  <a:gd name="T18" fmla="*/ 0 w 267"/>
                  <a:gd name="T19" fmla="*/ 0 h 237"/>
                  <a:gd name="T20" fmla="*/ 267 w 267"/>
                  <a:gd name="T21" fmla="*/ 237 h 237"/>
                </a:gdLst>
                <a:ahLst/>
                <a:cxnLst>
                  <a:cxn ang="T12">
                    <a:pos x="T0" y="T1"/>
                  </a:cxn>
                  <a:cxn ang="T13">
                    <a:pos x="T2" y="T3"/>
                  </a:cxn>
                  <a:cxn ang="T14">
                    <a:pos x="T4" y="T5"/>
                  </a:cxn>
                  <a:cxn ang="T15">
                    <a:pos x="T6" y="T7"/>
                  </a:cxn>
                  <a:cxn ang="T16">
                    <a:pos x="T8" y="T9"/>
                  </a:cxn>
                  <a:cxn ang="T17">
                    <a:pos x="T10" y="T11"/>
                  </a:cxn>
                </a:cxnLst>
                <a:rect l="T18" t="T19" r="T20" b="T21"/>
                <a:pathLst>
                  <a:path w="267" h="237">
                    <a:moveTo>
                      <a:pt x="143" y="237"/>
                    </a:moveTo>
                    <a:lnTo>
                      <a:pt x="0" y="129"/>
                    </a:lnTo>
                    <a:lnTo>
                      <a:pt x="18" y="18"/>
                    </a:lnTo>
                    <a:lnTo>
                      <a:pt x="213" y="0"/>
                    </a:lnTo>
                    <a:lnTo>
                      <a:pt x="267" y="54"/>
                    </a:lnTo>
                    <a:lnTo>
                      <a:pt x="143" y="237"/>
                    </a:lnTo>
                    <a:close/>
                  </a:path>
                </a:pathLst>
              </a:custGeom>
              <a:solidFill>
                <a:schemeClr val="accent1"/>
              </a:solidFill>
              <a:ln w="9525">
                <a:noFill/>
                <a:round/>
                <a:headEnd/>
                <a:tailEnd/>
              </a:ln>
            </p:spPr>
            <p:txBody>
              <a:bodyPr>
                <a:prstTxWarp prst="textNoShape">
                  <a:avLst/>
                </a:prstTxWarp>
              </a:bodyPr>
              <a:lstStyle/>
              <a:p>
                <a:endParaRPr lang="en-US"/>
              </a:p>
            </p:txBody>
          </p:sp>
          <p:sp>
            <p:nvSpPr>
              <p:cNvPr id="35855" name="Freeform 13"/>
              <p:cNvSpPr>
                <a:spLocks/>
              </p:cNvSpPr>
              <p:nvPr/>
            </p:nvSpPr>
            <p:spPr bwMode="auto">
              <a:xfrm>
                <a:off x="1469" y="2017"/>
                <a:ext cx="503" cy="888"/>
              </a:xfrm>
              <a:custGeom>
                <a:avLst/>
                <a:gdLst>
                  <a:gd name="T0" fmla="*/ 0 w 503"/>
                  <a:gd name="T1" fmla="*/ 34 h 888"/>
                  <a:gd name="T2" fmla="*/ 71 w 503"/>
                  <a:gd name="T3" fmla="*/ 0 h 888"/>
                  <a:gd name="T4" fmla="*/ 503 w 503"/>
                  <a:gd name="T5" fmla="*/ 598 h 888"/>
                  <a:gd name="T6" fmla="*/ 433 w 503"/>
                  <a:gd name="T7" fmla="*/ 888 h 888"/>
                  <a:gd name="T8" fmla="*/ 209 w 503"/>
                  <a:gd name="T9" fmla="*/ 768 h 888"/>
                  <a:gd name="T10" fmla="*/ 157 w 503"/>
                  <a:gd name="T11" fmla="*/ 496 h 888"/>
                  <a:gd name="T12" fmla="*/ 86 w 503"/>
                  <a:gd name="T13" fmla="*/ 204 h 888"/>
                  <a:gd name="T14" fmla="*/ 0 w 503"/>
                  <a:gd name="T15" fmla="*/ 34 h 888"/>
                  <a:gd name="T16" fmla="*/ 0 60000 65536"/>
                  <a:gd name="T17" fmla="*/ 0 60000 65536"/>
                  <a:gd name="T18" fmla="*/ 0 60000 65536"/>
                  <a:gd name="T19" fmla="*/ 0 60000 65536"/>
                  <a:gd name="T20" fmla="*/ 0 60000 65536"/>
                  <a:gd name="T21" fmla="*/ 0 60000 65536"/>
                  <a:gd name="T22" fmla="*/ 0 60000 65536"/>
                  <a:gd name="T23" fmla="*/ 0 60000 65536"/>
                  <a:gd name="T24" fmla="*/ 0 w 503"/>
                  <a:gd name="T25" fmla="*/ 0 h 888"/>
                  <a:gd name="T26" fmla="*/ 503 w 503"/>
                  <a:gd name="T27" fmla="*/ 888 h 8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03" h="888">
                    <a:moveTo>
                      <a:pt x="0" y="34"/>
                    </a:moveTo>
                    <a:lnTo>
                      <a:pt x="71" y="0"/>
                    </a:lnTo>
                    <a:lnTo>
                      <a:pt x="503" y="598"/>
                    </a:lnTo>
                    <a:lnTo>
                      <a:pt x="433" y="888"/>
                    </a:lnTo>
                    <a:lnTo>
                      <a:pt x="209" y="768"/>
                    </a:lnTo>
                    <a:lnTo>
                      <a:pt x="157" y="496"/>
                    </a:lnTo>
                    <a:lnTo>
                      <a:pt x="86" y="204"/>
                    </a:lnTo>
                    <a:lnTo>
                      <a:pt x="0" y="34"/>
                    </a:lnTo>
                    <a:close/>
                  </a:path>
                </a:pathLst>
              </a:custGeom>
              <a:solidFill>
                <a:schemeClr val="accent1"/>
              </a:solidFill>
              <a:ln w="9525">
                <a:noFill/>
                <a:round/>
                <a:headEnd/>
                <a:tailEnd/>
              </a:ln>
            </p:spPr>
            <p:txBody>
              <a:bodyPr>
                <a:prstTxWarp prst="textNoShape">
                  <a:avLst/>
                </a:prstTxWarp>
              </a:bodyPr>
              <a:lstStyle/>
              <a:p>
                <a:endParaRPr lang="en-US"/>
              </a:p>
            </p:txBody>
          </p:sp>
        </p:grpSp>
        <p:grpSp>
          <p:nvGrpSpPr>
            <p:cNvPr id="35848" name="Group 14"/>
            <p:cNvGrpSpPr>
              <a:grpSpLocks/>
            </p:cNvGrpSpPr>
            <p:nvPr/>
          </p:nvGrpSpPr>
          <p:grpSpPr bwMode="auto">
            <a:xfrm flipH="1">
              <a:off x="819" y="176"/>
              <a:ext cx="797" cy="944"/>
              <a:chOff x="4060" y="5"/>
              <a:chExt cx="797" cy="944"/>
            </a:xfrm>
          </p:grpSpPr>
          <p:sp>
            <p:nvSpPr>
              <p:cNvPr id="35849" name="Freeform 15"/>
              <p:cNvSpPr>
                <a:spLocks/>
              </p:cNvSpPr>
              <p:nvPr/>
            </p:nvSpPr>
            <p:spPr bwMode="auto">
              <a:xfrm>
                <a:off x="4094" y="417"/>
                <a:ext cx="597" cy="498"/>
              </a:xfrm>
              <a:custGeom>
                <a:avLst/>
                <a:gdLst>
                  <a:gd name="T0" fmla="*/ 0 w 597"/>
                  <a:gd name="T1" fmla="*/ 312 h 498"/>
                  <a:gd name="T2" fmla="*/ 0 w 597"/>
                  <a:gd name="T3" fmla="*/ 242 h 498"/>
                  <a:gd name="T4" fmla="*/ 34 w 597"/>
                  <a:gd name="T5" fmla="*/ 138 h 498"/>
                  <a:gd name="T6" fmla="*/ 104 w 597"/>
                  <a:gd name="T7" fmla="*/ 70 h 498"/>
                  <a:gd name="T8" fmla="*/ 206 w 597"/>
                  <a:gd name="T9" fmla="*/ 0 h 498"/>
                  <a:gd name="T10" fmla="*/ 299 w 597"/>
                  <a:gd name="T11" fmla="*/ 0 h 498"/>
                  <a:gd name="T12" fmla="*/ 367 w 597"/>
                  <a:gd name="T13" fmla="*/ 0 h 498"/>
                  <a:gd name="T14" fmla="*/ 448 w 597"/>
                  <a:gd name="T15" fmla="*/ 34 h 498"/>
                  <a:gd name="T16" fmla="*/ 530 w 597"/>
                  <a:gd name="T17" fmla="*/ 138 h 498"/>
                  <a:gd name="T18" fmla="*/ 597 w 597"/>
                  <a:gd name="T19" fmla="*/ 255 h 498"/>
                  <a:gd name="T20" fmla="*/ 597 w 597"/>
                  <a:gd name="T21" fmla="*/ 394 h 498"/>
                  <a:gd name="T22" fmla="*/ 564 w 597"/>
                  <a:gd name="T23" fmla="*/ 498 h 498"/>
                  <a:gd name="T24" fmla="*/ 367 w 597"/>
                  <a:gd name="T25" fmla="*/ 464 h 498"/>
                  <a:gd name="T26" fmla="*/ 265 w 597"/>
                  <a:gd name="T27" fmla="*/ 452 h 498"/>
                  <a:gd name="T28" fmla="*/ 138 w 597"/>
                  <a:gd name="T29" fmla="*/ 394 h 498"/>
                  <a:gd name="T30" fmla="*/ 0 w 597"/>
                  <a:gd name="T31" fmla="*/ 312 h 4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7"/>
                  <a:gd name="T49" fmla="*/ 0 h 498"/>
                  <a:gd name="T50" fmla="*/ 597 w 597"/>
                  <a:gd name="T51" fmla="*/ 498 h 49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7" h="498">
                    <a:moveTo>
                      <a:pt x="0" y="312"/>
                    </a:moveTo>
                    <a:lnTo>
                      <a:pt x="0" y="242"/>
                    </a:lnTo>
                    <a:lnTo>
                      <a:pt x="34" y="138"/>
                    </a:lnTo>
                    <a:lnTo>
                      <a:pt x="104" y="70"/>
                    </a:lnTo>
                    <a:lnTo>
                      <a:pt x="206" y="0"/>
                    </a:lnTo>
                    <a:lnTo>
                      <a:pt x="299" y="0"/>
                    </a:lnTo>
                    <a:lnTo>
                      <a:pt x="367" y="0"/>
                    </a:lnTo>
                    <a:lnTo>
                      <a:pt x="448" y="34"/>
                    </a:lnTo>
                    <a:lnTo>
                      <a:pt x="530" y="138"/>
                    </a:lnTo>
                    <a:lnTo>
                      <a:pt x="597" y="255"/>
                    </a:lnTo>
                    <a:lnTo>
                      <a:pt x="597" y="394"/>
                    </a:lnTo>
                    <a:lnTo>
                      <a:pt x="564" y="498"/>
                    </a:lnTo>
                    <a:lnTo>
                      <a:pt x="367" y="464"/>
                    </a:lnTo>
                    <a:lnTo>
                      <a:pt x="265" y="452"/>
                    </a:lnTo>
                    <a:lnTo>
                      <a:pt x="138" y="394"/>
                    </a:lnTo>
                    <a:lnTo>
                      <a:pt x="0" y="312"/>
                    </a:lnTo>
                    <a:close/>
                  </a:path>
                </a:pathLst>
              </a:custGeom>
              <a:solidFill>
                <a:srgbClr val="CF0E30"/>
              </a:solidFill>
              <a:ln w="9525">
                <a:noFill/>
                <a:round/>
                <a:headEnd/>
                <a:tailEnd/>
              </a:ln>
            </p:spPr>
            <p:txBody>
              <a:bodyPr>
                <a:prstTxWarp prst="textNoShape">
                  <a:avLst/>
                </a:prstTxWarp>
              </a:bodyPr>
              <a:lstStyle/>
              <a:p>
                <a:endParaRPr lang="en-US"/>
              </a:p>
            </p:txBody>
          </p:sp>
          <p:sp>
            <p:nvSpPr>
              <p:cNvPr id="35850" name="Freeform 16"/>
              <p:cNvSpPr>
                <a:spLocks/>
              </p:cNvSpPr>
              <p:nvPr/>
            </p:nvSpPr>
            <p:spPr bwMode="auto">
              <a:xfrm>
                <a:off x="4284" y="428"/>
                <a:ext cx="240" cy="453"/>
              </a:xfrm>
              <a:custGeom>
                <a:avLst/>
                <a:gdLst>
                  <a:gd name="T0" fmla="*/ 0 w 240"/>
                  <a:gd name="T1" fmla="*/ 383 h 453"/>
                  <a:gd name="T2" fmla="*/ 47 w 240"/>
                  <a:gd name="T3" fmla="*/ 233 h 453"/>
                  <a:gd name="T4" fmla="*/ 167 w 240"/>
                  <a:gd name="T5" fmla="*/ 47 h 453"/>
                  <a:gd name="T6" fmla="*/ 204 w 240"/>
                  <a:gd name="T7" fmla="*/ 0 h 453"/>
                  <a:gd name="T8" fmla="*/ 240 w 240"/>
                  <a:gd name="T9" fmla="*/ 186 h 453"/>
                  <a:gd name="T10" fmla="*/ 192 w 240"/>
                  <a:gd name="T11" fmla="*/ 360 h 453"/>
                  <a:gd name="T12" fmla="*/ 181 w 240"/>
                  <a:gd name="T13" fmla="*/ 453 h 453"/>
                  <a:gd name="T14" fmla="*/ 61 w 240"/>
                  <a:gd name="T15" fmla="*/ 453 h 453"/>
                  <a:gd name="T16" fmla="*/ 0 w 240"/>
                  <a:gd name="T17" fmla="*/ 383 h 4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0"/>
                  <a:gd name="T28" fmla="*/ 0 h 453"/>
                  <a:gd name="T29" fmla="*/ 240 w 240"/>
                  <a:gd name="T30" fmla="*/ 453 h 4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0" h="453">
                    <a:moveTo>
                      <a:pt x="0" y="383"/>
                    </a:moveTo>
                    <a:lnTo>
                      <a:pt x="47" y="233"/>
                    </a:lnTo>
                    <a:lnTo>
                      <a:pt x="167" y="47"/>
                    </a:lnTo>
                    <a:lnTo>
                      <a:pt x="204" y="0"/>
                    </a:lnTo>
                    <a:lnTo>
                      <a:pt x="240" y="186"/>
                    </a:lnTo>
                    <a:lnTo>
                      <a:pt x="192" y="360"/>
                    </a:lnTo>
                    <a:lnTo>
                      <a:pt x="181" y="453"/>
                    </a:lnTo>
                    <a:lnTo>
                      <a:pt x="61" y="453"/>
                    </a:lnTo>
                    <a:lnTo>
                      <a:pt x="0" y="383"/>
                    </a:lnTo>
                    <a:close/>
                  </a:path>
                </a:pathLst>
              </a:custGeom>
              <a:solidFill>
                <a:srgbClr val="FAFD00"/>
              </a:solidFill>
              <a:ln w="9525">
                <a:noFill/>
                <a:round/>
                <a:headEnd/>
                <a:tailEnd/>
              </a:ln>
            </p:spPr>
            <p:txBody>
              <a:bodyPr>
                <a:prstTxWarp prst="textNoShape">
                  <a:avLst/>
                </a:prstTxWarp>
              </a:bodyPr>
              <a:lstStyle/>
              <a:p>
                <a:endParaRPr lang="en-US"/>
              </a:p>
            </p:txBody>
          </p:sp>
          <p:sp>
            <p:nvSpPr>
              <p:cNvPr id="35851" name="Freeform 17"/>
              <p:cNvSpPr>
                <a:spLocks/>
              </p:cNvSpPr>
              <p:nvPr/>
            </p:nvSpPr>
            <p:spPr bwMode="auto">
              <a:xfrm>
                <a:off x="4193" y="27"/>
                <a:ext cx="621" cy="408"/>
              </a:xfrm>
              <a:custGeom>
                <a:avLst/>
                <a:gdLst>
                  <a:gd name="T0" fmla="*/ 322 w 621"/>
                  <a:gd name="T1" fmla="*/ 211 h 408"/>
                  <a:gd name="T2" fmla="*/ 161 w 621"/>
                  <a:gd name="T3" fmla="*/ 197 h 408"/>
                  <a:gd name="T4" fmla="*/ 46 w 621"/>
                  <a:gd name="T5" fmla="*/ 141 h 408"/>
                  <a:gd name="T6" fmla="*/ 0 w 621"/>
                  <a:gd name="T7" fmla="*/ 93 h 408"/>
                  <a:gd name="T8" fmla="*/ 46 w 621"/>
                  <a:gd name="T9" fmla="*/ 11 h 408"/>
                  <a:gd name="T10" fmla="*/ 127 w 621"/>
                  <a:gd name="T11" fmla="*/ 0 h 408"/>
                  <a:gd name="T12" fmla="*/ 218 w 621"/>
                  <a:gd name="T13" fmla="*/ 0 h 408"/>
                  <a:gd name="T14" fmla="*/ 288 w 621"/>
                  <a:gd name="T15" fmla="*/ 104 h 408"/>
                  <a:gd name="T16" fmla="*/ 403 w 621"/>
                  <a:gd name="T17" fmla="*/ 197 h 408"/>
                  <a:gd name="T18" fmla="*/ 505 w 621"/>
                  <a:gd name="T19" fmla="*/ 211 h 408"/>
                  <a:gd name="T20" fmla="*/ 609 w 621"/>
                  <a:gd name="T21" fmla="*/ 267 h 408"/>
                  <a:gd name="T22" fmla="*/ 621 w 621"/>
                  <a:gd name="T23" fmla="*/ 396 h 408"/>
                  <a:gd name="T24" fmla="*/ 553 w 621"/>
                  <a:gd name="T25" fmla="*/ 408 h 408"/>
                  <a:gd name="T26" fmla="*/ 415 w 621"/>
                  <a:gd name="T27" fmla="*/ 360 h 408"/>
                  <a:gd name="T28" fmla="*/ 322 w 621"/>
                  <a:gd name="T29" fmla="*/ 211 h 40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21"/>
                  <a:gd name="T46" fmla="*/ 0 h 408"/>
                  <a:gd name="T47" fmla="*/ 621 w 621"/>
                  <a:gd name="T48" fmla="*/ 408 h 40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21" h="408">
                    <a:moveTo>
                      <a:pt x="322" y="211"/>
                    </a:moveTo>
                    <a:lnTo>
                      <a:pt x="161" y="197"/>
                    </a:lnTo>
                    <a:lnTo>
                      <a:pt x="46" y="141"/>
                    </a:lnTo>
                    <a:lnTo>
                      <a:pt x="0" y="93"/>
                    </a:lnTo>
                    <a:lnTo>
                      <a:pt x="46" y="11"/>
                    </a:lnTo>
                    <a:lnTo>
                      <a:pt x="127" y="0"/>
                    </a:lnTo>
                    <a:lnTo>
                      <a:pt x="218" y="0"/>
                    </a:lnTo>
                    <a:lnTo>
                      <a:pt x="288" y="104"/>
                    </a:lnTo>
                    <a:lnTo>
                      <a:pt x="403" y="197"/>
                    </a:lnTo>
                    <a:lnTo>
                      <a:pt x="505" y="211"/>
                    </a:lnTo>
                    <a:lnTo>
                      <a:pt x="609" y="267"/>
                    </a:lnTo>
                    <a:lnTo>
                      <a:pt x="621" y="396"/>
                    </a:lnTo>
                    <a:lnTo>
                      <a:pt x="553" y="408"/>
                    </a:lnTo>
                    <a:lnTo>
                      <a:pt x="415" y="360"/>
                    </a:lnTo>
                    <a:lnTo>
                      <a:pt x="322" y="211"/>
                    </a:lnTo>
                    <a:close/>
                  </a:path>
                </a:pathLst>
              </a:custGeom>
              <a:solidFill>
                <a:srgbClr val="FAFD00"/>
              </a:solidFill>
              <a:ln w="9525">
                <a:noFill/>
                <a:round/>
                <a:headEnd/>
                <a:tailEnd/>
              </a:ln>
            </p:spPr>
            <p:txBody>
              <a:bodyPr>
                <a:prstTxWarp prst="textNoShape">
                  <a:avLst/>
                </a:prstTxWarp>
              </a:bodyPr>
              <a:lstStyle/>
              <a:p>
                <a:endParaRPr lang="en-US"/>
              </a:p>
            </p:txBody>
          </p:sp>
          <p:sp>
            <p:nvSpPr>
              <p:cNvPr id="35852" name="Freeform 18"/>
              <p:cNvSpPr>
                <a:spLocks/>
              </p:cNvSpPr>
              <p:nvPr/>
            </p:nvSpPr>
            <p:spPr bwMode="auto">
              <a:xfrm>
                <a:off x="4060" y="5"/>
                <a:ext cx="797" cy="944"/>
              </a:xfrm>
              <a:custGeom>
                <a:avLst/>
                <a:gdLst>
                  <a:gd name="T0" fmla="*/ 0 w 797"/>
                  <a:gd name="T1" fmla="*/ 636 h 944"/>
                  <a:gd name="T2" fmla="*/ 262 w 797"/>
                  <a:gd name="T3" fmla="*/ 375 h 944"/>
                  <a:gd name="T4" fmla="*/ 432 w 797"/>
                  <a:gd name="T5" fmla="*/ 296 h 944"/>
                  <a:gd name="T6" fmla="*/ 228 w 797"/>
                  <a:gd name="T7" fmla="*/ 226 h 944"/>
                  <a:gd name="T8" fmla="*/ 102 w 797"/>
                  <a:gd name="T9" fmla="*/ 79 h 944"/>
                  <a:gd name="T10" fmla="*/ 308 w 797"/>
                  <a:gd name="T11" fmla="*/ 0 h 944"/>
                  <a:gd name="T12" fmla="*/ 251 w 797"/>
                  <a:gd name="T13" fmla="*/ 45 h 944"/>
                  <a:gd name="T14" fmla="*/ 181 w 797"/>
                  <a:gd name="T15" fmla="*/ 124 h 944"/>
                  <a:gd name="T16" fmla="*/ 376 w 797"/>
                  <a:gd name="T17" fmla="*/ 203 h 944"/>
                  <a:gd name="T18" fmla="*/ 410 w 797"/>
                  <a:gd name="T19" fmla="*/ 135 h 944"/>
                  <a:gd name="T20" fmla="*/ 444 w 797"/>
                  <a:gd name="T21" fmla="*/ 113 h 944"/>
                  <a:gd name="T22" fmla="*/ 627 w 797"/>
                  <a:gd name="T23" fmla="*/ 192 h 944"/>
                  <a:gd name="T24" fmla="*/ 774 w 797"/>
                  <a:gd name="T25" fmla="*/ 319 h 944"/>
                  <a:gd name="T26" fmla="*/ 718 w 797"/>
                  <a:gd name="T27" fmla="*/ 443 h 944"/>
                  <a:gd name="T28" fmla="*/ 718 w 797"/>
                  <a:gd name="T29" fmla="*/ 375 h 944"/>
                  <a:gd name="T30" fmla="*/ 650 w 797"/>
                  <a:gd name="T31" fmla="*/ 262 h 944"/>
                  <a:gd name="T32" fmla="*/ 511 w 797"/>
                  <a:gd name="T33" fmla="*/ 251 h 944"/>
                  <a:gd name="T34" fmla="*/ 638 w 797"/>
                  <a:gd name="T35" fmla="*/ 375 h 944"/>
                  <a:gd name="T36" fmla="*/ 591 w 797"/>
                  <a:gd name="T37" fmla="*/ 398 h 944"/>
                  <a:gd name="T38" fmla="*/ 455 w 797"/>
                  <a:gd name="T39" fmla="*/ 364 h 944"/>
                  <a:gd name="T40" fmla="*/ 511 w 797"/>
                  <a:gd name="T41" fmla="*/ 455 h 944"/>
                  <a:gd name="T42" fmla="*/ 650 w 797"/>
                  <a:gd name="T43" fmla="*/ 624 h 944"/>
                  <a:gd name="T44" fmla="*/ 638 w 797"/>
                  <a:gd name="T45" fmla="*/ 887 h 944"/>
                  <a:gd name="T46" fmla="*/ 262 w 797"/>
                  <a:gd name="T47" fmla="*/ 876 h 944"/>
                  <a:gd name="T48" fmla="*/ 181 w 797"/>
                  <a:gd name="T49" fmla="*/ 763 h 944"/>
                  <a:gd name="T50" fmla="*/ 557 w 797"/>
                  <a:gd name="T51" fmla="*/ 853 h 944"/>
                  <a:gd name="T52" fmla="*/ 604 w 797"/>
                  <a:gd name="T53" fmla="*/ 774 h 944"/>
                  <a:gd name="T54" fmla="*/ 534 w 797"/>
                  <a:gd name="T55" fmla="*/ 568 h 944"/>
                  <a:gd name="T56" fmla="*/ 489 w 797"/>
                  <a:gd name="T57" fmla="*/ 624 h 944"/>
                  <a:gd name="T58" fmla="*/ 421 w 797"/>
                  <a:gd name="T59" fmla="*/ 647 h 944"/>
                  <a:gd name="T60" fmla="*/ 330 w 797"/>
                  <a:gd name="T61" fmla="*/ 613 h 944"/>
                  <a:gd name="T62" fmla="*/ 262 w 797"/>
                  <a:gd name="T63" fmla="*/ 579 h 944"/>
                  <a:gd name="T64" fmla="*/ 296 w 797"/>
                  <a:gd name="T65" fmla="*/ 443 h 944"/>
                  <a:gd name="T66" fmla="*/ 124 w 797"/>
                  <a:gd name="T67" fmla="*/ 534 h 944"/>
                  <a:gd name="T68" fmla="*/ 68 w 797"/>
                  <a:gd name="T69" fmla="*/ 692 h 944"/>
                  <a:gd name="T70" fmla="*/ 11 w 797"/>
                  <a:gd name="T71" fmla="*/ 774 h 9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7"/>
                  <a:gd name="T109" fmla="*/ 0 h 944"/>
                  <a:gd name="T110" fmla="*/ 797 w 797"/>
                  <a:gd name="T111" fmla="*/ 944 h 94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7" h="944">
                    <a:moveTo>
                      <a:pt x="11" y="774"/>
                    </a:moveTo>
                    <a:lnTo>
                      <a:pt x="0" y="636"/>
                    </a:lnTo>
                    <a:lnTo>
                      <a:pt x="79" y="489"/>
                    </a:lnTo>
                    <a:lnTo>
                      <a:pt x="262" y="375"/>
                    </a:lnTo>
                    <a:lnTo>
                      <a:pt x="387" y="375"/>
                    </a:lnTo>
                    <a:lnTo>
                      <a:pt x="432" y="296"/>
                    </a:lnTo>
                    <a:lnTo>
                      <a:pt x="353" y="262"/>
                    </a:lnTo>
                    <a:lnTo>
                      <a:pt x="228" y="226"/>
                    </a:lnTo>
                    <a:lnTo>
                      <a:pt x="136" y="181"/>
                    </a:lnTo>
                    <a:lnTo>
                      <a:pt x="102" y="79"/>
                    </a:lnTo>
                    <a:lnTo>
                      <a:pt x="181" y="0"/>
                    </a:lnTo>
                    <a:lnTo>
                      <a:pt x="308" y="0"/>
                    </a:lnTo>
                    <a:lnTo>
                      <a:pt x="376" y="56"/>
                    </a:lnTo>
                    <a:lnTo>
                      <a:pt x="251" y="45"/>
                    </a:lnTo>
                    <a:lnTo>
                      <a:pt x="181" y="56"/>
                    </a:lnTo>
                    <a:lnTo>
                      <a:pt x="181" y="124"/>
                    </a:lnTo>
                    <a:lnTo>
                      <a:pt x="262" y="169"/>
                    </a:lnTo>
                    <a:lnTo>
                      <a:pt x="376" y="203"/>
                    </a:lnTo>
                    <a:lnTo>
                      <a:pt x="432" y="203"/>
                    </a:lnTo>
                    <a:lnTo>
                      <a:pt x="410" y="135"/>
                    </a:lnTo>
                    <a:lnTo>
                      <a:pt x="387" y="90"/>
                    </a:lnTo>
                    <a:lnTo>
                      <a:pt x="444" y="113"/>
                    </a:lnTo>
                    <a:lnTo>
                      <a:pt x="511" y="192"/>
                    </a:lnTo>
                    <a:lnTo>
                      <a:pt x="627" y="192"/>
                    </a:lnTo>
                    <a:lnTo>
                      <a:pt x="729" y="215"/>
                    </a:lnTo>
                    <a:lnTo>
                      <a:pt x="774" y="319"/>
                    </a:lnTo>
                    <a:lnTo>
                      <a:pt x="797" y="409"/>
                    </a:lnTo>
                    <a:lnTo>
                      <a:pt x="718" y="443"/>
                    </a:lnTo>
                    <a:lnTo>
                      <a:pt x="661" y="432"/>
                    </a:lnTo>
                    <a:lnTo>
                      <a:pt x="718" y="375"/>
                    </a:lnTo>
                    <a:lnTo>
                      <a:pt x="718" y="307"/>
                    </a:lnTo>
                    <a:lnTo>
                      <a:pt x="650" y="262"/>
                    </a:lnTo>
                    <a:lnTo>
                      <a:pt x="545" y="251"/>
                    </a:lnTo>
                    <a:lnTo>
                      <a:pt x="511" y="251"/>
                    </a:lnTo>
                    <a:lnTo>
                      <a:pt x="545" y="319"/>
                    </a:lnTo>
                    <a:lnTo>
                      <a:pt x="638" y="375"/>
                    </a:lnTo>
                    <a:lnTo>
                      <a:pt x="684" y="375"/>
                    </a:lnTo>
                    <a:lnTo>
                      <a:pt x="591" y="398"/>
                    </a:lnTo>
                    <a:lnTo>
                      <a:pt x="500" y="364"/>
                    </a:lnTo>
                    <a:lnTo>
                      <a:pt x="455" y="364"/>
                    </a:lnTo>
                    <a:lnTo>
                      <a:pt x="444" y="409"/>
                    </a:lnTo>
                    <a:lnTo>
                      <a:pt x="511" y="455"/>
                    </a:lnTo>
                    <a:lnTo>
                      <a:pt x="579" y="500"/>
                    </a:lnTo>
                    <a:lnTo>
                      <a:pt x="650" y="624"/>
                    </a:lnTo>
                    <a:lnTo>
                      <a:pt x="661" y="763"/>
                    </a:lnTo>
                    <a:lnTo>
                      <a:pt x="638" y="887"/>
                    </a:lnTo>
                    <a:lnTo>
                      <a:pt x="616" y="944"/>
                    </a:lnTo>
                    <a:lnTo>
                      <a:pt x="262" y="876"/>
                    </a:lnTo>
                    <a:lnTo>
                      <a:pt x="113" y="774"/>
                    </a:lnTo>
                    <a:lnTo>
                      <a:pt x="181" y="763"/>
                    </a:lnTo>
                    <a:lnTo>
                      <a:pt x="308" y="830"/>
                    </a:lnTo>
                    <a:lnTo>
                      <a:pt x="557" y="853"/>
                    </a:lnTo>
                    <a:lnTo>
                      <a:pt x="579" y="853"/>
                    </a:lnTo>
                    <a:lnTo>
                      <a:pt x="604" y="774"/>
                    </a:lnTo>
                    <a:lnTo>
                      <a:pt x="591" y="670"/>
                    </a:lnTo>
                    <a:lnTo>
                      <a:pt x="534" y="568"/>
                    </a:lnTo>
                    <a:lnTo>
                      <a:pt x="466" y="489"/>
                    </a:lnTo>
                    <a:lnTo>
                      <a:pt x="489" y="624"/>
                    </a:lnTo>
                    <a:lnTo>
                      <a:pt x="410" y="797"/>
                    </a:lnTo>
                    <a:lnTo>
                      <a:pt x="421" y="647"/>
                    </a:lnTo>
                    <a:lnTo>
                      <a:pt x="410" y="477"/>
                    </a:lnTo>
                    <a:lnTo>
                      <a:pt x="330" y="613"/>
                    </a:lnTo>
                    <a:lnTo>
                      <a:pt x="262" y="740"/>
                    </a:lnTo>
                    <a:lnTo>
                      <a:pt x="262" y="579"/>
                    </a:lnTo>
                    <a:lnTo>
                      <a:pt x="364" y="455"/>
                    </a:lnTo>
                    <a:lnTo>
                      <a:pt x="296" y="443"/>
                    </a:lnTo>
                    <a:lnTo>
                      <a:pt x="192" y="477"/>
                    </a:lnTo>
                    <a:lnTo>
                      <a:pt x="124" y="534"/>
                    </a:lnTo>
                    <a:lnTo>
                      <a:pt x="68" y="624"/>
                    </a:lnTo>
                    <a:lnTo>
                      <a:pt x="68" y="692"/>
                    </a:lnTo>
                    <a:lnTo>
                      <a:pt x="102" y="704"/>
                    </a:lnTo>
                    <a:lnTo>
                      <a:pt x="11" y="774"/>
                    </a:lnTo>
                    <a:close/>
                  </a:path>
                </a:pathLst>
              </a:custGeom>
              <a:solidFill>
                <a:srgbClr val="000000"/>
              </a:solidFill>
              <a:ln w="9525">
                <a:noFill/>
                <a:round/>
                <a:headEnd/>
                <a:tailEnd/>
              </a:ln>
            </p:spPr>
            <p:txBody>
              <a:bodyPr>
                <a:prstTxWarp prst="textNoShape">
                  <a:avLst/>
                </a:prstTxWarp>
              </a:bodyPr>
              <a:lstStyle/>
              <a:p>
                <a:endParaRPr lang="en-US"/>
              </a:p>
            </p:txBody>
          </p:sp>
        </p:grpSp>
      </p:grpSp>
      <p:sp>
        <p:nvSpPr>
          <p:cNvPr id="35843" name="AutoShape 19"/>
          <p:cNvSpPr>
            <a:spLocks noChangeArrowheads="1"/>
          </p:cNvSpPr>
          <p:nvPr/>
        </p:nvSpPr>
        <p:spPr bwMode="auto">
          <a:xfrm>
            <a:off x="1981200" y="1219200"/>
            <a:ext cx="6797675" cy="5106988"/>
          </a:xfrm>
          <a:prstGeom prst="cloudCallout">
            <a:avLst>
              <a:gd name="adj1" fmla="val -61981"/>
              <a:gd name="adj2" fmla="val -22208"/>
            </a:avLst>
          </a:prstGeom>
          <a:noFill/>
          <a:ln w="76200">
            <a:solidFill>
              <a:schemeClr val="tx1"/>
            </a:solidFill>
            <a:round/>
            <a:headEnd/>
            <a:tailEnd/>
          </a:ln>
        </p:spPr>
        <p:txBody>
          <a:bodyPr>
            <a:prstTxWarp prst="textNoShape">
              <a:avLst/>
            </a:prstTxWarp>
          </a:bodyPr>
          <a:lstStyle/>
          <a:p>
            <a:pPr algn="ctr"/>
            <a:endParaRPr lang="en-US"/>
          </a:p>
        </p:txBody>
      </p:sp>
      <p:sp>
        <p:nvSpPr>
          <p:cNvPr id="35844" name="Text Box 20"/>
          <p:cNvSpPr txBox="1">
            <a:spLocks noChangeArrowheads="1"/>
          </p:cNvSpPr>
          <p:nvPr/>
        </p:nvSpPr>
        <p:spPr bwMode="auto">
          <a:xfrm>
            <a:off x="1362075" y="196850"/>
            <a:ext cx="649605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Beanie’s Flawed Idea</a:t>
            </a:r>
          </a:p>
        </p:txBody>
      </p:sp>
      <p:sp>
        <p:nvSpPr>
          <p:cNvPr id="712725" name="Text Box 21"/>
          <p:cNvSpPr txBox="1">
            <a:spLocks noChangeArrowheads="1"/>
          </p:cNvSpPr>
          <p:nvPr/>
        </p:nvSpPr>
        <p:spPr bwMode="auto">
          <a:xfrm>
            <a:off x="2773363" y="2095500"/>
            <a:ext cx="5418137" cy="3019425"/>
          </a:xfrm>
          <a:prstGeom prst="rect">
            <a:avLst/>
          </a:prstGeom>
          <a:noFill/>
          <a:ln w="9525">
            <a:noFill/>
            <a:miter lim="800000"/>
            <a:headEnd/>
            <a:tailEnd/>
          </a:ln>
          <a:effectLst/>
        </p:spPr>
        <p:txBody>
          <a:bodyPr>
            <a:prstTxWarp prst="textNoShape">
              <a:avLst/>
            </a:prstTxWarp>
            <a:spAutoFit/>
          </a:bodyPr>
          <a:lstStyle/>
          <a:p>
            <a:pPr algn="ctr">
              <a:tabLst>
                <a:tab pos="858838" algn="l"/>
              </a:tabLst>
              <a:defRPr/>
            </a:pPr>
            <a:r>
              <a:rPr lang="en-US" sz="4800">
                <a:effectLst>
                  <a:outerShdw blurRad="38100" dist="38100" dir="2700000" algn="tl">
                    <a:srgbClr val="000000"/>
                  </a:outerShdw>
                </a:effectLst>
              </a:rPr>
              <a:t>Rats, the oracle does not take partial colorings….</a:t>
            </a:r>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36866" name="Group 3"/>
          <p:cNvGrpSpPr>
            <a:grpSpLocks/>
          </p:cNvGrpSpPr>
          <p:nvPr/>
        </p:nvGrpSpPr>
        <p:grpSpPr bwMode="auto">
          <a:xfrm>
            <a:off x="84138" y="1676400"/>
            <a:ext cx="2463800" cy="5087938"/>
            <a:chOff x="752" y="176"/>
            <a:chExt cx="2155" cy="4149"/>
          </a:xfrm>
        </p:grpSpPr>
        <p:grpSp>
          <p:nvGrpSpPr>
            <p:cNvPr id="36914" name="Group 4"/>
            <p:cNvGrpSpPr>
              <a:grpSpLocks/>
            </p:cNvGrpSpPr>
            <p:nvPr/>
          </p:nvGrpSpPr>
          <p:grpSpPr bwMode="auto">
            <a:xfrm>
              <a:off x="752" y="745"/>
              <a:ext cx="2155" cy="3580"/>
              <a:chOff x="752" y="745"/>
              <a:chExt cx="2155" cy="3580"/>
            </a:xfrm>
          </p:grpSpPr>
          <p:sp>
            <p:nvSpPr>
              <p:cNvPr id="36924" name="Freeform 5"/>
              <p:cNvSpPr>
                <a:spLocks/>
              </p:cNvSpPr>
              <p:nvPr/>
            </p:nvSpPr>
            <p:spPr bwMode="auto">
              <a:xfrm>
                <a:off x="1069" y="745"/>
                <a:ext cx="769" cy="838"/>
              </a:xfrm>
              <a:custGeom>
                <a:avLst/>
                <a:gdLst>
                  <a:gd name="T0" fmla="*/ 514 w 769"/>
                  <a:gd name="T1" fmla="*/ 428 h 838"/>
                  <a:gd name="T2" fmla="*/ 495 w 769"/>
                  <a:gd name="T3" fmla="*/ 256 h 838"/>
                  <a:gd name="T4" fmla="*/ 427 w 769"/>
                  <a:gd name="T5" fmla="*/ 68 h 838"/>
                  <a:gd name="T6" fmla="*/ 326 w 769"/>
                  <a:gd name="T7" fmla="*/ 0 h 838"/>
                  <a:gd name="T8" fmla="*/ 206 w 769"/>
                  <a:gd name="T9" fmla="*/ 0 h 838"/>
                  <a:gd name="T10" fmla="*/ 67 w 769"/>
                  <a:gd name="T11" fmla="*/ 102 h 838"/>
                  <a:gd name="T12" fmla="*/ 0 w 769"/>
                  <a:gd name="T13" fmla="*/ 308 h 838"/>
                  <a:gd name="T14" fmla="*/ 18 w 769"/>
                  <a:gd name="T15" fmla="*/ 582 h 838"/>
                  <a:gd name="T16" fmla="*/ 86 w 769"/>
                  <a:gd name="T17" fmla="*/ 718 h 838"/>
                  <a:gd name="T18" fmla="*/ 206 w 769"/>
                  <a:gd name="T19" fmla="*/ 838 h 838"/>
                  <a:gd name="T20" fmla="*/ 375 w 769"/>
                  <a:gd name="T21" fmla="*/ 838 h 838"/>
                  <a:gd name="T22" fmla="*/ 495 w 769"/>
                  <a:gd name="T23" fmla="*/ 736 h 838"/>
                  <a:gd name="T24" fmla="*/ 529 w 769"/>
                  <a:gd name="T25" fmla="*/ 598 h 838"/>
                  <a:gd name="T26" fmla="*/ 529 w 769"/>
                  <a:gd name="T27" fmla="*/ 530 h 838"/>
                  <a:gd name="T28" fmla="*/ 751 w 769"/>
                  <a:gd name="T29" fmla="*/ 530 h 838"/>
                  <a:gd name="T30" fmla="*/ 769 w 769"/>
                  <a:gd name="T31" fmla="*/ 394 h 838"/>
                  <a:gd name="T32" fmla="*/ 514 w 769"/>
                  <a:gd name="T33" fmla="*/ 428 h 8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9"/>
                  <a:gd name="T52" fmla="*/ 0 h 838"/>
                  <a:gd name="T53" fmla="*/ 769 w 769"/>
                  <a:gd name="T54" fmla="*/ 838 h 8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9" h="838">
                    <a:moveTo>
                      <a:pt x="514" y="428"/>
                    </a:moveTo>
                    <a:lnTo>
                      <a:pt x="495" y="256"/>
                    </a:lnTo>
                    <a:lnTo>
                      <a:pt x="427" y="68"/>
                    </a:lnTo>
                    <a:lnTo>
                      <a:pt x="326" y="0"/>
                    </a:lnTo>
                    <a:lnTo>
                      <a:pt x="206" y="0"/>
                    </a:lnTo>
                    <a:lnTo>
                      <a:pt x="67" y="102"/>
                    </a:lnTo>
                    <a:lnTo>
                      <a:pt x="0" y="308"/>
                    </a:lnTo>
                    <a:lnTo>
                      <a:pt x="18" y="582"/>
                    </a:lnTo>
                    <a:lnTo>
                      <a:pt x="86" y="718"/>
                    </a:lnTo>
                    <a:lnTo>
                      <a:pt x="206" y="838"/>
                    </a:lnTo>
                    <a:lnTo>
                      <a:pt x="375" y="838"/>
                    </a:lnTo>
                    <a:lnTo>
                      <a:pt x="495" y="736"/>
                    </a:lnTo>
                    <a:lnTo>
                      <a:pt x="529" y="598"/>
                    </a:lnTo>
                    <a:lnTo>
                      <a:pt x="529" y="530"/>
                    </a:lnTo>
                    <a:lnTo>
                      <a:pt x="751" y="530"/>
                    </a:lnTo>
                    <a:lnTo>
                      <a:pt x="769" y="394"/>
                    </a:lnTo>
                    <a:lnTo>
                      <a:pt x="514" y="428"/>
                    </a:lnTo>
                    <a:close/>
                  </a:path>
                </a:pathLst>
              </a:custGeom>
              <a:solidFill>
                <a:schemeClr val="tx1"/>
              </a:solidFill>
              <a:ln w="9525">
                <a:noFill/>
                <a:round/>
                <a:headEnd/>
                <a:tailEnd/>
              </a:ln>
            </p:spPr>
            <p:txBody>
              <a:bodyPr>
                <a:prstTxWarp prst="textNoShape">
                  <a:avLst/>
                </a:prstTxWarp>
              </a:bodyPr>
              <a:lstStyle/>
              <a:p>
                <a:endParaRPr lang="en-US"/>
              </a:p>
            </p:txBody>
          </p:sp>
          <p:sp>
            <p:nvSpPr>
              <p:cNvPr id="36925" name="Freeform 6"/>
              <p:cNvSpPr>
                <a:spLocks/>
              </p:cNvSpPr>
              <p:nvPr/>
            </p:nvSpPr>
            <p:spPr bwMode="auto">
              <a:xfrm>
                <a:off x="1168" y="1714"/>
                <a:ext cx="555" cy="1440"/>
              </a:xfrm>
              <a:custGeom>
                <a:avLst/>
                <a:gdLst>
                  <a:gd name="T0" fmla="*/ 0 w 555"/>
                  <a:gd name="T1" fmla="*/ 186 h 1440"/>
                  <a:gd name="T2" fmla="*/ 52 w 555"/>
                  <a:gd name="T3" fmla="*/ 34 h 1440"/>
                  <a:gd name="T4" fmla="*/ 156 w 555"/>
                  <a:gd name="T5" fmla="*/ 0 h 1440"/>
                  <a:gd name="T6" fmla="*/ 295 w 555"/>
                  <a:gd name="T7" fmla="*/ 0 h 1440"/>
                  <a:gd name="T8" fmla="*/ 433 w 555"/>
                  <a:gd name="T9" fmla="*/ 84 h 1440"/>
                  <a:gd name="T10" fmla="*/ 503 w 555"/>
                  <a:gd name="T11" fmla="*/ 288 h 1440"/>
                  <a:gd name="T12" fmla="*/ 503 w 555"/>
                  <a:gd name="T13" fmla="*/ 423 h 1440"/>
                  <a:gd name="T14" fmla="*/ 555 w 555"/>
                  <a:gd name="T15" fmla="*/ 729 h 1440"/>
                  <a:gd name="T16" fmla="*/ 537 w 555"/>
                  <a:gd name="T17" fmla="*/ 1100 h 1440"/>
                  <a:gd name="T18" fmla="*/ 485 w 555"/>
                  <a:gd name="T19" fmla="*/ 1322 h 1440"/>
                  <a:gd name="T20" fmla="*/ 365 w 555"/>
                  <a:gd name="T21" fmla="*/ 1440 h 1440"/>
                  <a:gd name="T22" fmla="*/ 261 w 555"/>
                  <a:gd name="T23" fmla="*/ 1440 h 1440"/>
                  <a:gd name="T24" fmla="*/ 122 w 555"/>
                  <a:gd name="T25" fmla="*/ 1372 h 1440"/>
                  <a:gd name="T26" fmla="*/ 52 w 555"/>
                  <a:gd name="T27" fmla="*/ 1236 h 1440"/>
                  <a:gd name="T28" fmla="*/ 18 w 555"/>
                  <a:gd name="T29" fmla="*/ 1084 h 1440"/>
                  <a:gd name="T30" fmla="*/ 0 w 555"/>
                  <a:gd name="T31" fmla="*/ 915 h 1440"/>
                  <a:gd name="T32" fmla="*/ 0 w 555"/>
                  <a:gd name="T33" fmla="*/ 491 h 1440"/>
                  <a:gd name="T34" fmla="*/ 0 w 555"/>
                  <a:gd name="T35" fmla="*/ 186 h 14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5"/>
                  <a:gd name="T55" fmla="*/ 0 h 1440"/>
                  <a:gd name="T56" fmla="*/ 555 w 555"/>
                  <a:gd name="T57" fmla="*/ 1440 h 14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5" h="1440">
                    <a:moveTo>
                      <a:pt x="0" y="186"/>
                    </a:moveTo>
                    <a:lnTo>
                      <a:pt x="52" y="34"/>
                    </a:lnTo>
                    <a:lnTo>
                      <a:pt x="156" y="0"/>
                    </a:lnTo>
                    <a:lnTo>
                      <a:pt x="295" y="0"/>
                    </a:lnTo>
                    <a:lnTo>
                      <a:pt x="433" y="84"/>
                    </a:lnTo>
                    <a:lnTo>
                      <a:pt x="503" y="288"/>
                    </a:lnTo>
                    <a:lnTo>
                      <a:pt x="503" y="423"/>
                    </a:lnTo>
                    <a:lnTo>
                      <a:pt x="555" y="729"/>
                    </a:lnTo>
                    <a:lnTo>
                      <a:pt x="537" y="1100"/>
                    </a:lnTo>
                    <a:lnTo>
                      <a:pt x="485" y="1322"/>
                    </a:lnTo>
                    <a:lnTo>
                      <a:pt x="365" y="1440"/>
                    </a:lnTo>
                    <a:lnTo>
                      <a:pt x="261" y="1440"/>
                    </a:lnTo>
                    <a:lnTo>
                      <a:pt x="122" y="1372"/>
                    </a:lnTo>
                    <a:lnTo>
                      <a:pt x="52" y="1236"/>
                    </a:lnTo>
                    <a:lnTo>
                      <a:pt x="18" y="1084"/>
                    </a:lnTo>
                    <a:lnTo>
                      <a:pt x="0" y="915"/>
                    </a:lnTo>
                    <a:lnTo>
                      <a:pt x="0" y="491"/>
                    </a:lnTo>
                    <a:lnTo>
                      <a:pt x="0" y="186"/>
                    </a:lnTo>
                    <a:close/>
                  </a:path>
                </a:pathLst>
              </a:custGeom>
              <a:solidFill>
                <a:schemeClr val="tx1"/>
              </a:solidFill>
              <a:ln w="9525">
                <a:noFill/>
                <a:round/>
                <a:headEnd/>
                <a:tailEnd/>
              </a:ln>
            </p:spPr>
            <p:txBody>
              <a:bodyPr>
                <a:prstTxWarp prst="textNoShape">
                  <a:avLst/>
                </a:prstTxWarp>
              </a:bodyPr>
              <a:lstStyle/>
              <a:p>
                <a:endParaRPr lang="en-US"/>
              </a:p>
            </p:txBody>
          </p:sp>
          <p:sp>
            <p:nvSpPr>
              <p:cNvPr id="36926" name="Freeform 7"/>
              <p:cNvSpPr>
                <a:spLocks/>
              </p:cNvSpPr>
              <p:nvPr/>
            </p:nvSpPr>
            <p:spPr bwMode="auto">
              <a:xfrm>
                <a:off x="752" y="1721"/>
                <a:ext cx="552" cy="1311"/>
              </a:xfrm>
              <a:custGeom>
                <a:avLst/>
                <a:gdLst>
                  <a:gd name="T0" fmla="*/ 321 w 552"/>
                  <a:gd name="T1" fmla="*/ 113 h 1311"/>
                  <a:gd name="T2" fmla="*/ 437 w 552"/>
                  <a:gd name="T3" fmla="*/ 11 h 1311"/>
                  <a:gd name="T4" fmla="*/ 529 w 552"/>
                  <a:gd name="T5" fmla="*/ 0 h 1311"/>
                  <a:gd name="T6" fmla="*/ 552 w 552"/>
                  <a:gd name="T7" fmla="*/ 45 h 1311"/>
                  <a:gd name="T8" fmla="*/ 507 w 552"/>
                  <a:gd name="T9" fmla="*/ 170 h 1311"/>
                  <a:gd name="T10" fmla="*/ 425 w 552"/>
                  <a:gd name="T11" fmla="*/ 249 h 1311"/>
                  <a:gd name="T12" fmla="*/ 310 w 552"/>
                  <a:gd name="T13" fmla="*/ 305 h 1311"/>
                  <a:gd name="T14" fmla="*/ 230 w 552"/>
                  <a:gd name="T15" fmla="*/ 419 h 1311"/>
                  <a:gd name="T16" fmla="*/ 138 w 552"/>
                  <a:gd name="T17" fmla="*/ 543 h 1311"/>
                  <a:gd name="T18" fmla="*/ 126 w 552"/>
                  <a:gd name="T19" fmla="*/ 645 h 1311"/>
                  <a:gd name="T20" fmla="*/ 149 w 552"/>
                  <a:gd name="T21" fmla="*/ 699 h 1311"/>
                  <a:gd name="T22" fmla="*/ 242 w 552"/>
                  <a:gd name="T23" fmla="*/ 824 h 1311"/>
                  <a:gd name="T24" fmla="*/ 369 w 552"/>
                  <a:gd name="T25" fmla="*/ 903 h 1311"/>
                  <a:gd name="T26" fmla="*/ 403 w 552"/>
                  <a:gd name="T27" fmla="*/ 937 h 1311"/>
                  <a:gd name="T28" fmla="*/ 414 w 552"/>
                  <a:gd name="T29" fmla="*/ 1016 h 1311"/>
                  <a:gd name="T30" fmla="*/ 357 w 552"/>
                  <a:gd name="T31" fmla="*/ 1107 h 1311"/>
                  <a:gd name="T32" fmla="*/ 264 w 552"/>
                  <a:gd name="T33" fmla="*/ 1175 h 1311"/>
                  <a:gd name="T34" fmla="*/ 264 w 552"/>
                  <a:gd name="T35" fmla="*/ 1311 h 1311"/>
                  <a:gd name="T36" fmla="*/ 219 w 552"/>
                  <a:gd name="T37" fmla="*/ 1311 h 1311"/>
                  <a:gd name="T38" fmla="*/ 194 w 552"/>
                  <a:gd name="T39" fmla="*/ 1209 h 1311"/>
                  <a:gd name="T40" fmla="*/ 194 w 552"/>
                  <a:gd name="T41" fmla="*/ 1118 h 1311"/>
                  <a:gd name="T42" fmla="*/ 253 w 552"/>
                  <a:gd name="T43" fmla="*/ 1016 h 1311"/>
                  <a:gd name="T44" fmla="*/ 287 w 552"/>
                  <a:gd name="T45" fmla="*/ 982 h 1311"/>
                  <a:gd name="T46" fmla="*/ 276 w 552"/>
                  <a:gd name="T47" fmla="*/ 948 h 1311"/>
                  <a:gd name="T48" fmla="*/ 194 w 552"/>
                  <a:gd name="T49" fmla="*/ 881 h 1311"/>
                  <a:gd name="T50" fmla="*/ 92 w 552"/>
                  <a:gd name="T51" fmla="*/ 790 h 1311"/>
                  <a:gd name="T52" fmla="*/ 33 w 552"/>
                  <a:gd name="T53" fmla="*/ 688 h 1311"/>
                  <a:gd name="T54" fmla="*/ 0 w 552"/>
                  <a:gd name="T55" fmla="*/ 554 h 1311"/>
                  <a:gd name="T56" fmla="*/ 33 w 552"/>
                  <a:gd name="T57" fmla="*/ 475 h 1311"/>
                  <a:gd name="T58" fmla="*/ 149 w 552"/>
                  <a:gd name="T59" fmla="*/ 317 h 1311"/>
                  <a:gd name="T60" fmla="*/ 242 w 552"/>
                  <a:gd name="T61" fmla="*/ 192 h 1311"/>
                  <a:gd name="T62" fmla="*/ 321 w 552"/>
                  <a:gd name="T63" fmla="*/ 113 h 13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52"/>
                  <a:gd name="T97" fmla="*/ 0 h 1311"/>
                  <a:gd name="T98" fmla="*/ 552 w 552"/>
                  <a:gd name="T99" fmla="*/ 1311 h 13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52" h="1311">
                    <a:moveTo>
                      <a:pt x="321" y="113"/>
                    </a:moveTo>
                    <a:lnTo>
                      <a:pt x="437" y="11"/>
                    </a:lnTo>
                    <a:lnTo>
                      <a:pt x="529" y="0"/>
                    </a:lnTo>
                    <a:lnTo>
                      <a:pt x="552" y="45"/>
                    </a:lnTo>
                    <a:lnTo>
                      <a:pt x="507" y="170"/>
                    </a:lnTo>
                    <a:lnTo>
                      <a:pt x="425" y="249"/>
                    </a:lnTo>
                    <a:lnTo>
                      <a:pt x="310" y="305"/>
                    </a:lnTo>
                    <a:lnTo>
                      <a:pt x="230" y="419"/>
                    </a:lnTo>
                    <a:lnTo>
                      <a:pt x="138" y="543"/>
                    </a:lnTo>
                    <a:lnTo>
                      <a:pt x="126" y="645"/>
                    </a:lnTo>
                    <a:lnTo>
                      <a:pt x="149" y="699"/>
                    </a:lnTo>
                    <a:lnTo>
                      <a:pt x="242" y="824"/>
                    </a:lnTo>
                    <a:lnTo>
                      <a:pt x="369" y="903"/>
                    </a:lnTo>
                    <a:lnTo>
                      <a:pt x="403" y="937"/>
                    </a:lnTo>
                    <a:lnTo>
                      <a:pt x="414" y="1016"/>
                    </a:lnTo>
                    <a:lnTo>
                      <a:pt x="357" y="1107"/>
                    </a:lnTo>
                    <a:lnTo>
                      <a:pt x="264" y="1175"/>
                    </a:lnTo>
                    <a:lnTo>
                      <a:pt x="264" y="1311"/>
                    </a:lnTo>
                    <a:lnTo>
                      <a:pt x="219" y="1311"/>
                    </a:lnTo>
                    <a:lnTo>
                      <a:pt x="194" y="1209"/>
                    </a:lnTo>
                    <a:lnTo>
                      <a:pt x="194" y="1118"/>
                    </a:lnTo>
                    <a:lnTo>
                      <a:pt x="253" y="1016"/>
                    </a:lnTo>
                    <a:lnTo>
                      <a:pt x="287" y="982"/>
                    </a:lnTo>
                    <a:lnTo>
                      <a:pt x="276" y="948"/>
                    </a:lnTo>
                    <a:lnTo>
                      <a:pt x="194" y="881"/>
                    </a:lnTo>
                    <a:lnTo>
                      <a:pt x="92" y="790"/>
                    </a:lnTo>
                    <a:lnTo>
                      <a:pt x="33" y="688"/>
                    </a:lnTo>
                    <a:lnTo>
                      <a:pt x="0" y="554"/>
                    </a:lnTo>
                    <a:lnTo>
                      <a:pt x="33" y="475"/>
                    </a:lnTo>
                    <a:lnTo>
                      <a:pt x="149" y="317"/>
                    </a:lnTo>
                    <a:lnTo>
                      <a:pt x="242" y="192"/>
                    </a:lnTo>
                    <a:lnTo>
                      <a:pt x="321" y="113"/>
                    </a:lnTo>
                    <a:close/>
                  </a:path>
                </a:pathLst>
              </a:custGeom>
              <a:solidFill>
                <a:schemeClr val="tx1"/>
              </a:solidFill>
              <a:ln w="9525">
                <a:noFill/>
                <a:round/>
                <a:headEnd/>
                <a:tailEnd/>
              </a:ln>
            </p:spPr>
            <p:txBody>
              <a:bodyPr>
                <a:prstTxWarp prst="textNoShape">
                  <a:avLst/>
                </a:prstTxWarp>
              </a:bodyPr>
              <a:lstStyle/>
              <a:p>
                <a:endParaRPr lang="en-US"/>
              </a:p>
            </p:txBody>
          </p:sp>
          <p:sp>
            <p:nvSpPr>
              <p:cNvPr id="36927" name="Freeform 8"/>
              <p:cNvSpPr>
                <a:spLocks/>
              </p:cNvSpPr>
              <p:nvPr/>
            </p:nvSpPr>
            <p:spPr bwMode="auto">
              <a:xfrm>
                <a:off x="1487" y="1743"/>
                <a:ext cx="1420" cy="646"/>
              </a:xfrm>
              <a:custGeom>
                <a:avLst/>
                <a:gdLst>
                  <a:gd name="T0" fmla="*/ 0 w 1420"/>
                  <a:gd name="T1" fmla="*/ 12 h 646"/>
                  <a:gd name="T2" fmla="*/ 80 w 1420"/>
                  <a:gd name="T3" fmla="*/ 0 h 646"/>
                  <a:gd name="T4" fmla="*/ 270 w 1420"/>
                  <a:gd name="T5" fmla="*/ 80 h 646"/>
                  <a:gd name="T6" fmla="*/ 485 w 1420"/>
                  <a:gd name="T7" fmla="*/ 206 h 646"/>
                  <a:gd name="T8" fmla="*/ 610 w 1420"/>
                  <a:gd name="T9" fmla="*/ 308 h 646"/>
                  <a:gd name="T10" fmla="*/ 902 w 1420"/>
                  <a:gd name="T11" fmla="*/ 365 h 646"/>
                  <a:gd name="T12" fmla="*/ 1173 w 1420"/>
                  <a:gd name="T13" fmla="*/ 401 h 646"/>
                  <a:gd name="T14" fmla="*/ 1239 w 1420"/>
                  <a:gd name="T15" fmla="*/ 365 h 646"/>
                  <a:gd name="T16" fmla="*/ 1348 w 1420"/>
                  <a:gd name="T17" fmla="*/ 281 h 646"/>
                  <a:gd name="T18" fmla="*/ 1382 w 1420"/>
                  <a:gd name="T19" fmla="*/ 315 h 646"/>
                  <a:gd name="T20" fmla="*/ 1257 w 1420"/>
                  <a:gd name="T21" fmla="*/ 412 h 646"/>
                  <a:gd name="T22" fmla="*/ 1420 w 1420"/>
                  <a:gd name="T23" fmla="*/ 424 h 646"/>
                  <a:gd name="T24" fmla="*/ 1416 w 1420"/>
                  <a:gd name="T25" fmla="*/ 474 h 646"/>
                  <a:gd name="T26" fmla="*/ 1280 w 1420"/>
                  <a:gd name="T27" fmla="*/ 462 h 646"/>
                  <a:gd name="T28" fmla="*/ 1268 w 1420"/>
                  <a:gd name="T29" fmla="*/ 508 h 646"/>
                  <a:gd name="T30" fmla="*/ 1398 w 1420"/>
                  <a:gd name="T31" fmla="*/ 605 h 646"/>
                  <a:gd name="T32" fmla="*/ 1364 w 1420"/>
                  <a:gd name="T33" fmla="*/ 646 h 646"/>
                  <a:gd name="T34" fmla="*/ 1257 w 1420"/>
                  <a:gd name="T35" fmla="*/ 548 h 646"/>
                  <a:gd name="T36" fmla="*/ 1228 w 1420"/>
                  <a:gd name="T37" fmla="*/ 646 h 646"/>
                  <a:gd name="T38" fmla="*/ 1201 w 1420"/>
                  <a:gd name="T39" fmla="*/ 628 h 646"/>
                  <a:gd name="T40" fmla="*/ 1185 w 1420"/>
                  <a:gd name="T41" fmla="*/ 492 h 646"/>
                  <a:gd name="T42" fmla="*/ 822 w 1420"/>
                  <a:gd name="T43" fmla="*/ 469 h 646"/>
                  <a:gd name="T44" fmla="*/ 610 w 1420"/>
                  <a:gd name="T45" fmla="*/ 435 h 646"/>
                  <a:gd name="T46" fmla="*/ 530 w 1420"/>
                  <a:gd name="T47" fmla="*/ 390 h 646"/>
                  <a:gd name="T48" fmla="*/ 281 w 1420"/>
                  <a:gd name="T49" fmla="*/ 240 h 646"/>
                  <a:gd name="T50" fmla="*/ 102 w 1420"/>
                  <a:gd name="T51" fmla="*/ 184 h 646"/>
                  <a:gd name="T52" fmla="*/ 80 w 1420"/>
                  <a:gd name="T53" fmla="*/ 80 h 646"/>
                  <a:gd name="T54" fmla="*/ 0 w 1420"/>
                  <a:gd name="T55" fmla="*/ 12 h 64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20"/>
                  <a:gd name="T85" fmla="*/ 0 h 646"/>
                  <a:gd name="T86" fmla="*/ 1420 w 1420"/>
                  <a:gd name="T87" fmla="*/ 646 h 64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20" h="646">
                    <a:moveTo>
                      <a:pt x="0" y="12"/>
                    </a:moveTo>
                    <a:lnTo>
                      <a:pt x="80" y="0"/>
                    </a:lnTo>
                    <a:lnTo>
                      <a:pt x="270" y="80"/>
                    </a:lnTo>
                    <a:lnTo>
                      <a:pt x="485" y="206"/>
                    </a:lnTo>
                    <a:lnTo>
                      <a:pt x="610" y="308"/>
                    </a:lnTo>
                    <a:lnTo>
                      <a:pt x="902" y="365"/>
                    </a:lnTo>
                    <a:lnTo>
                      <a:pt x="1173" y="401"/>
                    </a:lnTo>
                    <a:lnTo>
                      <a:pt x="1239" y="365"/>
                    </a:lnTo>
                    <a:lnTo>
                      <a:pt x="1348" y="281"/>
                    </a:lnTo>
                    <a:lnTo>
                      <a:pt x="1382" y="315"/>
                    </a:lnTo>
                    <a:lnTo>
                      <a:pt x="1257" y="412"/>
                    </a:lnTo>
                    <a:lnTo>
                      <a:pt x="1420" y="424"/>
                    </a:lnTo>
                    <a:lnTo>
                      <a:pt x="1416" y="474"/>
                    </a:lnTo>
                    <a:lnTo>
                      <a:pt x="1280" y="462"/>
                    </a:lnTo>
                    <a:lnTo>
                      <a:pt x="1268" y="508"/>
                    </a:lnTo>
                    <a:lnTo>
                      <a:pt x="1398" y="605"/>
                    </a:lnTo>
                    <a:lnTo>
                      <a:pt x="1364" y="646"/>
                    </a:lnTo>
                    <a:lnTo>
                      <a:pt x="1257" y="548"/>
                    </a:lnTo>
                    <a:lnTo>
                      <a:pt x="1228" y="646"/>
                    </a:lnTo>
                    <a:lnTo>
                      <a:pt x="1201" y="628"/>
                    </a:lnTo>
                    <a:lnTo>
                      <a:pt x="1185" y="492"/>
                    </a:lnTo>
                    <a:lnTo>
                      <a:pt x="822" y="469"/>
                    </a:lnTo>
                    <a:lnTo>
                      <a:pt x="610" y="435"/>
                    </a:lnTo>
                    <a:lnTo>
                      <a:pt x="530" y="390"/>
                    </a:lnTo>
                    <a:lnTo>
                      <a:pt x="281" y="240"/>
                    </a:lnTo>
                    <a:lnTo>
                      <a:pt x="102" y="184"/>
                    </a:lnTo>
                    <a:lnTo>
                      <a:pt x="80" y="80"/>
                    </a:lnTo>
                    <a:lnTo>
                      <a:pt x="0" y="12"/>
                    </a:lnTo>
                    <a:close/>
                  </a:path>
                </a:pathLst>
              </a:custGeom>
              <a:solidFill>
                <a:schemeClr val="tx1"/>
              </a:solidFill>
              <a:ln w="9525">
                <a:noFill/>
                <a:round/>
                <a:headEnd/>
                <a:tailEnd/>
              </a:ln>
            </p:spPr>
            <p:txBody>
              <a:bodyPr>
                <a:prstTxWarp prst="textNoShape">
                  <a:avLst/>
                </a:prstTxWarp>
              </a:bodyPr>
              <a:lstStyle/>
              <a:p>
                <a:endParaRPr lang="en-US"/>
              </a:p>
            </p:txBody>
          </p:sp>
          <p:sp>
            <p:nvSpPr>
              <p:cNvPr id="36928" name="Freeform 9"/>
              <p:cNvSpPr>
                <a:spLocks/>
              </p:cNvSpPr>
              <p:nvPr/>
            </p:nvSpPr>
            <p:spPr bwMode="auto">
              <a:xfrm>
                <a:off x="819" y="2792"/>
                <a:ext cx="562" cy="1533"/>
              </a:xfrm>
              <a:custGeom>
                <a:avLst/>
                <a:gdLst>
                  <a:gd name="T0" fmla="*/ 322 w 562"/>
                  <a:gd name="T1" fmla="*/ 170 h 1533"/>
                  <a:gd name="T2" fmla="*/ 424 w 562"/>
                  <a:gd name="T3" fmla="*/ 0 h 1533"/>
                  <a:gd name="T4" fmla="*/ 562 w 562"/>
                  <a:gd name="T5" fmla="*/ 68 h 1533"/>
                  <a:gd name="T6" fmla="*/ 562 w 562"/>
                  <a:gd name="T7" fmla="*/ 226 h 1533"/>
                  <a:gd name="T8" fmla="*/ 517 w 562"/>
                  <a:gd name="T9" fmla="*/ 269 h 1533"/>
                  <a:gd name="T10" fmla="*/ 413 w 562"/>
                  <a:gd name="T11" fmla="*/ 348 h 1533"/>
                  <a:gd name="T12" fmla="*/ 356 w 562"/>
                  <a:gd name="T13" fmla="*/ 507 h 1533"/>
                  <a:gd name="T14" fmla="*/ 356 w 562"/>
                  <a:gd name="T15" fmla="*/ 654 h 1533"/>
                  <a:gd name="T16" fmla="*/ 424 w 562"/>
                  <a:gd name="T17" fmla="*/ 890 h 1533"/>
                  <a:gd name="T18" fmla="*/ 458 w 562"/>
                  <a:gd name="T19" fmla="*/ 1093 h 1533"/>
                  <a:gd name="T20" fmla="*/ 435 w 562"/>
                  <a:gd name="T21" fmla="*/ 1317 h 1533"/>
                  <a:gd name="T22" fmla="*/ 471 w 562"/>
                  <a:gd name="T23" fmla="*/ 1363 h 1533"/>
                  <a:gd name="T24" fmla="*/ 458 w 562"/>
                  <a:gd name="T25" fmla="*/ 1431 h 1533"/>
                  <a:gd name="T26" fmla="*/ 413 w 562"/>
                  <a:gd name="T27" fmla="*/ 1431 h 1533"/>
                  <a:gd name="T28" fmla="*/ 311 w 562"/>
                  <a:gd name="T29" fmla="*/ 1453 h 1533"/>
                  <a:gd name="T30" fmla="*/ 173 w 562"/>
                  <a:gd name="T31" fmla="*/ 1533 h 1533"/>
                  <a:gd name="T32" fmla="*/ 127 w 562"/>
                  <a:gd name="T33" fmla="*/ 1533 h 1533"/>
                  <a:gd name="T34" fmla="*/ 0 w 562"/>
                  <a:gd name="T35" fmla="*/ 1442 h 1533"/>
                  <a:gd name="T36" fmla="*/ 23 w 562"/>
                  <a:gd name="T37" fmla="*/ 1408 h 1533"/>
                  <a:gd name="T38" fmla="*/ 195 w 562"/>
                  <a:gd name="T39" fmla="*/ 1363 h 1533"/>
                  <a:gd name="T40" fmla="*/ 345 w 562"/>
                  <a:gd name="T41" fmla="*/ 1363 h 1533"/>
                  <a:gd name="T42" fmla="*/ 379 w 562"/>
                  <a:gd name="T43" fmla="*/ 1229 h 1533"/>
                  <a:gd name="T44" fmla="*/ 367 w 562"/>
                  <a:gd name="T45" fmla="*/ 1037 h 1533"/>
                  <a:gd name="T46" fmla="*/ 311 w 562"/>
                  <a:gd name="T47" fmla="*/ 867 h 1533"/>
                  <a:gd name="T48" fmla="*/ 240 w 562"/>
                  <a:gd name="T49" fmla="*/ 654 h 1533"/>
                  <a:gd name="T50" fmla="*/ 207 w 562"/>
                  <a:gd name="T51" fmla="*/ 484 h 1533"/>
                  <a:gd name="T52" fmla="*/ 207 w 562"/>
                  <a:gd name="T53" fmla="*/ 360 h 1533"/>
                  <a:gd name="T54" fmla="*/ 252 w 562"/>
                  <a:gd name="T55" fmla="*/ 249 h 1533"/>
                  <a:gd name="T56" fmla="*/ 322 w 562"/>
                  <a:gd name="T57" fmla="*/ 170 h 15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2"/>
                  <a:gd name="T88" fmla="*/ 0 h 1533"/>
                  <a:gd name="T89" fmla="*/ 562 w 562"/>
                  <a:gd name="T90" fmla="*/ 1533 h 15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2" h="1533">
                    <a:moveTo>
                      <a:pt x="322" y="170"/>
                    </a:moveTo>
                    <a:lnTo>
                      <a:pt x="424" y="0"/>
                    </a:lnTo>
                    <a:lnTo>
                      <a:pt x="562" y="68"/>
                    </a:lnTo>
                    <a:lnTo>
                      <a:pt x="562" y="226"/>
                    </a:lnTo>
                    <a:lnTo>
                      <a:pt x="517" y="269"/>
                    </a:lnTo>
                    <a:lnTo>
                      <a:pt x="413" y="348"/>
                    </a:lnTo>
                    <a:lnTo>
                      <a:pt x="356" y="507"/>
                    </a:lnTo>
                    <a:lnTo>
                      <a:pt x="356" y="654"/>
                    </a:lnTo>
                    <a:lnTo>
                      <a:pt x="424" y="890"/>
                    </a:lnTo>
                    <a:lnTo>
                      <a:pt x="458" y="1093"/>
                    </a:lnTo>
                    <a:lnTo>
                      <a:pt x="435" y="1317"/>
                    </a:lnTo>
                    <a:lnTo>
                      <a:pt x="471" y="1363"/>
                    </a:lnTo>
                    <a:lnTo>
                      <a:pt x="458" y="1431"/>
                    </a:lnTo>
                    <a:lnTo>
                      <a:pt x="413" y="1431"/>
                    </a:lnTo>
                    <a:lnTo>
                      <a:pt x="311" y="1453"/>
                    </a:lnTo>
                    <a:lnTo>
                      <a:pt x="173" y="1533"/>
                    </a:lnTo>
                    <a:lnTo>
                      <a:pt x="127" y="1533"/>
                    </a:lnTo>
                    <a:lnTo>
                      <a:pt x="0" y="1442"/>
                    </a:lnTo>
                    <a:lnTo>
                      <a:pt x="23" y="1408"/>
                    </a:lnTo>
                    <a:lnTo>
                      <a:pt x="195" y="1363"/>
                    </a:lnTo>
                    <a:lnTo>
                      <a:pt x="345" y="1363"/>
                    </a:lnTo>
                    <a:lnTo>
                      <a:pt x="379" y="1229"/>
                    </a:lnTo>
                    <a:lnTo>
                      <a:pt x="367" y="1037"/>
                    </a:lnTo>
                    <a:lnTo>
                      <a:pt x="311" y="867"/>
                    </a:lnTo>
                    <a:lnTo>
                      <a:pt x="240" y="654"/>
                    </a:lnTo>
                    <a:lnTo>
                      <a:pt x="207" y="484"/>
                    </a:lnTo>
                    <a:lnTo>
                      <a:pt x="207" y="360"/>
                    </a:lnTo>
                    <a:lnTo>
                      <a:pt x="252" y="249"/>
                    </a:lnTo>
                    <a:lnTo>
                      <a:pt x="322" y="170"/>
                    </a:lnTo>
                    <a:close/>
                  </a:path>
                </a:pathLst>
              </a:custGeom>
              <a:solidFill>
                <a:schemeClr val="tx1"/>
              </a:solidFill>
              <a:ln w="9525">
                <a:noFill/>
                <a:round/>
                <a:headEnd/>
                <a:tailEnd/>
              </a:ln>
            </p:spPr>
            <p:txBody>
              <a:bodyPr>
                <a:prstTxWarp prst="textNoShape">
                  <a:avLst/>
                </a:prstTxWarp>
              </a:bodyPr>
              <a:lstStyle/>
              <a:p>
                <a:endParaRPr lang="en-US"/>
              </a:p>
            </p:txBody>
          </p:sp>
          <p:sp>
            <p:nvSpPr>
              <p:cNvPr id="36929" name="Freeform 10"/>
              <p:cNvSpPr>
                <a:spLocks/>
              </p:cNvSpPr>
              <p:nvPr/>
            </p:nvSpPr>
            <p:spPr bwMode="auto">
              <a:xfrm>
                <a:off x="1453" y="2869"/>
                <a:ext cx="542" cy="1376"/>
              </a:xfrm>
              <a:custGeom>
                <a:avLst/>
                <a:gdLst>
                  <a:gd name="T0" fmla="*/ 71 w 542"/>
                  <a:gd name="T1" fmla="*/ 0 h 1376"/>
                  <a:gd name="T2" fmla="*/ 195 w 542"/>
                  <a:gd name="T3" fmla="*/ 90 h 1376"/>
                  <a:gd name="T4" fmla="*/ 254 w 542"/>
                  <a:gd name="T5" fmla="*/ 226 h 1376"/>
                  <a:gd name="T6" fmla="*/ 277 w 542"/>
                  <a:gd name="T7" fmla="*/ 348 h 1376"/>
                  <a:gd name="T8" fmla="*/ 288 w 542"/>
                  <a:gd name="T9" fmla="*/ 507 h 1376"/>
                  <a:gd name="T10" fmla="*/ 277 w 542"/>
                  <a:gd name="T11" fmla="*/ 722 h 1376"/>
                  <a:gd name="T12" fmla="*/ 231 w 542"/>
                  <a:gd name="T13" fmla="*/ 892 h 1376"/>
                  <a:gd name="T14" fmla="*/ 195 w 542"/>
                  <a:gd name="T15" fmla="*/ 1059 h 1376"/>
                  <a:gd name="T16" fmla="*/ 161 w 542"/>
                  <a:gd name="T17" fmla="*/ 1161 h 1376"/>
                  <a:gd name="T18" fmla="*/ 161 w 542"/>
                  <a:gd name="T19" fmla="*/ 1206 h 1376"/>
                  <a:gd name="T20" fmla="*/ 220 w 542"/>
                  <a:gd name="T21" fmla="*/ 1229 h 1376"/>
                  <a:gd name="T22" fmla="*/ 381 w 542"/>
                  <a:gd name="T23" fmla="*/ 1229 h 1376"/>
                  <a:gd name="T24" fmla="*/ 542 w 542"/>
                  <a:gd name="T25" fmla="*/ 1274 h 1376"/>
                  <a:gd name="T26" fmla="*/ 542 w 542"/>
                  <a:gd name="T27" fmla="*/ 1308 h 1376"/>
                  <a:gd name="T28" fmla="*/ 415 w 542"/>
                  <a:gd name="T29" fmla="*/ 1376 h 1376"/>
                  <a:gd name="T30" fmla="*/ 358 w 542"/>
                  <a:gd name="T31" fmla="*/ 1365 h 1376"/>
                  <a:gd name="T32" fmla="*/ 243 w 542"/>
                  <a:gd name="T33" fmla="*/ 1308 h 1376"/>
                  <a:gd name="T34" fmla="*/ 127 w 542"/>
                  <a:gd name="T35" fmla="*/ 1286 h 1376"/>
                  <a:gd name="T36" fmla="*/ 34 w 542"/>
                  <a:gd name="T37" fmla="*/ 1286 h 1376"/>
                  <a:gd name="T38" fmla="*/ 12 w 542"/>
                  <a:gd name="T39" fmla="*/ 1229 h 1376"/>
                  <a:gd name="T40" fmla="*/ 34 w 542"/>
                  <a:gd name="T41" fmla="*/ 1161 h 1376"/>
                  <a:gd name="T42" fmla="*/ 127 w 542"/>
                  <a:gd name="T43" fmla="*/ 1037 h 1376"/>
                  <a:gd name="T44" fmla="*/ 173 w 542"/>
                  <a:gd name="T45" fmla="*/ 880 h 1376"/>
                  <a:gd name="T46" fmla="*/ 195 w 542"/>
                  <a:gd name="T47" fmla="*/ 699 h 1376"/>
                  <a:gd name="T48" fmla="*/ 173 w 542"/>
                  <a:gd name="T49" fmla="*/ 428 h 1376"/>
                  <a:gd name="T50" fmla="*/ 127 w 542"/>
                  <a:gd name="T51" fmla="*/ 317 h 1376"/>
                  <a:gd name="T52" fmla="*/ 46 w 542"/>
                  <a:gd name="T53" fmla="*/ 226 h 1376"/>
                  <a:gd name="T54" fmla="*/ 0 w 542"/>
                  <a:gd name="T55" fmla="*/ 90 h 1376"/>
                  <a:gd name="T56" fmla="*/ 71 w 542"/>
                  <a:gd name="T57" fmla="*/ 0 h 13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2"/>
                  <a:gd name="T88" fmla="*/ 0 h 1376"/>
                  <a:gd name="T89" fmla="*/ 542 w 542"/>
                  <a:gd name="T90" fmla="*/ 1376 h 13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2" h="1376">
                    <a:moveTo>
                      <a:pt x="71" y="0"/>
                    </a:moveTo>
                    <a:lnTo>
                      <a:pt x="195" y="90"/>
                    </a:lnTo>
                    <a:lnTo>
                      <a:pt x="254" y="226"/>
                    </a:lnTo>
                    <a:lnTo>
                      <a:pt x="277" y="348"/>
                    </a:lnTo>
                    <a:lnTo>
                      <a:pt x="288" y="507"/>
                    </a:lnTo>
                    <a:lnTo>
                      <a:pt x="277" y="722"/>
                    </a:lnTo>
                    <a:lnTo>
                      <a:pt x="231" y="892"/>
                    </a:lnTo>
                    <a:lnTo>
                      <a:pt x="195" y="1059"/>
                    </a:lnTo>
                    <a:lnTo>
                      <a:pt x="161" y="1161"/>
                    </a:lnTo>
                    <a:lnTo>
                      <a:pt x="161" y="1206"/>
                    </a:lnTo>
                    <a:lnTo>
                      <a:pt x="220" y="1229"/>
                    </a:lnTo>
                    <a:lnTo>
                      <a:pt x="381" y="1229"/>
                    </a:lnTo>
                    <a:lnTo>
                      <a:pt x="542" y="1274"/>
                    </a:lnTo>
                    <a:lnTo>
                      <a:pt x="542" y="1308"/>
                    </a:lnTo>
                    <a:lnTo>
                      <a:pt x="415" y="1376"/>
                    </a:lnTo>
                    <a:lnTo>
                      <a:pt x="358" y="1365"/>
                    </a:lnTo>
                    <a:lnTo>
                      <a:pt x="243" y="1308"/>
                    </a:lnTo>
                    <a:lnTo>
                      <a:pt x="127" y="1286"/>
                    </a:lnTo>
                    <a:lnTo>
                      <a:pt x="34" y="1286"/>
                    </a:lnTo>
                    <a:lnTo>
                      <a:pt x="12" y="1229"/>
                    </a:lnTo>
                    <a:lnTo>
                      <a:pt x="34" y="1161"/>
                    </a:lnTo>
                    <a:lnTo>
                      <a:pt x="127" y="1037"/>
                    </a:lnTo>
                    <a:lnTo>
                      <a:pt x="173" y="880"/>
                    </a:lnTo>
                    <a:lnTo>
                      <a:pt x="195" y="699"/>
                    </a:lnTo>
                    <a:lnTo>
                      <a:pt x="173" y="428"/>
                    </a:lnTo>
                    <a:lnTo>
                      <a:pt x="127" y="317"/>
                    </a:lnTo>
                    <a:lnTo>
                      <a:pt x="46" y="226"/>
                    </a:lnTo>
                    <a:lnTo>
                      <a:pt x="0" y="90"/>
                    </a:lnTo>
                    <a:lnTo>
                      <a:pt x="71" y="0"/>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6915" name="Group 11"/>
            <p:cNvGrpSpPr>
              <a:grpSpLocks/>
            </p:cNvGrpSpPr>
            <p:nvPr/>
          </p:nvGrpSpPr>
          <p:grpSpPr bwMode="auto">
            <a:xfrm>
              <a:off x="1252" y="1766"/>
              <a:ext cx="788" cy="1198"/>
              <a:chOff x="1252" y="1766"/>
              <a:chExt cx="788" cy="1198"/>
            </a:xfrm>
          </p:grpSpPr>
          <p:sp>
            <p:nvSpPr>
              <p:cNvPr id="36921" name="Freeform 12"/>
              <p:cNvSpPr>
                <a:spLocks/>
              </p:cNvSpPr>
              <p:nvPr/>
            </p:nvSpPr>
            <p:spPr bwMode="auto">
              <a:xfrm>
                <a:off x="1252" y="1766"/>
                <a:ext cx="788" cy="1198"/>
              </a:xfrm>
              <a:custGeom>
                <a:avLst/>
                <a:gdLst>
                  <a:gd name="T0" fmla="*/ 297 w 788"/>
                  <a:gd name="T1" fmla="*/ 215 h 1198"/>
                  <a:gd name="T2" fmla="*/ 491 w 788"/>
                  <a:gd name="T3" fmla="*/ 453 h 1198"/>
                  <a:gd name="T4" fmla="*/ 697 w 788"/>
                  <a:gd name="T5" fmla="*/ 722 h 1198"/>
                  <a:gd name="T6" fmla="*/ 788 w 788"/>
                  <a:gd name="T7" fmla="*/ 869 h 1198"/>
                  <a:gd name="T8" fmla="*/ 675 w 788"/>
                  <a:gd name="T9" fmla="*/ 1198 h 1198"/>
                  <a:gd name="T10" fmla="*/ 376 w 788"/>
                  <a:gd name="T11" fmla="*/ 1051 h 1198"/>
                  <a:gd name="T12" fmla="*/ 308 w 788"/>
                  <a:gd name="T13" fmla="*/ 654 h 1198"/>
                  <a:gd name="T14" fmla="*/ 251 w 788"/>
                  <a:gd name="T15" fmla="*/ 385 h 1198"/>
                  <a:gd name="T16" fmla="*/ 138 w 788"/>
                  <a:gd name="T17" fmla="*/ 260 h 1198"/>
                  <a:gd name="T18" fmla="*/ 0 w 788"/>
                  <a:gd name="T19" fmla="*/ 159 h 1198"/>
                  <a:gd name="T20" fmla="*/ 68 w 788"/>
                  <a:gd name="T21" fmla="*/ 34 h 1198"/>
                  <a:gd name="T22" fmla="*/ 263 w 788"/>
                  <a:gd name="T23" fmla="*/ 0 h 1198"/>
                  <a:gd name="T24" fmla="*/ 342 w 788"/>
                  <a:gd name="T25" fmla="*/ 57 h 1198"/>
                  <a:gd name="T26" fmla="*/ 297 w 788"/>
                  <a:gd name="T27" fmla="*/ 215 h 1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88"/>
                  <a:gd name="T43" fmla="*/ 0 h 1198"/>
                  <a:gd name="T44" fmla="*/ 788 w 788"/>
                  <a:gd name="T45" fmla="*/ 1198 h 1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88" h="1198">
                    <a:moveTo>
                      <a:pt x="297" y="215"/>
                    </a:moveTo>
                    <a:lnTo>
                      <a:pt x="491" y="453"/>
                    </a:lnTo>
                    <a:lnTo>
                      <a:pt x="697" y="722"/>
                    </a:lnTo>
                    <a:lnTo>
                      <a:pt x="788" y="869"/>
                    </a:lnTo>
                    <a:lnTo>
                      <a:pt x="675" y="1198"/>
                    </a:lnTo>
                    <a:lnTo>
                      <a:pt x="376" y="1051"/>
                    </a:lnTo>
                    <a:lnTo>
                      <a:pt x="308" y="654"/>
                    </a:lnTo>
                    <a:lnTo>
                      <a:pt x="251" y="385"/>
                    </a:lnTo>
                    <a:lnTo>
                      <a:pt x="138" y="260"/>
                    </a:lnTo>
                    <a:lnTo>
                      <a:pt x="0" y="159"/>
                    </a:lnTo>
                    <a:lnTo>
                      <a:pt x="68" y="34"/>
                    </a:lnTo>
                    <a:lnTo>
                      <a:pt x="263" y="0"/>
                    </a:lnTo>
                    <a:lnTo>
                      <a:pt x="342" y="57"/>
                    </a:lnTo>
                    <a:lnTo>
                      <a:pt x="297" y="215"/>
                    </a:lnTo>
                    <a:close/>
                  </a:path>
                </a:pathLst>
              </a:custGeom>
              <a:solidFill>
                <a:schemeClr val="accent1"/>
              </a:solidFill>
              <a:ln w="9525">
                <a:noFill/>
                <a:round/>
                <a:headEnd/>
                <a:tailEnd/>
              </a:ln>
            </p:spPr>
            <p:txBody>
              <a:bodyPr>
                <a:prstTxWarp prst="textNoShape">
                  <a:avLst/>
                </a:prstTxWarp>
              </a:bodyPr>
              <a:lstStyle/>
              <a:p>
                <a:endParaRPr lang="en-US"/>
              </a:p>
            </p:txBody>
          </p:sp>
          <p:sp>
            <p:nvSpPr>
              <p:cNvPr id="36922" name="Freeform 13"/>
              <p:cNvSpPr>
                <a:spLocks/>
              </p:cNvSpPr>
              <p:nvPr/>
            </p:nvSpPr>
            <p:spPr bwMode="auto">
              <a:xfrm>
                <a:off x="1304" y="1798"/>
                <a:ext cx="267" cy="237"/>
              </a:xfrm>
              <a:custGeom>
                <a:avLst/>
                <a:gdLst>
                  <a:gd name="T0" fmla="*/ 143 w 267"/>
                  <a:gd name="T1" fmla="*/ 237 h 237"/>
                  <a:gd name="T2" fmla="*/ 0 w 267"/>
                  <a:gd name="T3" fmla="*/ 129 h 237"/>
                  <a:gd name="T4" fmla="*/ 18 w 267"/>
                  <a:gd name="T5" fmla="*/ 18 h 237"/>
                  <a:gd name="T6" fmla="*/ 213 w 267"/>
                  <a:gd name="T7" fmla="*/ 0 h 237"/>
                  <a:gd name="T8" fmla="*/ 267 w 267"/>
                  <a:gd name="T9" fmla="*/ 54 h 237"/>
                  <a:gd name="T10" fmla="*/ 143 w 267"/>
                  <a:gd name="T11" fmla="*/ 237 h 237"/>
                  <a:gd name="T12" fmla="*/ 0 60000 65536"/>
                  <a:gd name="T13" fmla="*/ 0 60000 65536"/>
                  <a:gd name="T14" fmla="*/ 0 60000 65536"/>
                  <a:gd name="T15" fmla="*/ 0 60000 65536"/>
                  <a:gd name="T16" fmla="*/ 0 60000 65536"/>
                  <a:gd name="T17" fmla="*/ 0 60000 65536"/>
                  <a:gd name="T18" fmla="*/ 0 w 267"/>
                  <a:gd name="T19" fmla="*/ 0 h 237"/>
                  <a:gd name="T20" fmla="*/ 267 w 267"/>
                  <a:gd name="T21" fmla="*/ 237 h 237"/>
                </a:gdLst>
                <a:ahLst/>
                <a:cxnLst>
                  <a:cxn ang="T12">
                    <a:pos x="T0" y="T1"/>
                  </a:cxn>
                  <a:cxn ang="T13">
                    <a:pos x="T2" y="T3"/>
                  </a:cxn>
                  <a:cxn ang="T14">
                    <a:pos x="T4" y="T5"/>
                  </a:cxn>
                  <a:cxn ang="T15">
                    <a:pos x="T6" y="T7"/>
                  </a:cxn>
                  <a:cxn ang="T16">
                    <a:pos x="T8" y="T9"/>
                  </a:cxn>
                  <a:cxn ang="T17">
                    <a:pos x="T10" y="T11"/>
                  </a:cxn>
                </a:cxnLst>
                <a:rect l="T18" t="T19" r="T20" b="T21"/>
                <a:pathLst>
                  <a:path w="267" h="237">
                    <a:moveTo>
                      <a:pt x="143" y="237"/>
                    </a:moveTo>
                    <a:lnTo>
                      <a:pt x="0" y="129"/>
                    </a:lnTo>
                    <a:lnTo>
                      <a:pt x="18" y="18"/>
                    </a:lnTo>
                    <a:lnTo>
                      <a:pt x="213" y="0"/>
                    </a:lnTo>
                    <a:lnTo>
                      <a:pt x="267" y="54"/>
                    </a:lnTo>
                    <a:lnTo>
                      <a:pt x="143" y="237"/>
                    </a:lnTo>
                    <a:close/>
                  </a:path>
                </a:pathLst>
              </a:custGeom>
              <a:solidFill>
                <a:schemeClr val="accent1"/>
              </a:solidFill>
              <a:ln w="9525">
                <a:noFill/>
                <a:round/>
                <a:headEnd/>
                <a:tailEnd/>
              </a:ln>
            </p:spPr>
            <p:txBody>
              <a:bodyPr>
                <a:prstTxWarp prst="textNoShape">
                  <a:avLst/>
                </a:prstTxWarp>
              </a:bodyPr>
              <a:lstStyle/>
              <a:p>
                <a:endParaRPr lang="en-US"/>
              </a:p>
            </p:txBody>
          </p:sp>
          <p:sp>
            <p:nvSpPr>
              <p:cNvPr id="36923" name="Freeform 14"/>
              <p:cNvSpPr>
                <a:spLocks/>
              </p:cNvSpPr>
              <p:nvPr/>
            </p:nvSpPr>
            <p:spPr bwMode="auto">
              <a:xfrm>
                <a:off x="1469" y="2017"/>
                <a:ext cx="503" cy="888"/>
              </a:xfrm>
              <a:custGeom>
                <a:avLst/>
                <a:gdLst>
                  <a:gd name="T0" fmla="*/ 0 w 503"/>
                  <a:gd name="T1" fmla="*/ 34 h 888"/>
                  <a:gd name="T2" fmla="*/ 71 w 503"/>
                  <a:gd name="T3" fmla="*/ 0 h 888"/>
                  <a:gd name="T4" fmla="*/ 503 w 503"/>
                  <a:gd name="T5" fmla="*/ 598 h 888"/>
                  <a:gd name="T6" fmla="*/ 433 w 503"/>
                  <a:gd name="T7" fmla="*/ 888 h 888"/>
                  <a:gd name="T8" fmla="*/ 209 w 503"/>
                  <a:gd name="T9" fmla="*/ 768 h 888"/>
                  <a:gd name="T10" fmla="*/ 157 w 503"/>
                  <a:gd name="T11" fmla="*/ 496 h 888"/>
                  <a:gd name="T12" fmla="*/ 86 w 503"/>
                  <a:gd name="T13" fmla="*/ 204 h 888"/>
                  <a:gd name="T14" fmla="*/ 0 w 503"/>
                  <a:gd name="T15" fmla="*/ 34 h 888"/>
                  <a:gd name="T16" fmla="*/ 0 60000 65536"/>
                  <a:gd name="T17" fmla="*/ 0 60000 65536"/>
                  <a:gd name="T18" fmla="*/ 0 60000 65536"/>
                  <a:gd name="T19" fmla="*/ 0 60000 65536"/>
                  <a:gd name="T20" fmla="*/ 0 60000 65536"/>
                  <a:gd name="T21" fmla="*/ 0 60000 65536"/>
                  <a:gd name="T22" fmla="*/ 0 60000 65536"/>
                  <a:gd name="T23" fmla="*/ 0 60000 65536"/>
                  <a:gd name="T24" fmla="*/ 0 w 503"/>
                  <a:gd name="T25" fmla="*/ 0 h 888"/>
                  <a:gd name="T26" fmla="*/ 503 w 503"/>
                  <a:gd name="T27" fmla="*/ 888 h 8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03" h="888">
                    <a:moveTo>
                      <a:pt x="0" y="34"/>
                    </a:moveTo>
                    <a:lnTo>
                      <a:pt x="71" y="0"/>
                    </a:lnTo>
                    <a:lnTo>
                      <a:pt x="503" y="598"/>
                    </a:lnTo>
                    <a:lnTo>
                      <a:pt x="433" y="888"/>
                    </a:lnTo>
                    <a:lnTo>
                      <a:pt x="209" y="768"/>
                    </a:lnTo>
                    <a:lnTo>
                      <a:pt x="157" y="496"/>
                    </a:lnTo>
                    <a:lnTo>
                      <a:pt x="86" y="204"/>
                    </a:lnTo>
                    <a:lnTo>
                      <a:pt x="0" y="34"/>
                    </a:lnTo>
                    <a:close/>
                  </a:path>
                </a:pathLst>
              </a:custGeom>
              <a:solidFill>
                <a:schemeClr val="accent1"/>
              </a:solidFill>
              <a:ln w="9525">
                <a:noFill/>
                <a:round/>
                <a:headEnd/>
                <a:tailEnd/>
              </a:ln>
            </p:spPr>
            <p:txBody>
              <a:bodyPr>
                <a:prstTxWarp prst="textNoShape">
                  <a:avLst/>
                </a:prstTxWarp>
              </a:bodyPr>
              <a:lstStyle/>
              <a:p>
                <a:endParaRPr lang="en-US"/>
              </a:p>
            </p:txBody>
          </p:sp>
        </p:grpSp>
        <p:grpSp>
          <p:nvGrpSpPr>
            <p:cNvPr id="36916" name="Group 15"/>
            <p:cNvGrpSpPr>
              <a:grpSpLocks/>
            </p:cNvGrpSpPr>
            <p:nvPr/>
          </p:nvGrpSpPr>
          <p:grpSpPr bwMode="auto">
            <a:xfrm flipH="1">
              <a:off x="819" y="176"/>
              <a:ext cx="797" cy="944"/>
              <a:chOff x="4060" y="5"/>
              <a:chExt cx="797" cy="944"/>
            </a:xfrm>
          </p:grpSpPr>
          <p:sp>
            <p:nvSpPr>
              <p:cNvPr id="36917" name="Freeform 16"/>
              <p:cNvSpPr>
                <a:spLocks/>
              </p:cNvSpPr>
              <p:nvPr/>
            </p:nvSpPr>
            <p:spPr bwMode="auto">
              <a:xfrm>
                <a:off x="4094" y="417"/>
                <a:ext cx="597" cy="498"/>
              </a:xfrm>
              <a:custGeom>
                <a:avLst/>
                <a:gdLst>
                  <a:gd name="T0" fmla="*/ 0 w 597"/>
                  <a:gd name="T1" fmla="*/ 312 h 498"/>
                  <a:gd name="T2" fmla="*/ 0 w 597"/>
                  <a:gd name="T3" fmla="*/ 242 h 498"/>
                  <a:gd name="T4" fmla="*/ 34 w 597"/>
                  <a:gd name="T5" fmla="*/ 138 h 498"/>
                  <a:gd name="T6" fmla="*/ 104 w 597"/>
                  <a:gd name="T7" fmla="*/ 70 h 498"/>
                  <a:gd name="T8" fmla="*/ 206 w 597"/>
                  <a:gd name="T9" fmla="*/ 0 h 498"/>
                  <a:gd name="T10" fmla="*/ 299 w 597"/>
                  <a:gd name="T11" fmla="*/ 0 h 498"/>
                  <a:gd name="T12" fmla="*/ 367 w 597"/>
                  <a:gd name="T13" fmla="*/ 0 h 498"/>
                  <a:gd name="T14" fmla="*/ 448 w 597"/>
                  <a:gd name="T15" fmla="*/ 34 h 498"/>
                  <a:gd name="T16" fmla="*/ 530 w 597"/>
                  <a:gd name="T17" fmla="*/ 138 h 498"/>
                  <a:gd name="T18" fmla="*/ 597 w 597"/>
                  <a:gd name="T19" fmla="*/ 255 h 498"/>
                  <a:gd name="T20" fmla="*/ 597 w 597"/>
                  <a:gd name="T21" fmla="*/ 394 h 498"/>
                  <a:gd name="T22" fmla="*/ 564 w 597"/>
                  <a:gd name="T23" fmla="*/ 498 h 498"/>
                  <a:gd name="T24" fmla="*/ 367 w 597"/>
                  <a:gd name="T25" fmla="*/ 464 h 498"/>
                  <a:gd name="T26" fmla="*/ 265 w 597"/>
                  <a:gd name="T27" fmla="*/ 452 h 498"/>
                  <a:gd name="T28" fmla="*/ 138 w 597"/>
                  <a:gd name="T29" fmla="*/ 394 h 498"/>
                  <a:gd name="T30" fmla="*/ 0 w 597"/>
                  <a:gd name="T31" fmla="*/ 312 h 4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7"/>
                  <a:gd name="T49" fmla="*/ 0 h 498"/>
                  <a:gd name="T50" fmla="*/ 597 w 597"/>
                  <a:gd name="T51" fmla="*/ 498 h 49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7" h="498">
                    <a:moveTo>
                      <a:pt x="0" y="312"/>
                    </a:moveTo>
                    <a:lnTo>
                      <a:pt x="0" y="242"/>
                    </a:lnTo>
                    <a:lnTo>
                      <a:pt x="34" y="138"/>
                    </a:lnTo>
                    <a:lnTo>
                      <a:pt x="104" y="70"/>
                    </a:lnTo>
                    <a:lnTo>
                      <a:pt x="206" y="0"/>
                    </a:lnTo>
                    <a:lnTo>
                      <a:pt x="299" y="0"/>
                    </a:lnTo>
                    <a:lnTo>
                      <a:pt x="367" y="0"/>
                    </a:lnTo>
                    <a:lnTo>
                      <a:pt x="448" y="34"/>
                    </a:lnTo>
                    <a:lnTo>
                      <a:pt x="530" y="138"/>
                    </a:lnTo>
                    <a:lnTo>
                      <a:pt x="597" y="255"/>
                    </a:lnTo>
                    <a:lnTo>
                      <a:pt x="597" y="394"/>
                    </a:lnTo>
                    <a:lnTo>
                      <a:pt x="564" y="498"/>
                    </a:lnTo>
                    <a:lnTo>
                      <a:pt x="367" y="464"/>
                    </a:lnTo>
                    <a:lnTo>
                      <a:pt x="265" y="452"/>
                    </a:lnTo>
                    <a:lnTo>
                      <a:pt x="138" y="394"/>
                    </a:lnTo>
                    <a:lnTo>
                      <a:pt x="0" y="312"/>
                    </a:lnTo>
                    <a:close/>
                  </a:path>
                </a:pathLst>
              </a:custGeom>
              <a:solidFill>
                <a:srgbClr val="CF0E30"/>
              </a:solidFill>
              <a:ln w="9525">
                <a:noFill/>
                <a:round/>
                <a:headEnd/>
                <a:tailEnd/>
              </a:ln>
            </p:spPr>
            <p:txBody>
              <a:bodyPr>
                <a:prstTxWarp prst="textNoShape">
                  <a:avLst/>
                </a:prstTxWarp>
              </a:bodyPr>
              <a:lstStyle/>
              <a:p>
                <a:endParaRPr lang="en-US"/>
              </a:p>
            </p:txBody>
          </p:sp>
          <p:sp>
            <p:nvSpPr>
              <p:cNvPr id="36918" name="Freeform 17"/>
              <p:cNvSpPr>
                <a:spLocks/>
              </p:cNvSpPr>
              <p:nvPr/>
            </p:nvSpPr>
            <p:spPr bwMode="auto">
              <a:xfrm>
                <a:off x="4284" y="428"/>
                <a:ext cx="240" cy="453"/>
              </a:xfrm>
              <a:custGeom>
                <a:avLst/>
                <a:gdLst>
                  <a:gd name="T0" fmla="*/ 0 w 240"/>
                  <a:gd name="T1" fmla="*/ 383 h 453"/>
                  <a:gd name="T2" fmla="*/ 47 w 240"/>
                  <a:gd name="T3" fmla="*/ 233 h 453"/>
                  <a:gd name="T4" fmla="*/ 167 w 240"/>
                  <a:gd name="T5" fmla="*/ 47 h 453"/>
                  <a:gd name="T6" fmla="*/ 204 w 240"/>
                  <a:gd name="T7" fmla="*/ 0 h 453"/>
                  <a:gd name="T8" fmla="*/ 240 w 240"/>
                  <a:gd name="T9" fmla="*/ 186 h 453"/>
                  <a:gd name="T10" fmla="*/ 192 w 240"/>
                  <a:gd name="T11" fmla="*/ 360 h 453"/>
                  <a:gd name="T12" fmla="*/ 181 w 240"/>
                  <a:gd name="T13" fmla="*/ 453 h 453"/>
                  <a:gd name="T14" fmla="*/ 61 w 240"/>
                  <a:gd name="T15" fmla="*/ 453 h 453"/>
                  <a:gd name="T16" fmla="*/ 0 w 240"/>
                  <a:gd name="T17" fmla="*/ 383 h 4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0"/>
                  <a:gd name="T28" fmla="*/ 0 h 453"/>
                  <a:gd name="T29" fmla="*/ 240 w 240"/>
                  <a:gd name="T30" fmla="*/ 453 h 4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0" h="453">
                    <a:moveTo>
                      <a:pt x="0" y="383"/>
                    </a:moveTo>
                    <a:lnTo>
                      <a:pt x="47" y="233"/>
                    </a:lnTo>
                    <a:lnTo>
                      <a:pt x="167" y="47"/>
                    </a:lnTo>
                    <a:lnTo>
                      <a:pt x="204" y="0"/>
                    </a:lnTo>
                    <a:lnTo>
                      <a:pt x="240" y="186"/>
                    </a:lnTo>
                    <a:lnTo>
                      <a:pt x="192" y="360"/>
                    </a:lnTo>
                    <a:lnTo>
                      <a:pt x="181" y="453"/>
                    </a:lnTo>
                    <a:lnTo>
                      <a:pt x="61" y="453"/>
                    </a:lnTo>
                    <a:lnTo>
                      <a:pt x="0" y="383"/>
                    </a:lnTo>
                    <a:close/>
                  </a:path>
                </a:pathLst>
              </a:custGeom>
              <a:solidFill>
                <a:srgbClr val="FAFD00"/>
              </a:solidFill>
              <a:ln w="9525">
                <a:noFill/>
                <a:round/>
                <a:headEnd/>
                <a:tailEnd/>
              </a:ln>
            </p:spPr>
            <p:txBody>
              <a:bodyPr>
                <a:prstTxWarp prst="textNoShape">
                  <a:avLst/>
                </a:prstTxWarp>
              </a:bodyPr>
              <a:lstStyle/>
              <a:p>
                <a:endParaRPr lang="en-US"/>
              </a:p>
            </p:txBody>
          </p:sp>
          <p:sp>
            <p:nvSpPr>
              <p:cNvPr id="36919" name="Freeform 18"/>
              <p:cNvSpPr>
                <a:spLocks/>
              </p:cNvSpPr>
              <p:nvPr/>
            </p:nvSpPr>
            <p:spPr bwMode="auto">
              <a:xfrm>
                <a:off x="4193" y="27"/>
                <a:ext cx="621" cy="408"/>
              </a:xfrm>
              <a:custGeom>
                <a:avLst/>
                <a:gdLst>
                  <a:gd name="T0" fmla="*/ 322 w 621"/>
                  <a:gd name="T1" fmla="*/ 211 h 408"/>
                  <a:gd name="T2" fmla="*/ 161 w 621"/>
                  <a:gd name="T3" fmla="*/ 197 h 408"/>
                  <a:gd name="T4" fmla="*/ 46 w 621"/>
                  <a:gd name="T5" fmla="*/ 141 h 408"/>
                  <a:gd name="T6" fmla="*/ 0 w 621"/>
                  <a:gd name="T7" fmla="*/ 93 h 408"/>
                  <a:gd name="T8" fmla="*/ 46 w 621"/>
                  <a:gd name="T9" fmla="*/ 11 h 408"/>
                  <a:gd name="T10" fmla="*/ 127 w 621"/>
                  <a:gd name="T11" fmla="*/ 0 h 408"/>
                  <a:gd name="T12" fmla="*/ 218 w 621"/>
                  <a:gd name="T13" fmla="*/ 0 h 408"/>
                  <a:gd name="T14" fmla="*/ 288 w 621"/>
                  <a:gd name="T15" fmla="*/ 104 h 408"/>
                  <a:gd name="T16" fmla="*/ 403 w 621"/>
                  <a:gd name="T17" fmla="*/ 197 h 408"/>
                  <a:gd name="T18" fmla="*/ 505 w 621"/>
                  <a:gd name="T19" fmla="*/ 211 h 408"/>
                  <a:gd name="T20" fmla="*/ 609 w 621"/>
                  <a:gd name="T21" fmla="*/ 267 h 408"/>
                  <a:gd name="T22" fmla="*/ 621 w 621"/>
                  <a:gd name="T23" fmla="*/ 396 h 408"/>
                  <a:gd name="T24" fmla="*/ 553 w 621"/>
                  <a:gd name="T25" fmla="*/ 408 h 408"/>
                  <a:gd name="T26" fmla="*/ 415 w 621"/>
                  <a:gd name="T27" fmla="*/ 360 h 408"/>
                  <a:gd name="T28" fmla="*/ 322 w 621"/>
                  <a:gd name="T29" fmla="*/ 211 h 40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21"/>
                  <a:gd name="T46" fmla="*/ 0 h 408"/>
                  <a:gd name="T47" fmla="*/ 621 w 621"/>
                  <a:gd name="T48" fmla="*/ 408 h 40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21" h="408">
                    <a:moveTo>
                      <a:pt x="322" y="211"/>
                    </a:moveTo>
                    <a:lnTo>
                      <a:pt x="161" y="197"/>
                    </a:lnTo>
                    <a:lnTo>
                      <a:pt x="46" y="141"/>
                    </a:lnTo>
                    <a:lnTo>
                      <a:pt x="0" y="93"/>
                    </a:lnTo>
                    <a:lnTo>
                      <a:pt x="46" y="11"/>
                    </a:lnTo>
                    <a:lnTo>
                      <a:pt x="127" y="0"/>
                    </a:lnTo>
                    <a:lnTo>
                      <a:pt x="218" y="0"/>
                    </a:lnTo>
                    <a:lnTo>
                      <a:pt x="288" y="104"/>
                    </a:lnTo>
                    <a:lnTo>
                      <a:pt x="403" y="197"/>
                    </a:lnTo>
                    <a:lnTo>
                      <a:pt x="505" y="211"/>
                    </a:lnTo>
                    <a:lnTo>
                      <a:pt x="609" y="267"/>
                    </a:lnTo>
                    <a:lnTo>
                      <a:pt x="621" y="396"/>
                    </a:lnTo>
                    <a:lnTo>
                      <a:pt x="553" y="408"/>
                    </a:lnTo>
                    <a:lnTo>
                      <a:pt x="415" y="360"/>
                    </a:lnTo>
                    <a:lnTo>
                      <a:pt x="322" y="211"/>
                    </a:lnTo>
                    <a:close/>
                  </a:path>
                </a:pathLst>
              </a:custGeom>
              <a:solidFill>
                <a:srgbClr val="FAFD00"/>
              </a:solidFill>
              <a:ln w="9525">
                <a:noFill/>
                <a:round/>
                <a:headEnd/>
                <a:tailEnd/>
              </a:ln>
            </p:spPr>
            <p:txBody>
              <a:bodyPr>
                <a:prstTxWarp prst="textNoShape">
                  <a:avLst/>
                </a:prstTxWarp>
              </a:bodyPr>
              <a:lstStyle/>
              <a:p>
                <a:endParaRPr lang="en-US"/>
              </a:p>
            </p:txBody>
          </p:sp>
          <p:sp>
            <p:nvSpPr>
              <p:cNvPr id="36920" name="Freeform 19"/>
              <p:cNvSpPr>
                <a:spLocks/>
              </p:cNvSpPr>
              <p:nvPr/>
            </p:nvSpPr>
            <p:spPr bwMode="auto">
              <a:xfrm>
                <a:off x="4060" y="5"/>
                <a:ext cx="797" cy="944"/>
              </a:xfrm>
              <a:custGeom>
                <a:avLst/>
                <a:gdLst>
                  <a:gd name="T0" fmla="*/ 0 w 797"/>
                  <a:gd name="T1" fmla="*/ 636 h 944"/>
                  <a:gd name="T2" fmla="*/ 262 w 797"/>
                  <a:gd name="T3" fmla="*/ 375 h 944"/>
                  <a:gd name="T4" fmla="*/ 432 w 797"/>
                  <a:gd name="T5" fmla="*/ 296 h 944"/>
                  <a:gd name="T6" fmla="*/ 228 w 797"/>
                  <a:gd name="T7" fmla="*/ 226 h 944"/>
                  <a:gd name="T8" fmla="*/ 102 w 797"/>
                  <a:gd name="T9" fmla="*/ 79 h 944"/>
                  <a:gd name="T10" fmla="*/ 308 w 797"/>
                  <a:gd name="T11" fmla="*/ 0 h 944"/>
                  <a:gd name="T12" fmla="*/ 251 w 797"/>
                  <a:gd name="T13" fmla="*/ 45 h 944"/>
                  <a:gd name="T14" fmla="*/ 181 w 797"/>
                  <a:gd name="T15" fmla="*/ 124 h 944"/>
                  <a:gd name="T16" fmla="*/ 376 w 797"/>
                  <a:gd name="T17" fmla="*/ 203 h 944"/>
                  <a:gd name="T18" fmla="*/ 410 w 797"/>
                  <a:gd name="T19" fmla="*/ 135 h 944"/>
                  <a:gd name="T20" fmla="*/ 444 w 797"/>
                  <a:gd name="T21" fmla="*/ 113 h 944"/>
                  <a:gd name="T22" fmla="*/ 627 w 797"/>
                  <a:gd name="T23" fmla="*/ 192 h 944"/>
                  <a:gd name="T24" fmla="*/ 774 w 797"/>
                  <a:gd name="T25" fmla="*/ 319 h 944"/>
                  <a:gd name="T26" fmla="*/ 718 w 797"/>
                  <a:gd name="T27" fmla="*/ 443 h 944"/>
                  <a:gd name="T28" fmla="*/ 718 w 797"/>
                  <a:gd name="T29" fmla="*/ 375 h 944"/>
                  <a:gd name="T30" fmla="*/ 650 w 797"/>
                  <a:gd name="T31" fmla="*/ 262 h 944"/>
                  <a:gd name="T32" fmla="*/ 511 w 797"/>
                  <a:gd name="T33" fmla="*/ 251 h 944"/>
                  <a:gd name="T34" fmla="*/ 638 w 797"/>
                  <a:gd name="T35" fmla="*/ 375 h 944"/>
                  <a:gd name="T36" fmla="*/ 591 w 797"/>
                  <a:gd name="T37" fmla="*/ 398 h 944"/>
                  <a:gd name="T38" fmla="*/ 455 w 797"/>
                  <a:gd name="T39" fmla="*/ 364 h 944"/>
                  <a:gd name="T40" fmla="*/ 511 w 797"/>
                  <a:gd name="T41" fmla="*/ 455 h 944"/>
                  <a:gd name="T42" fmla="*/ 650 w 797"/>
                  <a:gd name="T43" fmla="*/ 624 h 944"/>
                  <a:gd name="T44" fmla="*/ 638 w 797"/>
                  <a:gd name="T45" fmla="*/ 887 h 944"/>
                  <a:gd name="T46" fmla="*/ 262 w 797"/>
                  <a:gd name="T47" fmla="*/ 876 h 944"/>
                  <a:gd name="T48" fmla="*/ 181 w 797"/>
                  <a:gd name="T49" fmla="*/ 763 h 944"/>
                  <a:gd name="T50" fmla="*/ 557 w 797"/>
                  <a:gd name="T51" fmla="*/ 853 h 944"/>
                  <a:gd name="T52" fmla="*/ 604 w 797"/>
                  <a:gd name="T53" fmla="*/ 774 h 944"/>
                  <a:gd name="T54" fmla="*/ 534 w 797"/>
                  <a:gd name="T55" fmla="*/ 568 h 944"/>
                  <a:gd name="T56" fmla="*/ 489 w 797"/>
                  <a:gd name="T57" fmla="*/ 624 h 944"/>
                  <a:gd name="T58" fmla="*/ 421 w 797"/>
                  <a:gd name="T59" fmla="*/ 647 h 944"/>
                  <a:gd name="T60" fmla="*/ 330 w 797"/>
                  <a:gd name="T61" fmla="*/ 613 h 944"/>
                  <a:gd name="T62" fmla="*/ 262 w 797"/>
                  <a:gd name="T63" fmla="*/ 579 h 944"/>
                  <a:gd name="T64" fmla="*/ 296 w 797"/>
                  <a:gd name="T65" fmla="*/ 443 h 944"/>
                  <a:gd name="T66" fmla="*/ 124 w 797"/>
                  <a:gd name="T67" fmla="*/ 534 h 944"/>
                  <a:gd name="T68" fmla="*/ 68 w 797"/>
                  <a:gd name="T69" fmla="*/ 692 h 944"/>
                  <a:gd name="T70" fmla="*/ 11 w 797"/>
                  <a:gd name="T71" fmla="*/ 774 h 9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7"/>
                  <a:gd name="T109" fmla="*/ 0 h 944"/>
                  <a:gd name="T110" fmla="*/ 797 w 797"/>
                  <a:gd name="T111" fmla="*/ 944 h 94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7" h="944">
                    <a:moveTo>
                      <a:pt x="11" y="774"/>
                    </a:moveTo>
                    <a:lnTo>
                      <a:pt x="0" y="636"/>
                    </a:lnTo>
                    <a:lnTo>
                      <a:pt x="79" y="489"/>
                    </a:lnTo>
                    <a:lnTo>
                      <a:pt x="262" y="375"/>
                    </a:lnTo>
                    <a:lnTo>
                      <a:pt x="387" y="375"/>
                    </a:lnTo>
                    <a:lnTo>
                      <a:pt x="432" y="296"/>
                    </a:lnTo>
                    <a:lnTo>
                      <a:pt x="353" y="262"/>
                    </a:lnTo>
                    <a:lnTo>
                      <a:pt x="228" y="226"/>
                    </a:lnTo>
                    <a:lnTo>
                      <a:pt x="136" y="181"/>
                    </a:lnTo>
                    <a:lnTo>
                      <a:pt x="102" y="79"/>
                    </a:lnTo>
                    <a:lnTo>
                      <a:pt x="181" y="0"/>
                    </a:lnTo>
                    <a:lnTo>
                      <a:pt x="308" y="0"/>
                    </a:lnTo>
                    <a:lnTo>
                      <a:pt x="376" y="56"/>
                    </a:lnTo>
                    <a:lnTo>
                      <a:pt x="251" y="45"/>
                    </a:lnTo>
                    <a:lnTo>
                      <a:pt x="181" y="56"/>
                    </a:lnTo>
                    <a:lnTo>
                      <a:pt x="181" y="124"/>
                    </a:lnTo>
                    <a:lnTo>
                      <a:pt x="262" y="169"/>
                    </a:lnTo>
                    <a:lnTo>
                      <a:pt x="376" y="203"/>
                    </a:lnTo>
                    <a:lnTo>
                      <a:pt x="432" y="203"/>
                    </a:lnTo>
                    <a:lnTo>
                      <a:pt x="410" y="135"/>
                    </a:lnTo>
                    <a:lnTo>
                      <a:pt x="387" y="90"/>
                    </a:lnTo>
                    <a:lnTo>
                      <a:pt x="444" y="113"/>
                    </a:lnTo>
                    <a:lnTo>
                      <a:pt x="511" y="192"/>
                    </a:lnTo>
                    <a:lnTo>
                      <a:pt x="627" y="192"/>
                    </a:lnTo>
                    <a:lnTo>
                      <a:pt x="729" y="215"/>
                    </a:lnTo>
                    <a:lnTo>
                      <a:pt x="774" y="319"/>
                    </a:lnTo>
                    <a:lnTo>
                      <a:pt x="797" y="409"/>
                    </a:lnTo>
                    <a:lnTo>
                      <a:pt x="718" y="443"/>
                    </a:lnTo>
                    <a:lnTo>
                      <a:pt x="661" y="432"/>
                    </a:lnTo>
                    <a:lnTo>
                      <a:pt x="718" y="375"/>
                    </a:lnTo>
                    <a:lnTo>
                      <a:pt x="718" y="307"/>
                    </a:lnTo>
                    <a:lnTo>
                      <a:pt x="650" y="262"/>
                    </a:lnTo>
                    <a:lnTo>
                      <a:pt x="545" y="251"/>
                    </a:lnTo>
                    <a:lnTo>
                      <a:pt x="511" y="251"/>
                    </a:lnTo>
                    <a:lnTo>
                      <a:pt x="545" y="319"/>
                    </a:lnTo>
                    <a:lnTo>
                      <a:pt x="638" y="375"/>
                    </a:lnTo>
                    <a:lnTo>
                      <a:pt x="684" y="375"/>
                    </a:lnTo>
                    <a:lnTo>
                      <a:pt x="591" y="398"/>
                    </a:lnTo>
                    <a:lnTo>
                      <a:pt x="500" y="364"/>
                    </a:lnTo>
                    <a:lnTo>
                      <a:pt x="455" y="364"/>
                    </a:lnTo>
                    <a:lnTo>
                      <a:pt x="444" y="409"/>
                    </a:lnTo>
                    <a:lnTo>
                      <a:pt x="511" y="455"/>
                    </a:lnTo>
                    <a:lnTo>
                      <a:pt x="579" y="500"/>
                    </a:lnTo>
                    <a:lnTo>
                      <a:pt x="650" y="624"/>
                    </a:lnTo>
                    <a:lnTo>
                      <a:pt x="661" y="763"/>
                    </a:lnTo>
                    <a:lnTo>
                      <a:pt x="638" y="887"/>
                    </a:lnTo>
                    <a:lnTo>
                      <a:pt x="616" y="944"/>
                    </a:lnTo>
                    <a:lnTo>
                      <a:pt x="262" y="876"/>
                    </a:lnTo>
                    <a:lnTo>
                      <a:pt x="113" y="774"/>
                    </a:lnTo>
                    <a:lnTo>
                      <a:pt x="181" y="763"/>
                    </a:lnTo>
                    <a:lnTo>
                      <a:pt x="308" y="830"/>
                    </a:lnTo>
                    <a:lnTo>
                      <a:pt x="557" y="853"/>
                    </a:lnTo>
                    <a:lnTo>
                      <a:pt x="579" y="853"/>
                    </a:lnTo>
                    <a:lnTo>
                      <a:pt x="604" y="774"/>
                    </a:lnTo>
                    <a:lnTo>
                      <a:pt x="591" y="670"/>
                    </a:lnTo>
                    <a:lnTo>
                      <a:pt x="534" y="568"/>
                    </a:lnTo>
                    <a:lnTo>
                      <a:pt x="466" y="489"/>
                    </a:lnTo>
                    <a:lnTo>
                      <a:pt x="489" y="624"/>
                    </a:lnTo>
                    <a:lnTo>
                      <a:pt x="410" y="797"/>
                    </a:lnTo>
                    <a:lnTo>
                      <a:pt x="421" y="647"/>
                    </a:lnTo>
                    <a:lnTo>
                      <a:pt x="410" y="477"/>
                    </a:lnTo>
                    <a:lnTo>
                      <a:pt x="330" y="613"/>
                    </a:lnTo>
                    <a:lnTo>
                      <a:pt x="262" y="740"/>
                    </a:lnTo>
                    <a:lnTo>
                      <a:pt x="262" y="579"/>
                    </a:lnTo>
                    <a:lnTo>
                      <a:pt x="364" y="455"/>
                    </a:lnTo>
                    <a:lnTo>
                      <a:pt x="296" y="443"/>
                    </a:lnTo>
                    <a:lnTo>
                      <a:pt x="192" y="477"/>
                    </a:lnTo>
                    <a:lnTo>
                      <a:pt x="124" y="534"/>
                    </a:lnTo>
                    <a:lnTo>
                      <a:pt x="68" y="624"/>
                    </a:lnTo>
                    <a:lnTo>
                      <a:pt x="68" y="692"/>
                    </a:lnTo>
                    <a:lnTo>
                      <a:pt x="102" y="704"/>
                    </a:lnTo>
                    <a:lnTo>
                      <a:pt x="11" y="774"/>
                    </a:lnTo>
                    <a:close/>
                  </a:path>
                </a:pathLst>
              </a:custGeom>
              <a:solidFill>
                <a:srgbClr val="000000"/>
              </a:solidFill>
              <a:ln w="9525">
                <a:noFill/>
                <a:round/>
                <a:headEnd/>
                <a:tailEnd/>
              </a:ln>
            </p:spPr>
            <p:txBody>
              <a:bodyPr>
                <a:prstTxWarp prst="textNoShape">
                  <a:avLst/>
                </a:prstTxWarp>
              </a:bodyPr>
              <a:lstStyle/>
              <a:p>
                <a:endParaRPr lang="en-US"/>
              </a:p>
            </p:txBody>
          </p:sp>
        </p:grpSp>
      </p:grpSp>
      <p:grpSp>
        <p:nvGrpSpPr>
          <p:cNvPr id="36867" name="Group 21"/>
          <p:cNvGrpSpPr>
            <a:grpSpLocks/>
          </p:cNvGrpSpPr>
          <p:nvPr/>
        </p:nvGrpSpPr>
        <p:grpSpPr bwMode="auto">
          <a:xfrm>
            <a:off x="2868613" y="1754188"/>
            <a:ext cx="2403475" cy="2336800"/>
            <a:chOff x="1728" y="1200"/>
            <a:chExt cx="2160" cy="2160"/>
          </a:xfrm>
        </p:grpSpPr>
        <p:sp>
          <p:nvSpPr>
            <p:cNvPr id="36882" name="Oval 22"/>
            <p:cNvSpPr>
              <a:spLocks noChangeAspect="1" noChangeArrowheads="1"/>
            </p:cNvSpPr>
            <p:nvPr/>
          </p:nvSpPr>
          <p:spPr bwMode="auto">
            <a:xfrm>
              <a:off x="2880"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83" name="Oval 23"/>
            <p:cNvSpPr>
              <a:spLocks noChangeAspect="1" noChangeArrowheads="1"/>
            </p:cNvSpPr>
            <p:nvPr/>
          </p:nvSpPr>
          <p:spPr bwMode="auto">
            <a:xfrm>
              <a:off x="364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84" name="Oval 24"/>
            <p:cNvSpPr>
              <a:spLocks noChangeAspect="1" noChangeArrowheads="1"/>
            </p:cNvSpPr>
            <p:nvPr/>
          </p:nvSpPr>
          <p:spPr bwMode="auto">
            <a:xfrm>
              <a:off x="3072"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85" name="Oval 25"/>
            <p:cNvSpPr>
              <a:spLocks noChangeAspect="1" noChangeArrowheads="1"/>
            </p:cNvSpPr>
            <p:nvPr/>
          </p:nvSpPr>
          <p:spPr bwMode="auto">
            <a:xfrm>
              <a:off x="2088" y="256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86" name="Oval 26"/>
            <p:cNvSpPr>
              <a:spLocks noChangeAspect="1" noChangeArrowheads="1"/>
            </p:cNvSpPr>
            <p:nvPr/>
          </p:nvSpPr>
          <p:spPr bwMode="auto">
            <a:xfrm>
              <a:off x="172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87" name="Oval 27"/>
            <p:cNvSpPr>
              <a:spLocks noChangeAspect="1" noChangeArrowheads="1"/>
            </p:cNvSpPr>
            <p:nvPr/>
          </p:nvSpPr>
          <p:spPr bwMode="auto">
            <a:xfrm>
              <a:off x="172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88" name="Oval 28"/>
            <p:cNvSpPr>
              <a:spLocks noChangeAspect="1" noChangeArrowheads="1"/>
            </p:cNvSpPr>
            <p:nvPr/>
          </p:nvSpPr>
          <p:spPr bwMode="auto">
            <a:xfrm>
              <a:off x="2496" y="312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89" name="Oval 29"/>
            <p:cNvSpPr>
              <a:spLocks noChangeAspect="1" noChangeArrowheads="1"/>
            </p:cNvSpPr>
            <p:nvPr/>
          </p:nvSpPr>
          <p:spPr bwMode="auto">
            <a:xfrm>
              <a:off x="2640" y="153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90" name="Oval 30"/>
            <p:cNvSpPr>
              <a:spLocks noChangeAspect="1" noChangeArrowheads="1"/>
            </p:cNvSpPr>
            <p:nvPr/>
          </p:nvSpPr>
          <p:spPr bwMode="auto">
            <a:xfrm>
              <a:off x="2376"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91" name="Oval 31"/>
            <p:cNvSpPr>
              <a:spLocks noChangeAspect="1" noChangeArrowheads="1"/>
            </p:cNvSpPr>
            <p:nvPr/>
          </p:nvSpPr>
          <p:spPr bwMode="auto">
            <a:xfrm>
              <a:off x="3648" y="18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92" name="Oval 32"/>
            <p:cNvSpPr>
              <a:spLocks noChangeAspect="1" noChangeArrowheads="1"/>
            </p:cNvSpPr>
            <p:nvPr/>
          </p:nvSpPr>
          <p:spPr bwMode="auto">
            <a:xfrm>
              <a:off x="364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93" name="Oval 33"/>
            <p:cNvSpPr>
              <a:spLocks noChangeAspect="1" noChangeArrowheads="1"/>
            </p:cNvSpPr>
            <p:nvPr/>
          </p:nvSpPr>
          <p:spPr bwMode="auto">
            <a:xfrm>
              <a:off x="1728" y="19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36894" name="AutoShape 34"/>
            <p:cNvCxnSpPr>
              <a:cxnSpLocks noChangeShapeType="1"/>
              <a:stCxn id="36890" idx="6"/>
              <a:endCxn id="36882" idx="2"/>
            </p:cNvCxnSpPr>
            <p:nvPr/>
          </p:nvCxnSpPr>
          <p:spPr bwMode="auto">
            <a:xfrm>
              <a:off x="2616" y="1320"/>
              <a:ext cx="264" cy="0"/>
            </a:xfrm>
            <a:prstGeom prst="straightConnector1">
              <a:avLst/>
            </a:prstGeom>
            <a:noFill/>
            <a:ln w="57150" cap="sq">
              <a:solidFill>
                <a:schemeClr val="tx1"/>
              </a:solidFill>
              <a:round/>
              <a:headEnd type="none" w="sm" len="sm"/>
              <a:tailEnd type="none" w="sm" len="sm"/>
            </a:ln>
          </p:spPr>
        </p:cxnSp>
        <p:cxnSp>
          <p:nvCxnSpPr>
            <p:cNvPr id="36895" name="AutoShape 35"/>
            <p:cNvCxnSpPr>
              <a:cxnSpLocks noChangeShapeType="1"/>
              <a:stCxn id="36882" idx="3"/>
              <a:endCxn id="36889" idx="7"/>
            </p:cNvCxnSpPr>
            <p:nvPr/>
          </p:nvCxnSpPr>
          <p:spPr bwMode="auto">
            <a:xfrm flipH="1">
              <a:off x="2845" y="1405"/>
              <a:ext cx="70" cy="166"/>
            </a:xfrm>
            <a:prstGeom prst="straightConnector1">
              <a:avLst/>
            </a:prstGeom>
            <a:noFill/>
            <a:ln w="57150" cap="sq">
              <a:solidFill>
                <a:schemeClr val="tx1"/>
              </a:solidFill>
              <a:round/>
              <a:headEnd type="none" w="sm" len="sm"/>
              <a:tailEnd type="none" w="sm" len="sm"/>
            </a:ln>
          </p:spPr>
        </p:cxnSp>
        <p:cxnSp>
          <p:nvCxnSpPr>
            <p:cNvPr id="36896" name="AutoShape 36"/>
            <p:cNvCxnSpPr>
              <a:cxnSpLocks noChangeShapeType="1"/>
              <a:stCxn id="36890" idx="5"/>
              <a:endCxn id="36889" idx="1"/>
            </p:cNvCxnSpPr>
            <p:nvPr/>
          </p:nvCxnSpPr>
          <p:spPr bwMode="auto">
            <a:xfrm>
              <a:off x="2581" y="1405"/>
              <a:ext cx="94" cy="166"/>
            </a:xfrm>
            <a:prstGeom prst="straightConnector1">
              <a:avLst/>
            </a:prstGeom>
            <a:noFill/>
            <a:ln w="57150" cap="sq">
              <a:solidFill>
                <a:schemeClr val="tx1"/>
              </a:solidFill>
              <a:round/>
              <a:headEnd type="none" w="sm" len="sm"/>
              <a:tailEnd type="none" w="sm" len="sm"/>
            </a:ln>
          </p:spPr>
        </p:cxnSp>
        <p:cxnSp>
          <p:nvCxnSpPr>
            <p:cNvPr id="36897" name="AutoShape 37"/>
            <p:cNvCxnSpPr>
              <a:cxnSpLocks noChangeShapeType="1"/>
              <a:stCxn id="36882" idx="5"/>
              <a:endCxn id="36892" idx="1"/>
            </p:cNvCxnSpPr>
            <p:nvPr/>
          </p:nvCxnSpPr>
          <p:spPr bwMode="auto">
            <a:xfrm>
              <a:off x="3085" y="1405"/>
              <a:ext cx="598" cy="910"/>
            </a:xfrm>
            <a:prstGeom prst="straightConnector1">
              <a:avLst/>
            </a:prstGeom>
            <a:noFill/>
            <a:ln w="57150" cap="sq">
              <a:solidFill>
                <a:schemeClr val="tx1"/>
              </a:solidFill>
              <a:round/>
              <a:headEnd type="none" w="sm" len="sm"/>
              <a:tailEnd type="none" w="sm" len="sm"/>
            </a:ln>
          </p:spPr>
        </p:cxnSp>
        <p:cxnSp>
          <p:nvCxnSpPr>
            <p:cNvPr id="36898" name="AutoShape 38"/>
            <p:cNvCxnSpPr>
              <a:cxnSpLocks noChangeShapeType="1"/>
              <a:stCxn id="36882" idx="4"/>
              <a:endCxn id="36883" idx="1"/>
            </p:cNvCxnSpPr>
            <p:nvPr/>
          </p:nvCxnSpPr>
          <p:spPr bwMode="auto">
            <a:xfrm>
              <a:off x="3000" y="1440"/>
              <a:ext cx="683" cy="1283"/>
            </a:xfrm>
            <a:prstGeom prst="straightConnector1">
              <a:avLst/>
            </a:prstGeom>
            <a:noFill/>
            <a:ln w="57150" cap="sq">
              <a:solidFill>
                <a:schemeClr val="tx1"/>
              </a:solidFill>
              <a:round/>
              <a:headEnd type="none" w="sm" len="sm"/>
              <a:tailEnd type="none" w="sm" len="sm"/>
            </a:ln>
          </p:spPr>
        </p:cxnSp>
        <p:cxnSp>
          <p:nvCxnSpPr>
            <p:cNvPr id="36899" name="AutoShape 39"/>
            <p:cNvCxnSpPr>
              <a:cxnSpLocks noChangeShapeType="1"/>
              <a:stCxn id="36889" idx="5"/>
              <a:endCxn id="36884" idx="1"/>
            </p:cNvCxnSpPr>
            <p:nvPr/>
          </p:nvCxnSpPr>
          <p:spPr bwMode="auto">
            <a:xfrm>
              <a:off x="2845" y="1741"/>
              <a:ext cx="262" cy="982"/>
            </a:xfrm>
            <a:prstGeom prst="straightConnector1">
              <a:avLst/>
            </a:prstGeom>
            <a:noFill/>
            <a:ln w="57150" cap="sq">
              <a:solidFill>
                <a:schemeClr val="tx1"/>
              </a:solidFill>
              <a:round/>
              <a:headEnd type="none" w="sm" len="sm"/>
              <a:tailEnd type="none" w="sm" len="sm"/>
            </a:ln>
          </p:spPr>
        </p:cxnSp>
        <p:cxnSp>
          <p:nvCxnSpPr>
            <p:cNvPr id="36900" name="AutoShape 40"/>
            <p:cNvCxnSpPr>
              <a:cxnSpLocks noChangeShapeType="1"/>
              <a:stCxn id="36893" idx="7"/>
              <a:endCxn id="36889" idx="2"/>
            </p:cNvCxnSpPr>
            <p:nvPr/>
          </p:nvCxnSpPr>
          <p:spPr bwMode="auto">
            <a:xfrm flipV="1">
              <a:off x="1933" y="1656"/>
              <a:ext cx="707" cy="371"/>
            </a:xfrm>
            <a:prstGeom prst="straightConnector1">
              <a:avLst/>
            </a:prstGeom>
            <a:noFill/>
            <a:ln w="57150" cap="sq">
              <a:solidFill>
                <a:schemeClr val="tx1"/>
              </a:solidFill>
              <a:round/>
              <a:headEnd type="none" w="sm" len="sm"/>
              <a:tailEnd type="none" w="sm" len="sm"/>
            </a:ln>
          </p:spPr>
        </p:cxnSp>
        <p:cxnSp>
          <p:nvCxnSpPr>
            <p:cNvPr id="36901" name="AutoShape 41"/>
            <p:cNvCxnSpPr>
              <a:cxnSpLocks noChangeShapeType="1"/>
              <a:stCxn id="36889" idx="6"/>
              <a:endCxn id="36891" idx="2"/>
            </p:cNvCxnSpPr>
            <p:nvPr/>
          </p:nvCxnSpPr>
          <p:spPr bwMode="auto">
            <a:xfrm>
              <a:off x="2880" y="1656"/>
              <a:ext cx="768" cy="336"/>
            </a:xfrm>
            <a:prstGeom prst="straightConnector1">
              <a:avLst/>
            </a:prstGeom>
            <a:noFill/>
            <a:ln w="57150" cap="sq">
              <a:solidFill>
                <a:schemeClr val="tx1"/>
              </a:solidFill>
              <a:round/>
              <a:headEnd type="none" w="sm" len="sm"/>
              <a:tailEnd type="none" w="sm" len="sm"/>
            </a:ln>
          </p:spPr>
        </p:cxnSp>
        <p:cxnSp>
          <p:nvCxnSpPr>
            <p:cNvPr id="36902" name="AutoShape 42"/>
            <p:cNvCxnSpPr>
              <a:cxnSpLocks noChangeShapeType="1"/>
              <a:stCxn id="36893" idx="6"/>
              <a:endCxn id="36892" idx="2"/>
            </p:cNvCxnSpPr>
            <p:nvPr/>
          </p:nvCxnSpPr>
          <p:spPr bwMode="auto">
            <a:xfrm>
              <a:off x="1968" y="2112"/>
              <a:ext cx="1680" cy="288"/>
            </a:xfrm>
            <a:prstGeom prst="straightConnector1">
              <a:avLst/>
            </a:prstGeom>
            <a:noFill/>
            <a:ln w="57150" cap="sq">
              <a:solidFill>
                <a:schemeClr val="tx1"/>
              </a:solidFill>
              <a:round/>
              <a:headEnd type="none" w="sm" len="sm"/>
              <a:tailEnd type="none" w="sm" len="sm"/>
            </a:ln>
          </p:spPr>
        </p:cxnSp>
        <p:cxnSp>
          <p:nvCxnSpPr>
            <p:cNvPr id="36903" name="AutoShape 43"/>
            <p:cNvCxnSpPr>
              <a:cxnSpLocks noChangeShapeType="1"/>
              <a:stCxn id="36888" idx="0"/>
              <a:endCxn id="36889" idx="4"/>
            </p:cNvCxnSpPr>
            <p:nvPr/>
          </p:nvCxnSpPr>
          <p:spPr bwMode="auto">
            <a:xfrm flipV="1">
              <a:off x="2616" y="1776"/>
              <a:ext cx="144" cy="1344"/>
            </a:xfrm>
            <a:prstGeom prst="straightConnector1">
              <a:avLst/>
            </a:prstGeom>
            <a:noFill/>
            <a:ln w="57150" cap="sq">
              <a:solidFill>
                <a:schemeClr val="tx1"/>
              </a:solidFill>
              <a:round/>
              <a:headEnd type="none" w="sm" len="sm"/>
              <a:tailEnd type="none" w="sm" len="sm"/>
            </a:ln>
          </p:spPr>
        </p:cxnSp>
        <p:cxnSp>
          <p:nvCxnSpPr>
            <p:cNvPr id="36904" name="AutoShape 44"/>
            <p:cNvCxnSpPr>
              <a:cxnSpLocks noChangeShapeType="1"/>
              <a:stCxn id="36888" idx="6"/>
              <a:endCxn id="36884" idx="3"/>
            </p:cNvCxnSpPr>
            <p:nvPr/>
          </p:nvCxnSpPr>
          <p:spPr bwMode="auto">
            <a:xfrm flipV="1">
              <a:off x="2736" y="2893"/>
              <a:ext cx="371" cy="347"/>
            </a:xfrm>
            <a:prstGeom prst="straightConnector1">
              <a:avLst/>
            </a:prstGeom>
            <a:noFill/>
            <a:ln w="57150" cap="sq">
              <a:solidFill>
                <a:schemeClr val="tx1"/>
              </a:solidFill>
              <a:round/>
              <a:headEnd type="none" w="sm" len="sm"/>
              <a:tailEnd type="none" w="sm" len="sm"/>
            </a:ln>
          </p:spPr>
        </p:cxnSp>
        <p:cxnSp>
          <p:nvCxnSpPr>
            <p:cNvPr id="36905" name="AutoShape 45"/>
            <p:cNvCxnSpPr>
              <a:cxnSpLocks noChangeShapeType="1"/>
              <a:stCxn id="36887" idx="5"/>
              <a:endCxn id="36884" idx="2"/>
            </p:cNvCxnSpPr>
            <p:nvPr/>
          </p:nvCxnSpPr>
          <p:spPr bwMode="auto">
            <a:xfrm flipV="1">
              <a:off x="1933" y="2808"/>
              <a:ext cx="1139" cy="85"/>
            </a:xfrm>
            <a:prstGeom prst="straightConnector1">
              <a:avLst/>
            </a:prstGeom>
            <a:noFill/>
            <a:ln w="57150" cap="sq">
              <a:solidFill>
                <a:schemeClr val="tx1"/>
              </a:solidFill>
              <a:round/>
              <a:headEnd type="none" w="sm" len="sm"/>
              <a:tailEnd type="none" w="sm" len="sm"/>
            </a:ln>
          </p:spPr>
        </p:cxnSp>
        <p:cxnSp>
          <p:nvCxnSpPr>
            <p:cNvPr id="36906" name="AutoShape 46"/>
            <p:cNvCxnSpPr>
              <a:cxnSpLocks noChangeShapeType="1"/>
              <a:stCxn id="36884" idx="6"/>
              <a:endCxn id="36883" idx="2"/>
            </p:cNvCxnSpPr>
            <p:nvPr/>
          </p:nvCxnSpPr>
          <p:spPr bwMode="auto">
            <a:xfrm>
              <a:off x="3312" y="2808"/>
              <a:ext cx="336" cy="0"/>
            </a:xfrm>
            <a:prstGeom prst="straightConnector1">
              <a:avLst/>
            </a:prstGeom>
            <a:noFill/>
            <a:ln w="57150" cap="sq">
              <a:solidFill>
                <a:schemeClr val="tx1"/>
              </a:solidFill>
              <a:round/>
              <a:headEnd type="none" w="sm" len="sm"/>
              <a:tailEnd type="none" w="sm" len="sm"/>
            </a:ln>
          </p:spPr>
        </p:cxnSp>
        <p:cxnSp>
          <p:nvCxnSpPr>
            <p:cNvPr id="36907" name="AutoShape 47"/>
            <p:cNvCxnSpPr>
              <a:cxnSpLocks noChangeShapeType="1"/>
              <a:stCxn id="36886" idx="4"/>
              <a:endCxn id="36887" idx="0"/>
            </p:cNvCxnSpPr>
            <p:nvPr/>
          </p:nvCxnSpPr>
          <p:spPr bwMode="auto">
            <a:xfrm>
              <a:off x="1848" y="2520"/>
              <a:ext cx="0" cy="168"/>
            </a:xfrm>
            <a:prstGeom prst="straightConnector1">
              <a:avLst/>
            </a:prstGeom>
            <a:noFill/>
            <a:ln w="57150" cap="sq">
              <a:solidFill>
                <a:schemeClr val="tx1"/>
              </a:solidFill>
              <a:round/>
              <a:headEnd type="none" w="sm" len="sm"/>
              <a:tailEnd type="none" w="sm" len="sm"/>
            </a:ln>
          </p:spPr>
        </p:cxnSp>
        <p:cxnSp>
          <p:nvCxnSpPr>
            <p:cNvPr id="36908" name="AutoShape 48"/>
            <p:cNvCxnSpPr>
              <a:cxnSpLocks noChangeShapeType="1"/>
              <a:stCxn id="36893" idx="4"/>
              <a:endCxn id="36886" idx="0"/>
            </p:cNvCxnSpPr>
            <p:nvPr/>
          </p:nvCxnSpPr>
          <p:spPr bwMode="auto">
            <a:xfrm>
              <a:off x="1848" y="2232"/>
              <a:ext cx="0" cy="48"/>
            </a:xfrm>
            <a:prstGeom prst="straightConnector1">
              <a:avLst/>
            </a:prstGeom>
            <a:noFill/>
            <a:ln w="57150" cap="sq">
              <a:solidFill>
                <a:schemeClr val="tx1"/>
              </a:solidFill>
              <a:round/>
              <a:headEnd type="none" w="sm" len="sm"/>
              <a:tailEnd type="none" w="sm" len="sm"/>
            </a:ln>
          </p:spPr>
        </p:cxnSp>
        <p:cxnSp>
          <p:nvCxnSpPr>
            <p:cNvPr id="36909" name="AutoShape 49"/>
            <p:cNvCxnSpPr>
              <a:cxnSpLocks noChangeShapeType="1"/>
              <a:stCxn id="36886" idx="5"/>
              <a:endCxn id="36885" idx="1"/>
            </p:cNvCxnSpPr>
            <p:nvPr/>
          </p:nvCxnSpPr>
          <p:spPr bwMode="auto">
            <a:xfrm>
              <a:off x="1933" y="2485"/>
              <a:ext cx="190" cy="118"/>
            </a:xfrm>
            <a:prstGeom prst="straightConnector1">
              <a:avLst/>
            </a:prstGeom>
            <a:noFill/>
            <a:ln w="57150" cap="sq">
              <a:solidFill>
                <a:schemeClr val="tx1"/>
              </a:solidFill>
              <a:round/>
              <a:headEnd type="none" w="sm" len="sm"/>
              <a:tailEnd type="none" w="sm" len="sm"/>
            </a:ln>
          </p:spPr>
        </p:cxnSp>
        <p:cxnSp>
          <p:nvCxnSpPr>
            <p:cNvPr id="36910" name="AutoShape 50"/>
            <p:cNvCxnSpPr>
              <a:cxnSpLocks noChangeShapeType="1"/>
              <a:stCxn id="36885" idx="2"/>
              <a:endCxn id="36887" idx="6"/>
            </p:cNvCxnSpPr>
            <p:nvPr/>
          </p:nvCxnSpPr>
          <p:spPr bwMode="auto">
            <a:xfrm flipH="1">
              <a:off x="1968" y="2688"/>
              <a:ext cx="120" cy="120"/>
            </a:xfrm>
            <a:prstGeom prst="straightConnector1">
              <a:avLst/>
            </a:prstGeom>
            <a:noFill/>
            <a:ln w="57150" cap="sq">
              <a:solidFill>
                <a:schemeClr val="tx1"/>
              </a:solidFill>
              <a:round/>
              <a:headEnd type="none" w="sm" len="sm"/>
              <a:tailEnd type="none" w="sm" len="sm"/>
            </a:ln>
          </p:spPr>
        </p:cxnSp>
        <p:cxnSp>
          <p:nvCxnSpPr>
            <p:cNvPr id="36911" name="AutoShape 51"/>
            <p:cNvCxnSpPr>
              <a:cxnSpLocks noChangeShapeType="1"/>
              <a:stCxn id="36885" idx="7"/>
              <a:endCxn id="36891" idx="3"/>
            </p:cNvCxnSpPr>
            <p:nvPr/>
          </p:nvCxnSpPr>
          <p:spPr bwMode="auto">
            <a:xfrm flipV="1">
              <a:off x="2293" y="2077"/>
              <a:ext cx="1390" cy="526"/>
            </a:xfrm>
            <a:prstGeom prst="straightConnector1">
              <a:avLst/>
            </a:prstGeom>
            <a:noFill/>
            <a:ln w="57150" cap="sq">
              <a:solidFill>
                <a:schemeClr val="tx1"/>
              </a:solidFill>
              <a:round/>
              <a:headEnd type="none" w="sm" len="sm"/>
              <a:tailEnd type="none" w="sm" len="sm"/>
            </a:ln>
          </p:spPr>
        </p:cxnSp>
        <p:cxnSp>
          <p:nvCxnSpPr>
            <p:cNvPr id="36912" name="AutoShape 52"/>
            <p:cNvCxnSpPr>
              <a:cxnSpLocks noChangeShapeType="1"/>
              <a:stCxn id="36891" idx="4"/>
              <a:endCxn id="36892" idx="0"/>
            </p:cNvCxnSpPr>
            <p:nvPr/>
          </p:nvCxnSpPr>
          <p:spPr bwMode="auto">
            <a:xfrm>
              <a:off x="3768" y="2112"/>
              <a:ext cx="0" cy="168"/>
            </a:xfrm>
            <a:prstGeom prst="straightConnector1">
              <a:avLst/>
            </a:prstGeom>
            <a:noFill/>
            <a:ln w="57150" cap="sq">
              <a:solidFill>
                <a:schemeClr val="tx1"/>
              </a:solidFill>
              <a:round/>
              <a:headEnd type="none" w="sm" len="sm"/>
              <a:tailEnd type="none" w="sm" len="sm"/>
            </a:ln>
          </p:spPr>
        </p:cxnSp>
        <p:cxnSp>
          <p:nvCxnSpPr>
            <p:cNvPr id="36913" name="AutoShape 53"/>
            <p:cNvCxnSpPr>
              <a:cxnSpLocks noChangeShapeType="1"/>
              <a:stCxn id="36892" idx="4"/>
              <a:endCxn id="36883" idx="0"/>
            </p:cNvCxnSpPr>
            <p:nvPr/>
          </p:nvCxnSpPr>
          <p:spPr bwMode="auto">
            <a:xfrm>
              <a:off x="3768" y="2520"/>
              <a:ext cx="0" cy="168"/>
            </a:xfrm>
            <a:prstGeom prst="straightConnector1">
              <a:avLst/>
            </a:prstGeom>
            <a:noFill/>
            <a:ln w="57150" cap="sq">
              <a:solidFill>
                <a:schemeClr val="tx1"/>
              </a:solidFill>
              <a:round/>
              <a:headEnd type="none" w="sm" len="sm"/>
              <a:tailEnd type="none" w="sm" len="sm"/>
            </a:ln>
          </p:spPr>
        </p:cxnSp>
      </p:grpSp>
      <p:sp>
        <p:nvSpPr>
          <p:cNvPr id="36868" name="Line 59"/>
          <p:cNvSpPr>
            <a:spLocks noChangeShapeType="1"/>
          </p:cNvSpPr>
          <p:nvPr/>
        </p:nvSpPr>
        <p:spPr bwMode="auto">
          <a:xfrm>
            <a:off x="3409950" y="4537075"/>
            <a:ext cx="1169988" cy="4763"/>
          </a:xfrm>
          <a:prstGeom prst="line">
            <a:avLst/>
          </a:pr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36869" name="Line 60"/>
          <p:cNvSpPr>
            <a:spLocks noChangeShapeType="1"/>
          </p:cNvSpPr>
          <p:nvPr/>
        </p:nvSpPr>
        <p:spPr bwMode="auto">
          <a:xfrm flipH="1">
            <a:off x="3408363" y="4889500"/>
            <a:ext cx="1171575" cy="1588"/>
          </a:xfrm>
          <a:prstGeom prst="line">
            <a:avLst/>
          </a:pr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36870" name="Text Box 67"/>
          <p:cNvSpPr txBox="1">
            <a:spLocks noChangeArrowheads="1"/>
          </p:cNvSpPr>
          <p:nvPr/>
        </p:nvSpPr>
        <p:spPr bwMode="auto">
          <a:xfrm>
            <a:off x="2586038" y="244475"/>
            <a:ext cx="376555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Beanie’s Fix</a:t>
            </a:r>
          </a:p>
        </p:txBody>
      </p:sp>
      <p:pic>
        <p:nvPicPr>
          <p:cNvPr id="36871" name="Picture 68" descr="Z313"/>
          <p:cNvPicPr>
            <a:picLocks noChangeAspect="1" noChangeArrowheads="1"/>
          </p:cNvPicPr>
          <p:nvPr/>
        </p:nvPicPr>
        <p:blipFill>
          <a:blip r:embed="rId2"/>
          <a:srcRect/>
          <a:stretch>
            <a:fillRect/>
          </a:stretch>
        </p:blipFill>
        <p:spPr bwMode="auto">
          <a:xfrm>
            <a:off x="6030913" y="1676400"/>
            <a:ext cx="2463800" cy="2878138"/>
          </a:xfrm>
          <a:prstGeom prst="rect">
            <a:avLst/>
          </a:prstGeom>
          <a:solidFill>
            <a:schemeClr val="bg2"/>
          </a:solidFill>
          <a:ln w="9525">
            <a:solidFill>
              <a:schemeClr val="tx1"/>
            </a:solidFill>
            <a:miter lim="800000"/>
            <a:headEnd/>
            <a:tailEnd/>
          </a:ln>
        </p:spPr>
      </p:pic>
      <p:sp>
        <p:nvSpPr>
          <p:cNvPr id="36872" name="Text Box 69"/>
          <p:cNvSpPr txBox="1">
            <a:spLocks noChangeArrowheads="1"/>
          </p:cNvSpPr>
          <p:nvPr/>
        </p:nvSpPr>
        <p:spPr bwMode="auto">
          <a:xfrm>
            <a:off x="5592763" y="4646613"/>
            <a:ext cx="3340100" cy="1373187"/>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GIVEN:               3-Colorability Decision Oracle </a:t>
            </a:r>
          </a:p>
        </p:txBody>
      </p:sp>
      <p:grpSp>
        <p:nvGrpSpPr>
          <p:cNvPr id="7" name="Group 76"/>
          <p:cNvGrpSpPr>
            <a:grpSpLocks/>
          </p:cNvGrpSpPr>
          <p:nvPr/>
        </p:nvGrpSpPr>
        <p:grpSpPr bwMode="auto">
          <a:xfrm>
            <a:off x="1704975" y="1284288"/>
            <a:ext cx="1065213" cy="1073150"/>
            <a:chOff x="1122" y="792"/>
            <a:chExt cx="1008" cy="1104"/>
          </a:xfrm>
        </p:grpSpPr>
        <p:sp>
          <p:nvSpPr>
            <p:cNvPr id="36876" name="Oval 70"/>
            <p:cNvSpPr>
              <a:spLocks noChangeAspect="1" noChangeArrowheads="1"/>
            </p:cNvSpPr>
            <p:nvPr/>
          </p:nvSpPr>
          <p:spPr bwMode="auto">
            <a:xfrm>
              <a:off x="1122" y="165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77" name="Oval 71"/>
            <p:cNvSpPr>
              <a:spLocks noChangeAspect="1" noChangeArrowheads="1"/>
            </p:cNvSpPr>
            <p:nvPr/>
          </p:nvSpPr>
          <p:spPr bwMode="auto">
            <a:xfrm>
              <a:off x="1890" y="165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6878" name="Oval 72"/>
            <p:cNvSpPr>
              <a:spLocks noChangeAspect="1" noChangeArrowheads="1"/>
            </p:cNvSpPr>
            <p:nvPr/>
          </p:nvSpPr>
          <p:spPr bwMode="auto">
            <a:xfrm>
              <a:off x="1890" y="7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36879" name="AutoShape 73"/>
            <p:cNvCxnSpPr>
              <a:cxnSpLocks noChangeShapeType="1"/>
              <a:stCxn id="36878" idx="4"/>
              <a:endCxn id="36877" idx="0"/>
            </p:cNvCxnSpPr>
            <p:nvPr/>
          </p:nvCxnSpPr>
          <p:spPr bwMode="auto">
            <a:xfrm>
              <a:off x="2010" y="1032"/>
              <a:ext cx="0" cy="624"/>
            </a:xfrm>
            <a:prstGeom prst="straightConnector1">
              <a:avLst/>
            </a:prstGeom>
            <a:noFill/>
            <a:ln w="57150" cap="sq">
              <a:solidFill>
                <a:schemeClr val="tx1"/>
              </a:solidFill>
              <a:round/>
              <a:headEnd type="none" w="sm" len="sm"/>
              <a:tailEnd type="none" w="sm" len="sm"/>
            </a:ln>
          </p:spPr>
        </p:cxnSp>
        <p:cxnSp>
          <p:nvCxnSpPr>
            <p:cNvPr id="36880" name="AutoShape 74"/>
            <p:cNvCxnSpPr>
              <a:cxnSpLocks noChangeShapeType="1"/>
              <a:stCxn id="36876" idx="6"/>
              <a:endCxn id="36877" idx="2"/>
            </p:cNvCxnSpPr>
            <p:nvPr/>
          </p:nvCxnSpPr>
          <p:spPr bwMode="auto">
            <a:xfrm>
              <a:off x="1362" y="1776"/>
              <a:ext cx="528" cy="0"/>
            </a:xfrm>
            <a:prstGeom prst="straightConnector1">
              <a:avLst/>
            </a:prstGeom>
            <a:noFill/>
            <a:ln w="57150" cap="sq">
              <a:solidFill>
                <a:schemeClr val="tx1"/>
              </a:solidFill>
              <a:round/>
              <a:headEnd type="none" w="sm" len="sm"/>
              <a:tailEnd type="none" w="sm" len="sm"/>
            </a:ln>
          </p:spPr>
        </p:cxnSp>
        <p:cxnSp>
          <p:nvCxnSpPr>
            <p:cNvPr id="36881" name="AutoShape 75"/>
            <p:cNvCxnSpPr>
              <a:cxnSpLocks noChangeShapeType="1"/>
              <a:stCxn id="36878" idx="3"/>
              <a:endCxn id="36876" idx="7"/>
            </p:cNvCxnSpPr>
            <p:nvPr/>
          </p:nvCxnSpPr>
          <p:spPr bwMode="auto">
            <a:xfrm flipH="1">
              <a:off x="1327" y="997"/>
              <a:ext cx="598" cy="694"/>
            </a:xfrm>
            <a:prstGeom prst="straightConnector1">
              <a:avLst/>
            </a:prstGeom>
            <a:noFill/>
            <a:ln w="57150" cap="sq">
              <a:solidFill>
                <a:schemeClr val="tx1"/>
              </a:solidFill>
              <a:round/>
              <a:headEnd type="none" w="sm" len="sm"/>
              <a:tailEnd type="none" w="sm" len="sm"/>
            </a:ln>
          </p:spPr>
        </p:cxnSp>
      </p:grpSp>
      <p:sp>
        <p:nvSpPr>
          <p:cNvPr id="693325" name="Line 77"/>
          <p:cNvSpPr>
            <a:spLocks noChangeShapeType="1"/>
          </p:cNvSpPr>
          <p:nvPr/>
        </p:nvSpPr>
        <p:spPr bwMode="auto">
          <a:xfrm>
            <a:off x="2678113" y="2273300"/>
            <a:ext cx="287337" cy="417513"/>
          </a:xfrm>
          <a:prstGeom prst="line">
            <a:avLst/>
          </a:prstGeom>
          <a:noFill/>
          <a:ln w="57150">
            <a:solidFill>
              <a:schemeClr val="tx1"/>
            </a:solidFill>
            <a:round/>
            <a:headEnd/>
            <a:tailEnd/>
          </a:ln>
        </p:spPr>
        <p:txBody>
          <a:bodyPr>
            <a:prstTxWarp prst="textNoShape">
              <a:avLst/>
            </a:prstTxWarp>
            <a:spAutoFit/>
          </a:bodyPr>
          <a:lstStyle/>
          <a:p>
            <a:endParaRPr lang="en-US"/>
          </a:p>
        </p:txBody>
      </p:sp>
      <p:sp>
        <p:nvSpPr>
          <p:cNvPr id="693326" name="Line 78"/>
          <p:cNvSpPr>
            <a:spLocks noChangeShapeType="1"/>
          </p:cNvSpPr>
          <p:nvPr/>
        </p:nvSpPr>
        <p:spPr bwMode="auto">
          <a:xfrm>
            <a:off x="1863725" y="2268538"/>
            <a:ext cx="1096963" cy="444500"/>
          </a:xfrm>
          <a:prstGeom prst="line">
            <a:avLst/>
          </a:prstGeom>
          <a:noFill/>
          <a:ln w="57150">
            <a:solidFill>
              <a:schemeClr val="tx1"/>
            </a:solidFill>
            <a:round/>
            <a:headEnd/>
            <a:tailEnd/>
          </a:ln>
        </p:spPr>
        <p:txBody>
          <a:bodyPr>
            <a:prstTxWarp prst="textNoShape">
              <a:avLst/>
            </a:prstTxWarp>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93326"/>
                                        </p:tgtEl>
                                        <p:attrNameLst>
                                          <p:attrName>style.visibility</p:attrName>
                                        </p:attrNameLst>
                                      </p:cBhvr>
                                      <p:to>
                                        <p:strVal val="visible"/>
                                      </p:to>
                                    </p:set>
                                    <p:animEffect transition="in" filter="fade">
                                      <p:cBhvr>
                                        <p:cTn id="12" dur="500"/>
                                        <p:tgtEl>
                                          <p:spTgt spid="69332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93325"/>
                                        </p:tgtEl>
                                        <p:attrNameLst>
                                          <p:attrName>style.visibility</p:attrName>
                                        </p:attrNameLst>
                                      </p:cBhvr>
                                      <p:to>
                                        <p:strVal val="visible"/>
                                      </p:to>
                                    </p:set>
                                    <p:animEffect transition="in" filter="fade">
                                      <p:cBhvr>
                                        <p:cTn id="15" dur="500"/>
                                        <p:tgtEl>
                                          <p:spTgt spid="6933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3325" grpId="0" animBg="1"/>
      <p:bldP spid="693326"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18434" name="Group 7"/>
          <p:cNvGrpSpPr>
            <a:grpSpLocks/>
          </p:cNvGrpSpPr>
          <p:nvPr/>
        </p:nvGrpSpPr>
        <p:grpSpPr bwMode="auto">
          <a:xfrm>
            <a:off x="3143250" y="3519488"/>
            <a:ext cx="3055938" cy="2998787"/>
            <a:chOff x="1728" y="1200"/>
            <a:chExt cx="2160" cy="2160"/>
          </a:xfrm>
        </p:grpSpPr>
        <p:sp>
          <p:nvSpPr>
            <p:cNvPr id="18437" name="Oval 8"/>
            <p:cNvSpPr>
              <a:spLocks noChangeAspect="1" noChangeArrowheads="1"/>
            </p:cNvSpPr>
            <p:nvPr/>
          </p:nvSpPr>
          <p:spPr bwMode="auto">
            <a:xfrm>
              <a:off x="2880"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38" name="Oval 9"/>
            <p:cNvSpPr>
              <a:spLocks noChangeAspect="1" noChangeArrowheads="1"/>
            </p:cNvSpPr>
            <p:nvPr/>
          </p:nvSpPr>
          <p:spPr bwMode="auto">
            <a:xfrm>
              <a:off x="364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39" name="Oval 10"/>
            <p:cNvSpPr>
              <a:spLocks noChangeAspect="1" noChangeArrowheads="1"/>
            </p:cNvSpPr>
            <p:nvPr/>
          </p:nvSpPr>
          <p:spPr bwMode="auto">
            <a:xfrm>
              <a:off x="3072"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40" name="Oval 11"/>
            <p:cNvSpPr>
              <a:spLocks noChangeAspect="1" noChangeArrowheads="1"/>
            </p:cNvSpPr>
            <p:nvPr/>
          </p:nvSpPr>
          <p:spPr bwMode="auto">
            <a:xfrm>
              <a:off x="2088" y="256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41" name="Oval 12"/>
            <p:cNvSpPr>
              <a:spLocks noChangeAspect="1" noChangeArrowheads="1"/>
            </p:cNvSpPr>
            <p:nvPr/>
          </p:nvSpPr>
          <p:spPr bwMode="auto">
            <a:xfrm>
              <a:off x="172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42" name="Oval 13"/>
            <p:cNvSpPr>
              <a:spLocks noChangeAspect="1" noChangeArrowheads="1"/>
            </p:cNvSpPr>
            <p:nvPr/>
          </p:nvSpPr>
          <p:spPr bwMode="auto">
            <a:xfrm>
              <a:off x="172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43" name="Oval 14"/>
            <p:cNvSpPr>
              <a:spLocks noChangeAspect="1" noChangeArrowheads="1"/>
            </p:cNvSpPr>
            <p:nvPr/>
          </p:nvSpPr>
          <p:spPr bwMode="auto">
            <a:xfrm>
              <a:off x="2496" y="312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44" name="Oval 15"/>
            <p:cNvSpPr>
              <a:spLocks noChangeAspect="1" noChangeArrowheads="1"/>
            </p:cNvSpPr>
            <p:nvPr/>
          </p:nvSpPr>
          <p:spPr bwMode="auto">
            <a:xfrm>
              <a:off x="2640" y="153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45" name="Oval 16"/>
            <p:cNvSpPr>
              <a:spLocks noChangeAspect="1" noChangeArrowheads="1"/>
            </p:cNvSpPr>
            <p:nvPr/>
          </p:nvSpPr>
          <p:spPr bwMode="auto">
            <a:xfrm>
              <a:off x="2376"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46" name="Oval 17"/>
            <p:cNvSpPr>
              <a:spLocks noChangeAspect="1" noChangeArrowheads="1"/>
            </p:cNvSpPr>
            <p:nvPr/>
          </p:nvSpPr>
          <p:spPr bwMode="auto">
            <a:xfrm>
              <a:off x="3648" y="18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47" name="Oval 18"/>
            <p:cNvSpPr>
              <a:spLocks noChangeAspect="1" noChangeArrowheads="1"/>
            </p:cNvSpPr>
            <p:nvPr/>
          </p:nvSpPr>
          <p:spPr bwMode="auto">
            <a:xfrm>
              <a:off x="364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18448" name="Oval 19"/>
            <p:cNvSpPr>
              <a:spLocks noChangeAspect="1" noChangeArrowheads="1"/>
            </p:cNvSpPr>
            <p:nvPr/>
          </p:nvSpPr>
          <p:spPr bwMode="auto">
            <a:xfrm>
              <a:off x="1728" y="19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18449" name="AutoShape 20"/>
            <p:cNvCxnSpPr>
              <a:cxnSpLocks noChangeShapeType="1"/>
              <a:stCxn id="18445" idx="6"/>
              <a:endCxn id="18437" idx="2"/>
            </p:cNvCxnSpPr>
            <p:nvPr/>
          </p:nvCxnSpPr>
          <p:spPr bwMode="auto">
            <a:xfrm>
              <a:off x="2616" y="1320"/>
              <a:ext cx="264" cy="0"/>
            </a:xfrm>
            <a:prstGeom prst="straightConnector1">
              <a:avLst/>
            </a:prstGeom>
            <a:noFill/>
            <a:ln w="57150" cap="sq">
              <a:solidFill>
                <a:schemeClr val="tx1"/>
              </a:solidFill>
              <a:round/>
              <a:headEnd type="none" w="sm" len="sm"/>
              <a:tailEnd type="none" w="sm" len="sm"/>
            </a:ln>
          </p:spPr>
        </p:cxnSp>
        <p:cxnSp>
          <p:nvCxnSpPr>
            <p:cNvPr id="18450" name="AutoShape 21"/>
            <p:cNvCxnSpPr>
              <a:cxnSpLocks noChangeShapeType="1"/>
              <a:stCxn id="18437" idx="3"/>
              <a:endCxn id="18444" idx="7"/>
            </p:cNvCxnSpPr>
            <p:nvPr/>
          </p:nvCxnSpPr>
          <p:spPr bwMode="auto">
            <a:xfrm flipH="1">
              <a:off x="2845" y="1405"/>
              <a:ext cx="70" cy="166"/>
            </a:xfrm>
            <a:prstGeom prst="straightConnector1">
              <a:avLst/>
            </a:prstGeom>
            <a:noFill/>
            <a:ln w="57150" cap="sq">
              <a:solidFill>
                <a:schemeClr val="tx1"/>
              </a:solidFill>
              <a:round/>
              <a:headEnd type="none" w="sm" len="sm"/>
              <a:tailEnd type="none" w="sm" len="sm"/>
            </a:ln>
          </p:spPr>
        </p:cxnSp>
        <p:cxnSp>
          <p:nvCxnSpPr>
            <p:cNvPr id="18451" name="AutoShape 22"/>
            <p:cNvCxnSpPr>
              <a:cxnSpLocks noChangeShapeType="1"/>
              <a:stCxn id="18445" idx="5"/>
              <a:endCxn id="18444" idx="1"/>
            </p:cNvCxnSpPr>
            <p:nvPr/>
          </p:nvCxnSpPr>
          <p:spPr bwMode="auto">
            <a:xfrm>
              <a:off x="2581" y="1405"/>
              <a:ext cx="94" cy="166"/>
            </a:xfrm>
            <a:prstGeom prst="straightConnector1">
              <a:avLst/>
            </a:prstGeom>
            <a:noFill/>
            <a:ln w="57150" cap="sq">
              <a:solidFill>
                <a:schemeClr val="tx1"/>
              </a:solidFill>
              <a:round/>
              <a:headEnd type="none" w="sm" len="sm"/>
              <a:tailEnd type="none" w="sm" len="sm"/>
            </a:ln>
          </p:spPr>
        </p:cxnSp>
        <p:cxnSp>
          <p:nvCxnSpPr>
            <p:cNvPr id="18452" name="AutoShape 23"/>
            <p:cNvCxnSpPr>
              <a:cxnSpLocks noChangeShapeType="1"/>
              <a:stCxn id="18437" idx="5"/>
              <a:endCxn id="18447" idx="1"/>
            </p:cNvCxnSpPr>
            <p:nvPr/>
          </p:nvCxnSpPr>
          <p:spPr bwMode="auto">
            <a:xfrm>
              <a:off x="3085" y="1405"/>
              <a:ext cx="598" cy="910"/>
            </a:xfrm>
            <a:prstGeom prst="straightConnector1">
              <a:avLst/>
            </a:prstGeom>
            <a:noFill/>
            <a:ln w="57150" cap="sq">
              <a:solidFill>
                <a:schemeClr val="tx1"/>
              </a:solidFill>
              <a:round/>
              <a:headEnd type="none" w="sm" len="sm"/>
              <a:tailEnd type="none" w="sm" len="sm"/>
            </a:ln>
          </p:spPr>
        </p:cxnSp>
        <p:cxnSp>
          <p:nvCxnSpPr>
            <p:cNvPr id="18453" name="AutoShape 24"/>
            <p:cNvCxnSpPr>
              <a:cxnSpLocks noChangeShapeType="1"/>
              <a:stCxn id="18437" idx="4"/>
              <a:endCxn id="18438" idx="1"/>
            </p:cNvCxnSpPr>
            <p:nvPr/>
          </p:nvCxnSpPr>
          <p:spPr bwMode="auto">
            <a:xfrm>
              <a:off x="3000" y="1440"/>
              <a:ext cx="683" cy="1283"/>
            </a:xfrm>
            <a:prstGeom prst="straightConnector1">
              <a:avLst/>
            </a:prstGeom>
            <a:noFill/>
            <a:ln w="57150" cap="sq">
              <a:solidFill>
                <a:schemeClr val="tx1"/>
              </a:solidFill>
              <a:round/>
              <a:headEnd type="none" w="sm" len="sm"/>
              <a:tailEnd type="none" w="sm" len="sm"/>
            </a:ln>
          </p:spPr>
        </p:cxnSp>
        <p:cxnSp>
          <p:nvCxnSpPr>
            <p:cNvPr id="18454" name="AutoShape 25"/>
            <p:cNvCxnSpPr>
              <a:cxnSpLocks noChangeShapeType="1"/>
              <a:stCxn id="18444" idx="5"/>
              <a:endCxn id="18439" idx="1"/>
            </p:cNvCxnSpPr>
            <p:nvPr/>
          </p:nvCxnSpPr>
          <p:spPr bwMode="auto">
            <a:xfrm>
              <a:off x="2845" y="1741"/>
              <a:ext cx="262" cy="982"/>
            </a:xfrm>
            <a:prstGeom prst="straightConnector1">
              <a:avLst/>
            </a:prstGeom>
            <a:noFill/>
            <a:ln w="57150" cap="sq">
              <a:solidFill>
                <a:schemeClr val="tx1"/>
              </a:solidFill>
              <a:round/>
              <a:headEnd type="none" w="sm" len="sm"/>
              <a:tailEnd type="none" w="sm" len="sm"/>
            </a:ln>
          </p:spPr>
        </p:cxnSp>
        <p:cxnSp>
          <p:nvCxnSpPr>
            <p:cNvPr id="18455" name="AutoShape 26"/>
            <p:cNvCxnSpPr>
              <a:cxnSpLocks noChangeShapeType="1"/>
              <a:stCxn id="18448" idx="7"/>
              <a:endCxn id="18444" idx="2"/>
            </p:cNvCxnSpPr>
            <p:nvPr/>
          </p:nvCxnSpPr>
          <p:spPr bwMode="auto">
            <a:xfrm flipV="1">
              <a:off x="1933" y="1656"/>
              <a:ext cx="707" cy="371"/>
            </a:xfrm>
            <a:prstGeom prst="straightConnector1">
              <a:avLst/>
            </a:prstGeom>
            <a:noFill/>
            <a:ln w="57150" cap="sq">
              <a:solidFill>
                <a:schemeClr val="tx1"/>
              </a:solidFill>
              <a:round/>
              <a:headEnd type="none" w="sm" len="sm"/>
              <a:tailEnd type="none" w="sm" len="sm"/>
            </a:ln>
          </p:spPr>
        </p:cxnSp>
        <p:cxnSp>
          <p:nvCxnSpPr>
            <p:cNvPr id="18456" name="AutoShape 27"/>
            <p:cNvCxnSpPr>
              <a:cxnSpLocks noChangeShapeType="1"/>
              <a:stCxn id="18444" idx="6"/>
              <a:endCxn id="18446" idx="2"/>
            </p:cNvCxnSpPr>
            <p:nvPr/>
          </p:nvCxnSpPr>
          <p:spPr bwMode="auto">
            <a:xfrm>
              <a:off x="2880" y="1656"/>
              <a:ext cx="768" cy="336"/>
            </a:xfrm>
            <a:prstGeom prst="straightConnector1">
              <a:avLst/>
            </a:prstGeom>
            <a:noFill/>
            <a:ln w="57150" cap="sq">
              <a:solidFill>
                <a:schemeClr val="tx1"/>
              </a:solidFill>
              <a:round/>
              <a:headEnd type="none" w="sm" len="sm"/>
              <a:tailEnd type="none" w="sm" len="sm"/>
            </a:ln>
          </p:spPr>
        </p:cxnSp>
        <p:cxnSp>
          <p:nvCxnSpPr>
            <p:cNvPr id="18457" name="AutoShape 28"/>
            <p:cNvCxnSpPr>
              <a:cxnSpLocks noChangeShapeType="1"/>
              <a:stCxn id="18448" idx="6"/>
              <a:endCxn id="18447" idx="2"/>
            </p:cNvCxnSpPr>
            <p:nvPr/>
          </p:nvCxnSpPr>
          <p:spPr bwMode="auto">
            <a:xfrm>
              <a:off x="1968" y="2112"/>
              <a:ext cx="1680" cy="288"/>
            </a:xfrm>
            <a:prstGeom prst="straightConnector1">
              <a:avLst/>
            </a:prstGeom>
            <a:noFill/>
            <a:ln w="57150" cap="sq">
              <a:solidFill>
                <a:schemeClr val="tx1"/>
              </a:solidFill>
              <a:round/>
              <a:headEnd type="none" w="sm" len="sm"/>
              <a:tailEnd type="none" w="sm" len="sm"/>
            </a:ln>
          </p:spPr>
        </p:cxnSp>
        <p:cxnSp>
          <p:nvCxnSpPr>
            <p:cNvPr id="18458" name="AutoShape 29"/>
            <p:cNvCxnSpPr>
              <a:cxnSpLocks noChangeShapeType="1"/>
              <a:stCxn id="18443" idx="0"/>
              <a:endCxn id="18444" idx="4"/>
            </p:cNvCxnSpPr>
            <p:nvPr/>
          </p:nvCxnSpPr>
          <p:spPr bwMode="auto">
            <a:xfrm flipV="1">
              <a:off x="2616" y="1776"/>
              <a:ext cx="144" cy="1344"/>
            </a:xfrm>
            <a:prstGeom prst="straightConnector1">
              <a:avLst/>
            </a:prstGeom>
            <a:noFill/>
            <a:ln w="57150" cap="sq">
              <a:solidFill>
                <a:schemeClr val="tx1"/>
              </a:solidFill>
              <a:round/>
              <a:headEnd type="none" w="sm" len="sm"/>
              <a:tailEnd type="none" w="sm" len="sm"/>
            </a:ln>
          </p:spPr>
        </p:cxnSp>
        <p:cxnSp>
          <p:nvCxnSpPr>
            <p:cNvPr id="18459" name="AutoShape 30"/>
            <p:cNvCxnSpPr>
              <a:cxnSpLocks noChangeShapeType="1"/>
              <a:stCxn id="18443" idx="6"/>
              <a:endCxn id="18439" idx="3"/>
            </p:cNvCxnSpPr>
            <p:nvPr/>
          </p:nvCxnSpPr>
          <p:spPr bwMode="auto">
            <a:xfrm flipV="1">
              <a:off x="2736" y="2893"/>
              <a:ext cx="371" cy="347"/>
            </a:xfrm>
            <a:prstGeom prst="straightConnector1">
              <a:avLst/>
            </a:prstGeom>
            <a:noFill/>
            <a:ln w="57150" cap="sq">
              <a:solidFill>
                <a:schemeClr val="tx1"/>
              </a:solidFill>
              <a:round/>
              <a:headEnd type="none" w="sm" len="sm"/>
              <a:tailEnd type="none" w="sm" len="sm"/>
            </a:ln>
          </p:spPr>
        </p:cxnSp>
        <p:cxnSp>
          <p:nvCxnSpPr>
            <p:cNvPr id="18460" name="AutoShape 31"/>
            <p:cNvCxnSpPr>
              <a:cxnSpLocks noChangeShapeType="1"/>
              <a:stCxn id="18442" idx="5"/>
              <a:endCxn id="18439" idx="2"/>
            </p:cNvCxnSpPr>
            <p:nvPr/>
          </p:nvCxnSpPr>
          <p:spPr bwMode="auto">
            <a:xfrm flipV="1">
              <a:off x="1933" y="2808"/>
              <a:ext cx="1139" cy="85"/>
            </a:xfrm>
            <a:prstGeom prst="straightConnector1">
              <a:avLst/>
            </a:prstGeom>
            <a:noFill/>
            <a:ln w="57150" cap="sq">
              <a:solidFill>
                <a:schemeClr val="tx1"/>
              </a:solidFill>
              <a:round/>
              <a:headEnd type="none" w="sm" len="sm"/>
              <a:tailEnd type="none" w="sm" len="sm"/>
            </a:ln>
          </p:spPr>
        </p:cxnSp>
        <p:cxnSp>
          <p:nvCxnSpPr>
            <p:cNvPr id="18461" name="AutoShape 32"/>
            <p:cNvCxnSpPr>
              <a:cxnSpLocks noChangeShapeType="1"/>
              <a:stCxn id="18439" idx="6"/>
              <a:endCxn id="18438" idx="2"/>
            </p:cNvCxnSpPr>
            <p:nvPr/>
          </p:nvCxnSpPr>
          <p:spPr bwMode="auto">
            <a:xfrm>
              <a:off x="3312" y="2808"/>
              <a:ext cx="336" cy="0"/>
            </a:xfrm>
            <a:prstGeom prst="straightConnector1">
              <a:avLst/>
            </a:prstGeom>
            <a:noFill/>
            <a:ln w="57150" cap="sq">
              <a:solidFill>
                <a:schemeClr val="tx1"/>
              </a:solidFill>
              <a:round/>
              <a:headEnd type="none" w="sm" len="sm"/>
              <a:tailEnd type="none" w="sm" len="sm"/>
            </a:ln>
          </p:spPr>
        </p:cxnSp>
        <p:cxnSp>
          <p:nvCxnSpPr>
            <p:cNvPr id="18462" name="AutoShape 33"/>
            <p:cNvCxnSpPr>
              <a:cxnSpLocks noChangeShapeType="1"/>
              <a:stCxn id="18441" idx="4"/>
              <a:endCxn id="18442" idx="0"/>
            </p:cNvCxnSpPr>
            <p:nvPr/>
          </p:nvCxnSpPr>
          <p:spPr bwMode="auto">
            <a:xfrm>
              <a:off x="1848" y="2520"/>
              <a:ext cx="0" cy="168"/>
            </a:xfrm>
            <a:prstGeom prst="straightConnector1">
              <a:avLst/>
            </a:prstGeom>
            <a:noFill/>
            <a:ln w="57150" cap="sq">
              <a:solidFill>
                <a:schemeClr val="tx1"/>
              </a:solidFill>
              <a:round/>
              <a:headEnd type="none" w="sm" len="sm"/>
              <a:tailEnd type="none" w="sm" len="sm"/>
            </a:ln>
          </p:spPr>
        </p:cxnSp>
        <p:cxnSp>
          <p:nvCxnSpPr>
            <p:cNvPr id="18463" name="AutoShape 34"/>
            <p:cNvCxnSpPr>
              <a:cxnSpLocks noChangeShapeType="1"/>
              <a:stCxn id="18448" idx="4"/>
              <a:endCxn id="18441" idx="0"/>
            </p:cNvCxnSpPr>
            <p:nvPr/>
          </p:nvCxnSpPr>
          <p:spPr bwMode="auto">
            <a:xfrm>
              <a:off x="1848" y="2232"/>
              <a:ext cx="0" cy="48"/>
            </a:xfrm>
            <a:prstGeom prst="straightConnector1">
              <a:avLst/>
            </a:prstGeom>
            <a:noFill/>
            <a:ln w="57150" cap="sq">
              <a:solidFill>
                <a:schemeClr val="tx1"/>
              </a:solidFill>
              <a:round/>
              <a:headEnd type="none" w="sm" len="sm"/>
              <a:tailEnd type="none" w="sm" len="sm"/>
            </a:ln>
          </p:spPr>
        </p:cxnSp>
        <p:cxnSp>
          <p:nvCxnSpPr>
            <p:cNvPr id="18464" name="AutoShape 35"/>
            <p:cNvCxnSpPr>
              <a:cxnSpLocks noChangeShapeType="1"/>
              <a:stCxn id="18441" idx="5"/>
              <a:endCxn id="18440" idx="1"/>
            </p:cNvCxnSpPr>
            <p:nvPr/>
          </p:nvCxnSpPr>
          <p:spPr bwMode="auto">
            <a:xfrm>
              <a:off x="1933" y="2485"/>
              <a:ext cx="190" cy="118"/>
            </a:xfrm>
            <a:prstGeom prst="straightConnector1">
              <a:avLst/>
            </a:prstGeom>
            <a:noFill/>
            <a:ln w="57150" cap="sq">
              <a:solidFill>
                <a:schemeClr val="tx1"/>
              </a:solidFill>
              <a:round/>
              <a:headEnd type="none" w="sm" len="sm"/>
              <a:tailEnd type="none" w="sm" len="sm"/>
            </a:ln>
          </p:spPr>
        </p:cxnSp>
        <p:cxnSp>
          <p:nvCxnSpPr>
            <p:cNvPr id="18465" name="AutoShape 36"/>
            <p:cNvCxnSpPr>
              <a:cxnSpLocks noChangeShapeType="1"/>
              <a:stCxn id="18440" idx="2"/>
              <a:endCxn id="18442" idx="6"/>
            </p:cNvCxnSpPr>
            <p:nvPr/>
          </p:nvCxnSpPr>
          <p:spPr bwMode="auto">
            <a:xfrm flipH="1">
              <a:off x="1968" y="2688"/>
              <a:ext cx="120" cy="120"/>
            </a:xfrm>
            <a:prstGeom prst="straightConnector1">
              <a:avLst/>
            </a:prstGeom>
            <a:noFill/>
            <a:ln w="57150" cap="sq">
              <a:solidFill>
                <a:schemeClr val="tx1"/>
              </a:solidFill>
              <a:round/>
              <a:headEnd type="none" w="sm" len="sm"/>
              <a:tailEnd type="none" w="sm" len="sm"/>
            </a:ln>
          </p:spPr>
        </p:cxnSp>
        <p:cxnSp>
          <p:nvCxnSpPr>
            <p:cNvPr id="18466" name="AutoShape 37"/>
            <p:cNvCxnSpPr>
              <a:cxnSpLocks noChangeShapeType="1"/>
              <a:stCxn id="18440" idx="7"/>
              <a:endCxn id="18446" idx="3"/>
            </p:cNvCxnSpPr>
            <p:nvPr/>
          </p:nvCxnSpPr>
          <p:spPr bwMode="auto">
            <a:xfrm flipV="1">
              <a:off x="2293" y="2077"/>
              <a:ext cx="1390" cy="526"/>
            </a:xfrm>
            <a:prstGeom prst="straightConnector1">
              <a:avLst/>
            </a:prstGeom>
            <a:noFill/>
            <a:ln w="57150" cap="sq">
              <a:solidFill>
                <a:schemeClr val="tx1"/>
              </a:solidFill>
              <a:round/>
              <a:headEnd type="none" w="sm" len="sm"/>
              <a:tailEnd type="none" w="sm" len="sm"/>
            </a:ln>
          </p:spPr>
        </p:cxnSp>
        <p:cxnSp>
          <p:nvCxnSpPr>
            <p:cNvPr id="18467" name="AutoShape 38"/>
            <p:cNvCxnSpPr>
              <a:cxnSpLocks noChangeShapeType="1"/>
              <a:stCxn id="18446" idx="4"/>
              <a:endCxn id="18447" idx="0"/>
            </p:cNvCxnSpPr>
            <p:nvPr/>
          </p:nvCxnSpPr>
          <p:spPr bwMode="auto">
            <a:xfrm>
              <a:off x="3768" y="2112"/>
              <a:ext cx="0" cy="168"/>
            </a:xfrm>
            <a:prstGeom prst="straightConnector1">
              <a:avLst/>
            </a:prstGeom>
            <a:noFill/>
            <a:ln w="57150" cap="sq">
              <a:solidFill>
                <a:schemeClr val="tx1"/>
              </a:solidFill>
              <a:round/>
              <a:headEnd type="none" w="sm" len="sm"/>
              <a:tailEnd type="none" w="sm" len="sm"/>
            </a:ln>
          </p:spPr>
        </p:cxnSp>
        <p:cxnSp>
          <p:nvCxnSpPr>
            <p:cNvPr id="18468" name="AutoShape 39"/>
            <p:cNvCxnSpPr>
              <a:cxnSpLocks noChangeShapeType="1"/>
              <a:stCxn id="18447" idx="4"/>
              <a:endCxn id="18438" idx="0"/>
            </p:cNvCxnSpPr>
            <p:nvPr/>
          </p:nvCxnSpPr>
          <p:spPr bwMode="auto">
            <a:xfrm>
              <a:off x="3768" y="2520"/>
              <a:ext cx="0" cy="168"/>
            </a:xfrm>
            <a:prstGeom prst="straightConnector1">
              <a:avLst/>
            </a:prstGeom>
            <a:noFill/>
            <a:ln w="57150" cap="sq">
              <a:solidFill>
                <a:schemeClr val="tx1"/>
              </a:solidFill>
              <a:round/>
              <a:headEnd type="none" w="sm" len="sm"/>
              <a:tailEnd type="none" w="sm" len="sm"/>
            </a:ln>
          </p:spPr>
        </p:cxnSp>
      </p:grpSp>
      <p:sp>
        <p:nvSpPr>
          <p:cNvPr id="18435" name="Text Box 60"/>
          <p:cNvSpPr txBox="1">
            <a:spLocks noChangeArrowheads="1"/>
          </p:cNvSpPr>
          <p:nvPr/>
        </p:nvSpPr>
        <p:spPr bwMode="auto">
          <a:xfrm>
            <a:off x="822325" y="374650"/>
            <a:ext cx="7696200" cy="1922463"/>
          </a:xfrm>
          <a:prstGeom prst="rect">
            <a:avLst/>
          </a:prstGeom>
          <a:noFill/>
          <a:ln w="9525">
            <a:noFill/>
            <a:miter lim="800000"/>
            <a:headEnd/>
            <a:tailEnd/>
          </a:ln>
        </p:spPr>
        <p:txBody>
          <a:bodyPr>
            <a:prstTxWarp prst="textNoShape">
              <a:avLst/>
            </a:prstTxWarp>
            <a:spAutoFit/>
          </a:bodyPr>
          <a:lstStyle/>
          <a:p>
            <a:pPr algn="ctr">
              <a:tabLst>
                <a:tab pos="858838" algn="l"/>
              </a:tabLst>
            </a:pPr>
            <a:r>
              <a:rPr lang="en-US" sz="4800"/>
              <a:t>Complexity Theory: </a:t>
            </a:r>
            <a:r>
              <a:rPr lang="en-US" sz="3600"/>
              <a:t>Efficient Reductions Between Computational Problems</a:t>
            </a:r>
          </a:p>
        </p:txBody>
      </p:sp>
      <p:sp>
        <p:nvSpPr>
          <p:cNvPr id="18436" name="Text Box 61"/>
          <p:cNvSpPr txBox="1">
            <a:spLocks noChangeArrowheads="1"/>
          </p:cNvSpPr>
          <p:nvPr/>
        </p:nvSpPr>
        <p:spPr bwMode="auto">
          <a:xfrm>
            <a:off x="2144380" y="2517775"/>
            <a:ext cx="5015581" cy="523220"/>
          </a:xfrm>
          <a:prstGeom prst="rect">
            <a:avLst/>
          </a:prstGeom>
          <a:noFill/>
          <a:ln w="76200" cap="sq">
            <a:noFill/>
            <a:miter lim="800000"/>
            <a:headEnd/>
            <a:tailEnd/>
          </a:ln>
        </p:spPr>
        <p:txBody>
          <a:bodyPr wrap="none" lIns="274320" rIns="274320" anchorCtr="1">
            <a:prstTxWarp prst="textNoShape">
              <a:avLst/>
            </a:prstTxWarp>
            <a:spAutoFit/>
          </a:bodyPr>
          <a:lstStyle/>
          <a:p>
            <a:pPr algn="ctr">
              <a:spcBef>
                <a:spcPct val="0"/>
              </a:spcBef>
            </a:pPr>
            <a:r>
              <a:rPr lang="en-US" dirty="0"/>
              <a:t>Lecture 26 </a:t>
            </a:r>
            <a:r>
              <a:rPr lang="en-US" dirty="0" smtClean="0"/>
              <a:t>(Nov 18, </a:t>
            </a:r>
            <a:r>
              <a:rPr lang="en-US" dirty="0"/>
              <a:t>2010)</a:t>
            </a:r>
          </a:p>
        </p:txBody>
      </p:sp>
    </p:spTree>
  </p:cSld>
  <p:clrMapOvr>
    <a:masterClrMapping/>
  </p:clrMapOvr>
  <p:transition spd="med">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37890" name="Group 2"/>
          <p:cNvGrpSpPr>
            <a:grpSpLocks/>
          </p:cNvGrpSpPr>
          <p:nvPr/>
        </p:nvGrpSpPr>
        <p:grpSpPr bwMode="auto">
          <a:xfrm>
            <a:off x="684213" y="2547938"/>
            <a:ext cx="1660525" cy="3743325"/>
            <a:chOff x="864" y="465"/>
            <a:chExt cx="1046" cy="2358"/>
          </a:xfrm>
        </p:grpSpPr>
        <p:grpSp>
          <p:nvGrpSpPr>
            <p:cNvPr id="37892" name="Group 3"/>
            <p:cNvGrpSpPr>
              <a:grpSpLocks/>
            </p:cNvGrpSpPr>
            <p:nvPr/>
          </p:nvGrpSpPr>
          <p:grpSpPr bwMode="auto">
            <a:xfrm>
              <a:off x="864" y="465"/>
              <a:ext cx="1008" cy="2319"/>
              <a:chOff x="587" y="528"/>
              <a:chExt cx="1008" cy="2319"/>
            </a:xfrm>
          </p:grpSpPr>
          <p:grpSp>
            <p:nvGrpSpPr>
              <p:cNvPr id="37895" name="Group 4"/>
              <p:cNvGrpSpPr>
                <a:grpSpLocks/>
              </p:cNvGrpSpPr>
              <p:nvPr/>
            </p:nvGrpSpPr>
            <p:grpSpPr bwMode="auto">
              <a:xfrm>
                <a:off x="587" y="528"/>
                <a:ext cx="1008" cy="2319"/>
                <a:chOff x="587" y="528"/>
                <a:chExt cx="1008" cy="2319"/>
              </a:xfrm>
            </p:grpSpPr>
            <p:grpSp>
              <p:nvGrpSpPr>
                <p:cNvPr id="37897" name="Group 5"/>
                <p:cNvGrpSpPr>
                  <a:grpSpLocks/>
                </p:cNvGrpSpPr>
                <p:nvPr/>
              </p:nvGrpSpPr>
              <p:grpSpPr bwMode="auto">
                <a:xfrm>
                  <a:off x="587" y="528"/>
                  <a:ext cx="1008" cy="2319"/>
                  <a:chOff x="1151" y="1104"/>
                  <a:chExt cx="686" cy="1741"/>
                </a:xfrm>
              </p:grpSpPr>
              <p:sp>
                <p:nvSpPr>
                  <p:cNvPr id="37904" name="Freeform 6"/>
                  <p:cNvSpPr>
                    <a:spLocks/>
                  </p:cNvSpPr>
                  <p:nvPr/>
                </p:nvSpPr>
                <p:spPr bwMode="auto">
                  <a:xfrm flipH="1">
                    <a:off x="1321" y="1581"/>
                    <a:ext cx="304" cy="566"/>
                  </a:xfrm>
                  <a:custGeom>
                    <a:avLst/>
                    <a:gdLst>
                      <a:gd name="T0" fmla="*/ 7 w 304"/>
                      <a:gd name="T1" fmla="*/ 174 h 566"/>
                      <a:gd name="T2" fmla="*/ 18 w 304"/>
                      <a:gd name="T3" fmla="*/ 122 h 566"/>
                      <a:gd name="T4" fmla="*/ 42 w 304"/>
                      <a:gd name="T5" fmla="*/ 83 h 566"/>
                      <a:gd name="T6" fmla="*/ 81 w 304"/>
                      <a:gd name="T7" fmla="*/ 45 h 566"/>
                      <a:gd name="T8" fmla="*/ 148 w 304"/>
                      <a:gd name="T9" fmla="*/ 7 h 566"/>
                      <a:gd name="T10" fmla="*/ 205 w 304"/>
                      <a:gd name="T11" fmla="*/ 0 h 566"/>
                      <a:gd name="T12" fmla="*/ 255 w 304"/>
                      <a:gd name="T13" fmla="*/ 10 h 566"/>
                      <a:gd name="T14" fmla="*/ 290 w 304"/>
                      <a:gd name="T15" fmla="*/ 31 h 566"/>
                      <a:gd name="T16" fmla="*/ 304 w 304"/>
                      <a:gd name="T17" fmla="*/ 59 h 566"/>
                      <a:gd name="T18" fmla="*/ 304 w 304"/>
                      <a:gd name="T19" fmla="*/ 87 h 566"/>
                      <a:gd name="T20" fmla="*/ 290 w 304"/>
                      <a:gd name="T21" fmla="*/ 118 h 566"/>
                      <a:gd name="T22" fmla="*/ 262 w 304"/>
                      <a:gd name="T23" fmla="*/ 146 h 566"/>
                      <a:gd name="T24" fmla="*/ 223 w 304"/>
                      <a:gd name="T25" fmla="*/ 181 h 566"/>
                      <a:gd name="T26" fmla="*/ 201 w 304"/>
                      <a:gd name="T27" fmla="*/ 215 h 566"/>
                      <a:gd name="T28" fmla="*/ 194 w 304"/>
                      <a:gd name="T29" fmla="*/ 240 h 566"/>
                      <a:gd name="T30" fmla="*/ 194 w 304"/>
                      <a:gd name="T31" fmla="*/ 260 h 566"/>
                      <a:gd name="T32" fmla="*/ 205 w 304"/>
                      <a:gd name="T33" fmla="*/ 295 h 566"/>
                      <a:gd name="T34" fmla="*/ 230 w 304"/>
                      <a:gd name="T35" fmla="*/ 344 h 566"/>
                      <a:gd name="T36" fmla="*/ 247 w 304"/>
                      <a:gd name="T37" fmla="*/ 399 h 566"/>
                      <a:gd name="T38" fmla="*/ 251 w 304"/>
                      <a:gd name="T39" fmla="*/ 438 h 566"/>
                      <a:gd name="T40" fmla="*/ 244 w 304"/>
                      <a:gd name="T41" fmla="*/ 479 h 566"/>
                      <a:gd name="T42" fmla="*/ 233 w 304"/>
                      <a:gd name="T43" fmla="*/ 510 h 566"/>
                      <a:gd name="T44" fmla="*/ 201 w 304"/>
                      <a:gd name="T45" fmla="*/ 545 h 566"/>
                      <a:gd name="T46" fmla="*/ 173 w 304"/>
                      <a:gd name="T47" fmla="*/ 559 h 566"/>
                      <a:gd name="T48" fmla="*/ 141 w 304"/>
                      <a:gd name="T49" fmla="*/ 566 h 566"/>
                      <a:gd name="T50" fmla="*/ 113 w 304"/>
                      <a:gd name="T51" fmla="*/ 563 h 566"/>
                      <a:gd name="T52" fmla="*/ 92 w 304"/>
                      <a:gd name="T53" fmla="*/ 549 h 566"/>
                      <a:gd name="T54" fmla="*/ 67 w 304"/>
                      <a:gd name="T55" fmla="*/ 521 h 566"/>
                      <a:gd name="T56" fmla="*/ 42 w 304"/>
                      <a:gd name="T57" fmla="*/ 472 h 566"/>
                      <a:gd name="T58" fmla="*/ 14 w 304"/>
                      <a:gd name="T59" fmla="*/ 392 h 566"/>
                      <a:gd name="T60" fmla="*/ 4 w 304"/>
                      <a:gd name="T61" fmla="*/ 333 h 566"/>
                      <a:gd name="T62" fmla="*/ 0 w 304"/>
                      <a:gd name="T63" fmla="*/ 257 h 566"/>
                      <a:gd name="T64" fmla="*/ 0 w 304"/>
                      <a:gd name="T65" fmla="*/ 222 h 566"/>
                      <a:gd name="T66" fmla="*/ 7 w 304"/>
                      <a:gd name="T67" fmla="*/ 174 h 56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04"/>
                      <a:gd name="T103" fmla="*/ 0 h 566"/>
                      <a:gd name="T104" fmla="*/ 304 w 304"/>
                      <a:gd name="T105" fmla="*/ 566 h 56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04" h="566">
                        <a:moveTo>
                          <a:pt x="7" y="174"/>
                        </a:moveTo>
                        <a:lnTo>
                          <a:pt x="18" y="122"/>
                        </a:lnTo>
                        <a:lnTo>
                          <a:pt x="42" y="83"/>
                        </a:lnTo>
                        <a:lnTo>
                          <a:pt x="81" y="45"/>
                        </a:lnTo>
                        <a:lnTo>
                          <a:pt x="148" y="7"/>
                        </a:lnTo>
                        <a:lnTo>
                          <a:pt x="205" y="0"/>
                        </a:lnTo>
                        <a:lnTo>
                          <a:pt x="255" y="10"/>
                        </a:lnTo>
                        <a:lnTo>
                          <a:pt x="290" y="31"/>
                        </a:lnTo>
                        <a:lnTo>
                          <a:pt x="304" y="59"/>
                        </a:lnTo>
                        <a:lnTo>
                          <a:pt x="304" y="87"/>
                        </a:lnTo>
                        <a:lnTo>
                          <a:pt x="290" y="118"/>
                        </a:lnTo>
                        <a:lnTo>
                          <a:pt x="262" y="146"/>
                        </a:lnTo>
                        <a:lnTo>
                          <a:pt x="223" y="181"/>
                        </a:lnTo>
                        <a:lnTo>
                          <a:pt x="201" y="215"/>
                        </a:lnTo>
                        <a:lnTo>
                          <a:pt x="194" y="240"/>
                        </a:lnTo>
                        <a:lnTo>
                          <a:pt x="194" y="260"/>
                        </a:lnTo>
                        <a:lnTo>
                          <a:pt x="205" y="295"/>
                        </a:lnTo>
                        <a:lnTo>
                          <a:pt x="230" y="344"/>
                        </a:lnTo>
                        <a:lnTo>
                          <a:pt x="247" y="399"/>
                        </a:lnTo>
                        <a:lnTo>
                          <a:pt x="251" y="438"/>
                        </a:lnTo>
                        <a:lnTo>
                          <a:pt x="244" y="479"/>
                        </a:lnTo>
                        <a:lnTo>
                          <a:pt x="233" y="510"/>
                        </a:lnTo>
                        <a:lnTo>
                          <a:pt x="201" y="545"/>
                        </a:lnTo>
                        <a:lnTo>
                          <a:pt x="173" y="559"/>
                        </a:lnTo>
                        <a:lnTo>
                          <a:pt x="141" y="566"/>
                        </a:lnTo>
                        <a:lnTo>
                          <a:pt x="113" y="563"/>
                        </a:lnTo>
                        <a:lnTo>
                          <a:pt x="92" y="549"/>
                        </a:lnTo>
                        <a:lnTo>
                          <a:pt x="67" y="521"/>
                        </a:lnTo>
                        <a:lnTo>
                          <a:pt x="42" y="472"/>
                        </a:lnTo>
                        <a:lnTo>
                          <a:pt x="14" y="392"/>
                        </a:lnTo>
                        <a:lnTo>
                          <a:pt x="4" y="333"/>
                        </a:lnTo>
                        <a:lnTo>
                          <a:pt x="0" y="257"/>
                        </a:lnTo>
                        <a:lnTo>
                          <a:pt x="0" y="222"/>
                        </a:lnTo>
                        <a:lnTo>
                          <a:pt x="7" y="174"/>
                        </a:lnTo>
                        <a:close/>
                      </a:path>
                    </a:pathLst>
                  </a:custGeom>
                  <a:solidFill>
                    <a:schemeClr val="accent2"/>
                  </a:solidFill>
                  <a:ln w="9525">
                    <a:noFill/>
                    <a:round/>
                    <a:headEnd/>
                    <a:tailEnd/>
                  </a:ln>
                </p:spPr>
                <p:txBody>
                  <a:bodyPr>
                    <a:prstTxWarp prst="textNoShape">
                      <a:avLst/>
                    </a:prstTxWarp>
                  </a:bodyPr>
                  <a:lstStyle/>
                  <a:p>
                    <a:endParaRPr lang="en-US"/>
                  </a:p>
                </p:txBody>
              </p:sp>
              <p:sp>
                <p:nvSpPr>
                  <p:cNvPr id="37905" name="Freeform 7"/>
                  <p:cNvSpPr>
                    <a:spLocks/>
                  </p:cNvSpPr>
                  <p:nvPr/>
                </p:nvSpPr>
                <p:spPr bwMode="auto">
                  <a:xfrm flipH="1">
                    <a:off x="1151" y="1619"/>
                    <a:ext cx="249" cy="572"/>
                  </a:xfrm>
                  <a:custGeom>
                    <a:avLst/>
                    <a:gdLst>
                      <a:gd name="T0" fmla="*/ 25 w 249"/>
                      <a:gd name="T1" fmla="*/ 65 h 572"/>
                      <a:gd name="T2" fmla="*/ 7 w 249"/>
                      <a:gd name="T3" fmla="*/ 44 h 572"/>
                      <a:gd name="T4" fmla="*/ 0 w 249"/>
                      <a:gd name="T5" fmla="*/ 27 h 572"/>
                      <a:gd name="T6" fmla="*/ 11 w 249"/>
                      <a:gd name="T7" fmla="*/ 7 h 572"/>
                      <a:gd name="T8" fmla="*/ 28 w 249"/>
                      <a:gd name="T9" fmla="*/ 0 h 572"/>
                      <a:gd name="T10" fmla="*/ 60 w 249"/>
                      <a:gd name="T11" fmla="*/ 0 h 572"/>
                      <a:gd name="T12" fmla="*/ 96 w 249"/>
                      <a:gd name="T13" fmla="*/ 24 h 572"/>
                      <a:gd name="T14" fmla="*/ 132 w 249"/>
                      <a:gd name="T15" fmla="*/ 61 h 572"/>
                      <a:gd name="T16" fmla="*/ 192 w 249"/>
                      <a:gd name="T17" fmla="*/ 140 h 572"/>
                      <a:gd name="T18" fmla="*/ 231 w 249"/>
                      <a:gd name="T19" fmla="*/ 204 h 572"/>
                      <a:gd name="T20" fmla="*/ 249 w 249"/>
                      <a:gd name="T21" fmla="*/ 255 h 572"/>
                      <a:gd name="T22" fmla="*/ 245 w 249"/>
                      <a:gd name="T23" fmla="*/ 283 h 572"/>
                      <a:gd name="T24" fmla="*/ 224 w 249"/>
                      <a:gd name="T25" fmla="*/ 320 h 572"/>
                      <a:gd name="T26" fmla="*/ 181 w 249"/>
                      <a:gd name="T27" fmla="*/ 347 h 572"/>
                      <a:gd name="T28" fmla="*/ 110 w 249"/>
                      <a:gd name="T29" fmla="*/ 371 h 572"/>
                      <a:gd name="T30" fmla="*/ 75 w 249"/>
                      <a:gd name="T31" fmla="*/ 395 h 572"/>
                      <a:gd name="T32" fmla="*/ 60 w 249"/>
                      <a:gd name="T33" fmla="*/ 415 h 572"/>
                      <a:gd name="T34" fmla="*/ 68 w 249"/>
                      <a:gd name="T35" fmla="*/ 436 h 572"/>
                      <a:gd name="T36" fmla="*/ 107 w 249"/>
                      <a:gd name="T37" fmla="*/ 456 h 572"/>
                      <a:gd name="T38" fmla="*/ 139 w 249"/>
                      <a:gd name="T39" fmla="*/ 497 h 572"/>
                      <a:gd name="T40" fmla="*/ 153 w 249"/>
                      <a:gd name="T41" fmla="*/ 538 h 572"/>
                      <a:gd name="T42" fmla="*/ 149 w 249"/>
                      <a:gd name="T43" fmla="*/ 558 h 572"/>
                      <a:gd name="T44" fmla="*/ 117 w 249"/>
                      <a:gd name="T45" fmla="*/ 572 h 572"/>
                      <a:gd name="T46" fmla="*/ 107 w 249"/>
                      <a:gd name="T47" fmla="*/ 572 h 572"/>
                      <a:gd name="T48" fmla="*/ 92 w 249"/>
                      <a:gd name="T49" fmla="*/ 535 h 572"/>
                      <a:gd name="T50" fmla="*/ 85 w 249"/>
                      <a:gd name="T51" fmla="*/ 494 h 572"/>
                      <a:gd name="T52" fmla="*/ 64 w 249"/>
                      <a:gd name="T53" fmla="*/ 463 h 572"/>
                      <a:gd name="T54" fmla="*/ 32 w 249"/>
                      <a:gd name="T55" fmla="*/ 446 h 572"/>
                      <a:gd name="T56" fmla="*/ 21 w 249"/>
                      <a:gd name="T57" fmla="*/ 426 h 572"/>
                      <a:gd name="T58" fmla="*/ 25 w 249"/>
                      <a:gd name="T59" fmla="*/ 405 h 572"/>
                      <a:gd name="T60" fmla="*/ 53 w 249"/>
                      <a:gd name="T61" fmla="*/ 371 h 572"/>
                      <a:gd name="T62" fmla="*/ 107 w 249"/>
                      <a:gd name="T63" fmla="*/ 351 h 572"/>
                      <a:gd name="T64" fmla="*/ 157 w 249"/>
                      <a:gd name="T65" fmla="*/ 320 h 572"/>
                      <a:gd name="T66" fmla="*/ 196 w 249"/>
                      <a:gd name="T67" fmla="*/ 286 h 572"/>
                      <a:gd name="T68" fmla="*/ 210 w 249"/>
                      <a:gd name="T69" fmla="*/ 252 h 572"/>
                      <a:gd name="T70" fmla="*/ 206 w 249"/>
                      <a:gd name="T71" fmla="*/ 238 h 572"/>
                      <a:gd name="T72" fmla="*/ 189 w 249"/>
                      <a:gd name="T73" fmla="*/ 208 h 572"/>
                      <a:gd name="T74" fmla="*/ 157 w 249"/>
                      <a:gd name="T75" fmla="*/ 163 h 572"/>
                      <a:gd name="T76" fmla="*/ 121 w 249"/>
                      <a:gd name="T77" fmla="*/ 136 h 572"/>
                      <a:gd name="T78" fmla="*/ 82 w 249"/>
                      <a:gd name="T79" fmla="*/ 106 h 572"/>
                      <a:gd name="T80" fmla="*/ 53 w 249"/>
                      <a:gd name="T81" fmla="*/ 89 h 572"/>
                      <a:gd name="T82" fmla="*/ 25 w 249"/>
                      <a:gd name="T83" fmla="*/ 65 h 57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572"/>
                      <a:gd name="T128" fmla="*/ 249 w 249"/>
                      <a:gd name="T129" fmla="*/ 572 h 57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572">
                        <a:moveTo>
                          <a:pt x="25" y="65"/>
                        </a:moveTo>
                        <a:lnTo>
                          <a:pt x="7" y="44"/>
                        </a:lnTo>
                        <a:lnTo>
                          <a:pt x="0" y="27"/>
                        </a:lnTo>
                        <a:lnTo>
                          <a:pt x="11" y="7"/>
                        </a:lnTo>
                        <a:lnTo>
                          <a:pt x="28" y="0"/>
                        </a:lnTo>
                        <a:lnTo>
                          <a:pt x="60" y="0"/>
                        </a:lnTo>
                        <a:lnTo>
                          <a:pt x="96" y="24"/>
                        </a:lnTo>
                        <a:lnTo>
                          <a:pt x="132" y="61"/>
                        </a:lnTo>
                        <a:lnTo>
                          <a:pt x="192" y="140"/>
                        </a:lnTo>
                        <a:lnTo>
                          <a:pt x="231" y="204"/>
                        </a:lnTo>
                        <a:lnTo>
                          <a:pt x="249" y="255"/>
                        </a:lnTo>
                        <a:lnTo>
                          <a:pt x="245" y="283"/>
                        </a:lnTo>
                        <a:lnTo>
                          <a:pt x="224" y="320"/>
                        </a:lnTo>
                        <a:lnTo>
                          <a:pt x="181" y="347"/>
                        </a:lnTo>
                        <a:lnTo>
                          <a:pt x="110" y="371"/>
                        </a:lnTo>
                        <a:lnTo>
                          <a:pt x="75" y="395"/>
                        </a:lnTo>
                        <a:lnTo>
                          <a:pt x="60" y="415"/>
                        </a:lnTo>
                        <a:lnTo>
                          <a:pt x="68" y="436"/>
                        </a:lnTo>
                        <a:lnTo>
                          <a:pt x="107" y="456"/>
                        </a:lnTo>
                        <a:lnTo>
                          <a:pt x="139" y="497"/>
                        </a:lnTo>
                        <a:lnTo>
                          <a:pt x="153" y="538"/>
                        </a:lnTo>
                        <a:lnTo>
                          <a:pt x="149" y="558"/>
                        </a:lnTo>
                        <a:lnTo>
                          <a:pt x="117" y="572"/>
                        </a:lnTo>
                        <a:lnTo>
                          <a:pt x="107" y="572"/>
                        </a:lnTo>
                        <a:lnTo>
                          <a:pt x="92" y="535"/>
                        </a:lnTo>
                        <a:lnTo>
                          <a:pt x="85" y="494"/>
                        </a:lnTo>
                        <a:lnTo>
                          <a:pt x="64" y="463"/>
                        </a:lnTo>
                        <a:lnTo>
                          <a:pt x="32" y="446"/>
                        </a:lnTo>
                        <a:lnTo>
                          <a:pt x="21" y="426"/>
                        </a:lnTo>
                        <a:lnTo>
                          <a:pt x="25" y="405"/>
                        </a:lnTo>
                        <a:lnTo>
                          <a:pt x="53" y="371"/>
                        </a:lnTo>
                        <a:lnTo>
                          <a:pt x="107" y="351"/>
                        </a:lnTo>
                        <a:lnTo>
                          <a:pt x="157" y="320"/>
                        </a:lnTo>
                        <a:lnTo>
                          <a:pt x="196" y="286"/>
                        </a:lnTo>
                        <a:lnTo>
                          <a:pt x="210" y="252"/>
                        </a:lnTo>
                        <a:lnTo>
                          <a:pt x="206" y="238"/>
                        </a:lnTo>
                        <a:lnTo>
                          <a:pt x="189" y="208"/>
                        </a:lnTo>
                        <a:lnTo>
                          <a:pt x="157" y="163"/>
                        </a:lnTo>
                        <a:lnTo>
                          <a:pt x="121" y="136"/>
                        </a:lnTo>
                        <a:lnTo>
                          <a:pt x="82" y="106"/>
                        </a:lnTo>
                        <a:lnTo>
                          <a:pt x="53" y="89"/>
                        </a:lnTo>
                        <a:lnTo>
                          <a:pt x="25" y="65"/>
                        </a:lnTo>
                        <a:close/>
                      </a:path>
                    </a:pathLst>
                  </a:custGeom>
                  <a:solidFill>
                    <a:schemeClr val="accent2"/>
                  </a:solidFill>
                  <a:ln w="9525">
                    <a:noFill/>
                    <a:round/>
                    <a:headEnd/>
                    <a:tailEnd/>
                  </a:ln>
                </p:spPr>
                <p:txBody>
                  <a:bodyPr>
                    <a:prstTxWarp prst="textNoShape">
                      <a:avLst/>
                    </a:prstTxWarp>
                  </a:bodyPr>
                  <a:lstStyle/>
                  <a:p>
                    <a:endParaRPr lang="en-US"/>
                  </a:p>
                </p:txBody>
              </p:sp>
              <p:sp>
                <p:nvSpPr>
                  <p:cNvPr id="37906" name="Freeform 8"/>
                  <p:cNvSpPr>
                    <a:spLocks/>
                  </p:cNvSpPr>
                  <p:nvPr/>
                </p:nvSpPr>
                <p:spPr bwMode="auto">
                  <a:xfrm flipH="1">
                    <a:off x="1447" y="1581"/>
                    <a:ext cx="362" cy="499"/>
                  </a:xfrm>
                  <a:custGeom>
                    <a:avLst/>
                    <a:gdLst>
                      <a:gd name="T0" fmla="*/ 151 w 362"/>
                      <a:gd name="T1" fmla="*/ 35 h 499"/>
                      <a:gd name="T2" fmla="*/ 221 w 362"/>
                      <a:gd name="T3" fmla="*/ 0 h 499"/>
                      <a:gd name="T4" fmla="*/ 281 w 362"/>
                      <a:gd name="T5" fmla="*/ 0 h 499"/>
                      <a:gd name="T6" fmla="*/ 344 w 362"/>
                      <a:gd name="T7" fmla="*/ 14 h 499"/>
                      <a:gd name="T8" fmla="*/ 362 w 362"/>
                      <a:gd name="T9" fmla="*/ 35 h 499"/>
                      <a:gd name="T10" fmla="*/ 351 w 362"/>
                      <a:gd name="T11" fmla="*/ 59 h 499"/>
                      <a:gd name="T12" fmla="*/ 334 w 362"/>
                      <a:gd name="T13" fmla="*/ 91 h 499"/>
                      <a:gd name="T14" fmla="*/ 302 w 362"/>
                      <a:gd name="T15" fmla="*/ 87 h 499"/>
                      <a:gd name="T16" fmla="*/ 274 w 362"/>
                      <a:gd name="T17" fmla="*/ 77 h 499"/>
                      <a:gd name="T18" fmla="*/ 253 w 362"/>
                      <a:gd name="T19" fmla="*/ 63 h 499"/>
                      <a:gd name="T20" fmla="*/ 232 w 362"/>
                      <a:gd name="T21" fmla="*/ 59 h 499"/>
                      <a:gd name="T22" fmla="*/ 193 w 362"/>
                      <a:gd name="T23" fmla="*/ 70 h 499"/>
                      <a:gd name="T24" fmla="*/ 137 w 362"/>
                      <a:gd name="T25" fmla="*/ 94 h 499"/>
                      <a:gd name="T26" fmla="*/ 91 w 362"/>
                      <a:gd name="T27" fmla="*/ 136 h 499"/>
                      <a:gd name="T28" fmla="*/ 70 w 362"/>
                      <a:gd name="T29" fmla="*/ 164 h 499"/>
                      <a:gd name="T30" fmla="*/ 60 w 362"/>
                      <a:gd name="T31" fmla="*/ 185 h 499"/>
                      <a:gd name="T32" fmla="*/ 60 w 362"/>
                      <a:gd name="T33" fmla="*/ 202 h 499"/>
                      <a:gd name="T34" fmla="*/ 74 w 362"/>
                      <a:gd name="T35" fmla="*/ 220 h 499"/>
                      <a:gd name="T36" fmla="*/ 116 w 362"/>
                      <a:gd name="T37" fmla="*/ 248 h 499"/>
                      <a:gd name="T38" fmla="*/ 155 w 362"/>
                      <a:gd name="T39" fmla="*/ 286 h 499"/>
                      <a:gd name="T40" fmla="*/ 179 w 362"/>
                      <a:gd name="T41" fmla="*/ 325 h 499"/>
                      <a:gd name="T42" fmla="*/ 193 w 362"/>
                      <a:gd name="T43" fmla="*/ 352 h 499"/>
                      <a:gd name="T44" fmla="*/ 186 w 362"/>
                      <a:gd name="T45" fmla="*/ 370 h 499"/>
                      <a:gd name="T46" fmla="*/ 169 w 362"/>
                      <a:gd name="T47" fmla="*/ 387 h 499"/>
                      <a:gd name="T48" fmla="*/ 134 w 362"/>
                      <a:gd name="T49" fmla="*/ 398 h 499"/>
                      <a:gd name="T50" fmla="*/ 95 w 362"/>
                      <a:gd name="T51" fmla="*/ 412 h 499"/>
                      <a:gd name="T52" fmla="*/ 77 w 362"/>
                      <a:gd name="T53" fmla="*/ 433 h 499"/>
                      <a:gd name="T54" fmla="*/ 81 w 362"/>
                      <a:gd name="T55" fmla="*/ 468 h 499"/>
                      <a:gd name="T56" fmla="*/ 53 w 362"/>
                      <a:gd name="T57" fmla="*/ 499 h 499"/>
                      <a:gd name="T58" fmla="*/ 39 w 362"/>
                      <a:gd name="T59" fmla="*/ 489 h 499"/>
                      <a:gd name="T60" fmla="*/ 42 w 362"/>
                      <a:gd name="T61" fmla="*/ 429 h 499"/>
                      <a:gd name="T62" fmla="*/ 67 w 362"/>
                      <a:gd name="T63" fmla="*/ 398 h 499"/>
                      <a:gd name="T64" fmla="*/ 102 w 362"/>
                      <a:gd name="T65" fmla="*/ 373 h 499"/>
                      <a:gd name="T66" fmla="*/ 137 w 362"/>
                      <a:gd name="T67" fmla="*/ 359 h 499"/>
                      <a:gd name="T68" fmla="*/ 155 w 362"/>
                      <a:gd name="T69" fmla="*/ 352 h 499"/>
                      <a:gd name="T70" fmla="*/ 158 w 362"/>
                      <a:gd name="T71" fmla="*/ 342 h 499"/>
                      <a:gd name="T72" fmla="*/ 148 w 362"/>
                      <a:gd name="T73" fmla="*/ 325 h 499"/>
                      <a:gd name="T74" fmla="*/ 112 w 362"/>
                      <a:gd name="T75" fmla="*/ 290 h 499"/>
                      <a:gd name="T76" fmla="*/ 70 w 362"/>
                      <a:gd name="T77" fmla="*/ 262 h 499"/>
                      <a:gd name="T78" fmla="*/ 35 w 362"/>
                      <a:gd name="T79" fmla="*/ 241 h 499"/>
                      <a:gd name="T80" fmla="*/ 7 w 362"/>
                      <a:gd name="T81" fmla="*/ 220 h 499"/>
                      <a:gd name="T82" fmla="*/ 0 w 362"/>
                      <a:gd name="T83" fmla="*/ 195 h 499"/>
                      <a:gd name="T84" fmla="*/ 18 w 362"/>
                      <a:gd name="T85" fmla="*/ 157 h 499"/>
                      <a:gd name="T86" fmla="*/ 56 w 362"/>
                      <a:gd name="T87" fmla="*/ 108 h 499"/>
                      <a:gd name="T88" fmla="*/ 95 w 362"/>
                      <a:gd name="T89" fmla="*/ 70 h 499"/>
                      <a:gd name="T90" fmla="*/ 123 w 362"/>
                      <a:gd name="T91" fmla="*/ 52 h 499"/>
                      <a:gd name="T92" fmla="*/ 151 w 362"/>
                      <a:gd name="T93" fmla="*/ 35 h 4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2"/>
                      <a:gd name="T142" fmla="*/ 0 h 499"/>
                      <a:gd name="T143" fmla="*/ 362 w 362"/>
                      <a:gd name="T144" fmla="*/ 499 h 4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2" h="499">
                        <a:moveTo>
                          <a:pt x="151" y="35"/>
                        </a:moveTo>
                        <a:lnTo>
                          <a:pt x="221" y="0"/>
                        </a:lnTo>
                        <a:lnTo>
                          <a:pt x="281" y="0"/>
                        </a:lnTo>
                        <a:lnTo>
                          <a:pt x="344" y="14"/>
                        </a:lnTo>
                        <a:lnTo>
                          <a:pt x="362" y="35"/>
                        </a:lnTo>
                        <a:lnTo>
                          <a:pt x="351" y="59"/>
                        </a:lnTo>
                        <a:lnTo>
                          <a:pt x="334" y="91"/>
                        </a:lnTo>
                        <a:lnTo>
                          <a:pt x="302" y="87"/>
                        </a:lnTo>
                        <a:lnTo>
                          <a:pt x="274" y="77"/>
                        </a:lnTo>
                        <a:lnTo>
                          <a:pt x="253" y="63"/>
                        </a:lnTo>
                        <a:lnTo>
                          <a:pt x="232" y="59"/>
                        </a:lnTo>
                        <a:lnTo>
                          <a:pt x="193" y="70"/>
                        </a:lnTo>
                        <a:lnTo>
                          <a:pt x="137" y="94"/>
                        </a:lnTo>
                        <a:lnTo>
                          <a:pt x="91" y="136"/>
                        </a:lnTo>
                        <a:lnTo>
                          <a:pt x="70" y="164"/>
                        </a:lnTo>
                        <a:lnTo>
                          <a:pt x="60" y="185"/>
                        </a:lnTo>
                        <a:lnTo>
                          <a:pt x="60" y="202"/>
                        </a:lnTo>
                        <a:lnTo>
                          <a:pt x="74" y="220"/>
                        </a:lnTo>
                        <a:lnTo>
                          <a:pt x="116" y="248"/>
                        </a:lnTo>
                        <a:lnTo>
                          <a:pt x="155" y="286"/>
                        </a:lnTo>
                        <a:lnTo>
                          <a:pt x="179" y="325"/>
                        </a:lnTo>
                        <a:lnTo>
                          <a:pt x="193" y="352"/>
                        </a:lnTo>
                        <a:lnTo>
                          <a:pt x="186" y="370"/>
                        </a:lnTo>
                        <a:lnTo>
                          <a:pt x="169" y="387"/>
                        </a:lnTo>
                        <a:lnTo>
                          <a:pt x="134" y="398"/>
                        </a:lnTo>
                        <a:lnTo>
                          <a:pt x="95" y="412"/>
                        </a:lnTo>
                        <a:lnTo>
                          <a:pt x="77" y="433"/>
                        </a:lnTo>
                        <a:lnTo>
                          <a:pt x="81" y="468"/>
                        </a:lnTo>
                        <a:lnTo>
                          <a:pt x="53" y="499"/>
                        </a:lnTo>
                        <a:lnTo>
                          <a:pt x="39" y="489"/>
                        </a:lnTo>
                        <a:lnTo>
                          <a:pt x="42" y="429"/>
                        </a:lnTo>
                        <a:lnTo>
                          <a:pt x="67" y="398"/>
                        </a:lnTo>
                        <a:lnTo>
                          <a:pt x="102" y="373"/>
                        </a:lnTo>
                        <a:lnTo>
                          <a:pt x="137" y="359"/>
                        </a:lnTo>
                        <a:lnTo>
                          <a:pt x="155" y="352"/>
                        </a:lnTo>
                        <a:lnTo>
                          <a:pt x="158" y="342"/>
                        </a:lnTo>
                        <a:lnTo>
                          <a:pt x="148" y="325"/>
                        </a:lnTo>
                        <a:lnTo>
                          <a:pt x="112" y="290"/>
                        </a:lnTo>
                        <a:lnTo>
                          <a:pt x="70" y="262"/>
                        </a:lnTo>
                        <a:lnTo>
                          <a:pt x="35" y="241"/>
                        </a:lnTo>
                        <a:lnTo>
                          <a:pt x="7" y="220"/>
                        </a:lnTo>
                        <a:lnTo>
                          <a:pt x="0" y="195"/>
                        </a:lnTo>
                        <a:lnTo>
                          <a:pt x="18" y="157"/>
                        </a:lnTo>
                        <a:lnTo>
                          <a:pt x="56" y="108"/>
                        </a:lnTo>
                        <a:lnTo>
                          <a:pt x="95" y="70"/>
                        </a:lnTo>
                        <a:lnTo>
                          <a:pt x="123" y="52"/>
                        </a:lnTo>
                        <a:lnTo>
                          <a:pt x="151" y="35"/>
                        </a:lnTo>
                        <a:close/>
                      </a:path>
                    </a:pathLst>
                  </a:custGeom>
                  <a:solidFill>
                    <a:schemeClr val="accent2"/>
                  </a:solidFill>
                  <a:ln w="9525">
                    <a:noFill/>
                    <a:round/>
                    <a:headEnd/>
                    <a:tailEnd/>
                  </a:ln>
                </p:spPr>
                <p:txBody>
                  <a:bodyPr>
                    <a:prstTxWarp prst="textNoShape">
                      <a:avLst/>
                    </a:prstTxWarp>
                  </a:bodyPr>
                  <a:lstStyle/>
                  <a:p>
                    <a:endParaRPr lang="en-US"/>
                  </a:p>
                </p:txBody>
              </p:sp>
              <p:sp>
                <p:nvSpPr>
                  <p:cNvPr id="37907" name="Freeform 9"/>
                  <p:cNvSpPr>
                    <a:spLocks/>
                  </p:cNvSpPr>
                  <p:nvPr/>
                </p:nvSpPr>
                <p:spPr bwMode="auto">
                  <a:xfrm flipH="1">
                    <a:off x="1376" y="2005"/>
                    <a:ext cx="229" cy="840"/>
                  </a:xfrm>
                  <a:custGeom>
                    <a:avLst/>
                    <a:gdLst>
                      <a:gd name="T0" fmla="*/ 132 w 229"/>
                      <a:gd name="T1" fmla="*/ 69 h 840"/>
                      <a:gd name="T2" fmla="*/ 136 w 229"/>
                      <a:gd name="T3" fmla="*/ 21 h 840"/>
                      <a:gd name="T4" fmla="*/ 168 w 229"/>
                      <a:gd name="T5" fmla="*/ 0 h 840"/>
                      <a:gd name="T6" fmla="*/ 204 w 229"/>
                      <a:gd name="T7" fmla="*/ 3 h 840"/>
                      <a:gd name="T8" fmla="*/ 225 w 229"/>
                      <a:gd name="T9" fmla="*/ 21 h 840"/>
                      <a:gd name="T10" fmla="*/ 229 w 229"/>
                      <a:gd name="T11" fmla="*/ 90 h 840"/>
                      <a:gd name="T12" fmla="*/ 218 w 229"/>
                      <a:gd name="T13" fmla="*/ 266 h 840"/>
                      <a:gd name="T14" fmla="*/ 204 w 229"/>
                      <a:gd name="T15" fmla="*/ 373 h 840"/>
                      <a:gd name="T16" fmla="*/ 222 w 229"/>
                      <a:gd name="T17" fmla="*/ 460 h 840"/>
                      <a:gd name="T18" fmla="*/ 225 w 229"/>
                      <a:gd name="T19" fmla="*/ 546 h 840"/>
                      <a:gd name="T20" fmla="*/ 215 w 229"/>
                      <a:gd name="T21" fmla="*/ 633 h 840"/>
                      <a:gd name="T22" fmla="*/ 197 w 229"/>
                      <a:gd name="T23" fmla="*/ 743 h 840"/>
                      <a:gd name="T24" fmla="*/ 204 w 229"/>
                      <a:gd name="T25" fmla="*/ 802 h 840"/>
                      <a:gd name="T26" fmla="*/ 186 w 229"/>
                      <a:gd name="T27" fmla="*/ 812 h 840"/>
                      <a:gd name="T28" fmla="*/ 72 w 229"/>
                      <a:gd name="T29" fmla="*/ 833 h 840"/>
                      <a:gd name="T30" fmla="*/ 43 w 229"/>
                      <a:gd name="T31" fmla="*/ 840 h 840"/>
                      <a:gd name="T32" fmla="*/ 0 w 229"/>
                      <a:gd name="T33" fmla="*/ 816 h 840"/>
                      <a:gd name="T34" fmla="*/ 0 w 229"/>
                      <a:gd name="T35" fmla="*/ 802 h 840"/>
                      <a:gd name="T36" fmla="*/ 125 w 229"/>
                      <a:gd name="T37" fmla="*/ 795 h 840"/>
                      <a:gd name="T38" fmla="*/ 168 w 229"/>
                      <a:gd name="T39" fmla="*/ 778 h 840"/>
                      <a:gd name="T40" fmla="*/ 172 w 229"/>
                      <a:gd name="T41" fmla="*/ 740 h 840"/>
                      <a:gd name="T42" fmla="*/ 175 w 229"/>
                      <a:gd name="T43" fmla="*/ 622 h 840"/>
                      <a:gd name="T44" fmla="*/ 165 w 229"/>
                      <a:gd name="T45" fmla="*/ 525 h 840"/>
                      <a:gd name="T46" fmla="*/ 154 w 229"/>
                      <a:gd name="T47" fmla="*/ 408 h 840"/>
                      <a:gd name="T48" fmla="*/ 157 w 229"/>
                      <a:gd name="T49" fmla="*/ 335 h 840"/>
                      <a:gd name="T50" fmla="*/ 165 w 229"/>
                      <a:gd name="T51" fmla="*/ 242 h 840"/>
                      <a:gd name="T52" fmla="*/ 147 w 229"/>
                      <a:gd name="T53" fmla="*/ 152 h 840"/>
                      <a:gd name="T54" fmla="*/ 132 w 229"/>
                      <a:gd name="T55" fmla="*/ 69 h 8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29"/>
                      <a:gd name="T85" fmla="*/ 0 h 840"/>
                      <a:gd name="T86" fmla="*/ 229 w 229"/>
                      <a:gd name="T87" fmla="*/ 840 h 84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29" h="840">
                        <a:moveTo>
                          <a:pt x="132" y="69"/>
                        </a:moveTo>
                        <a:lnTo>
                          <a:pt x="136" y="21"/>
                        </a:lnTo>
                        <a:lnTo>
                          <a:pt x="168" y="0"/>
                        </a:lnTo>
                        <a:lnTo>
                          <a:pt x="204" y="3"/>
                        </a:lnTo>
                        <a:lnTo>
                          <a:pt x="225" y="21"/>
                        </a:lnTo>
                        <a:lnTo>
                          <a:pt x="229" y="90"/>
                        </a:lnTo>
                        <a:lnTo>
                          <a:pt x="218" y="266"/>
                        </a:lnTo>
                        <a:lnTo>
                          <a:pt x="204" y="373"/>
                        </a:lnTo>
                        <a:lnTo>
                          <a:pt x="222" y="460"/>
                        </a:lnTo>
                        <a:lnTo>
                          <a:pt x="225" y="546"/>
                        </a:lnTo>
                        <a:lnTo>
                          <a:pt x="215" y="633"/>
                        </a:lnTo>
                        <a:lnTo>
                          <a:pt x="197" y="743"/>
                        </a:lnTo>
                        <a:lnTo>
                          <a:pt x="204" y="802"/>
                        </a:lnTo>
                        <a:lnTo>
                          <a:pt x="186" y="812"/>
                        </a:lnTo>
                        <a:lnTo>
                          <a:pt x="72" y="833"/>
                        </a:lnTo>
                        <a:lnTo>
                          <a:pt x="43" y="840"/>
                        </a:lnTo>
                        <a:lnTo>
                          <a:pt x="0" y="816"/>
                        </a:lnTo>
                        <a:lnTo>
                          <a:pt x="0" y="802"/>
                        </a:lnTo>
                        <a:lnTo>
                          <a:pt x="125" y="795"/>
                        </a:lnTo>
                        <a:lnTo>
                          <a:pt x="168" y="778"/>
                        </a:lnTo>
                        <a:lnTo>
                          <a:pt x="172" y="740"/>
                        </a:lnTo>
                        <a:lnTo>
                          <a:pt x="175" y="622"/>
                        </a:lnTo>
                        <a:lnTo>
                          <a:pt x="165" y="525"/>
                        </a:lnTo>
                        <a:lnTo>
                          <a:pt x="154" y="408"/>
                        </a:lnTo>
                        <a:lnTo>
                          <a:pt x="157" y="335"/>
                        </a:lnTo>
                        <a:lnTo>
                          <a:pt x="165" y="242"/>
                        </a:lnTo>
                        <a:lnTo>
                          <a:pt x="147" y="152"/>
                        </a:lnTo>
                        <a:lnTo>
                          <a:pt x="132" y="69"/>
                        </a:lnTo>
                        <a:close/>
                      </a:path>
                    </a:pathLst>
                  </a:custGeom>
                  <a:solidFill>
                    <a:schemeClr val="accent2"/>
                  </a:solidFill>
                  <a:ln w="9525">
                    <a:noFill/>
                    <a:round/>
                    <a:headEnd/>
                    <a:tailEnd/>
                  </a:ln>
                </p:spPr>
                <p:txBody>
                  <a:bodyPr>
                    <a:prstTxWarp prst="textNoShape">
                      <a:avLst/>
                    </a:prstTxWarp>
                  </a:bodyPr>
                  <a:lstStyle/>
                  <a:p>
                    <a:endParaRPr lang="en-US"/>
                  </a:p>
                </p:txBody>
              </p:sp>
              <p:sp>
                <p:nvSpPr>
                  <p:cNvPr id="37908" name="Freeform 10"/>
                  <p:cNvSpPr>
                    <a:spLocks/>
                  </p:cNvSpPr>
                  <p:nvPr/>
                </p:nvSpPr>
                <p:spPr bwMode="auto">
                  <a:xfrm flipH="1">
                    <a:off x="1390" y="2033"/>
                    <a:ext cx="447" cy="658"/>
                  </a:xfrm>
                  <a:custGeom>
                    <a:avLst/>
                    <a:gdLst>
                      <a:gd name="T0" fmla="*/ 212 w 447"/>
                      <a:gd name="T1" fmla="*/ 268 h 658"/>
                      <a:gd name="T2" fmla="*/ 212 w 447"/>
                      <a:gd name="T3" fmla="*/ 233 h 658"/>
                      <a:gd name="T4" fmla="*/ 230 w 447"/>
                      <a:gd name="T5" fmla="*/ 174 h 658"/>
                      <a:gd name="T6" fmla="*/ 284 w 447"/>
                      <a:gd name="T7" fmla="*/ 80 h 658"/>
                      <a:gd name="T8" fmla="*/ 370 w 447"/>
                      <a:gd name="T9" fmla="*/ 0 h 658"/>
                      <a:gd name="T10" fmla="*/ 424 w 447"/>
                      <a:gd name="T11" fmla="*/ 0 h 658"/>
                      <a:gd name="T12" fmla="*/ 447 w 447"/>
                      <a:gd name="T13" fmla="*/ 38 h 658"/>
                      <a:gd name="T14" fmla="*/ 415 w 447"/>
                      <a:gd name="T15" fmla="*/ 91 h 658"/>
                      <a:gd name="T16" fmla="*/ 348 w 447"/>
                      <a:gd name="T17" fmla="*/ 129 h 658"/>
                      <a:gd name="T18" fmla="*/ 307 w 447"/>
                      <a:gd name="T19" fmla="*/ 167 h 658"/>
                      <a:gd name="T20" fmla="*/ 266 w 447"/>
                      <a:gd name="T21" fmla="*/ 223 h 658"/>
                      <a:gd name="T22" fmla="*/ 257 w 447"/>
                      <a:gd name="T23" fmla="*/ 261 h 658"/>
                      <a:gd name="T24" fmla="*/ 262 w 447"/>
                      <a:gd name="T25" fmla="*/ 303 h 658"/>
                      <a:gd name="T26" fmla="*/ 284 w 447"/>
                      <a:gd name="T27" fmla="*/ 373 h 658"/>
                      <a:gd name="T28" fmla="*/ 289 w 447"/>
                      <a:gd name="T29" fmla="*/ 449 h 658"/>
                      <a:gd name="T30" fmla="*/ 280 w 447"/>
                      <a:gd name="T31" fmla="*/ 547 h 658"/>
                      <a:gd name="T32" fmla="*/ 257 w 447"/>
                      <a:gd name="T33" fmla="*/ 616 h 658"/>
                      <a:gd name="T34" fmla="*/ 217 w 447"/>
                      <a:gd name="T35" fmla="*/ 658 h 658"/>
                      <a:gd name="T36" fmla="*/ 190 w 447"/>
                      <a:gd name="T37" fmla="*/ 658 h 658"/>
                      <a:gd name="T38" fmla="*/ 104 w 447"/>
                      <a:gd name="T39" fmla="*/ 637 h 658"/>
                      <a:gd name="T40" fmla="*/ 27 w 447"/>
                      <a:gd name="T41" fmla="*/ 634 h 658"/>
                      <a:gd name="T42" fmla="*/ 0 w 447"/>
                      <a:gd name="T43" fmla="*/ 620 h 658"/>
                      <a:gd name="T44" fmla="*/ 50 w 447"/>
                      <a:gd name="T45" fmla="*/ 606 h 658"/>
                      <a:gd name="T46" fmla="*/ 131 w 447"/>
                      <a:gd name="T47" fmla="*/ 609 h 658"/>
                      <a:gd name="T48" fmla="*/ 181 w 447"/>
                      <a:gd name="T49" fmla="*/ 623 h 658"/>
                      <a:gd name="T50" fmla="*/ 212 w 447"/>
                      <a:gd name="T51" fmla="*/ 613 h 658"/>
                      <a:gd name="T52" fmla="*/ 244 w 447"/>
                      <a:gd name="T53" fmla="*/ 557 h 658"/>
                      <a:gd name="T54" fmla="*/ 248 w 447"/>
                      <a:gd name="T55" fmla="*/ 477 h 658"/>
                      <a:gd name="T56" fmla="*/ 239 w 447"/>
                      <a:gd name="T57" fmla="*/ 404 h 658"/>
                      <a:gd name="T58" fmla="*/ 212 w 447"/>
                      <a:gd name="T59" fmla="*/ 317 h 658"/>
                      <a:gd name="T60" fmla="*/ 212 w 447"/>
                      <a:gd name="T61" fmla="*/ 268 h 65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47"/>
                      <a:gd name="T94" fmla="*/ 0 h 658"/>
                      <a:gd name="T95" fmla="*/ 447 w 447"/>
                      <a:gd name="T96" fmla="*/ 658 h 65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47" h="658">
                        <a:moveTo>
                          <a:pt x="212" y="268"/>
                        </a:moveTo>
                        <a:lnTo>
                          <a:pt x="212" y="233"/>
                        </a:lnTo>
                        <a:lnTo>
                          <a:pt x="230" y="174"/>
                        </a:lnTo>
                        <a:lnTo>
                          <a:pt x="284" y="80"/>
                        </a:lnTo>
                        <a:lnTo>
                          <a:pt x="370" y="0"/>
                        </a:lnTo>
                        <a:lnTo>
                          <a:pt x="424" y="0"/>
                        </a:lnTo>
                        <a:lnTo>
                          <a:pt x="447" y="38"/>
                        </a:lnTo>
                        <a:lnTo>
                          <a:pt x="415" y="91"/>
                        </a:lnTo>
                        <a:lnTo>
                          <a:pt x="348" y="129"/>
                        </a:lnTo>
                        <a:lnTo>
                          <a:pt x="307" y="167"/>
                        </a:lnTo>
                        <a:lnTo>
                          <a:pt x="266" y="223"/>
                        </a:lnTo>
                        <a:lnTo>
                          <a:pt x="257" y="261"/>
                        </a:lnTo>
                        <a:lnTo>
                          <a:pt x="262" y="303"/>
                        </a:lnTo>
                        <a:lnTo>
                          <a:pt x="284" y="373"/>
                        </a:lnTo>
                        <a:lnTo>
                          <a:pt x="289" y="449"/>
                        </a:lnTo>
                        <a:lnTo>
                          <a:pt x="280" y="547"/>
                        </a:lnTo>
                        <a:lnTo>
                          <a:pt x="257" y="616"/>
                        </a:lnTo>
                        <a:lnTo>
                          <a:pt x="217" y="658"/>
                        </a:lnTo>
                        <a:lnTo>
                          <a:pt x="190" y="658"/>
                        </a:lnTo>
                        <a:lnTo>
                          <a:pt x="104" y="637"/>
                        </a:lnTo>
                        <a:lnTo>
                          <a:pt x="27" y="634"/>
                        </a:lnTo>
                        <a:lnTo>
                          <a:pt x="0" y="620"/>
                        </a:lnTo>
                        <a:lnTo>
                          <a:pt x="50" y="606"/>
                        </a:lnTo>
                        <a:lnTo>
                          <a:pt x="131" y="609"/>
                        </a:lnTo>
                        <a:lnTo>
                          <a:pt x="181" y="623"/>
                        </a:lnTo>
                        <a:lnTo>
                          <a:pt x="212" y="613"/>
                        </a:lnTo>
                        <a:lnTo>
                          <a:pt x="244" y="557"/>
                        </a:lnTo>
                        <a:lnTo>
                          <a:pt x="248" y="477"/>
                        </a:lnTo>
                        <a:lnTo>
                          <a:pt x="239" y="404"/>
                        </a:lnTo>
                        <a:lnTo>
                          <a:pt x="212" y="317"/>
                        </a:lnTo>
                        <a:lnTo>
                          <a:pt x="212" y="268"/>
                        </a:lnTo>
                        <a:close/>
                      </a:path>
                    </a:pathLst>
                  </a:custGeom>
                  <a:solidFill>
                    <a:schemeClr val="accent2"/>
                  </a:solidFill>
                  <a:ln w="9525">
                    <a:noFill/>
                    <a:round/>
                    <a:headEnd/>
                    <a:tailEnd/>
                  </a:ln>
                </p:spPr>
                <p:txBody>
                  <a:bodyPr>
                    <a:prstTxWarp prst="textNoShape">
                      <a:avLst/>
                    </a:prstTxWarp>
                  </a:bodyPr>
                  <a:lstStyle/>
                  <a:p>
                    <a:endParaRPr lang="en-US"/>
                  </a:p>
                </p:txBody>
              </p:sp>
              <p:sp>
                <p:nvSpPr>
                  <p:cNvPr id="37909" name="Freeform 11"/>
                  <p:cNvSpPr>
                    <a:spLocks/>
                  </p:cNvSpPr>
                  <p:nvPr/>
                </p:nvSpPr>
                <p:spPr bwMode="auto">
                  <a:xfrm flipH="1">
                    <a:off x="1353" y="1223"/>
                    <a:ext cx="282" cy="326"/>
                  </a:xfrm>
                  <a:custGeom>
                    <a:avLst/>
                    <a:gdLst>
                      <a:gd name="T0" fmla="*/ 81 w 282"/>
                      <a:gd name="T1" fmla="*/ 137 h 326"/>
                      <a:gd name="T2" fmla="*/ 78 w 282"/>
                      <a:gd name="T3" fmla="*/ 84 h 326"/>
                      <a:gd name="T4" fmla="*/ 88 w 282"/>
                      <a:gd name="T5" fmla="*/ 35 h 326"/>
                      <a:gd name="T6" fmla="*/ 127 w 282"/>
                      <a:gd name="T7" fmla="*/ 7 h 326"/>
                      <a:gd name="T8" fmla="*/ 173 w 282"/>
                      <a:gd name="T9" fmla="*/ 0 h 326"/>
                      <a:gd name="T10" fmla="*/ 208 w 282"/>
                      <a:gd name="T11" fmla="*/ 4 h 326"/>
                      <a:gd name="T12" fmla="*/ 240 w 282"/>
                      <a:gd name="T13" fmla="*/ 25 h 326"/>
                      <a:gd name="T14" fmla="*/ 257 w 282"/>
                      <a:gd name="T15" fmla="*/ 60 h 326"/>
                      <a:gd name="T16" fmla="*/ 278 w 282"/>
                      <a:gd name="T17" fmla="*/ 130 h 326"/>
                      <a:gd name="T18" fmla="*/ 282 w 282"/>
                      <a:gd name="T19" fmla="*/ 207 h 326"/>
                      <a:gd name="T20" fmla="*/ 271 w 282"/>
                      <a:gd name="T21" fmla="*/ 263 h 326"/>
                      <a:gd name="T22" fmla="*/ 250 w 282"/>
                      <a:gd name="T23" fmla="*/ 298 h 326"/>
                      <a:gd name="T24" fmla="*/ 215 w 282"/>
                      <a:gd name="T25" fmla="*/ 319 h 326"/>
                      <a:gd name="T26" fmla="*/ 187 w 282"/>
                      <a:gd name="T27" fmla="*/ 326 h 326"/>
                      <a:gd name="T28" fmla="*/ 145 w 282"/>
                      <a:gd name="T29" fmla="*/ 315 h 326"/>
                      <a:gd name="T30" fmla="*/ 123 w 282"/>
                      <a:gd name="T31" fmla="*/ 284 h 326"/>
                      <a:gd name="T32" fmla="*/ 102 w 282"/>
                      <a:gd name="T33" fmla="*/ 238 h 326"/>
                      <a:gd name="T34" fmla="*/ 85 w 282"/>
                      <a:gd name="T35" fmla="*/ 186 h 326"/>
                      <a:gd name="T36" fmla="*/ 53 w 282"/>
                      <a:gd name="T37" fmla="*/ 207 h 326"/>
                      <a:gd name="T38" fmla="*/ 18 w 282"/>
                      <a:gd name="T39" fmla="*/ 221 h 326"/>
                      <a:gd name="T40" fmla="*/ 4 w 282"/>
                      <a:gd name="T41" fmla="*/ 221 h 326"/>
                      <a:gd name="T42" fmla="*/ 0 w 282"/>
                      <a:gd name="T43" fmla="*/ 207 h 326"/>
                      <a:gd name="T44" fmla="*/ 7 w 282"/>
                      <a:gd name="T45" fmla="*/ 189 h 326"/>
                      <a:gd name="T46" fmla="*/ 60 w 282"/>
                      <a:gd name="T47" fmla="*/ 168 h 326"/>
                      <a:gd name="T48" fmla="*/ 81 w 282"/>
                      <a:gd name="T49" fmla="*/ 137 h 3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2"/>
                      <a:gd name="T76" fmla="*/ 0 h 326"/>
                      <a:gd name="T77" fmla="*/ 282 w 282"/>
                      <a:gd name="T78" fmla="*/ 326 h 3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2" h="326">
                        <a:moveTo>
                          <a:pt x="81" y="137"/>
                        </a:moveTo>
                        <a:lnTo>
                          <a:pt x="78" y="84"/>
                        </a:lnTo>
                        <a:lnTo>
                          <a:pt x="88" y="35"/>
                        </a:lnTo>
                        <a:lnTo>
                          <a:pt x="127" y="7"/>
                        </a:lnTo>
                        <a:lnTo>
                          <a:pt x="173" y="0"/>
                        </a:lnTo>
                        <a:lnTo>
                          <a:pt x="208" y="4"/>
                        </a:lnTo>
                        <a:lnTo>
                          <a:pt x="240" y="25"/>
                        </a:lnTo>
                        <a:lnTo>
                          <a:pt x="257" y="60"/>
                        </a:lnTo>
                        <a:lnTo>
                          <a:pt x="278" y="130"/>
                        </a:lnTo>
                        <a:lnTo>
                          <a:pt x="282" y="207"/>
                        </a:lnTo>
                        <a:lnTo>
                          <a:pt x="271" y="263"/>
                        </a:lnTo>
                        <a:lnTo>
                          <a:pt x="250" y="298"/>
                        </a:lnTo>
                        <a:lnTo>
                          <a:pt x="215" y="319"/>
                        </a:lnTo>
                        <a:lnTo>
                          <a:pt x="187" y="326"/>
                        </a:lnTo>
                        <a:lnTo>
                          <a:pt x="145" y="315"/>
                        </a:lnTo>
                        <a:lnTo>
                          <a:pt x="123" y="284"/>
                        </a:lnTo>
                        <a:lnTo>
                          <a:pt x="102" y="238"/>
                        </a:lnTo>
                        <a:lnTo>
                          <a:pt x="85" y="186"/>
                        </a:lnTo>
                        <a:lnTo>
                          <a:pt x="53" y="207"/>
                        </a:lnTo>
                        <a:lnTo>
                          <a:pt x="18" y="221"/>
                        </a:lnTo>
                        <a:lnTo>
                          <a:pt x="4" y="221"/>
                        </a:lnTo>
                        <a:lnTo>
                          <a:pt x="0" y="207"/>
                        </a:lnTo>
                        <a:lnTo>
                          <a:pt x="7" y="189"/>
                        </a:lnTo>
                        <a:lnTo>
                          <a:pt x="60" y="168"/>
                        </a:lnTo>
                        <a:lnTo>
                          <a:pt x="81" y="137"/>
                        </a:lnTo>
                        <a:close/>
                      </a:path>
                    </a:pathLst>
                  </a:custGeom>
                  <a:solidFill>
                    <a:schemeClr val="accent2"/>
                  </a:solidFill>
                  <a:ln w="9525">
                    <a:noFill/>
                    <a:round/>
                    <a:headEnd/>
                    <a:tailEnd/>
                  </a:ln>
                </p:spPr>
                <p:txBody>
                  <a:bodyPr>
                    <a:prstTxWarp prst="textNoShape">
                      <a:avLst/>
                    </a:prstTxWarp>
                  </a:bodyPr>
                  <a:lstStyle/>
                  <a:p>
                    <a:endParaRPr lang="en-US"/>
                  </a:p>
                </p:txBody>
              </p:sp>
              <p:grpSp>
                <p:nvGrpSpPr>
                  <p:cNvPr id="37910" name="Group 12"/>
                  <p:cNvGrpSpPr>
                    <a:grpSpLocks/>
                  </p:cNvGrpSpPr>
                  <p:nvPr/>
                </p:nvGrpSpPr>
                <p:grpSpPr bwMode="auto">
                  <a:xfrm flipH="1">
                    <a:off x="1212" y="1104"/>
                    <a:ext cx="277" cy="235"/>
                    <a:chOff x="1590" y="1104"/>
                    <a:chExt cx="277" cy="235"/>
                  </a:xfrm>
                </p:grpSpPr>
                <p:sp>
                  <p:nvSpPr>
                    <p:cNvPr id="37911" name="Freeform 13"/>
                    <p:cNvSpPr>
                      <a:spLocks/>
                    </p:cNvSpPr>
                    <p:nvPr/>
                  </p:nvSpPr>
                  <p:spPr bwMode="auto">
                    <a:xfrm>
                      <a:off x="1683" y="1257"/>
                      <a:ext cx="184" cy="82"/>
                    </a:xfrm>
                    <a:custGeom>
                      <a:avLst/>
                      <a:gdLst>
                        <a:gd name="T0" fmla="*/ 13 w 184"/>
                        <a:gd name="T1" fmla="*/ 82 h 82"/>
                        <a:gd name="T2" fmla="*/ 0 w 184"/>
                        <a:gd name="T3" fmla="*/ 71 h 82"/>
                        <a:gd name="T4" fmla="*/ 0 w 184"/>
                        <a:gd name="T5" fmla="*/ 45 h 82"/>
                        <a:gd name="T6" fmla="*/ 16 w 184"/>
                        <a:gd name="T7" fmla="*/ 17 h 82"/>
                        <a:gd name="T8" fmla="*/ 36 w 184"/>
                        <a:gd name="T9" fmla="*/ 9 h 82"/>
                        <a:gd name="T10" fmla="*/ 61 w 184"/>
                        <a:gd name="T11" fmla="*/ 22 h 82"/>
                        <a:gd name="T12" fmla="*/ 86 w 184"/>
                        <a:gd name="T13" fmla="*/ 19 h 82"/>
                        <a:gd name="T14" fmla="*/ 102 w 184"/>
                        <a:gd name="T15" fmla="*/ 0 h 82"/>
                        <a:gd name="T16" fmla="*/ 123 w 184"/>
                        <a:gd name="T17" fmla="*/ 2 h 82"/>
                        <a:gd name="T18" fmla="*/ 155 w 184"/>
                        <a:gd name="T19" fmla="*/ 15 h 82"/>
                        <a:gd name="T20" fmla="*/ 182 w 184"/>
                        <a:gd name="T21" fmla="*/ 13 h 82"/>
                        <a:gd name="T22" fmla="*/ 184 w 184"/>
                        <a:gd name="T23" fmla="*/ 32 h 82"/>
                        <a:gd name="T24" fmla="*/ 175 w 184"/>
                        <a:gd name="T25" fmla="*/ 45 h 82"/>
                        <a:gd name="T26" fmla="*/ 141 w 184"/>
                        <a:gd name="T27" fmla="*/ 43 h 82"/>
                        <a:gd name="T28" fmla="*/ 118 w 184"/>
                        <a:gd name="T29" fmla="*/ 39 h 82"/>
                        <a:gd name="T30" fmla="*/ 105 w 184"/>
                        <a:gd name="T31" fmla="*/ 48 h 82"/>
                        <a:gd name="T32" fmla="*/ 91 w 184"/>
                        <a:gd name="T33" fmla="*/ 67 h 82"/>
                        <a:gd name="T34" fmla="*/ 66 w 184"/>
                        <a:gd name="T35" fmla="*/ 62 h 82"/>
                        <a:gd name="T36" fmla="*/ 54 w 184"/>
                        <a:gd name="T37" fmla="*/ 56 h 82"/>
                        <a:gd name="T38" fmla="*/ 45 w 184"/>
                        <a:gd name="T39" fmla="*/ 63 h 82"/>
                        <a:gd name="T40" fmla="*/ 32 w 184"/>
                        <a:gd name="T41" fmla="*/ 76 h 82"/>
                        <a:gd name="T42" fmla="*/ 13 w 184"/>
                        <a:gd name="T43" fmla="*/ 82 h 8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4"/>
                        <a:gd name="T67" fmla="*/ 0 h 82"/>
                        <a:gd name="T68" fmla="*/ 184 w 184"/>
                        <a:gd name="T69" fmla="*/ 82 h 8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4" h="82">
                          <a:moveTo>
                            <a:pt x="13" y="82"/>
                          </a:moveTo>
                          <a:lnTo>
                            <a:pt x="0" y="71"/>
                          </a:lnTo>
                          <a:lnTo>
                            <a:pt x="0" y="45"/>
                          </a:lnTo>
                          <a:lnTo>
                            <a:pt x="16" y="17"/>
                          </a:lnTo>
                          <a:lnTo>
                            <a:pt x="36" y="9"/>
                          </a:lnTo>
                          <a:lnTo>
                            <a:pt x="61" y="22"/>
                          </a:lnTo>
                          <a:lnTo>
                            <a:pt x="86" y="19"/>
                          </a:lnTo>
                          <a:lnTo>
                            <a:pt x="102" y="0"/>
                          </a:lnTo>
                          <a:lnTo>
                            <a:pt x="123" y="2"/>
                          </a:lnTo>
                          <a:lnTo>
                            <a:pt x="155" y="15"/>
                          </a:lnTo>
                          <a:lnTo>
                            <a:pt x="182" y="13"/>
                          </a:lnTo>
                          <a:lnTo>
                            <a:pt x="184" y="32"/>
                          </a:lnTo>
                          <a:lnTo>
                            <a:pt x="175" y="45"/>
                          </a:lnTo>
                          <a:lnTo>
                            <a:pt x="141" y="43"/>
                          </a:lnTo>
                          <a:lnTo>
                            <a:pt x="118" y="39"/>
                          </a:lnTo>
                          <a:lnTo>
                            <a:pt x="105" y="48"/>
                          </a:lnTo>
                          <a:lnTo>
                            <a:pt x="91" y="67"/>
                          </a:lnTo>
                          <a:lnTo>
                            <a:pt x="66" y="62"/>
                          </a:lnTo>
                          <a:lnTo>
                            <a:pt x="54" y="56"/>
                          </a:lnTo>
                          <a:lnTo>
                            <a:pt x="45" y="63"/>
                          </a:lnTo>
                          <a:lnTo>
                            <a:pt x="32" y="76"/>
                          </a:lnTo>
                          <a:lnTo>
                            <a:pt x="13" y="82"/>
                          </a:lnTo>
                          <a:close/>
                        </a:path>
                      </a:pathLst>
                    </a:custGeom>
                    <a:solidFill>
                      <a:schemeClr val="accent2"/>
                    </a:solidFill>
                    <a:ln w="9525">
                      <a:noFill/>
                      <a:round/>
                      <a:headEnd/>
                      <a:tailEnd/>
                    </a:ln>
                  </p:spPr>
                  <p:txBody>
                    <a:bodyPr>
                      <a:prstTxWarp prst="textNoShape">
                        <a:avLst/>
                      </a:prstTxWarp>
                    </a:bodyPr>
                    <a:lstStyle/>
                    <a:p>
                      <a:endParaRPr lang="en-US"/>
                    </a:p>
                  </p:txBody>
                </p:sp>
                <p:sp>
                  <p:nvSpPr>
                    <p:cNvPr id="37912" name="Freeform 14"/>
                    <p:cNvSpPr>
                      <a:spLocks/>
                    </p:cNvSpPr>
                    <p:nvPr/>
                  </p:nvSpPr>
                  <p:spPr bwMode="auto">
                    <a:xfrm>
                      <a:off x="1654" y="1193"/>
                      <a:ext cx="178" cy="114"/>
                    </a:xfrm>
                    <a:custGeom>
                      <a:avLst/>
                      <a:gdLst>
                        <a:gd name="T0" fmla="*/ 23 w 178"/>
                        <a:gd name="T1" fmla="*/ 114 h 114"/>
                        <a:gd name="T2" fmla="*/ 11 w 178"/>
                        <a:gd name="T3" fmla="*/ 108 h 114"/>
                        <a:gd name="T4" fmla="*/ 0 w 178"/>
                        <a:gd name="T5" fmla="*/ 79 h 114"/>
                        <a:gd name="T6" fmla="*/ 11 w 178"/>
                        <a:gd name="T7" fmla="*/ 51 h 114"/>
                        <a:gd name="T8" fmla="*/ 27 w 178"/>
                        <a:gd name="T9" fmla="*/ 39 h 114"/>
                        <a:gd name="T10" fmla="*/ 56 w 178"/>
                        <a:gd name="T11" fmla="*/ 42 h 114"/>
                        <a:gd name="T12" fmla="*/ 76 w 178"/>
                        <a:gd name="T13" fmla="*/ 35 h 114"/>
                        <a:gd name="T14" fmla="*/ 90 w 178"/>
                        <a:gd name="T15" fmla="*/ 13 h 114"/>
                        <a:gd name="T16" fmla="*/ 111 w 178"/>
                        <a:gd name="T17" fmla="*/ 4 h 114"/>
                        <a:gd name="T18" fmla="*/ 146 w 178"/>
                        <a:gd name="T19" fmla="*/ 9 h 114"/>
                        <a:gd name="T20" fmla="*/ 171 w 178"/>
                        <a:gd name="T21" fmla="*/ 0 h 114"/>
                        <a:gd name="T22" fmla="*/ 178 w 178"/>
                        <a:gd name="T23" fmla="*/ 17 h 114"/>
                        <a:gd name="T24" fmla="*/ 171 w 178"/>
                        <a:gd name="T25" fmla="*/ 33 h 114"/>
                        <a:gd name="T26" fmla="*/ 140 w 178"/>
                        <a:gd name="T27" fmla="*/ 42 h 114"/>
                        <a:gd name="T28" fmla="*/ 120 w 178"/>
                        <a:gd name="T29" fmla="*/ 40 h 114"/>
                        <a:gd name="T30" fmla="*/ 108 w 178"/>
                        <a:gd name="T31" fmla="*/ 57 h 114"/>
                        <a:gd name="T32" fmla="*/ 97 w 178"/>
                        <a:gd name="T33" fmla="*/ 79 h 114"/>
                        <a:gd name="T34" fmla="*/ 72 w 178"/>
                        <a:gd name="T35" fmla="*/ 81 h 114"/>
                        <a:gd name="T36" fmla="*/ 59 w 178"/>
                        <a:gd name="T37" fmla="*/ 79 h 114"/>
                        <a:gd name="T38" fmla="*/ 47 w 178"/>
                        <a:gd name="T39" fmla="*/ 88 h 114"/>
                        <a:gd name="T40" fmla="*/ 41 w 178"/>
                        <a:gd name="T41" fmla="*/ 99 h 114"/>
                        <a:gd name="T42" fmla="*/ 23 w 178"/>
                        <a:gd name="T43" fmla="*/ 114 h 11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8"/>
                        <a:gd name="T67" fmla="*/ 0 h 114"/>
                        <a:gd name="T68" fmla="*/ 178 w 178"/>
                        <a:gd name="T69" fmla="*/ 114 h 11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8" h="114">
                          <a:moveTo>
                            <a:pt x="23" y="114"/>
                          </a:moveTo>
                          <a:lnTo>
                            <a:pt x="11" y="108"/>
                          </a:lnTo>
                          <a:lnTo>
                            <a:pt x="0" y="79"/>
                          </a:lnTo>
                          <a:lnTo>
                            <a:pt x="11" y="51"/>
                          </a:lnTo>
                          <a:lnTo>
                            <a:pt x="27" y="39"/>
                          </a:lnTo>
                          <a:lnTo>
                            <a:pt x="56" y="42"/>
                          </a:lnTo>
                          <a:lnTo>
                            <a:pt x="76" y="35"/>
                          </a:lnTo>
                          <a:lnTo>
                            <a:pt x="90" y="13"/>
                          </a:lnTo>
                          <a:lnTo>
                            <a:pt x="111" y="4"/>
                          </a:lnTo>
                          <a:lnTo>
                            <a:pt x="146" y="9"/>
                          </a:lnTo>
                          <a:lnTo>
                            <a:pt x="171" y="0"/>
                          </a:lnTo>
                          <a:lnTo>
                            <a:pt x="178" y="17"/>
                          </a:lnTo>
                          <a:lnTo>
                            <a:pt x="171" y="33"/>
                          </a:lnTo>
                          <a:lnTo>
                            <a:pt x="140" y="42"/>
                          </a:lnTo>
                          <a:lnTo>
                            <a:pt x="120" y="40"/>
                          </a:lnTo>
                          <a:lnTo>
                            <a:pt x="108" y="57"/>
                          </a:lnTo>
                          <a:lnTo>
                            <a:pt x="97" y="79"/>
                          </a:lnTo>
                          <a:lnTo>
                            <a:pt x="72" y="81"/>
                          </a:lnTo>
                          <a:lnTo>
                            <a:pt x="59" y="79"/>
                          </a:lnTo>
                          <a:lnTo>
                            <a:pt x="47" y="88"/>
                          </a:lnTo>
                          <a:lnTo>
                            <a:pt x="41" y="99"/>
                          </a:lnTo>
                          <a:lnTo>
                            <a:pt x="23" y="114"/>
                          </a:lnTo>
                          <a:close/>
                        </a:path>
                      </a:pathLst>
                    </a:custGeom>
                    <a:solidFill>
                      <a:schemeClr val="accent2"/>
                    </a:solidFill>
                    <a:ln w="9525">
                      <a:noFill/>
                      <a:round/>
                      <a:headEnd/>
                      <a:tailEnd/>
                    </a:ln>
                  </p:spPr>
                  <p:txBody>
                    <a:bodyPr>
                      <a:prstTxWarp prst="textNoShape">
                        <a:avLst/>
                      </a:prstTxWarp>
                    </a:bodyPr>
                    <a:lstStyle/>
                    <a:p>
                      <a:endParaRPr lang="en-US"/>
                    </a:p>
                  </p:txBody>
                </p:sp>
                <p:sp>
                  <p:nvSpPr>
                    <p:cNvPr id="37913" name="Freeform 15"/>
                    <p:cNvSpPr>
                      <a:spLocks/>
                    </p:cNvSpPr>
                    <p:nvPr/>
                  </p:nvSpPr>
                  <p:spPr bwMode="auto">
                    <a:xfrm>
                      <a:off x="1630" y="1154"/>
                      <a:ext cx="161" cy="138"/>
                    </a:xfrm>
                    <a:custGeom>
                      <a:avLst/>
                      <a:gdLst>
                        <a:gd name="T0" fmla="*/ 31 w 161"/>
                        <a:gd name="T1" fmla="*/ 138 h 138"/>
                        <a:gd name="T2" fmla="*/ 16 w 161"/>
                        <a:gd name="T3" fmla="*/ 133 h 138"/>
                        <a:gd name="T4" fmla="*/ 0 w 161"/>
                        <a:gd name="T5" fmla="*/ 109 h 138"/>
                        <a:gd name="T6" fmla="*/ 5 w 161"/>
                        <a:gd name="T7" fmla="*/ 78 h 138"/>
                        <a:gd name="T8" fmla="*/ 16 w 161"/>
                        <a:gd name="T9" fmla="*/ 65 h 138"/>
                        <a:gd name="T10" fmla="*/ 43 w 161"/>
                        <a:gd name="T11" fmla="*/ 62 h 138"/>
                        <a:gd name="T12" fmla="*/ 65 w 161"/>
                        <a:gd name="T13" fmla="*/ 51 h 138"/>
                        <a:gd name="T14" fmla="*/ 72 w 161"/>
                        <a:gd name="T15" fmla="*/ 25 h 138"/>
                        <a:gd name="T16" fmla="*/ 92 w 161"/>
                        <a:gd name="T17" fmla="*/ 15 h 138"/>
                        <a:gd name="T18" fmla="*/ 127 w 161"/>
                        <a:gd name="T19" fmla="*/ 13 h 138"/>
                        <a:gd name="T20" fmla="*/ 148 w 161"/>
                        <a:gd name="T21" fmla="*/ 0 h 138"/>
                        <a:gd name="T22" fmla="*/ 161 w 161"/>
                        <a:gd name="T23" fmla="*/ 13 h 138"/>
                        <a:gd name="T24" fmla="*/ 156 w 161"/>
                        <a:gd name="T25" fmla="*/ 25 h 138"/>
                        <a:gd name="T26" fmla="*/ 128 w 161"/>
                        <a:gd name="T27" fmla="*/ 44 h 138"/>
                        <a:gd name="T28" fmla="*/ 107 w 161"/>
                        <a:gd name="T29" fmla="*/ 49 h 138"/>
                        <a:gd name="T30" fmla="*/ 99 w 161"/>
                        <a:gd name="T31" fmla="*/ 65 h 138"/>
                        <a:gd name="T32" fmla="*/ 94 w 161"/>
                        <a:gd name="T33" fmla="*/ 91 h 138"/>
                        <a:gd name="T34" fmla="*/ 69 w 161"/>
                        <a:gd name="T35" fmla="*/ 98 h 138"/>
                        <a:gd name="T36" fmla="*/ 54 w 161"/>
                        <a:gd name="T37" fmla="*/ 94 h 138"/>
                        <a:gd name="T38" fmla="*/ 45 w 161"/>
                        <a:gd name="T39" fmla="*/ 105 h 138"/>
                        <a:gd name="T40" fmla="*/ 40 w 161"/>
                        <a:gd name="T41" fmla="*/ 123 h 138"/>
                        <a:gd name="T42" fmla="*/ 31 w 161"/>
                        <a:gd name="T43" fmla="*/ 138 h 13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1"/>
                        <a:gd name="T67" fmla="*/ 0 h 138"/>
                        <a:gd name="T68" fmla="*/ 161 w 161"/>
                        <a:gd name="T69" fmla="*/ 138 h 13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1" h="138">
                          <a:moveTo>
                            <a:pt x="31" y="138"/>
                          </a:moveTo>
                          <a:lnTo>
                            <a:pt x="16" y="133"/>
                          </a:lnTo>
                          <a:lnTo>
                            <a:pt x="0" y="109"/>
                          </a:lnTo>
                          <a:lnTo>
                            <a:pt x="5" y="78"/>
                          </a:lnTo>
                          <a:lnTo>
                            <a:pt x="16" y="65"/>
                          </a:lnTo>
                          <a:lnTo>
                            <a:pt x="43" y="62"/>
                          </a:lnTo>
                          <a:lnTo>
                            <a:pt x="65" y="51"/>
                          </a:lnTo>
                          <a:lnTo>
                            <a:pt x="72" y="25"/>
                          </a:lnTo>
                          <a:lnTo>
                            <a:pt x="92" y="15"/>
                          </a:lnTo>
                          <a:lnTo>
                            <a:pt x="127" y="13"/>
                          </a:lnTo>
                          <a:lnTo>
                            <a:pt x="148" y="0"/>
                          </a:lnTo>
                          <a:lnTo>
                            <a:pt x="161" y="13"/>
                          </a:lnTo>
                          <a:lnTo>
                            <a:pt x="156" y="25"/>
                          </a:lnTo>
                          <a:lnTo>
                            <a:pt x="128" y="44"/>
                          </a:lnTo>
                          <a:lnTo>
                            <a:pt x="107" y="49"/>
                          </a:lnTo>
                          <a:lnTo>
                            <a:pt x="99" y="65"/>
                          </a:lnTo>
                          <a:lnTo>
                            <a:pt x="94" y="91"/>
                          </a:lnTo>
                          <a:lnTo>
                            <a:pt x="69" y="98"/>
                          </a:lnTo>
                          <a:lnTo>
                            <a:pt x="54" y="94"/>
                          </a:lnTo>
                          <a:lnTo>
                            <a:pt x="45" y="105"/>
                          </a:lnTo>
                          <a:lnTo>
                            <a:pt x="40" y="123"/>
                          </a:lnTo>
                          <a:lnTo>
                            <a:pt x="31" y="138"/>
                          </a:lnTo>
                          <a:close/>
                        </a:path>
                      </a:pathLst>
                    </a:custGeom>
                    <a:solidFill>
                      <a:schemeClr val="accent2"/>
                    </a:solidFill>
                    <a:ln w="9525">
                      <a:noFill/>
                      <a:round/>
                      <a:headEnd/>
                      <a:tailEnd/>
                    </a:ln>
                  </p:spPr>
                  <p:txBody>
                    <a:bodyPr>
                      <a:prstTxWarp prst="textNoShape">
                        <a:avLst/>
                      </a:prstTxWarp>
                    </a:bodyPr>
                    <a:lstStyle/>
                    <a:p>
                      <a:endParaRPr lang="en-US"/>
                    </a:p>
                  </p:txBody>
                </p:sp>
                <p:sp>
                  <p:nvSpPr>
                    <p:cNvPr id="37914" name="Freeform 16"/>
                    <p:cNvSpPr>
                      <a:spLocks/>
                    </p:cNvSpPr>
                    <p:nvPr/>
                  </p:nvSpPr>
                  <p:spPr bwMode="auto">
                    <a:xfrm>
                      <a:off x="1590" y="1104"/>
                      <a:ext cx="123" cy="174"/>
                    </a:xfrm>
                    <a:custGeom>
                      <a:avLst/>
                      <a:gdLst>
                        <a:gd name="T0" fmla="*/ 48 w 123"/>
                        <a:gd name="T1" fmla="*/ 172 h 174"/>
                        <a:gd name="T2" fmla="*/ 31 w 123"/>
                        <a:gd name="T3" fmla="*/ 174 h 174"/>
                        <a:gd name="T4" fmla="*/ 9 w 123"/>
                        <a:gd name="T5" fmla="*/ 158 h 174"/>
                        <a:gd name="T6" fmla="*/ 0 w 123"/>
                        <a:gd name="T7" fmla="*/ 131 h 174"/>
                        <a:gd name="T8" fmla="*/ 4 w 123"/>
                        <a:gd name="T9" fmla="*/ 113 h 174"/>
                        <a:gd name="T10" fmla="*/ 29 w 123"/>
                        <a:gd name="T11" fmla="*/ 97 h 174"/>
                        <a:gd name="T12" fmla="*/ 46 w 123"/>
                        <a:gd name="T13" fmla="*/ 79 h 174"/>
                        <a:gd name="T14" fmla="*/ 46 w 123"/>
                        <a:gd name="T15" fmla="*/ 52 h 174"/>
                        <a:gd name="T16" fmla="*/ 59 w 123"/>
                        <a:gd name="T17" fmla="*/ 39 h 174"/>
                        <a:gd name="T18" fmla="*/ 90 w 123"/>
                        <a:gd name="T19" fmla="*/ 22 h 174"/>
                        <a:gd name="T20" fmla="*/ 106 w 123"/>
                        <a:gd name="T21" fmla="*/ 0 h 174"/>
                        <a:gd name="T22" fmla="*/ 121 w 123"/>
                        <a:gd name="T23" fmla="*/ 7 h 174"/>
                        <a:gd name="T24" fmla="*/ 123 w 123"/>
                        <a:gd name="T25" fmla="*/ 22 h 174"/>
                        <a:gd name="T26" fmla="*/ 105 w 123"/>
                        <a:gd name="T27" fmla="*/ 47 h 174"/>
                        <a:gd name="T28" fmla="*/ 84 w 123"/>
                        <a:gd name="T29" fmla="*/ 61 h 174"/>
                        <a:gd name="T30" fmla="*/ 86 w 123"/>
                        <a:gd name="T31" fmla="*/ 81 h 174"/>
                        <a:gd name="T32" fmla="*/ 90 w 123"/>
                        <a:gd name="T33" fmla="*/ 104 h 174"/>
                        <a:gd name="T34" fmla="*/ 68 w 123"/>
                        <a:gd name="T35" fmla="*/ 118 h 174"/>
                        <a:gd name="T36" fmla="*/ 59 w 123"/>
                        <a:gd name="T37" fmla="*/ 124 h 174"/>
                        <a:gd name="T38" fmla="*/ 51 w 123"/>
                        <a:gd name="T39" fmla="*/ 138 h 174"/>
                        <a:gd name="T40" fmla="*/ 50 w 123"/>
                        <a:gd name="T41" fmla="*/ 152 h 174"/>
                        <a:gd name="T42" fmla="*/ 48 w 123"/>
                        <a:gd name="T43" fmla="*/ 172 h 17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3"/>
                        <a:gd name="T67" fmla="*/ 0 h 174"/>
                        <a:gd name="T68" fmla="*/ 123 w 123"/>
                        <a:gd name="T69" fmla="*/ 174 h 17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3" h="174">
                          <a:moveTo>
                            <a:pt x="48" y="172"/>
                          </a:moveTo>
                          <a:lnTo>
                            <a:pt x="31" y="174"/>
                          </a:lnTo>
                          <a:lnTo>
                            <a:pt x="9" y="158"/>
                          </a:lnTo>
                          <a:lnTo>
                            <a:pt x="0" y="131"/>
                          </a:lnTo>
                          <a:lnTo>
                            <a:pt x="4" y="113"/>
                          </a:lnTo>
                          <a:lnTo>
                            <a:pt x="29" y="97"/>
                          </a:lnTo>
                          <a:lnTo>
                            <a:pt x="46" y="79"/>
                          </a:lnTo>
                          <a:lnTo>
                            <a:pt x="46" y="52"/>
                          </a:lnTo>
                          <a:lnTo>
                            <a:pt x="59" y="39"/>
                          </a:lnTo>
                          <a:lnTo>
                            <a:pt x="90" y="22"/>
                          </a:lnTo>
                          <a:lnTo>
                            <a:pt x="106" y="0"/>
                          </a:lnTo>
                          <a:lnTo>
                            <a:pt x="121" y="7"/>
                          </a:lnTo>
                          <a:lnTo>
                            <a:pt x="123" y="22"/>
                          </a:lnTo>
                          <a:lnTo>
                            <a:pt x="105" y="47"/>
                          </a:lnTo>
                          <a:lnTo>
                            <a:pt x="84" y="61"/>
                          </a:lnTo>
                          <a:lnTo>
                            <a:pt x="86" y="81"/>
                          </a:lnTo>
                          <a:lnTo>
                            <a:pt x="90" y="104"/>
                          </a:lnTo>
                          <a:lnTo>
                            <a:pt x="68" y="118"/>
                          </a:lnTo>
                          <a:lnTo>
                            <a:pt x="59" y="124"/>
                          </a:lnTo>
                          <a:lnTo>
                            <a:pt x="51" y="138"/>
                          </a:lnTo>
                          <a:lnTo>
                            <a:pt x="50" y="152"/>
                          </a:lnTo>
                          <a:lnTo>
                            <a:pt x="48" y="172"/>
                          </a:lnTo>
                          <a:close/>
                        </a:path>
                      </a:pathLst>
                    </a:custGeom>
                    <a:solidFill>
                      <a:schemeClr val="accent2"/>
                    </a:solidFill>
                    <a:ln w="9525">
                      <a:noFill/>
                      <a:round/>
                      <a:headEnd/>
                      <a:tailEnd/>
                    </a:ln>
                  </p:spPr>
                  <p:txBody>
                    <a:bodyPr>
                      <a:prstTxWarp prst="textNoShape">
                        <a:avLst/>
                      </a:prstTxWarp>
                    </a:bodyPr>
                    <a:lstStyle/>
                    <a:p>
                      <a:endParaRPr lang="en-US"/>
                    </a:p>
                  </p:txBody>
                </p:sp>
              </p:grpSp>
            </p:grpSp>
            <p:grpSp>
              <p:nvGrpSpPr>
                <p:cNvPr id="37898" name="Group 17"/>
                <p:cNvGrpSpPr>
                  <a:grpSpLocks/>
                </p:cNvGrpSpPr>
                <p:nvPr/>
              </p:nvGrpSpPr>
              <p:grpSpPr bwMode="auto">
                <a:xfrm rot="4286940" flipH="1">
                  <a:off x="1038" y="766"/>
                  <a:ext cx="141" cy="50"/>
                  <a:chOff x="4032" y="2817"/>
                  <a:chExt cx="417" cy="635"/>
                </a:xfrm>
              </p:grpSpPr>
              <p:sp>
                <p:nvSpPr>
                  <p:cNvPr id="37902" name="Oval 18"/>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37903" name="Oval 19"/>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nvGrpSpPr>
                <p:cNvPr id="37899" name="Group 20"/>
                <p:cNvGrpSpPr>
                  <a:grpSpLocks/>
                </p:cNvGrpSpPr>
                <p:nvPr/>
              </p:nvGrpSpPr>
              <p:grpSpPr bwMode="auto">
                <a:xfrm rot="4286940" flipH="1">
                  <a:off x="962" y="766"/>
                  <a:ext cx="141" cy="50"/>
                  <a:chOff x="4032" y="2817"/>
                  <a:chExt cx="417" cy="635"/>
                </a:xfrm>
              </p:grpSpPr>
              <p:sp>
                <p:nvSpPr>
                  <p:cNvPr id="37900" name="Oval 21"/>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37901" name="Oval 22"/>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sp>
            <p:nvSpPr>
              <p:cNvPr id="37896" name="Oval 23"/>
              <p:cNvSpPr>
                <a:spLocks noChangeArrowheads="1"/>
              </p:cNvSpPr>
              <p:nvPr/>
            </p:nvSpPr>
            <p:spPr bwMode="auto">
              <a:xfrm>
                <a:off x="1098" y="1008"/>
                <a:ext cx="198" cy="74"/>
              </a:xfrm>
              <a:prstGeom prst="ellipse">
                <a:avLst/>
              </a:prstGeom>
              <a:solidFill>
                <a:schemeClr val="bg1"/>
              </a:solidFill>
              <a:ln w="12700" cap="sq">
                <a:noFill/>
                <a:round/>
                <a:headEnd type="none" w="sm" len="sm"/>
                <a:tailEnd type="none" w="sm" len="sm"/>
              </a:ln>
            </p:spPr>
            <p:txBody>
              <a:bodyPr lIns="274320" rIns="274320" anchor="ctr">
                <a:prstTxWarp prst="textNoShape">
                  <a:avLst/>
                </a:prstTxWarp>
              </a:bodyPr>
              <a:lstStyle/>
              <a:p>
                <a:pPr algn="ctr">
                  <a:spcBef>
                    <a:spcPct val="0"/>
                  </a:spcBef>
                </a:pPr>
                <a:endParaRPr lang="en-US" sz="2400"/>
              </a:p>
            </p:txBody>
          </p:sp>
        </p:grpSp>
        <p:sp>
          <p:nvSpPr>
            <p:cNvPr id="37893" name="Freeform 24"/>
            <p:cNvSpPr>
              <a:spLocks noChangeAspect="1"/>
            </p:cNvSpPr>
            <p:nvPr/>
          </p:nvSpPr>
          <p:spPr bwMode="auto">
            <a:xfrm>
              <a:off x="1153" y="2448"/>
              <a:ext cx="446" cy="375"/>
            </a:xfrm>
            <a:custGeom>
              <a:avLst/>
              <a:gdLst>
                <a:gd name="T0" fmla="*/ 194 w 446"/>
                <a:gd name="T1" fmla="*/ 93 h 375"/>
                <a:gd name="T2" fmla="*/ 183 w 446"/>
                <a:gd name="T3" fmla="*/ 57 h 375"/>
                <a:gd name="T4" fmla="*/ 164 w 446"/>
                <a:gd name="T5" fmla="*/ 22 h 375"/>
                <a:gd name="T6" fmla="*/ 131 w 446"/>
                <a:gd name="T7" fmla="*/ 0 h 375"/>
                <a:gd name="T8" fmla="*/ 93 w 446"/>
                <a:gd name="T9" fmla="*/ 0 h 375"/>
                <a:gd name="T10" fmla="*/ 54 w 446"/>
                <a:gd name="T11" fmla="*/ 13 h 375"/>
                <a:gd name="T12" fmla="*/ 2 w 446"/>
                <a:gd name="T13" fmla="*/ 57 h 375"/>
                <a:gd name="T14" fmla="*/ 0 w 446"/>
                <a:gd name="T15" fmla="*/ 79 h 375"/>
                <a:gd name="T16" fmla="*/ 16 w 446"/>
                <a:gd name="T17" fmla="*/ 115 h 375"/>
                <a:gd name="T18" fmla="*/ 68 w 446"/>
                <a:gd name="T19" fmla="*/ 159 h 375"/>
                <a:gd name="T20" fmla="*/ 68 w 446"/>
                <a:gd name="T21" fmla="*/ 177 h 375"/>
                <a:gd name="T22" fmla="*/ 46 w 446"/>
                <a:gd name="T23" fmla="*/ 203 h 375"/>
                <a:gd name="T24" fmla="*/ 49 w 446"/>
                <a:gd name="T25" fmla="*/ 225 h 375"/>
                <a:gd name="T26" fmla="*/ 63 w 446"/>
                <a:gd name="T27" fmla="*/ 234 h 375"/>
                <a:gd name="T28" fmla="*/ 80 w 446"/>
                <a:gd name="T29" fmla="*/ 243 h 375"/>
                <a:gd name="T30" fmla="*/ 80 w 446"/>
                <a:gd name="T31" fmla="*/ 265 h 375"/>
                <a:gd name="T32" fmla="*/ 52 w 446"/>
                <a:gd name="T33" fmla="*/ 305 h 375"/>
                <a:gd name="T34" fmla="*/ 54 w 446"/>
                <a:gd name="T35" fmla="*/ 322 h 375"/>
                <a:gd name="T36" fmla="*/ 82 w 446"/>
                <a:gd name="T37" fmla="*/ 344 h 375"/>
                <a:gd name="T38" fmla="*/ 123 w 446"/>
                <a:gd name="T39" fmla="*/ 327 h 375"/>
                <a:gd name="T40" fmla="*/ 142 w 446"/>
                <a:gd name="T41" fmla="*/ 331 h 375"/>
                <a:gd name="T42" fmla="*/ 189 w 446"/>
                <a:gd name="T43" fmla="*/ 340 h 375"/>
                <a:gd name="T44" fmla="*/ 232 w 446"/>
                <a:gd name="T45" fmla="*/ 366 h 375"/>
                <a:gd name="T46" fmla="*/ 259 w 446"/>
                <a:gd name="T47" fmla="*/ 375 h 375"/>
                <a:gd name="T48" fmla="*/ 355 w 446"/>
                <a:gd name="T49" fmla="*/ 356 h 375"/>
                <a:gd name="T50" fmla="*/ 446 w 446"/>
                <a:gd name="T51" fmla="*/ 273 h 375"/>
                <a:gd name="T52" fmla="*/ 408 w 446"/>
                <a:gd name="T53" fmla="*/ 349 h 375"/>
                <a:gd name="T54" fmla="*/ 325 w 446"/>
                <a:gd name="T55" fmla="*/ 364 h 375"/>
                <a:gd name="T56" fmla="*/ 431 w 446"/>
                <a:gd name="T57" fmla="*/ 303 h 375"/>
                <a:gd name="T58" fmla="*/ 393 w 446"/>
                <a:gd name="T59" fmla="*/ 273 h 375"/>
                <a:gd name="T60" fmla="*/ 281 w 446"/>
                <a:gd name="T61" fmla="*/ 260 h 375"/>
                <a:gd name="T62" fmla="*/ 197 w 446"/>
                <a:gd name="T63" fmla="*/ 247 h 375"/>
                <a:gd name="T64" fmla="*/ 153 w 446"/>
                <a:gd name="T65" fmla="*/ 238 h 375"/>
                <a:gd name="T66" fmla="*/ 161 w 446"/>
                <a:gd name="T67" fmla="*/ 221 h 375"/>
                <a:gd name="T68" fmla="*/ 186 w 446"/>
                <a:gd name="T69" fmla="*/ 199 h 375"/>
                <a:gd name="T70" fmla="*/ 180 w 446"/>
                <a:gd name="T71" fmla="*/ 172 h 375"/>
                <a:gd name="T72" fmla="*/ 156 w 446"/>
                <a:gd name="T73" fmla="*/ 146 h 375"/>
                <a:gd name="T74" fmla="*/ 156 w 446"/>
                <a:gd name="T75" fmla="*/ 124 h 375"/>
                <a:gd name="T76" fmla="*/ 169 w 446"/>
                <a:gd name="T77" fmla="*/ 75 h 375"/>
                <a:gd name="T78" fmla="*/ 147 w 446"/>
                <a:gd name="T79" fmla="*/ 167 h 37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46"/>
                <a:gd name="T121" fmla="*/ 0 h 375"/>
                <a:gd name="T122" fmla="*/ 446 w 446"/>
                <a:gd name="T123" fmla="*/ 375 h 37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46" h="375">
                  <a:moveTo>
                    <a:pt x="194" y="93"/>
                  </a:moveTo>
                  <a:lnTo>
                    <a:pt x="183" y="57"/>
                  </a:lnTo>
                  <a:lnTo>
                    <a:pt x="164" y="22"/>
                  </a:lnTo>
                  <a:lnTo>
                    <a:pt x="131" y="0"/>
                  </a:lnTo>
                  <a:lnTo>
                    <a:pt x="93" y="0"/>
                  </a:lnTo>
                  <a:lnTo>
                    <a:pt x="54" y="13"/>
                  </a:lnTo>
                  <a:lnTo>
                    <a:pt x="2" y="57"/>
                  </a:lnTo>
                  <a:lnTo>
                    <a:pt x="0" y="79"/>
                  </a:lnTo>
                  <a:lnTo>
                    <a:pt x="16" y="115"/>
                  </a:lnTo>
                  <a:lnTo>
                    <a:pt x="68" y="159"/>
                  </a:lnTo>
                  <a:lnTo>
                    <a:pt x="68" y="177"/>
                  </a:lnTo>
                  <a:lnTo>
                    <a:pt x="46" y="203"/>
                  </a:lnTo>
                  <a:lnTo>
                    <a:pt x="49" y="225"/>
                  </a:lnTo>
                  <a:lnTo>
                    <a:pt x="63" y="234"/>
                  </a:lnTo>
                  <a:lnTo>
                    <a:pt x="80" y="243"/>
                  </a:lnTo>
                  <a:lnTo>
                    <a:pt x="80" y="265"/>
                  </a:lnTo>
                  <a:lnTo>
                    <a:pt x="52" y="305"/>
                  </a:lnTo>
                  <a:lnTo>
                    <a:pt x="54" y="322"/>
                  </a:lnTo>
                  <a:lnTo>
                    <a:pt x="82" y="344"/>
                  </a:lnTo>
                  <a:lnTo>
                    <a:pt x="123" y="327"/>
                  </a:lnTo>
                  <a:lnTo>
                    <a:pt x="142" y="331"/>
                  </a:lnTo>
                  <a:lnTo>
                    <a:pt x="189" y="340"/>
                  </a:lnTo>
                  <a:lnTo>
                    <a:pt x="232" y="366"/>
                  </a:lnTo>
                  <a:lnTo>
                    <a:pt x="259" y="375"/>
                  </a:lnTo>
                  <a:lnTo>
                    <a:pt x="355" y="356"/>
                  </a:lnTo>
                  <a:lnTo>
                    <a:pt x="446" y="273"/>
                  </a:lnTo>
                  <a:lnTo>
                    <a:pt x="408" y="349"/>
                  </a:lnTo>
                  <a:lnTo>
                    <a:pt x="325" y="364"/>
                  </a:lnTo>
                  <a:lnTo>
                    <a:pt x="431" y="303"/>
                  </a:lnTo>
                  <a:lnTo>
                    <a:pt x="393" y="273"/>
                  </a:lnTo>
                  <a:lnTo>
                    <a:pt x="281" y="260"/>
                  </a:lnTo>
                  <a:lnTo>
                    <a:pt x="197" y="247"/>
                  </a:lnTo>
                  <a:lnTo>
                    <a:pt x="153" y="238"/>
                  </a:lnTo>
                  <a:lnTo>
                    <a:pt x="161" y="221"/>
                  </a:lnTo>
                  <a:lnTo>
                    <a:pt x="186" y="199"/>
                  </a:lnTo>
                  <a:lnTo>
                    <a:pt x="180" y="172"/>
                  </a:lnTo>
                  <a:lnTo>
                    <a:pt x="156" y="146"/>
                  </a:lnTo>
                  <a:lnTo>
                    <a:pt x="156" y="124"/>
                  </a:lnTo>
                  <a:lnTo>
                    <a:pt x="169" y="75"/>
                  </a:lnTo>
                  <a:lnTo>
                    <a:pt x="147" y="167"/>
                  </a:lnTo>
                </a:path>
              </a:pathLst>
            </a:custGeom>
            <a:solidFill>
              <a:schemeClr val="accent1"/>
            </a:solidFill>
            <a:ln w="9525">
              <a:noFill/>
              <a:round/>
              <a:headEnd/>
              <a:tailEnd/>
            </a:ln>
          </p:spPr>
          <p:txBody>
            <a:bodyPr>
              <a:prstTxWarp prst="textNoShape">
                <a:avLst/>
              </a:prstTxWarp>
            </a:bodyPr>
            <a:lstStyle/>
            <a:p>
              <a:endParaRPr lang="en-US"/>
            </a:p>
          </p:txBody>
        </p:sp>
        <p:sp>
          <p:nvSpPr>
            <p:cNvPr id="37894" name="Freeform 25"/>
            <p:cNvSpPr>
              <a:spLocks/>
            </p:cNvSpPr>
            <p:nvPr/>
          </p:nvSpPr>
          <p:spPr bwMode="auto">
            <a:xfrm>
              <a:off x="1440" y="2304"/>
              <a:ext cx="470" cy="320"/>
            </a:xfrm>
            <a:custGeom>
              <a:avLst/>
              <a:gdLst>
                <a:gd name="T0" fmla="*/ 88 w 470"/>
                <a:gd name="T1" fmla="*/ 0 h 320"/>
                <a:gd name="T2" fmla="*/ 48 w 470"/>
                <a:gd name="T3" fmla="*/ 9 h 320"/>
                <a:gd name="T4" fmla="*/ 13 w 470"/>
                <a:gd name="T5" fmla="*/ 77 h 320"/>
                <a:gd name="T6" fmla="*/ 0 w 470"/>
                <a:gd name="T7" fmla="*/ 133 h 320"/>
                <a:gd name="T8" fmla="*/ 8 w 470"/>
                <a:gd name="T9" fmla="*/ 133 h 320"/>
                <a:gd name="T10" fmla="*/ 19 w 470"/>
                <a:gd name="T11" fmla="*/ 124 h 320"/>
                <a:gd name="T12" fmla="*/ 31 w 470"/>
                <a:gd name="T13" fmla="*/ 133 h 320"/>
                <a:gd name="T14" fmla="*/ 25 w 470"/>
                <a:gd name="T15" fmla="*/ 152 h 320"/>
                <a:gd name="T16" fmla="*/ 17 w 470"/>
                <a:gd name="T17" fmla="*/ 181 h 320"/>
                <a:gd name="T18" fmla="*/ 23 w 470"/>
                <a:gd name="T19" fmla="*/ 206 h 320"/>
                <a:gd name="T20" fmla="*/ 35 w 470"/>
                <a:gd name="T21" fmla="*/ 200 h 320"/>
                <a:gd name="T22" fmla="*/ 40 w 470"/>
                <a:gd name="T23" fmla="*/ 220 h 320"/>
                <a:gd name="T24" fmla="*/ 35 w 470"/>
                <a:gd name="T25" fmla="*/ 253 h 320"/>
                <a:gd name="T26" fmla="*/ 40 w 470"/>
                <a:gd name="T27" fmla="*/ 301 h 320"/>
                <a:gd name="T28" fmla="*/ 48 w 470"/>
                <a:gd name="T29" fmla="*/ 320 h 320"/>
                <a:gd name="T30" fmla="*/ 65 w 470"/>
                <a:gd name="T31" fmla="*/ 320 h 320"/>
                <a:gd name="T32" fmla="*/ 88 w 470"/>
                <a:gd name="T33" fmla="*/ 306 h 320"/>
                <a:gd name="T34" fmla="*/ 103 w 470"/>
                <a:gd name="T35" fmla="*/ 301 h 320"/>
                <a:gd name="T36" fmla="*/ 111 w 470"/>
                <a:gd name="T37" fmla="*/ 291 h 320"/>
                <a:gd name="T38" fmla="*/ 132 w 470"/>
                <a:gd name="T39" fmla="*/ 282 h 320"/>
                <a:gd name="T40" fmla="*/ 178 w 470"/>
                <a:gd name="T41" fmla="*/ 291 h 320"/>
                <a:gd name="T42" fmla="*/ 195 w 470"/>
                <a:gd name="T43" fmla="*/ 301 h 320"/>
                <a:gd name="T44" fmla="*/ 204 w 470"/>
                <a:gd name="T45" fmla="*/ 277 h 320"/>
                <a:gd name="T46" fmla="*/ 394 w 470"/>
                <a:gd name="T47" fmla="*/ 264 h 320"/>
                <a:gd name="T48" fmla="*/ 470 w 470"/>
                <a:gd name="T49" fmla="*/ 219 h 320"/>
                <a:gd name="T50" fmla="*/ 341 w 470"/>
                <a:gd name="T51" fmla="*/ 205 h 320"/>
                <a:gd name="T52" fmla="*/ 265 w 470"/>
                <a:gd name="T53" fmla="*/ 205 h 320"/>
                <a:gd name="T54" fmla="*/ 197 w 470"/>
                <a:gd name="T55" fmla="*/ 205 h 320"/>
                <a:gd name="T56" fmla="*/ 181 w 470"/>
                <a:gd name="T57" fmla="*/ 177 h 320"/>
                <a:gd name="T58" fmla="*/ 135 w 470"/>
                <a:gd name="T59" fmla="*/ 177 h 320"/>
                <a:gd name="T60" fmla="*/ 120 w 470"/>
                <a:gd name="T61" fmla="*/ 172 h 320"/>
                <a:gd name="T62" fmla="*/ 101 w 470"/>
                <a:gd name="T63" fmla="*/ 162 h 320"/>
                <a:gd name="T64" fmla="*/ 94 w 470"/>
                <a:gd name="T65" fmla="*/ 143 h 320"/>
                <a:gd name="T66" fmla="*/ 97 w 470"/>
                <a:gd name="T67" fmla="*/ 124 h 320"/>
                <a:gd name="T68" fmla="*/ 93 w 470"/>
                <a:gd name="T69" fmla="*/ 106 h 320"/>
                <a:gd name="T70" fmla="*/ 84 w 470"/>
                <a:gd name="T71" fmla="*/ 91 h 320"/>
                <a:gd name="T72" fmla="*/ 90 w 470"/>
                <a:gd name="T73" fmla="*/ 67 h 320"/>
                <a:gd name="T74" fmla="*/ 107 w 470"/>
                <a:gd name="T75" fmla="*/ 52 h 320"/>
                <a:gd name="T76" fmla="*/ 105 w 470"/>
                <a:gd name="T77" fmla="*/ 29 h 320"/>
                <a:gd name="T78" fmla="*/ 88 w 470"/>
                <a:gd name="T79" fmla="*/ 0 h 32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70"/>
                <a:gd name="T121" fmla="*/ 0 h 320"/>
                <a:gd name="T122" fmla="*/ 470 w 470"/>
                <a:gd name="T123" fmla="*/ 320 h 32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70" h="320">
                  <a:moveTo>
                    <a:pt x="88" y="0"/>
                  </a:moveTo>
                  <a:lnTo>
                    <a:pt x="48" y="9"/>
                  </a:lnTo>
                  <a:lnTo>
                    <a:pt x="13" y="77"/>
                  </a:lnTo>
                  <a:lnTo>
                    <a:pt x="0" y="133"/>
                  </a:lnTo>
                  <a:lnTo>
                    <a:pt x="8" y="133"/>
                  </a:lnTo>
                  <a:lnTo>
                    <a:pt x="19" y="124"/>
                  </a:lnTo>
                  <a:lnTo>
                    <a:pt x="31" y="133"/>
                  </a:lnTo>
                  <a:lnTo>
                    <a:pt x="25" y="152"/>
                  </a:lnTo>
                  <a:lnTo>
                    <a:pt x="17" y="181"/>
                  </a:lnTo>
                  <a:lnTo>
                    <a:pt x="23" y="206"/>
                  </a:lnTo>
                  <a:lnTo>
                    <a:pt x="35" y="200"/>
                  </a:lnTo>
                  <a:lnTo>
                    <a:pt x="40" y="220"/>
                  </a:lnTo>
                  <a:lnTo>
                    <a:pt x="35" y="253"/>
                  </a:lnTo>
                  <a:lnTo>
                    <a:pt x="40" y="301"/>
                  </a:lnTo>
                  <a:lnTo>
                    <a:pt x="48" y="320"/>
                  </a:lnTo>
                  <a:lnTo>
                    <a:pt x="65" y="320"/>
                  </a:lnTo>
                  <a:lnTo>
                    <a:pt x="88" y="306"/>
                  </a:lnTo>
                  <a:lnTo>
                    <a:pt x="103" y="301"/>
                  </a:lnTo>
                  <a:lnTo>
                    <a:pt x="111" y="291"/>
                  </a:lnTo>
                  <a:lnTo>
                    <a:pt x="132" y="282"/>
                  </a:lnTo>
                  <a:lnTo>
                    <a:pt x="178" y="291"/>
                  </a:lnTo>
                  <a:lnTo>
                    <a:pt x="195" y="301"/>
                  </a:lnTo>
                  <a:lnTo>
                    <a:pt x="204" y="277"/>
                  </a:lnTo>
                  <a:lnTo>
                    <a:pt x="394" y="264"/>
                  </a:lnTo>
                  <a:lnTo>
                    <a:pt x="470" y="219"/>
                  </a:lnTo>
                  <a:lnTo>
                    <a:pt x="341" y="205"/>
                  </a:lnTo>
                  <a:lnTo>
                    <a:pt x="265" y="205"/>
                  </a:lnTo>
                  <a:lnTo>
                    <a:pt x="197" y="205"/>
                  </a:lnTo>
                  <a:lnTo>
                    <a:pt x="181" y="177"/>
                  </a:lnTo>
                  <a:lnTo>
                    <a:pt x="135" y="177"/>
                  </a:lnTo>
                  <a:lnTo>
                    <a:pt x="120" y="172"/>
                  </a:lnTo>
                  <a:lnTo>
                    <a:pt x="101" y="162"/>
                  </a:lnTo>
                  <a:lnTo>
                    <a:pt x="94" y="143"/>
                  </a:lnTo>
                  <a:lnTo>
                    <a:pt x="97" y="124"/>
                  </a:lnTo>
                  <a:lnTo>
                    <a:pt x="93" y="106"/>
                  </a:lnTo>
                  <a:lnTo>
                    <a:pt x="84" y="91"/>
                  </a:lnTo>
                  <a:lnTo>
                    <a:pt x="90" y="67"/>
                  </a:lnTo>
                  <a:lnTo>
                    <a:pt x="107" y="52"/>
                  </a:lnTo>
                  <a:lnTo>
                    <a:pt x="105" y="29"/>
                  </a:lnTo>
                  <a:lnTo>
                    <a:pt x="88" y="0"/>
                  </a:lnTo>
                  <a:close/>
                </a:path>
              </a:pathLst>
            </a:custGeom>
            <a:solidFill>
              <a:schemeClr val="accent1"/>
            </a:solidFill>
            <a:ln w="9525">
              <a:noFill/>
              <a:round/>
              <a:headEnd/>
              <a:tailEnd/>
            </a:ln>
          </p:spPr>
          <p:txBody>
            <a:bodyPr>
              <a:prstTxWarp prst="textNoShape">
                <a:avLst/>
              </a:prstTxWarp>
            </a:bodyPr>
            <a:lstStyle/>
            <a:p>
              <a:endParaRPr lang="en-US"/>
            </a:p>
          </p:txBody>
        </p:sp>
      </p:grpSp>
      <p:sp>
        <p:nvSpPr>
          <p:cNvPr id="37891" name="AutoShape 26"/>
          <p:cNvSpPr>
            <a:spLocks noChangeArrowheads="1"/>
          </p:cNvSpPr>
          <p:nvPr/>
        </p:nvSpPr>
        <p:spPr bwMode="auto">
          <a:xfrm>
            <a:off x="2384425" y="506413"/>
            <a:ext cx="6478588" cy="5562600"/>
          </a:xfrm>
          <a:prstGeom prst="wedgeRoundRectCallout">
            <a:avLst>
              <a:gd name="adj1" fmla="val -60759"/>
              <a:gd name="adj2" fmla="val 1028"/>
              <a:gd name="adj3" fmla="val 16667"/>
            </a:avLst>
          </a:prstGeom>
          <a:solidFill>
            <a:schemeClr val="bg2"/>
          </a:solidFill>
          <a:ln w="76200" cap="sq">
            <a:solidFill>
              <a:schemeClr val="tx1"/>
            </a:solidFill>
            <a:miter lim="800000"/>
            <a:headEnd type="none" w="sm" len="sm"/>
            <a:tailEnd type="none" w="sm" len="sm"/>
          </a:ln>
        </p:spPr>
        <p:txBody>
          <a:bodyPr lIns="274320" rIns="274320" anchor="ctr">
            <a:prstTxWarp prst="textNoShape">
              <a:avLst/>
            </a:prstTxWarp>
          </a:bodyPr>
          <a:lstStyle/>
          <a:p>
            <a:pPr marL="457200" indent="-457200" algn="ctr">
              <a:spcBef>
                <a:spcPct val="0"/>
              </a:spcBef>
            </a:pPr>
            <a:r>
              <a:rPr lang="en-US" sz="3600"/>
              <a:t>Let’s now look at two other problems:</a:t>
            </a:r>
          </a:p>
          <a:p>
            <a:pPr marL="457200" indent="-457200" algn="ctr">
              <a:spcBef>
                <a:spcPct val="0"/>
              </a:spcBef>
            </a:pPr>
            <a:endParaRPr lang="en-US" sz="3600"/>
          </a:p>
          <a:p>
            <a:pPr marL="914400" lvl="1" indent="-457200">
              <a:spcBef>
                <a:spcPct val="0"/>
              </a:spcBef>
              <a:buFontTx/>
              <a:buAutoNum type="arabicPeriod"/>
            </a:pPr>
            <a:r>
              <a:rPr lang="en-US" sz="4400"/>
              <a:t> K-Clique</a:t>
            </a:r>
          </a:p>
          <a:p>
            <a:pPr marL="914400" lvl="1" indent="-457200">
              <a:spcBef>
                <a:spcPct val="0"/>
              </a:spcBef>
              <a:buFontTx/>
              <a:buAutoNum type="arabicPeriod"/>
            </a:pPr>
            <a:r>
              <a:rPr lang="en-US" sz="4400"/>
              <a:t> K-Independent   Set</a:t>
            </a:r>
          </a:p>
        </p:txBody>
      </p:sp>
    </p:spTree>
  </p:cSld>
  <p:clrMapOvr>
    <a:masterClrMapping/>
  </p:clrMapOvr>
  <p:transition spd="med">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Text Box 18"/>
          <p:cNvSpPr txBox="1">
            <a:spLocks noChangeArrowheads="1"/>
          </p:cNvSpPr>
          <p:nvPr/>
        </p:nvSpPr>
        <p:spPr bwMode="auto">
          <a:xfrm>
            <a:off x="3033713" y="309563"/>
            <a:ext cx="306070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K-Cliques</a:t>
            </a:r>
          </a:p>
        </p:txBody>
      </p:sp>
      <p:sp>
        <p:nvSpPr>
          <p:cNvPr id="640019" name="Text Box 19"/>
          <p:cNvSpPr txBox="1">
            <a:spLocks noChangeArrowheads="1"/>
          </p:cNvSpPr>
          <p:nvPr/>
        </p:nvSpPr>
        <p:spPr bwMode="auto">
          <a:xfrm>
            <a:off x="1103313" y="1355725"/>
            <a:ext cx="6837362" cy="946150"/>
          </a:xfrm>
          <a:prstGeom prst="rect">
            <a:avLst/>
          </a:prstGeom>
          <a:noFill/>
          <a:ln w="9525">
            <a:noFill/>
            <a:miter lim="800000"/>
            <a:headEnd/>
            <a:tailEnd/>
          </a:ln>
          <a:effectLst/>
        </p:spPr>
        <p:txBody>
          <a:bodyPr>
            <a:spAutoFit/>
          </a:bodyPr>
          <a:lstStyle/>
          <a:p>
            <a:pPr>
              <a:tabLst>
                <a:tab pos="858838" algn="l"/>
              </a:tabLst>
              <a:defRPr/>
            </a:pPr>
            <a:r>
              <a:rPr lang="en-US">
                <a:effectLst>
                  <a:outerShdw blurRad="38100" dist="38100" dir="2700000" algn="tl">
                    <a:srgbClr val="000000"/>
                  </a:outerShdw>
                </a:effectLst>
                <a:latin typeface="Arial Rounded MT Bold" pitchFamily="34" charset="0"/>
              </a:rPr>
              <a:t>A K-clique is a set of K nodes with all K(K-1)/2 possible edges between them</a:t>
            </a:r>
          </a:p>
        </p:txBody>
      </p:sp>
      <p:grpSp>
        <p:nvGrpSpPr>
          <p:cNvPr id="2" name="Group 40"/>
          <p:cNvGrpSpPr>
            <a:grpSpLocks/>
          </p:cNvGrpSpPr>
          <p:nvPr/>
        </p:nvGrpSpPr>
        <p:grpSpPr bwMode="auto">
          <a:xfrm>
            <a:off x="2193925" y="2667000"/>
            <a:ext cx="4800600" cy="2590800"/>
            <a:chOff x="1382" y="1680"/>
            <a:chExt cx="3024" cy="1632"/>
          </a:xfrm>
        </p:grpSpPr>
        <p:sp>
          <p:nvSpPr>
            <p:cNvPr id="38918" name="Oval 20"/>
            <p:cNvSpPr>
              <a:spLocks noChangeAspect="1" noChangeArrowheads="1"/>
            </p:cNvSpPr>
            <p:nvPr/>
          </p:nvSpPr>
          <p:spPr bwMode="auto">
            <a:xfrm>
              <a:off x="3398" y="172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8919" name="Oval 21"/>
            <p:cNvSpPr>
              <a:spLocks noChangeAspect="1" noChangeArrowheads="1"/>
            </p:cNvSpPr>
            <p:nvPr/>
          </p:nvSpPr>
          <p:spPr bwMode="auto">
            <a:xfrm>
              <a:off x="3398" y="25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8920" name="Oval 22"/>
            <p:cNvSpPr>
              <a:spLocks noChangeAspect="1" noChangeArrowheads="1"/>
            </p:cNvSpPr>
            <p:nvPr/>
          </p:nvSpPr>
          <p:spPr bwMode="auto">
            <a:xfrm>
              <a:off x="4166" y="25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8921" name="Oval 23"/>
            <p:cNvSpPr>
              <a:spLocks noChangeAspect="1" noChangeArrowheads="1"/>
            </p:cNvSpPr>
            <p:nvPr/>
          </p:nvSpPr>
          <p:spPr bwMode="auto">
            <a:xfrm>
              <a:off x="4166" y="172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38922" name="AutoShape 24"/>
            <p:cNvCxnSpPr>
              <a:cxnSpLocks noChangeShapeType="1"/>
              <a:stCxn id="38918" idx="6"/>
              <a:endCxn id="38921" idx="2"/>
            </p:cNvCxnSpPr>
            <p:nvPr/>
          </p:nvCxnSpPr>
          <p:spPr bwMode="auto">
            <a:xfrm>
              <a:off x="3638" y="1848"/>
              <a:ext cx="528" cy="0"/>
            </a:xfrm>
            <a:prstGeom prst="straightConnector1">
              <a:avLst/>
            </a:prstGeom>
            <a:noFill/>
            <a:ln w="57150" cap="sq">
              <a:solidFill>
                <a:schemeClr val="tx1"/>
              </a:solidFill>
              <a:round/>
              <a:headEnd type="none" w="sm" len="sm"/>
              <a:tailEnd type="none" w="sm" len="sm"/>
            </a:ln>
          </p:spPr>
        </p:cxnSp>
        <p:cxnSp>
          <p:nvCxnSpPr>
            <p:cNvPr id="38923" name="AutoShape 25"/>
            <p:cNvCxnSpPr>
              <a:cxnSpLocks noChangeShapeType="1"/>
              <a:stCxn id="38918" idx="4"/>
              <a:endCxn id="38919" idx="0"/>
            </p:cNvCxnSpPr>
            <p:nvPr/>
          </p:nvCxnSpPr>
          <p:spPr bwMode="auto">
            <a:xfrm>
              <a:off x="3518" y="1968"/>
              <a:ext cx="0" cy="624"/>
            </a:xfrm>
            <a:prstGeom prst="straightConnector1">
              <a:avLst/>
            </a:prstGeom>
            <a:noFill/>
            <a:ln w="57150" cap="sq">
              <a:solidFill>
                <a:schemeClr val="tx1"/>
              </a:solidFill>
              <a:round/>
              <a:headEnd type="none" w="sm" len="sm"/>
              <a:tailEnd type="none" w="sm" len="sm"/>
            </a:ln>
          </p:spPr>
        </p:cxnSp>
        <p:cxnSp>
          <p:nvCxnSpPr>
            <p:cNvPr id="38924" name="AutoShape 26"/>
            <p:cNvCxnSpPr>
              <a:cxnSpLocks noChangeShapeType="1"/>
              <a:stCxn id="38921" idx="4"/>
              <a:endCxn id="38920" idx="0"/>
            </p:cNvCxnSpPr>
            <p:nvPr/>
          </p:nvCxnSpPr>
          <p:spPr bwMode="auto">
            <a:xfrm>
              <a:off x="4286" y="1968"/>
              <a:ext cx="0" cy="624"/>
            </a:xfrm>
            <a:prstGeom prst="straightConnector1">
              <a:avLst/>
            </a:prstGeom>
            <a:noFill/>
            <a:ln w="57150" cap="sq">
              <a:solidFill>
                <a:schemeClr val="tx1"/>
              </a:solidFill>
              <a:round/>
              <a:headEnd type="none" w="sm" len="sm"/>
              <a:tailEnd type="none" w="sm" len="sm"/>
            </a:ln>
          </p:spPr>
        </p:cxnSp>
        <p:cxnSp>
          <p:nvCxnSpPr>
            <p:cNvPr id="38925" name="AutoShape 27"/>
            <p:cNvCxnSpPr>
              <a:cxnSpLocks noChangeShapeType="1"/>
              <a:stCxn id="38919" idx="6"/>
              <a:endCxn id="38920" idx="2"/>
            </p:cNvCxnSpPr>
            <p:nvPr/>
          </p:nvCxnSpPr>
          <p:spPr bwMode="auto">
            <a:xfrm>
              <a:off x="3638" y="2712"/>
              <a:ext cx="528" cy="0"/>
            </a:xfrm>
            <a:prstGeom prst="straightConnector1">
              <a:avLst/>
            </a:prstGeom>
            <a:noFill/>
            <a:ln w="57150" cap="sq">
              <a:solidFill>
                <a:schemeClr val="tx1"/>
              </a:solidFill>
              <a:round/>
              <a:headEnd type="none" w="sm" len="sm"/>
              <a:tailEnd type="none" w="sm" len="sm"/>
            </a:ln>
          </p:spPr>
        </p:cxnSp>
        <p:cxnSp>
          <p:nvCxnSpPr>
            <p:cNvPr id="38926" name="AutoShape 28"/>
            <p:cNvCxnSpPr>
              <a:cxnSpLocks noChangeShapeType="1"/>
              <a:stCxn id="38921" idx="3"/>
              <a:endCxn id="38919" idx="7"/>
            </p:cNvCxnSpPr>
            <p:nvPr/>
          </p:nvCxnSpPr>
          <p:spPr bwMode="auto">
            <a:xfrm flipH="1">
              <a:off x="3603" y="1933"/>
              <a:ext cx="598" cy="694"/>
            </a:xfrm>
            <a:prstGeom prst="straightConnector1">
              <a:avLst/>
            </a:prstGeom>
            <a:noFill/>
            <a:ln w="57150" cap="sq">
              <a:solidFill>
                <a:schemeClr val="tx1"/>
              </a:solidFill>
              <a:round/>
              <a:headEnd type="none" w="sm" len="sm"/>
              <a:tailEnd type="none" w="sm" len="sm"/>
            </a:ln>
          </p:spPr>
        </p:cxnSp>
        <p:cxnSp>
          <p:nvCxnSpPr>
            <p:cNvPr id="38927" name="AutoShape 29"/>
            <p:cNvCxnSpPr>
              <a:cxnSpLocks noChangeShapeType="1"/>
              <a:stCxn id="38918" idx="5"/>
              <a:endCxn id="38920" idx="1"/>
            </p:cNvCxnSpPr>
            <p:nvPr/>
          </p:nvCxnSpPr>
          <p:spPr bwMode="auto">
            <a:xfrm>
              <a:off x="3603" y="1933"/>
              <a:ext cx="598" cy="694"/>
            </a:xfrm>
            <a:prstGeom prst="straightConnector1">
              <a:avLst/>
            </a:prstGeom>
            <a:noFill/>
            <a:ln w="57150" cap="sq">
              <a:solidFill>
                <a:schemeClr val="tx1"/>
              </a:solidFill>
              <a:round/>
              <a:headEnd type="none" w="sm" len="sm"/>
              <a:tailEnd type="none" w="sm" len="sm"/>
            </a:ln>
          </p:spPr>
        </p:cxnSp>
        <p:sp>
          <p:nvSpPr>
            <p:cNvPr id="38928" name="Oval 30"/>
            <p:cNvSpPr>
              <a:spLocks noChangeAspect="1" noChangeArrowheads="1"/>
            </p:cNvSpPr>
            <p:nvPr/>
          </p:nvSpPr>
          <p:spPr bwMode="auto">
            <a:xfrm>
              <a:off x="2595" y="30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8929" name="Oval 31"/>
            <p:cNvSpPr>
              <a:spLocks noChangeAspect="1" noChangeArrowheads="1"/>
            </p:cNvSpPr>
            <p:nvPr/>
          </p:nvSpPr>
          <p:spPr bwMode="auto">
            <a:xfrm>
              <a:off x="1382" y="2544"/>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8930" name="Oval 32"/>
            <p:cNvSpPr>
              <a:spLocks noChangeAspect="1" noChangeArrowheads="1"/>
            </p:cNvSpPr>
            <p:nvPr/>
          </p:nvSpPr>
          <p:spPr bwMode="auto">
            <a:xfrm>
              <a:off x="2150" y="2544"/>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8931" name="Oval 33"/>
            <p:cNvSpPr>
              <a:spLocks noChangeAspect="1" noChangeArrowheads="1"/>
            </p:cNvSpPr>
            <p:nvPr/>
          </p:nvSpPr>
          <p:spPr bwMode="auto">
            <a:xfrm>
              <a:off x="2150" y="16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38932" name="AutoShape 34"/>
            <p:cNvCxnSpPr>
              <a:cxnSpLocks noChangeShapeType="1"/>
              <a:endCxn id="38929" idx="5"/>
            </p:cNvCxnSpPr>
            <p:nvPr/>
          </p:nvCxnSpPr>
          <p:spPr bwMode="auto">
            <a:xfrm flipH="1" flipV="1">
              <a:off x="1587" y="2749"/>
              <a:ext cx="1008" cy="419"/>
            </a:xfrm>
            <a:prstGeom prst="straightConnector1">
              <a:avLst/>
            </a:prstGeom>
            <a:noFill/>
            <a:ln w="57150" cap="sq">
              <a:solidFill>
                <a:schemeClr val="tx1"/>
              </a:solidFill>
              <a:round/>
              <a:headEnd type="none" w="sm" len="sm"/>
              <a:tailEnd type="none" w="sm" len="sm"/>
            </a:ln>
          </p:spPr>
        </p:cxnSp>
        <p:cxnSp>
          <p:nvCxnSpPr>
            <p:cNvPr id="38933" name="AutoShape 35"/>
            <p:cNvCxnSpPr>
              <a:cxnSpLocks noChangeShapeType="1"/>
              <a:stCxn id="38931" idx="4"/>
              <a:endCxn id="38930" idx="0"/>
            </p:cNvCxnSpPr>
            <p:nvPr/>
          </p:nvCxnSpPr>
          <p:spPr bwMode="auto">
            <a:xfrm>
              <a:off x="2270" y="1920"/>
              <a:ext cx="0" cy="624"/>
            </a:xfrm>
            <a:prstGeom prst="straightConnector1">
              <a:avLst/>
            </a:prstGeom>
            <a:noFill/>
            <a:ln w="57150" cap="sq">
              <a:solidFill>
                <a:schemeClr val="tx1"/>
              </a:solidFill>
              <a:round/>
              <a:headEnd type="none" w="sm" len="sm"/>
              <a:tailEnd type="none" w="sm" len="sm"/>
            </a:ln>
          </p:spPr>
        </p:cxnSp>
        <p:cxnSp>
          <p:nvCxnSpPr>
            <p:cNvPr id="38934" name="AutoShape 36"/>
            <p:cNvCxnSpPr>
              <a:cxnSpLocks noChangeShapeType="1"/>
              <a:stCxn id="38929" idx="6"/>
              <a:endCxn id="38930" idx="2"/>
            </p:cNvCxnSpPr>
            <p:nvPr/>
          </p:nvCxnSpPr>
          <p:spPr bwMode="auto">
            <a:xfrm>
              <a:off x="1622" y="2664"/>
              <a:ext cx="528" cy="0"/>
            </a:xfrm>
            <a:prstGeom prst="straightConnector1">
              <a:avLst/>
            </a:prstGeom>
            <a:noFill/>
            <a:ln w="57150" cap="sq">
              <a:solidFill>
                <a:schemeClr val="tx1"/>
              </a:solidFill>
              <a:round/>
              <a:headEnd type="none" w="sm" len="sm"/>
              <a:tailEnd type="none" w="sm" len="sm"/>
            </a:ln>
          </p:spPr>
        </p:cxnSp>
        <p:cxnSp>
          <p:nvCxnSpPr>
            <p:cNvPr id="38935" name="AutoShape 37"/>
            <p:cNvCxnSpPr>
              <a:cxnSpLocks noChangeShapeType="1"/>
              <a:stCxn id="38931" idx="3"/>
              <a:endCxn id="38929" idx="7"/>
            </p:cNvCxnSpPr>
            <p:nvPr/>
          </p:nvCxnSpPr>
          <p:spPr bwMode="auto">
            <a:xfrm flipH="1">
              <a:off x="1587" y="1885"/>
              <a:ext cx="598" cy="694"/>
            </a:xfrm>
            <a:prstGeom prst="straightConnector1">
              <a:avLst/>
            </a:prstGeom>
            <a:noFill/>
            <a:ln w="57150" cap="sq">
              <a:solidFill>
                <a:schemeClr val="tx1"/>
              </a:solidFill>
              <a:round/>
              <a:headEnd type="none" w="sm" len="sm"/>
              <a:tailEnd type="none" w="sm" len="sm"/>
            </a:ln>
          </p:spPr>
        </p:cxnSp>
        <p:cxnSp>
          <p:nvCxnSpPr>
            <p:cNvPr id="38936" name="AutoShape 38"/>
            <p:cNvCxnSpPr>
              <a:cxnSpLocks noChangeShapeType="1"/>
              <a:stCxn id="38928" idx="6"/>
              <a:endCxn id="38919" idx="3"/>
            </p:cNvCxnSpPr>
            <p:nvPr/>
          </p:nvCxnSpPr>
          <p:spPr bwMode="auto">
            <a:xfrm flipV="1">
              <a:off x="2835" y="2797"/>
              <a:ext cx="598" cy="395"/>
            </a:xfrm>
            <a:prstGeom prst="straightConnector1">
              <a:avLst/>
            </a:prstGeom>
            <a:noFill/>
            <a:ln w="57150" cap="sq">
              <a:solidFill>
                <a:schemeClr val="tx1"/>
              </a:solidFill>
              <a:round/>
              <a:headEnd type="none" w="sm" len="sm"/>
              <a:tailEnd type="none" w="sm" len="sm"/>
            </a:ln>
          </p:spPr>
        </p:cxnSp>
      </p:grpSp>
      <p:sp>
        <p:nvSpPr>
          <p:cNvPr id="640039" name="Text Box 39"/>
          <p:cNvSpPr txBox="1">
            <a:spLocks noChangeArrowheads="1"/>
          </p:cNvSpPr>
          <p:nvPr/>
        </p:nvSpPr>
        <p:spPr bwMode="auto">
          <a:xfrm>
            <a:off x="1785938" y="5646738"/>
            <a:ext cx="5364162"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This graph contains a 4-clique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40019"/>
                                        </p:tgtEl>
                                        <p:attrNameLst>
                                          <p:attrName>style.visibility</p:attrName>
                                        </p:attrNameLst>
                                      </p:cBhvr>
                                      <p:to>
                                        <p:strVal val="visible"/>
                                      </p:to>
                                    </p:set>
                                    <p:animEffect transition="in" filter="fade">
                                      <p:cBhvr>
                                        <p:cTn id="7" dur="500"/>
                                        <p:tgtEl>
                                          <p:spTgt spid="6400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40039"/>
                                        </p:tgtEl>
                                        <p:attrNameLst>
                                          <p:attrName>style.visibility</p:attrName>
                                        </p:attrNameLst>
                                      </p:cBhvr>
                                      <p:to>
                                        <p:strVal val="visible"/>
                                      </p:to>
                                    </p:set>
                                    <p:animEffect transition="in" filter="fade">
                                      <p:cBhvr>
                                        <p:cTn id="17" dur="500"/>
                                        <p:tgtEl>
                                          <p:spTgt spid="6400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0019" grpId="0"/>
      <p:bldP spid="640039" grpId="0"/>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39938" name="Group 2"/>
          <p:cNvGrpSpPr>
            <a:grpSpLocks/>
          </p:cNvGrpSpPr>
          <p:nvPr/>
        </p:nvGrpSpPr>
        <p:grpSpPr bwMode="auto">
          <a:xfrm>
            <a:off x="2074863" y="1433513"/>
            <a:ext cx="4953000" cy="4953000"/>
            <a:chOff x="1728" y="1200"/>
            <a:chExt cx="2160" cy="2160"/>
          </a:xfrm>
        </p:grpSpPr>
        <p:sp>
          <p:nvSpPr>
            <p:cNvPr id="39940" name="Oval 3"/>
            <p:cNvSpPr>
              <a:spLocks noChangeAspect="1" noChangeArrowheads="1"/>
            </p:cNvSpPr>
            <p:nvPr/>
          </p:nvSpPr>
          <p:spPr bwMode="auto">
            <a:xfrm>
              <a:off x="2880"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41" name="Oval 4"/>
            <p:cNvSpPr>
              <a:spLocks noChangeAspect="1" noChangeArrowheads="1"/>
            </p:cNvSpPr>
            <p:nvPr/>
          </p:nvSpPr>
          <p:spPr bwMode="auto">
            <a:xfrm>
              <a:off x="364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42" name="Oval 5"/>
            <p:cNvSpPr>
              <a:spLocks noChangeAspect="1" noChangeArrowheads="1"/>
            </p:cNvSpPr>
            <p:nvPr/>
          </p:nvSpPr>
          <p:spPr bwMode="auto">
            <a:xfrm>
              <a:off x="3072"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43" name="Oval 6"/>
            <p:cNvSpPr>
              <a:spLocks noChangeAspect="1" noChangeArrowheads="1"/>
            </p:cNvSpPr>
            <p:nvPr/>
          </p:nvSpPr>
          <p:spPr bwMode="auto">
            <a:xfrm>
              <a:off x="2088" y="256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44" name="Oval 7"/>
            <p:cNvSpPr>
              <a:spLocks noChangeAspect="1" noChangeArrowheads="1"/>
            </p:cNvSpPr>
            <p:nvPr/>
          </p:nvSpPr>
          <p:spPr bwMode="auto">
            <a:xfrm>
              <a:off x="172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45" name="Oval 8"/>
            <p:cNvSpPr>
              <a:spLocks noChangeAspect="1" noChangeArrowheads="1"/>
            </p:cNvSpPr>
            <p:nvPr/>
          </p:nvSpPr>
          <p:spPr bwMode="auto">
            <a:xfrm>
              <a:off x="172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46" name="Oval 9"/>
            <p:cNvSpPr>
              <a:spLocks noChangeAspect="1" noChangeArrowheads="1"/>
            </p:cNvSpPr>
            <p:nvPr/>
          </p:nvSpPr>
          <p:spPr bwMode="auto">
            <a:xfrm>
              <a:off x="2496" y="312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47" name="Oval 10"/>
            <p:cNvSpPr>
              <a:spLocks noChangeAspect="1" noChangeArrowheads="1"/>
            </p:cNvSpPr>
            <p:nvPr/>
          </p:nvSpPr>
          <p:spPr bwMode="auto">
            <a:xfrm>
              <a:off x="2640" y="153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48" name="Oval 11"/>
            <p:cNvSpPr>
              <a:spLocks noChangeAspect="1" noChangeArrowheads="1"/>
            </p:cNvSpPr>
            <p:nvPr/>
          </p:nvSpPr>
          <p:spPr bwMode="auto">
            <a:xfrm>
              <a:off x="2376"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49" name="Oval 12"/>
            <p:cNvSpPr>
              <a:spLocks noChangeAspect="1" noChangeArrowheads="1"/>
            </p:cNvSpPr>
            <p:nvPr/>
          </p:nvSpPr>
          <p:spPr bwMode="auto">
            <a:xfrm>
              <a:off x="3648" y="18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50" name="Oval 13"/>
            <p:cNvSpPr>
              <a:spLocks noChangeAspect="1" noChangeArrowheads="1"/>
            </p:cNvSpPr>
            <p:nvPr/>
          </p:nvSpPr>
          <p:spPr bwMode="auto">
            <a:xfrm>
              <a:off x="364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9951" name="Oval 14"/>
            <p:cNvSpPr>
              <a:spLocks noChangeAspect="1" noChangeArrowheads="1"/>
            </p:cNvSpPr>
            <p:nvPr/>
          </p:nvSpPr>
          <p:spPr bwMode="auto">
            <a:xfrm>
              <a:off x="1728" y="19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39952" name="AutoShape 15"/>
            <p:cNvCxnSpPr>
              <a:cxnSpLocks noChangeShapeType="1"/>
              <a:stCxn id="39948" idx="6"/>
              <a:endCxn id="39940" idx="2"/>
            </p:cNvCxnSpPr>
            <p:nvPr/>
          </p:nvCxnSpPr>
          <p:spPr bwMode="auto">
            <a:xfrm>
              <a:off x="2616" y="1320"/>
              <a:ext cx="264" cy="0"/>
            </a:xfrm>
            <a:prstGeom prst="straightConnector1">
              <a:avLst/>
            </a:prstGeom>
            <a:noFill/>
            <a:ln w="57150" cap="sq">
              <a:solidFill>
                <a:schemeClr val="tx1"/>
              </a:solidFill>
              <a:round/>
              <a:headEnd type="none" w="sm" len="sm"/>
              <a:tailEnd type="none" w="sm" len="sm"/>
            </a:ln>
          </p:spPr>
        </p:cxnSp>
        <p:cxnSp>
          <p:nvCxnSpPr>
            <p:cNvPr id="39953" name="AutoShape 16"/>
            <p:cNvCxnSpPr>
              <a:cxnSpLocks noChangeShapeType="1"/>
              <a:stCxn id="39940" idx="3"/>
              <a:endCxn id="39947" idx="7"/>
            </p:cNvCxnSpPr>
            <p:nvPr/>
          </p:nvCxnSpPr>
          <p:spPr bwMode="auto">
            <a:xfrm flipH="1">
              <a:off x="2845" y="1405"/>
              <a:ext cx="70" cy="166"/>
            </a:xfrm>
            <a:prstGeom prst="straightConnector1">
              <a:avLst/>
            </a:prstGeom>
            <a:noFill/>
            <a:ln w="57150" cap="sq">
              <a:solidFill>
                <a:schemeClr val="tx1"/>
              </a:solidFill>
              <a:round/>
              <a:headEnd type="none" w="sm" len="sm"/>
              <a:tailEnd type="none" w="sm" len="sm"/>
            </a:ln>
          </p:spPr>
        </p:cxnSp>
        <p:cxnSp>
          <p:nvCxnSpPr>
            <p:cNvPr id="39954" name="AutoShape 17"/>
            <p:cNvCxnSpPr>
              <a:cxnSpLocks noChangeShapeType="1"/>
              <a:stCxn id="39948" idx="5"/>
              <a:endCxn id="39947" idx="1"/>
            </p:cNvCxnSpPr>
            <p:nvPr/>
          </p:nvCxnSpPr>
          <p:spPr bwMode="auto">
            <a:xfrm>
              <a:off x="2581" y="1405"/>
              <a:ext cx="94" cy="166"/>
            </a:xfrm>
            <a:prstGeom prst="straightConnector1">
              <a:avLst/>
            </a:prstGeom>
            <a:noFill/>
            <a:ln w="57150" cap="sq">
              <a:solidFill>
                <a:schemeClr val="tx1"/>
              </a:solidFill>
              <a:round/>
              <a:headEnd type="none" w="sm" len="sm"/>
              <a:tailEnd type="none" w="sm" len="sm"/>
            </a:ln>
          </p:spPr>
        </p:cxnSp>
        <p:cxnSp>
          <p:nvCxnSpPr>
            <p:cNvPr id="39955" name="AutoShape 18"/>
            <p:cNvCxnSpPr>
              <a:cxnSpLocks noChangeShapeType="1"/>
              <a:stCxn id="39940" idx="5"/>
              <a:endCxn id="39950" idx="1"/>
            </p:cNvCxnSpPr>
            <p:nvPr/>
          </p:nvCxnSpPr>
          <p:spPr bwMode="auto">
            <a:xfrm>
              <a:off x="3085" y="1405"/>
              <a:ext cx="598" cy="910"/>
            </a:xfrm>
            <a:prstGeom prst="straightConnector1">
              <a:avLst/>
            </a:prstGeom>
            <a:noFill/>
            <a:ln w="57150" cap="sq">
              <a:solidFill>
                <a:schemeClr val="tx1"/>
              </a:solidFill>
              <a:round/>
              <a:headEnd type="none" w="sm" len="sm"/>
              <a:tailEnd type="none" w="sm" len="sm"/>
            </a:ln>
          </p:spPr>
        </p:cxnSp>
        <p:cxnSp>
          <p:nvCxnSpPr>
            <p:cNvPr id="39956" name="AutoShape 19"/>
            <p:cNvCxnSpPr>
              <a:cxnSpLocks noChangeShapeType="1"/>
              <a:stCxn id="39940" idx="4"/>
              <a:endCxn id="39941" idx="1"/>
            </p:cNvCxnSpPr>
            <p:nvPr/>
          </p:nvCxnSpPr>
          <p:spPr bwMode="auto">
            <a:xfrm>
              <a:off x="3000" y="1440"/>
              <a:ext cx="683" cy="1283"/>
            </a:xfrm>
            <a:prstGeom prst="straightConnector1">
              <a:avLst/>
            </a:prstGeom>
            <a:noFill/>
            <a:ln w="57150" cap="sq">
              <a:solidFill>
                <a:schemeClr val="tx1"/>
              </a:solidFill>
              <a:round/>
              <a:headEnd type="none" w="sm" len="sm"/>
              <a:tailEnd type="none" w="sm" len="sm"/>
            </a:ln>
          </p:spPr>
        </p:cxnSp>
        <p:cxnSp>
          <p:nvCxnSpPr>
            <p:cNvPr id="39957" name="AutoShape 20"/>
            <p:cNvCxnSpPr>
              <a:cxnSpLocks noChangeShapeType="1"/>
              <a:stCxn id="39947" idx="5"/>
              <a:endCxn id="39942" idx="1"/>
            </p:cNvCxnSpPr>
            <p:nvPr/>
          </p:nvCxnSpPr>
          <p:spPr bwMode="auto">
            <a:xfrm>
              <a:off x="2845" y="1741"/>
              <a:ext cx="262" cy="982"/>
            </a:xfrm>
            <a:prstGeom prst="straightConnector1">
              <a:avLst/>
            </a:prstGeom>
            <a:noFill/>
            <a:ln w="57150" cap="sq">
              <a:solidFill>
                <a:schemeClr val="tx1"/>
              </a:solidFill>
              <a:round/>
              <a:headEnd type="none" w="sm" len="sm"/>
              <a:tailEnd type="none" w="sm" len="sm"/>
            </a:ln>
          </p:spPr>
        </p:cxnSp>
        <p:cxnSp>
          <p:nvCxnSpPr>
            <p:cNvPr id="39958" name="AutoShape 21"/>
            <p:cNvCxnSpPr>
              <a:cxnSpLocks noChangeShapeType="1"/>
              <a:stCxn id="39951" idx="7"/>
              <a:endCxn id="39947" idx="2"/>
            </p:cNvCxnSpPr>
            <p:nvPr/>
          </p:nvCxnSpPr>
          <p:spPr bwMode="auto">
            <a:xfrm flipV="1">
              <a:off x="1933" y="1656"/>
              <a:ext cx="707" cy="371"/>
            </a:xfrm>
            <a:prstGeom prst="straightConnector1">
              <a:avLst/>
            </a:prstGeom>
            <a:noFill/>
            <a:ln w="57150" cap="sq">
              <a:solidFill>
                <a:schemeClr val="tx1"/>
              </a:solidFill>
              <a:round/>
              <a:headEnd type="none" w="sm" len="sm"/>
              <a:tailEnd type="none" w="sm" len="sm"/>
            </a:ln>
          </p:spPr>
        </p:cxnSp>
        <p:cxnSp>
          <p:nvCxnSpPr>
            <p:cNvPr id="39959" name="AutoShape 22"/>
            <p:cNvCxnSpPr>
              <a:cxnSpLocks noChangeShapeType="1"/>
              <a:stCxn id="39947" idx="6"/>
              <a:endCxn id="39949" idx="2"/>
            </p:cNvCxnSpPr>
            <p:nvPr/>
          </p:nvCxnSpPr>
          <p:spPr bwMode="auto">
            <a:xfrm>
              <a:off x="2880" y="1656"/>
              <a:ext cx="768" cy="336"/>
            </a:xfrm>
            <a:prstGeom prst="straightConnector1">
              <a:avLst/>
            </a:prstGeom>
            <a:noFill/>
            <a:ln w="57150" cap="sq">
              <a:solidFill>
                <a:schemeClr val="tx1"/>
              </a:solidFill>
              <a:round/>
              <a:headEnd type="none" w="sm" len="sm"/>
              <a:tailEnd type="none" w="sm" len="sm"/>
            </a:ln>
          </p:spPr>
        </p:cxnSp>
        <p:cxnSp>
          <p:nvCxnSpPr>
            <p:cNvPr id="39960" name="AutoShape 23"/>
            <p:cNvCxnSpPr>
              <a:cxnSpLocks noChangeShapeType="1"/>
              <a:stCxn id="39951" idx="6"/>
              <a:endCxn id="39950" idx="2"/>
            </p:cNvCxnSpPr>
            <p:nvPr/>
          </p:nvCxnSpPr>
          <p:spPr bwMode="auto">
            <a:xfrm>
              <a:off x="1968" y="2112"/>
              <a:ext cx="1680" cy="288"/>
            </a:xfrm>
            <a:prstGeom prst="straightConnector1">
              <a:avLst/>
            </a:prstGeom>
            <a:noFill/>
            <a:ln w="57150" cap="sq">
              <a:solidFill>
                <a:schemeClr val="tx1"/>
              </a:solidFill>
              <a:round/>
              <a:headEnd type="none" w="sm" len="sm"/>
              <a:tailEnd type="none" w="sm" len="sm"/>
            </a:ln>
          </p:spPr>
        </p:cxnSp>
        <p:cxnSp>
          <p:nvCxnSpPr>
            <p:cNvPr id="39961" name="AutoShape 24"/>
            <p:cNvCxnSpPr>
              <a:cxnSpLocks noChangeShapeType="1"/>
              <a:stCxn id="39946" idx="0"/>
              <a:endCxn id="39947" idx="4"/>
            </p:cNvCxnSpPr>
            <p:nvPr/>
          </p:nvCxnSpPr>
          <p:spPr bwMode="auto">
            <a:xfrm flipV="1">
              <a:off x="2616" y="1776"/>
              <a:ext cx="144" cy="1344"/>
            </a:xfrm>
            <a:prstGeom prst="straightConnector1">
              <a:avLst/>
            </a:prstGeom>
            <a:noFill/>
            <a:ln w="57150" cap="sq">
              <a:solidFill>
                <a:schemeClr val="tx1"/>
              </a:solidFill>
              <a:round/>
              <a:headEnd type="none" w="sm" len="sm"/>
              <a:tailEnd type="none" w="sm" len="sm"/>
            </a:ln>
          </p:spPr>
        </p:cxnSp>
        <p:cxnSp>
          <p:nvCxnSpPr>
            <p:cNvPr id="39962" name="AutoShape 25"/>
            <p:cNvCxnSpPr>
              <a:cxnSpLocks noChangeShapeType="1"/>
              <a:stCxn id="39946" idx="6"/>
              <a:endCxn id="39942" idx="3"/>
            </p:cNvCxnSpPr>
            <p:nvPr/>
          </p:nvCxnSpPr>
          <p:spPr bwMode="auto">
            <a:xfrm flipV="1">
              <a:off x="2736" y="2893"/>
              <a:ext cx="371" cy="347"/>
            </a:xfrm>
            <a:prstGeom prst="straightConnector1">
              <a:avLst/>
            </a:prstGeom>
            <a:noFill/>
            <a:ln w="57150" cap="sq">
              <a:solidFill>
                <a:schemeClr val="tx1"/>
              </a:solidFill>
              <a:round/>
              <a:headEnd type="none" w="sm" len="sm"/>
              <a:tailEnd type="none" w="sm" len="sm"/>
            </a:ln>
          </p:spPr>
        </p:cxnSp>
        <p:cxnSp>
          <p:nvCxnSpPr>
            <p:cNvPr id="39963" name="AutoShape 26"/>
            <p:cNvCxnSpPr>
              <a:cxnSpLocks noChangeShapeType="1"/>
              <a:stCxn id="39945" idx="5"/>
              <a:endCxn id="39942" idx="2"/>
            </p:cNvCxnSpPr>
            <p:nvPr/>
          </p:nvCxnSpPr>
          <p:spPr bwMode="auto">
            <a:xfrm flipV="1">
              <a:off x="1933" y="2808"/>
              <a:ext cx="1139" cy="85"/>
            </a:xfrm>
            <a:prstGeom prst="straightConnector1">
              <a:avLst/>
            </a:prstGeom>
            <a:noFill/>
            <a:ln w="57150" cap="sq">
              <a:solidFill>
                <a:schemeClr val="tx1"/>
              </a:solidFill>
              <a:round/>
              <a:headEnd type="none" w="sm" len="sm"/>
              <a:tailEnd type="none" w="sm" len="sm"/>
            </a:ln>
          </p:spPr>
        </p:cxnSp>
        <p:cxnSp>
          <p:nvCxnSpPr>
            <p:cNvPr id="39964" name="AutoShape 27"/>
            <p:cNvCxnSpPr>
              <a:cxnSpLocks noChangeShapeType="1"/>
              <a:stCxn id="39942" idx="6"/>
              <a:endCxn id="39941" idx="2"/>
            </p:cNvCxnSpPr>
            <p:nvPr/>
          </p:nvCxnSpPr>
          <p:spPr bwMode="auto">
            <a:xfrm>
              <a:off x="3312" y="2808"/>
              <a:ext cx="336" cy="0"/>
            </a:xfrm>
            <a:prstGeom prst="straightConnector1">
              <a:avLst/>
            </a:prstGeom>
            <a:noFill/>
            <a:ln w="57150" cap="sq">
              <a:solidFill>
                <a:schemeClr val="tx1"/>
              </a:solidFill>
              <a:round/>
              <a:headEnd type="none" w="sm" len="sm"/>
              <a:tailEnd type="none" w="sm" len="sm"/>
            </a:ln>
          </p:spPr>
        </p:cxnSp>
        <p:cxnSp>
          <p:nvCxnSpPr>
            <p:cNvPr id="39965" name="AutoShape 28"/>
            <p:cNvCxnSpPr>
              <a:cxnSpLocks noChangeShapeType="1"/>
              <a:stCxn id="39944" idx="4"/>
              <a:endCxn id="39945" idx="0"/>
            </p:cNvCxnSpPr>
            <p:nvPr/>
          </p:nvCxnSpPr>
          <p:spPr bwMode="auto">
            <a:xfrm>
              <a:off x="1848" y="2520"/>
              <a:ext cx="0" cy="168"/>
            </a:xfrm>
            <a:prstGeom prst="straightConnector1">
              <a:avLst/>
            </a:prstGeom>
            <a:noFill/>
            <a:ln w="57150" cap="sq">
              <a:solidFill>
                <a:schemeClr val="tx1"/>
              </a:solidFill>
              <a:round/>
              <a:headEnd type="none" w="sm" len="sm"/>
              <a:tailEnd type="none" w="sm" len="sm"/>
            </a:ln>
          </p:spPr>
        </p:cxnSp>
        <p:cxnSp>
          <p:nvCxnSpPr>
            <p:cNvPr id="39966" name="AutoShape 29"/>
            <p:cNvCxnSpPr>
              <a:cxnSpLocks noChangeShapeType="1"/>
              <a:stCxn id="39951" idx="4"/>
              <a:endCxn id="39944" idx="0"/>
            </p:cNvCxnSpPr>
            <p:nvPr/>
          </p:nvCxnSpPr>
          <p:spPr bwMode="auto">
            <a:xfrm>
              <a:off x="1848" y="2232"/>
              <a:ext cx="0" cy="48"/>
            </a:xfrm>
            <a:prstGeom prst="straightConnector1">
              <a:avLst/>
            </a:prstGeom>
            <a:noFill/>
            <a:ln w="57150" cap="sq">
              <a:solidFill>
                <a:schemeClr val="tx1"/>
              </a:solidFill>
              <a:round/>
              <a:headEnd type="none" w="sm" len="sm"/>
              <a:tailEnd type="none" w="sm" len="sm"/>
            </a:ln>
          </p:spPr>
        </p:cxnSp>
        <p:cxnSp>
          <p:nvCxnSpPr>
            <p:cNvPr id="39967" name="AutoShape 30"/>
            <p:cNvCxnSpPr>
              <a:cxnSpLocks noChangeShapeType="1"/>
              <a:stCxn id="39944" idx="5"/>
              <a:endCxn id="39943" idx="1"/>
            </p:cNvCxnSpPr>
            <p:nvPr/>
          </p:nvCxnSpPr>
          <p:spPr bwMode="auto">
            <a:xfrm>
              <a:off x="1933" y="2485"/>
              <a:ext cx="190" cy="118"/>
            </a:xfrm>
            <a:prstGeom prst="straightConnector1">
              <a:avLst/>
            </a:prstGeom>
            <a:noFill/>
            <a:ln w="57150" cap="sq">
              <a:solidFill>
                <a:schemeClr val="tx1"/>
              </a:solidFill>
              <a:round/>
              <a:headEnd type="none" w="sm" len="sm"/>
              <a:tailEnd type="none" w="sm" len="sm"/>
            </a:ln>
          </p:spPr>
        </p:cxnSp>
        <p:cxnSp>
          <p:nvCxnSpPr>
            <p:cNvPr id="39968" name="AutoShape 31"/>
            <p:cNvCxnSpPr>
              <a:cxnSpLocks noChangeShapeType="1"/>
              <a:stCxn id="39943" idx="2"/>
              <a:endCxn id="39945" idx="6"/>
            </p:cNvCxnSpPr>
            <p:nvPr/>
          </p:nvCxnSpPr>
          <p:spPr bwMode="auto">
            <a:xfrm flipH="1">
              <a:off x="1968" y="2688"/>
              <a:ext cx="120" cy="120"/>
            </a:xfrm>
            <a:prstGeom prst="straightConnector1">
              <a:avLst/>
            </a:prstGeom>
            <a:noFill/>
            <a:ln w="57150" cap="sq">
              <a:solidFill>
                <a:schemeClr val="tx1"/>
              </a:solidFill>
              <a:round/>
              <a:headEnd type="none" w="sm" len="sm"/>
              <a:tailEnd type="none" w="sm" len="sm"/>
            </a:ln>
          </p:spPr>
        </p:cxnSp>
        <p:cxnSp>
          <p:nvCxnSpPr>
            <p:cNvPr id="39969" name="AutoShape 32"/>
            <p:cNvCxnSpPr>
              <a:cxnSpLocks noChangeShapeType="1"/>
              <a:stCxn id="39943" idx="7"/>
              <a:endCxn id="39949" idx="3"/>
            </p:cNvCxnSpPr>
            <p:nvPr/>
          </p:nvCxnSpPr>
          <p:spPr bwMode="auto">
            <a:xfrm flipV="1">
              <a:off x="2293" y="2077"/>
              <a:ext cx="1390" cy="526"/>
            </a:xfrm>
            <a:prstGeom prst="straightConnector1">
              <a:avLst/>
            </a:prstGeom>
            <a:noFill/>
            <a:ln w="57150" cap="sq">
              <a:solidFill>
                <a:schemeClr val="tx1"/>
              </a:solidFill>
              <a:round/>
              <a:headEnd type="none" w="sm" len="sm"/>
              <a:tailEnd type="none" w="sm" len="sm"/>
            </a:ln>
          </p:spPr>
        </p:cxnSp>
        <p:cxnSp>
          <p:nvCxnSpPr>
            <p:cNvPr id="39970" name="AutoShape 33"/>
            <p:cNvCxnSpPr>
              <a:cxnSpLocks noChangeShapeType="1"/>
              <a:stCxn id="39949" idx="4"/>
              <a:endCxn id="39950" idx="0"/>
            </p:cNvCxnSpPr>
            <p:nvPr/>
          </p:nvCxnSpPr>
          <p:spPr bwMode="auto">
            <a:xfrm>
              <a:off x="3768" y="2112"/>
              <a:ext cx="0" cy="168"/>
            </a:xfrm>
            <a:prstGeom prst="straightConnector1">
              <a:avLst/>
            </a:prstGeom>
            <a:noFill/>
            <a:ln w="57150" cap="sq">
              <a:solidFill>
                <a:schemeClr val="tx1"/>
              </a:solidFill>
              <a:round/>
              <a:headEnd type="none" w="sm" len="sm"/>
              <a:tailEnd type="none" w="sm" len="sm"/>
            </a:ln>
          </p:spPr>
        </p:cxnSp>
        <p:cxnSp>
          <p:nvCxnSpPr>
            <p:cNvPr id="39971" name="AutoShape 34"/>
            <p:cNvCxnSpPr>
              <a:cxnSpLocks noChangeShapeType="1"/>
              <a:stCxn id="39950" idx="4"/>
              <a:endCxn id="39941" idx="0"/>
            </p:cNvCxnSpPr>
            <p:nvPr/>
          </p:nvCxnSpPr>
          <p:spPr bwMode="auto">
            <a:xfrm>
              <a:off x="3768" y="2520"/>
              <a:ext cx="0" cy="168"/>
            </a:xfrm>
            <a:prstGeom prst="straightConnector1">
              <a:avLst/>
            </a:prstGeom>
            <a:noFill/>
            <a:ln w="57150" cap="sq">
              <a:solidFill>
                <a:schemeClr val="tx1"/>
              </a:solidFill>
              <a:round/>
              <a:headEnd type="none" w="sm" len="sm"/>
              <a:tailEnd type="none" w="sm" len="sm"/>
            </a:ln>
          </p:spPr>
        </p:cxnSp>
      </p:grpSp>
      <p:sp>
        <p:nvSpPr>
          <p:cNvPr id="39939" name="Text Box 35"/>
          <p:cNvSpPr txBox="1">
            <a:spLocks noChangeArrowheads="1"/>
          </p:cNvSpPr>
          <p:nvPr/>
        </p:nvSpPr>
        <p:spPr bwMode="auto">
          <a:xfrm>
            <a:off x="668338" y="255588"/>
            <a:ext cx="779145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A Graph Named “Gadget”</a:t>
            </a:r>
          </a:p>
        </p:txBody>
      </p:sp>
    </p:spTree>
  </p:cSld>
  <p:clrMapOvr>
    <a:masterClrMapping/>
  </p:clrMapOvr>
  <p:transition spd="med">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Text Box 4"/>
          <p:cNvSpPr txBox="1">
            <a:spLocks noChangeArrowheads="1"/>
          </p:cNvSpPr>
          <p:nvPr/>
        </p:nvSpPr>
        <p:spPr bwMode="auto">
          <a:xfrm>
            <a:off x="407988" y="1533525"/>
            <a:ext cx="8347075" cy="1190625"/>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3600"/>
              <a:t>Given: (G, k)</a:t>
            </a:r>
            <a:br>
              <a:rPr lang="en-US" sz="3600"/>
            </a:br>
            <a:r>
              <a:rPr lang="en-US" sz="3600"/>
              <a:t>Question: Does G contain a k-clique?</a:t>
            </a:r>
          </a:p>
        </p:txBody>
      </p:sp>
      <p:sp>
        <p:nvSpPr>
          <p:cNvPr id="642053" name="Text Box 5"/>
          <p:cNvSpPr txBox="1">
            <a:spLocks noChangeArrowheads="1"/>
          </p:cNvSpPr>
          <p:nvPr/>
        </p:nvSpPr>
        <p:spPr bwMode="auto">
          <a:xfrm>
            <a:off x="1004888" y="3170238"/>
            <a:ext cx="7354887" cy="946150"/>
          </a:xfrm>
          <a:prstGeom prst="rect">
            <a:avLst/>
          </a:prstGeom>
          <a:noFill/>
          <a:ln w="9525">
            <a:noFill/>
            <a:miter lim="800000"/>
            <a:headEnd/>
            <a:tailEnd/>
          </a:ln>
          <a:effectLst/>
        </p:spPr>
        <p:txBody>
          <a:bodyPr>
            <a:prstTxWarp prst="textNoShape">
              <a:avLst/>
            </a:prstTxWarp>
            <a:spAutoFit/>
          </a:bodyPr>
          <a:lstStyle/>
          <a:p>
            <a:pPr>
              <a:tabLst>
                <a:tab pos="858838" algn="l"/>
              </a:tabLst>
              <a:defRPr/>
            </a:pPr>
            <a:r>
              <a:rPr lang="en-US">
                <a:effectLst>
                  <a:outerShdw blurRad="38100" dist="38100" dir="2700000" algn="tl">
                    <a:srgbClr val="000000"/>
                  </a:outerShdw>
                </a:effectLst>
              </a:rPr>
              <a:t>BRUTE FORCE: Try out all  n choose k possible locations for the k clique</a:t>
            </a:r>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42053"/>
                                        </p:tgtEl>
                                        <p:attrNameLst>
                                          <p:attrName>style.visibility</p:attrName>
                                        </p:attrNameLst>
                                      </p:cBhvr>
                                      <p:to>
                                        <p:strVal val="visible"/>
                                      </p:to>
                                    </p:set>
                                    <p:animEffect transition="in" filter="fade">
                                      <p:cBhvr>
                                        <p:cTn id="7" dur="500"/>
                                        <p:tgtEl>
                                          <p:spTgt spid="64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2053" grpId="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4"/>
          <p:cNvGrpSpPr>
            <a:grpSpLocks/>
          </p:cNvGrpSpPr>
          <p:nvPr/>
        </p:nvGrpSpPr>
        <p:grpSpPr bwMode="auto">
          <a:xfrm>
            <a:off x="849313" y="2919413"/>
            <a:ext cx="4800600" cy="2590800"/>
            <a:chOff x="576" y="2160"/>
            <a:chExt cx="3024" cy="1632"/>
          </a:xfrm>
        </p:grpSpPr>
        <p:sp>
          <p:nvSpPr>
            <p:cNvPr id="41993" name="Oval 5"/>
            <p:cNvSpPr>
              <a:spLocks noChangeAspect="1" noChangeArrowheads="1"/>
            </p:cNvSpPr>
            <p:nvPr/>
          </p:nvSpPr>
          <p:spPr bwMode="auto">
            <a:xfrm>
              <a:off x="2592" y="220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1994" name="Oval 6"/>
            <p:cNvSpPr>
              <a:spLocks noChangeAspect="1" noChangeArrowheads="1"/>
            </p:cNvSpPr>
            <p:nvPr/>
          </p:nvSpPr>
          <p:spPr bwMode="auto">
            <a:xfrm>
              <a:off x="2592" y="30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1995" name="Oval 7"/>
            <p:cNvSpPr>
              <a:spLocks noChangeAspect="1" noChangeArrowheads="1"/>
            </p:cNvSpPr>
            <p:nvPr/>
          </p:nvSpPr>
          <p:spPr bwMode="auto">
            <a:xfrm>
              <a:off x="3360" y="30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1996" name="Oval 8"/>
            <p:cNvSpPr>
              <a:spLocks noChangeAspect="1" noChangeArrowheads="1"/>
            </p:cNvSpPr>
            <p:nvPr/>
          </p:nvSpPr>
          <p:spPr bwMode="auto">
            <a:xfrm>
              <a:off x="3360" y="220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41997" name="AutoShape 9"/>
            <p:cNvCxnSpPr>
              <a:cxnSpLocks noChangeShapeType="1"/>
              <a:stCxn id="41993" idx="6"/>
              <a:endCxn id="41996" idx="2"/>
            </p:cNvCxnSpPr>
            <p:nvPr/>
          </p:nvCxnSpPr>
          <p:spPr bwMode="auto">
            <a:xfrm>
              <a:off x="2832" y="2328"/>
              <a:ext cx="528" cy="0"/>
            </a:xfrm>
            <a:prstGeom prst="straightConnector1">
              <a:avLst/>
            </a:prstGeom>
            <a:noFill/>
            <a:ln w="57150" cap="sq">
              <a:solidFill>
                <a:schemeClr val="tx1"/>
              </a:solidFill>
              <a:round/>
              <a:headEnd type="none" w="sm" len="sm"/>
              <a:tailEnd type="none" w="sm" len="sm"/>
            </a:ln>
          </p:spPr>
        </p:cxnSp>
        <p:cxnSp>
          <p:nvCxnSpPr>
            <p:cNvPr id="41998" name="AutoShape 10"/>
            <p:cNvCxnSpPr>
              <a:cxnSpLocks noChangeShapeType="1"/>
              <a:stCxn id="41993" idx="4"/>
              <a:endCxn id="41994" idx="0"/>
            </p:cNvCxnSpPr>
            <p:nvPr/>
          </p:nvCxnSpPr>
          <p:spPr bwMode="auto">
            <a:xfrm>
              <a:off x="2712" y="2448"/>
              <a:ext cx="0" cy="624"/>
            </a:xfrm>
            <a:prstGeom prst="straightConnector1">
              <a:avLst/>
            </a:prstGeom>
            <a:noFill/>
            <a:ln w="57150" cap="sq">
              <a:solidFill>
                <a:schemeClr val="tx1"/>
              </a:solidFill>
              <a:round/>
              <a:headEnd type="none" w="sm" len="sm"/>
              <a:tailEnd type="none" w="sm" len="sm"/>
            </a:ln>
          </p:spPr>
        </p:cxnSp>
        <p:cxnSp>
          <p:nvCxnSpPr>
            <p:cNvPr id="41999" name="AutoShape 11"/>
            <p:cNvCxnSpPr>
              <a:cxnSpLocks noChangeShapeType="1"/>
              <a:stCxn id="41996" idx="4"/>
              <a:endCxn id="41995" idx="0"/>
            </p:cNvCxnSpPr>
            <p:nvPr/>
          </p:nvCxnSpPr>
          <p:spPr bwMode="auto">
            <a:xfrm>
              <a:off x="3480" y="2448"/>
              <a:ext cx="0" cy="624"/>
            </a:xfrm>
            <a:prstGeom prst="straightConnector1">
              <a:avLst/>
            </a:prstGeom>
            <a:noFill/>
            <a:ln w="57150" cap="sq">
              <a:solidFill>
                <a:schemeClr val="tx1"/>
              </a:solidFill>
              <a:round/>
              <a:headEnd type="none" w="sm" len="sm"/>
              <a:tailEnd type="none" w="sm" len="sm"/>
            </a:ln>
          </p:spPr>
        </p:cxnSp>
        <p:cxnSp>
          <p:nvCxnSpPr>
            <p:cNvPr id="42000" name="AutoShape 12"/>
            <p:cNvCxnSpPr>
              <a:cxnSpLocks noChangeShapeType="1"/>
              <a:stCxn id="41994" idx="6"/>
              <a:endCxn id="41995" idx="2"/>
            </p:cNvCxnSpPr>
            <p:nvPr/>
          </p:nvCxnSpPr>
          <p:spPr bwMode="auto">
            <a:xfrm>
              <a:off x="2832" y="3192"/>
              <a:ext cx="528" cy="0"/>
            </a:xfrm>
            <a:prstGeom prst="straightConnector1">
              <a:avLst/>
            </a:prstGeom>
            <a:noFill/>
            <a:ln w="57150" cap="sq">
              <a:solidFill>
                <a:schemeClr val="tx1"/>
              </a:solidFill>
              <a:round/>
              <a:headEnd type="none" w="sm" len="sm"/>
              <a:tailEnd type="none" w="sm" len="sm"/>
            </a:ln>
          </p:spPr>
        </p:cxnSp>
        <p:cxnSp>
          <p:nvCxnSpPr>
            <p:cNvPr id="42001" name="AutoShape 13"/>
            <p:cNvCxnSpPr>
              <a:cxnSpLocks noChangeShapeType="1"/>
              <a:stCxn id="41996" idx="3"/>
              <a:endCxn id="41994" idx="7"/>
            </p:cNvCxnSpPr>
            <p:nvPr/>
          </p:nvCxnSpPr>
          <p:spPr bwMode="auto">
            <a:xfrm flipH="1">
              <a:off x="2797" y="2413"/>
              <a:ext cx="598" cy="694"/>
            </a:xfrm>
            <a:prstGeom prst="straightConnector1">
              <a:avLst/>
            </a:prstGeom>
            <a:noFill/>
            <a:ln w="57150" cap="sq">
              <a:solidFill>
                <a:schemeClr val="tx1"/>
              </a:solidFill>
              <a:round/>
              <a:headEnd type="none" w="sm" len="sm"/>
              <a:tailEnd type="none" w="sm" len="sm"/>
            </a:ln>
          </p:spPr>
        </p:cxnSp>
        <p:cxnSp>
          <p:nvCxnSpPr>
            <p:cNvPr id="42002" name="AutoShape 14"/>
            <p:cNvCxnSpPr>
              <a:cxnSpLocks noChangeShapeType="1"/>
              <a:stCxn id="41993" idx="5"/>
              <a:endCxn id="41995" idx="1"/>
            </p:cNvCxnSpPr>
            <p:nvPr/>
          </p:nvCxnSpPr>
          <p:spPr bwMode="auto">
            <a:xfrm>
              <a:off x="2797" y="2413"/>
              <a:ext cx="598" cy="694"/>
            </a:xfrm>
            <a:prstGeom prst="straightConnector1">
              <a:avLst/>
            </a:prstGeom>
            <a:noFill/>
            <a:ln w="57150" cap="sq">
              <a:solidFill>
                <a:schemeClr val="tx1"/>
              </a:solidFill>
              <a:round/>
              <a:headEnd type="none" w="sm" len="sm"/>
              <a:tailEnd type="none" w="sm" len="sm"/>
            </a:ln>
          </p:spPr>
        </p:cxnSp>
        <p:sp>
          <p:nvSpPr>
            <p:cNvPr id="42003" name="Oval 15"/>
            <p:cNvSpPr>
              <a:spLocks noChangeAspect="1" noChangeArrowheads="1"/>
            </p:cNvSpPr>
            <p:nvPr/>
          </p:nvSpPr>
          <p:spPr bwMode="auto">
            <a:xfrm>
              <a:off x="1789" y="355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2004" name="Oval 16"/>
            <p:cNvSpPr>
              <a:spLocks noChangeAspect="1" noChangeArrowheads="1"/>
            </p:cNvSpPr>
            <p:nvPr/>
          </p:nvSpPr>
          <p:spPr bwMode="auto">
            <a:xfrm>
              <a:off x="576" y="3024"/>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2005" name="Oval 17"/>
            <p:cNvSpPr>
              <a:spLocks noChangeAspect="1" noChangeArrowheads="1"/>
            </p:cNvSpPr>
            <p:nvPr/>
          </p:nvSpPr>
          <p:spPr bwMode="auto">
            <a:xfrm>
              <a:off x="1344" y="3024"/>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2006" name="Oval 18"/>
            <p:cNvSpPr>
              <a:spLocks noChangeAspect="1" noChangeArrowheads="1"/>
            </p:cNvSpPr>
            <p:nvPr/>
          </p:nvSpPr>
          <p:spPr bwMode="auto">
            <a:xfrm>
              <a:off x="1344" y="216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42007" name="AutoShape 19"/>
            <p:cNvCxnSpPr>
              <a:cxnSpLocks noChangeShapeType="1"/>
              <a:endCxn id="42004" idx="5"/>
            </p:cNvCxnSpPr>
            <p:nvPr/>
          </p:nvCxnSpPr>
          <p:spPr bwMode="auto">
            <a:xfrm flipH="1" flipV="1">
              <a:off x="781" y="3229"/>
              <a:ext cx="1008" cy="419"/>
            </a:xfrm>
            <a:prstGeom prst="straightConnector1">
              <a:avLst/>
            </a:prstGeom>
            <a:noFill/>
            <a:ln w="57150" cap="sq">
              <a:solidFill>
                <a:schemeClr val="tx1"/>
              </a:solidFill>
              <a:round/>
              <a:headEnd type="none" w="sm" len="sm"/>
              <a:tailEnd type="none" w="sm" len="sm"/>
            </a:ln>
          </p:spPr>
        </p:cxnSp>
        <p:cxnSp>
          <p:nvCxnSpPr>
            <p:cNvPr id="42008" name="AutoShape 20"/>
            <p:cNvCxnSpPr>
              <a:cxnSpLocks noChangeShapeType="1"/>
              <a:stCxn id="42006" idx="4"/>
              <a:endCxn id="42005" idx="0"/>
            </p:cNvCxnSpPr>
            <p:nvPr/>
          </p:nvCxnSpPr>
          <p:spPr bwMode="auto">
            <a:xfrm>
              <a:off x="1464" y="2400"/>
              <a:ext cx="0" cy="624"/>
            </a:xfrm>
            <a:prstGeom prst="straightConnector1">
              <a:avLst/>
            </a:prstGeom>
            <a:noFill/>
            <a:ln w="57150" cap="sq">
              <a:solidFill>
                <a:schemeClr val="tx1"/>
              </a:solidFill>
              <a:round/>
              <a:headEnd type="none" w="sm" len="sm"/>
              <a:tailEnd type="none" w="sm" len="sm"/>
            </a:ln>
          </p:spPr>
        </p:cxnSp>
        <p:cxnSp>
          <p:nvCxnSpPr>
            <p:cNvPr id="42009" name="AutoShape 21"/>
            <p:cNvCxnSpPr>
              <a:cxnSpLocks noChangeShapeType="1"/>
              <a:stCxn id="42004" idx="6"/>
              <a:endCxn id="42005" idx="2"/>
            </p:cNvCxnSpPr>
            <p:nvPr/>
          </p:nvCxnSpPr>
          <p:spPr bwMode="auto">
            <a:xfrm>
              <a:off x="816" y="3144"/>
              <a:ext cx="528" cy="0"/>
            </a:xfrm>
            <a:prstGeom prst="straightConnector1">
              <a:avLst/>
            </a:prstGeom>
            <a:noFill/>
            <a:ln w="57150" cap="sq">
              <a:solidFill>
                <a:schemeClr val="tx1"/>
              </a:solidFill>
              <a:round/>
              <a:headEnd type="none" w="sm" len="sm"/>
              <a:tailEnd type="none" w="sm" len="sm"/>
            </a:ln>
          </p:spPr>
        </p:cxnSp>
        <p:cxnSp>
          <p:nvCxnSpPr>
            <p:cNvPr id="42010" name="AutoShape 22"/>
            <p:cNvCxnSpPr>
              <a:cxnSpLocks noChangeShapeType="1"/>
              <a:stCxn id="42006" idx="3"/>
              <a:endCxn id="42004" idx="7"/>
            </p:cNvCxnSpPr>
            <p:nvPr/>
          </p:nvCxnSpPr>
          <p:spPr bwMode="auto">
            <a:xfrm flipH="1">
              <a:off x="781" y="2365"/>
              <a:ext cx="598" cy="694"/>
            </a:xfrm>
            <a:prstGeom prst="straightConnector1">
              <a:avLst/>
            </a:prstGeom>
            <a:noFill/>
            <a:ln w="57150" cap="sq">
              <a:solidFill>
                <a:schemeClr val="tx1"/>
              </a:solidFill>
              <a:round/>
              <a:headEnd type="none" w="sm" len="sm"/>
              <a:tailEnd type="none" w="sm" len="sm"/>
            </a:ln>
          </p:spPr>
        </p:cxnSp>
        <p:cxnSp>
          <p:nvCxnSpPr>
            <p:cNvPr id="42011" name="AutoShape 23"/>
            <p:cNvCxnSpPr>
              <a:cxnSpLocks noChangeShapeType="1"/>
              <a:stCxn id="42003" idx="6"/>
              <a:endCxn id="41994" idx="3"/>
            </p:cNvCxnSpPr>
            <p:nvPr/>
          </p:nvCxnSpPr>
          <p:spPr bwMode="auto">
            <a:xfrm flipV="1">
              <a:off x="2029" y="3277"/>
              <a:ext cx="598" cy="395"/>
            </a:xfrm>
            <a:prstGeom prst="straightConnector1">
              <a:avLst/>
            </a:prstGeom>
            <a:noFill/>
            <a:ln w="57150" cap="sq">
              <a:solidFill>
                <a:schemeClr val="tx1"/>
              </a:solidFill>
              <a:round/>
              <a:headEnd type="none" w="sm" len="sm"/>
              <a:tailEnd type="none" w="sm" len="sm"/>
            </a:ln>
          </p:spPr>
        </p:cxnSp>
      </p:grpSp>
      <p:sp>
        <p:nvSpPr>
          <p:cNvPr id="643096" name="Text Box 24"/>
          <p:cNvSpPr txBox="1">
            <a:spLocks noChangeArrowheads="1"/>
          </p:cNvSpPr>
          <p:nvPr/>
        </p:nvSpPr>
        <p:spPr bwMode="auto">
          <a:xfrm>
            <a:off x="5988050" y="2971800"/>
            <a:ext cx="2743200" cy="1800225"/>
          </a:xfrm>
          <a:prstGeom prst="rect">
            <a:avLst/>
          </a:prstGeom>
          <a:noFill/>
          <a:ln w="5715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This graph contains an independent set of size 3</a:t>
            </a:r>
          </a:p>
        </p:txBody>
      </p:sp>
      <p:sp>
        <p:nvSpPr>
          <p:cNvPr id="41988" name="Text Box 25"/>
          <p:cNvSpPr txBox="1">
            <a:spLocks noChangeArrowheads="1"/>
          </p:cNvSpPr>
          <p:nvPr/>
        </p:nvSpPr>
        <p:spPr bwMode="auto">
          <a:xfrm>
            <a:off x="2078038" y="322263"/>
            <a:ext cx="506095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Independent Set</a:t>
            </a:r>
          </a:p>
        </p:txBody>
      </p:sp>
      <p:sp>
        <p:nvSpPr>
          <p:cNvPr id="643098" name="Text Box 26"/>
          <p:cNvSpPr txBox="1">
            <a:spLocks noChangeArrowheads="1"/>
          </p:cNvSpPr>
          <p:nvPr/>
        </p:nvSpPr>
        <p:spPr bwMode="auto">
          <a:xfrm>
            <a:off x="768350" y="1474788"/>
            <a:ext cx="7599363" cy="946150"/>
          </a:xfrm>
          <a:prstGeom prst="rect">
            <a:avLst/>
          </a:prstGeom>
          <a:noFill/>
          <a:ln w="9525">
            <a:noFill/>
            <a:miter lim="800000"/>
            <a:headEnd/>
            <a:tailEnd/>
          </a:ln>
          <a:effectLst/>
        </p:spPr>
        <p:txBody>
          <a:bodyPr>
            <a:prstTxWarp prst="textNoShape">
              <a:avLst/>
            </a:prstTxWarp>
            <a:spAutoFit/>
          </a:bodyPr>
          <a:lstStyle/>
          <a:p>
            <a:pPr>
              <a:tabLst>
                <a:tab pos="858838" algn="l"/>
              </a:tabLst>
              <a:defRPr/>
            </a:pPr>
            <a:r>
              <a:rPr lang="en-US">
                <a:effectLst>
                  <a:outerShdw blurRad="38100" dist="38100" dir="2700000" algn="tl">
                    <a:srgbClr val="000000"/>
                  </a:outerShdw>
                </a:effectLst>
              </a:rPr>
              <a:t>An independent set is a set of nodes with no edges between them</a:t>
            </a:r>
            <a:endParaRPr lang="en-US"/>
          </a:p>
        </p:txBody>
      </p:sp>
      <p:sp>
        <p:nvSpPr>
          <p:cNvPr id="643099" name="Oval 27"/>
          <p:cNvSpPr>
            <a:spLocks noChangeArrowheads="1"/>
          </p:cNvSpPr>
          <p:nvPr/>
        </p:nvSpPr>
        <p:spPr bwMode="auto">
          <a:xfrm>
            <a:off x="2587625" y="4937125"/>
            <a:ext cx="744538" cy="757238"/>
          </a:xfrm>
          <a:prstGeom prst="ellipse">
            <a:avLst/>
          </a:prstGeom>
          <a:noFill/>
          <a:ln w="127000">
            <a:solidFill>
              <a:srgbClr val="CC0099"/>
            </a:solidFill>
            <a:round/>
            <a:headEnd/>
            <a:tailEnd/>
          </a:ln>
        </p:spPr>
        <p:txBody>
          <a:bodyPr anchor="ctr">
            <a:prstTxWarp prst="textNoShape">
              <a:avLst/>
            </a:prstTxWarp>
            <a:spAutoFit/>
          </a:bodyPr>
          <a:lstStyle/>
          <a:p>
            <a:endParaRPr lang="en-US"/>
          </a:p>
        </p:txBody>
      </p:sp>
      <p:sp>
        <p:nvSpPr>
          <p:cNvPr id="643104" name="Oval 32"/>
          <p:cNvSpPr>
            <a:spLocks noChangeArrowheads="1"/>
          </p:cNvSpPr>
          <p:nvPr/>
        </p:nvSpPr>
        <p:spPr bwMode="auto">
          <a:xfrm>
            <a:off x="1878013" y="2724150"/>
            <a:ext cx="744537" cy="757238"/>
          </a:xfrm>
          <a:prstGeom prst="ellipse">
            <a:avLst/>
          </a:prstGeom>
          <a:noFill/>
          <a:ln w="127000">
            <a:solidFill>
              <a:srgbClr val="CC0099"/>
            </a:solidFill>
            <a:round/>
            <a:headEnd/>
            <a:tailEnd/>
          </a:ln>
        </p:spPr>
        <p:txBody>
          <a:bodyPr anchor="ctr">
            <a:prstTxWarp prst="textNoShape">
              <a:avLst/>
            </a:prstTxWarp>
            <a:spAutoFit/>
          </a:bodyPr>
          <a:lstStyle/>
          <a:p>
            <a:endParaRPr lang="en-US"/>
          </a:p>
        </p:txBody>
      </p:sp>
      <p:sp>
        <p:nvSpPr>
          <p:cNvPr id="643105" name="Oval 33"/>
          <p:cNvSpPr>
            <a:spLocks noChangeArrowheads="1"/>
          </p:cNvSpPr>
          <p:nvPr/>
        </p:nvSpPr>
        <p:spPr bwMode="auto">
          <a:xfrm>
            <a:off x="3873500" y="2824163"/>
            <a:ext cx="744538" cy="757237"/>
          </a:xfrm>
          <a:prstGeom prst="ellipse">
            <a:avLst/>
          </a:prstGeom>
          <a:noFill/>
          <a:ln w="127000">
            <a:solidFill>
              <a:srgbClr val="CC0099"/>
            </a:solidFill>
            <a:round/>
            <a:headEnd/>
            <a:tailEnd/>
          </a:ln>
        </p:spPr>
        <p:txBody>
          <a:bodyPr anchor="ctr">
            <a:prstTxWarp prst="textNoShape">
              <a:avLst/>
            </a:prstTxWarp>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43098"/>
                                        </p:tgtEl>
                                        <p:attrNameLst>
                                          <p:attrName>style.visibility</p:attrName>
                                        </p:attrNameLst>
                                      </p:cBhvr>
                                      <p:to>
                                        <p:strVal val="visible"/>
                                      </p:to>
                                    </p:set>
                                    <p:animEffect transition="in" filter="fade">
                                      <p:cBhvr>
                                        <p:cTn id="7" dur="500"/>
                                        <p:tgtEl>
                                          <p:spTgt spid="64309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43096"/>
                                        </p:tgtEl>
                                        <p:attrNameLst>
                                          <p:attrName>style.visibility</p:attrName>
                                        </p:attrNameLst>
                                      </p:cBhvr>
                                      <p:to>
                                        <p:strVal val="visible"/>
                                      </p:to>
                                    </p:set>
                                    <p:animEffect transition="in" filter="fade">
                                      <p:cBhvr>
                                        <p:cTn id="17" dur="500"/>
                                        <p:tgtEl>
                                          <p:spTgt spid="64309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43104"/>
                                        </p:tgtEl>
                                        <p:attrNameLst>
                                          <p:attrName>style.visibility</p:attrName>
                                        </p:attrNameLst>
                                      </p:cBhvr>
                                      <p:to>
                                        <p:strVal val="visible"/>
                                      </p:to>
                                    </p:set>
                                    <p:animEffect transition="in" filter="fade">
                                      <p:cBhvr>
                                        <p:cTn id="22" dur="500"/>
                                        <p:tgtEl>
                                          <p:spTgt spid="64310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43105"/>
                                        </p:tgtEl>
                                        <p:attrNameLst>
                                          <p:attrName>style.visibility</p:attrName>
                                        </p:attrNameLst>
                                      </p:cBhvr>
                                      <p:to>
                                        <p:strVal val="visible"/>
                                      </p:to>
                                    </p:set>
                                    <p:animEffect transition="in" filter="fade">
                                      <p:cBhvr>
                                        <p:cTn id="25" dur="500"/>
                                        <p:tgtEl>
                                          <p:spTgt spid="64310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43099"/>
                                        </p:tgtEl>
                                        <p:attrNameLst>
                                          <p:attrName>style.visibility</p:attrName>
                                        </p:attrNameLst>
                                      </p:cBhvr>
                                      <p:to>
                                        <p:strVal val="visible"/>
                                      </p:to>
                                    </p:set>
                                    <p:animEffect transition="in" filter="fade">
                                      <p:cBhvr>
                                        <p:cTn id="28" dur="500"/>
                                        <p:tgtEl>
                                          <p:spTgt spid="643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3096" grpId="0"/>
      <p:bldP spid="643098" grpId="0"/>
      <p:bldP spid="643099" grpId="0" animBg="1"/>
      <p:bldP spid="643104" grpId="0" animBg="1"/>
      <p:bldP spid="643105" grpId="0" animBg="1"/>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43010" name="Group 2"/>
          <p:cNvGrpSpPr>
            <a:grpSpLocks/>
          </p:cNvGrpSpPr>
          <p:nvPr/>
        </p:nvGrpSpPr>
        <p:grpSpPr bwMode="auto">
          <a:xfrm>
            <a:off x="2074863" y="1433513"/>
            <a:ext cx="4953000" cy="4953000"/>
            <a:chOff x="1728" y="1200"/>
            <a:chExt cx="2160" cy="2160"/>
          </a:xfrm>
        </p:grpSpPr>
        <p:sp>
          <p:nvSpPr>
            <p:cNvPr id="43012" name="Oval 3"/>
            <p:cNvSpPr>
              <a:spLocks noChangeAspect="1" noChangeArrowheads="1"/>
            </p:cNvSpPr>
            <p:nvPr/>
          </p:nvSpPr>
          <p:spPr bwMode="auto">
            <a:xfrm>
              <a:off x="2880"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13" name="Oval 4"/>
            <p:cNvSpPr>
              <a:spLocks noChangeAspect="1" noChangeArrowheads="1"/>
            </p:cNvSpPr>
            <p:nvPr/>
          </p:nvSpPr>
          <p:spPr bwMode="auto">
            <a:xfrm>
              <a:off x="364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14" name="Oval 5"/>
            <p:cNvSpPr>
              <a:spLocks noChangeAspect="1" noChangeArrowheads="1"/>
            </p:cNvSpPr>
            <p:nvPr/>
          </p:nvSpPr>
          <p:spPr bwMode="auto">
            <a:xfrm>
              <a:off x="3072"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15" name="Oval 6"/>
            <p:cNvSpPr>
              <a:spLocks noChangeAspect="1" noChangeArrowheads="1"/>
            </p:cNvSpPr>
            <p:nvPr/>
          </p:nvSpPr>
          <p:spPr bwMode="auto">
            <a:xfrm>
              <a:off x="2088" y="256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16" name="Oval 7"/>
            <p:cNvSpPr>
              <a:spLocks noChangeAspect="1" noChangeArrowheads="1"/>
            </p:cNvSpPr>
            <p:nvPr/>
          </p:nvSpPr>
          <p:spPr bwMode="auto">
            <a:xfrm>
              <a:off x="172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17" name="Oval 8"/>
            <p:cNvSpPr>
              <a:spLocks noChangeAspect="1" noChangeArrowheads="1"/>
            </p:cNvSpPr>
            <p:nvPr/>
          </p:nvSpPr>
          <p:spPr bwMode="auto">
            <a:xfrm>
              <a:off x="172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18" name="Oval 9"/>
            <p:cNvSpPr>
              <a:spLocks noChangeAspect="1" noChangeArrowheads="1"/>
            </p:cNvSpPr>
            <p:nvPr/>
          </p:nvSpPr>
          <p:spPr bwMode="auto">
            <a:xfrm>
              <a:off x="2496" y="312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19" name="Oval 10"/>
            <p:cNvSpPr>
              <a:spLocks noChangeAspect="1" noChangeArrowheads="1"/>
            </p:cNvSpPr>
            <p:nvPr/>
          </p:nvSpPr>
          <p:spPr bwMode="auto">
            <a:xfrm>
              <a:off x="2640" y="153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20" name="Oval 11"/>
            <p:cNvSpPr>
              <a:spLocks noChangeAspect="1" noChangeArrowheads="1"/>
            </p:cNvSpPr>
            <p:nvPr/>
          </p:nvSpPr>
          <p:spPr bwMode="auto">
            <a:xfrm>
              <a:off x="2376"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21" name="Oval 12"/>
            <p:cNvSpPr>
              <a:spLocks noChangeAspect="1" noChangeArrowheads="1"/>
            </p:cNvSpPr>
            <p:nvPr/>
          </p:nvSpPr>
          <p:spPr bwMode="auto">
            <a:xfrm>
              <a:off x="3648" y="18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22" name="Oval 13"/>
            <p:cNvSpPr>
              <a:spLocks noChangeAspect="1" noChangeArrowheads="1"/>
            </p:cNvSpPr>
            <p:nvPr/>
          </p:nvSpPr>
          <p:spPr bwMode="auto">
            <a:xfrm>
              <a:off x="364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3023" name="Oval 14"/>
            <p:cNvSpPr>
              <a:spLocks noChangeAspect="1" noChangeArrowheads="1"/>
            </p:cNvSpPr>
            <p:nvPr/>
          </p:nvSpPr>
          <p:spPr bwMode="auto">
            <a:xfrm>
              <a:off x="1728" y="19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43024" name="AutoShape 15"/>
            <p:cNvCxnSpPr>
              <a:cxnSpLocks noChangeShapeType="1"/>
              <a:stCxn id="43020" idx="6"/>
              <a:endCxn id="43012" idx="2"/>
            </p:cNvCxnSpPr>
            <p:nvPr/>
          </p:nvCxnSpPr>
          <p:spPr bwMode="auto">
            <a:xfrm>
              <a:off x="2616" y="1320"/>
              <a:ext cx="264" cy="0"/>
            </a:xfrm>
            <a:prstGeom prst="straightConnector1">
              <a:avLst/>
            </a:prstGeom>
            <a:noFill/>
            <a:ln w="57150" cap="sq">
              <a:solidFill>
                <a:schemeClr val="tx1"/>
              </a:solidFill>
              <a:round/>
              <a:headEnd type="none" w="sm" len="sm"/>
              <a:tailEnd type="none" w="sm" len="sm"/>
            </a:ln>
          </p:spPr>
        </p:cxnSp>
        <p:cxnSp>
          <p:nvCxnSpPr>
            <p:cNvPr id="43025" name="AutoShape 16"/>
            <p:cNvCxnSpPr>
              <a:cxnSpLocks noChangeShapeType="1"/>
              <a:stCxn id="43012" idx="3"/>
              <a:endCxn id="43019" idx="7"/>
            </p:cNvCxnSpPr>
            <p:nvPr/>
          </p:nvCxnSpPr>
          <p:spPr bwMode="auto">
            <a:xfrm flipH="1">
              <a:off x="2845" y="1405"/>
              <a:ext cx="70" cy="166"/>
            </a:xfrm>
            <a:prstGeom prst="straightConnector1">
              <a:avLst/>
            </a:prstGeom>
            <a:noFill/>
            <a:ln w="57150" cap="sq">
              <a:solidFill>
                <a:schemeClr val="tx1"/>
              </a:solidFill>
              <a:round/>
              <a:headEnd type="none" w="sm" len="sm"/>
              <a:tailEnd type="none" w="sm" len="sm"/>
            </a:ln>
          </p:spPr>
        </p:cxnSp>
        <p:cxnSp>
          <p:nvCxnSpPr>
            <p:cNvPr id="43026" name="AutoShape 17"/>
            <p:cNvCxnSpPr>
              <a:cxnSpLocks noChangeShapeType="1"/>
              <a:stCxn id="43020" idx="5"/>
              <a:endCxn id="43019" idx="1"/>
            </p:cNvCxnSpPr>
            <p:nvPr/>
          </p:nvCxnSpPr>
          <p:spPr bwMode="auto">
            <a:xfrm>
              <a:off x="2581" y="1405"/>
              <a:ext cx="94" cy="166"/>
            </a:xfrm>
            <a:prstGeom prst="straightConnector1">
              <a:avLst/>
            </a:prstGeom>
            <a:noFill/>
            <a:ln w="57150" cap="sq">
              <a:solidFill>
                <a:schemeClr val="tx1"/>
              </a:solidFill>
              <a:round/>
              <a:headEnd type="none" w="sm" len="sm"/>
              <a:tailEnd type="none" w="sm" len="sm"/>
            </a:ln>
          </p:spPr>
        </p:cxnSp>
        <p:cxnSp>
          <p:nvCxnSpPr>
            <p:cNvPr id="43027" name="AutoShape 18"/>
            <p:cNvCxnSpPr>
              <a:cxnSpLocks noChangeShapeType="1"/>
              <a:stCxn id="43012" idx="5"/>
              <a:endCxn id="43022" idx="1"/>
            </p:cNvCxnSpPr>
            <p:nvPr/>
          </p:nvCxnSpPr>
          <p:spPr bwMode="auto">
            <a:xfrm>
              <a:off x="3085" y="1405"/>
              <a:ext cx="598" cy="910"/>
            </a:xfrm>
            <a:prstGeom prst="straightConnector1">
              <a:avLst/>
            </a:prstGeom>
            <a:noFill/>
            <a:ln w="57150" cap="sq">
              <a:solidFill>
                <a:schemeClr val="tx1"/>
              </a:solidFill>
              <a:round/>
              <a:headEnd type="none" w="sm" len="sm"/>
              <a:tailEnd type="none" w="sm" len="sm"/>
            </a:ln>
          </p:spPr>
        </p:cxnSp>
        <p:cxnSp>
          <p:nvCxnSpPr>
            <p:cNvPr id="43028" name="AutoShape 19"/>
            <p:cNvCxnSpPr>
              <a:cxnSpLocks noChangeShapeType="1"/>
              <a:stCxn id="43012" idx="4"/>
              <a:endCxn id="43013" idx="1"/>
            </p:cNvCxnSpPr>
            <p:nvPr/>
          </p:nvCxnSpPr>
          <p:spPr bwMode="auto">
            <a:xfrm>
              <a:off x="3000" y="1440"/>
              <a:ext cx="683" cy="1283"/>
            </a:xfrm>
            <a:prstGeom prst="straightConnector1">
              <a:avLst/>
            </a:prstGeom>
            <a:noFill/>
            <a:ln w="57150" cap="sq">
              <a:solidFill>
                <a:schemeClr val="tx1"/>
              </a:solidFill>
              <a:round/>
              <a:headEnd type="none" w="sm" len="sm"/>
              <a:tailEnd type="none" w="sm" len="sm"/>
            </a:ln>
          </p:spPr>
        </p:cxnSp>
        <p:cxnSp>
          <p:nvCxnSpPr>
            <p:cNvPr id="43029" name="AutoShape 20"/>
            <p:cNvCxnSpPr>
              <a:cxnSpLocks noChangeShapeType="1"/>
              <a:stCxn id="43019" idx="5"/>
              <a:endCxn id="43014" idx="1"/>
            </p:cNvCxnSpPr>
            <p:nvPr/>
          </p:nvCxnSpPr>
          <p:spPr bwMode="auto">
            <a:xfrm>
              <a:off x="2845" y="1741"/>
              <a:ext cx="262" cy="982"/>
            </a:xfrm>
            <a:prstGeom prst="straightConnector1">
              <a:avLst/>
            </a:prstGeom>
            <a:noFill/>
            <a:ln w="57150" cap="sq">
              <a:solidFill>
                <a:schemeClr val="tx1"/>
              </a:solidFill>
              <a:round/>
              <a:headEnd type="none" w="sm" len="sm"/>
              <a:tailEnd type="none" w="sm" len="sm"/>
            </a:ln>
          </p:spPr>
        </p:cxnSp>
        <p:cxnSp>
          <p:nvCxnSpPr>
            <p:cNvPr id="43030" name="AutoShape 21"/>
            <p:cNvCxnSpPr>
              <a:cxnSpLocks noChangeShapeType="1"/>
              <a:stCxn id="43023" idx="7"/>
              <a:endCxn id="43019" idx="2"/>
            </p:cNvCxnSpPr>
            <p:nvPr/>
          </p:nvCxnSpPr>
          <p:spPr bwMode="auto">
            <a:xfrm flipV="1">
              <a:off x="1933" y="1656"/>
              <a:ext cx="707" cy="371"/>
            </a:xfrm>
            <a:prstGeom prst="straightConnector1">
              <a:avLst/>
            </a:prstGeom>
            <a:noFill/>
            <a:ln w="57150" cap="sq">
              <a:solidFill>
                <a:schemeClr val="tx1"/>
              </a:solidFill>
              <a:round/>
              <a:headEnd type="none" w="sm" len="sm"/>
              <a:tailEnd type="none" w="sm" len="sm"/>
            </a:ln>
          </p:spPr>
        </p:cxnSp>
        <p:cxnSp>
          <p:nvCxnSpPr>
            <p:cNvPr id="43031" name="AutoShape 22"/>
            <p:cNvCxnSpPr>
              <a:cxnSpLocks noChangeShapeType="1"/>
              <a:stCxn id="43019" idx="6"/>
              <a:endCxn id="43021" idx="2"/>
            </p:cNvCxnSpPr>
            <p:nvPr/>
          </p:nvCxnSpPr>
          <p:spPr bwMode="auto">
            <a:xfrm>
              <a:off x="2880" y="1656"/>
              <a:ext cx="768" cy="336"/>
            </a:xfrm>
            <a:prstGeom prst="straightConnector1">
              <a:avLst/>
            </a:prstGeom>
            <a:noFill/>
            <a:ln w="57150" cap="sq">
              <a:solidFill>
                <a:schemeClr val="tx1"/>
              </a:solidFill>
              <a:round/>
              <a:headEnd type="none" w="sm" len="sm"/>
              <a:tailEnd type="none" w="sm" len="sm"/>
            </a:ln>
          </p:spPr>
        </p:cxnSp>
        <p:cxnSp>
          <p:nvCxnSpPr>
            <p:cNvPr id="43032" name="AutoShape 23"/>
            <p:cNvCxnSpPr>
              <a:cxnSpLocks noChangeShapeType="1"/>
              <a:stCxn id="43023" idx="6"/>
              <a:endCxn id="43022" idx="2"/>
            </p:cNvCxnSpPr>
            <p:nvPr/>
          </p:nvCxnSpPr>
          <p:spPr bwMode="auto">
            <a:xfrm>
              <a:off x="1968" y="2112"/>
              <a:ext cx="1680" cy="288"/>
            </a:xfrm>
            <a:prstGeom prst="straightConnector1">
              <a:avLst/>
            </a:prstGeom>
            <a:noFill/>
            <a:ln w="57150" cap="sq">
              <a:solidFill>
                <a:schemeClr val="tx1"/>
              </a:solidFill>
              <a:round/>
              <a:headEnd type="none" w="sm" len="sm"/>
              <a:tailEnd type="none" w="sm" len="sm"/>
            </a:ln>
          </p:spPr>
        </p:cxnSp>
        <p:cxnSp>
          <p:nvCxnSpPr>
            <p:cNvPr id="43033" name="AutoShape 24"/>
            <p:cNvCxnSpPr>
              <a:cxnSpLocks noChangeShapeType="1"/>
              <a:stCxn id="43018" idx="0"/>
              <a:endCxn id="43019" idx="4"/>
            </p:cNvCxnSpPr>
            <p:nvPr/>
          </p:nvCxnSpPr>
          <p:spPr bwMode="auto">
            <a:xfrm flipV="1">
              <a:off x="2616" y="1776"/>
              <a:ext cx="144" cy="1344"/>
            </a:xfrm>
            <a:prstGeom prst="straightConnector1">
              <a:avLst/>
            </a:prstGeom>
            <a:noFill/>
            <a:ln w="57150" cap="sq">
              <a:solidFill>
                <a:schemeClr val="tx1"/>
              </a:solidFill>
              <a:round/>
              <a:headEnd type="none" w="sm" len="sm"/>
              <a:tailEnd type="none" w="sm" len="sm"/>
            </a:ln>
          </p:spPr>
        </p:cxnSp>
        <p:cxnSp>
          <p:nvCxnSpPr>
            <p:cNvPr id="43034" name="AutoShape 25"/>
            <p:cNvCxnSpPr>
              <a:cxnSpLocks noChangeShapeType="1"/>
              <a:stCxn id="43018" idx="6"/>
              <a:endCxn id="43014" idx="3"/>
            </p:cNvCxnSpPr>
            <p:nvPr/>
          </p:nvCxnSpPr>
          <p:spPr bwMode="auto">
            <a:xfrm flipV="1">
              <a:off x="2736" y="2893"/>
              <a:ext cx="371" cy="347"/>
            </a:xfrm>
            <a:prstGeom prst="straightConnector1">
              <a:avLst/>
            </a:prstGeom>
            <a:noFill/>
            <a:ln w="57150" cap="sq">
              <a:solidFill>
                <a:schemeClr val="tx1"/>
              </a:solidFill>
              <a:round/>
              <a:headEnd type="none" w="sm" len="sm"/>
              <a:tailEnd type="none" w="sm" len="sm"/>
            </a:ln>
          </p:spPr>
        </p:cxnSp>
        <p:cxnSp>
          <p:nvCxnSpPr>
            <p:cNvPr id="43035" name="AutoShape 26"/>
            <p:cNvCxnSpPr>
              <a:cxnSpLocks noChangeShapeType="1"/>
              <a:stCxn id="43017" idx="5"/>
              <a:endCxn id="43014" idx="2"/>
            </p:cNvCxnSpPr>
            <p:nvPr/>
          </p:nvCxnSpPr>
          <p:spPr bwMode="auto">
            <a:xfrm flipV="1">
              <a:off x="1933" y="2808"/>
              <a:ext cx="1139" cy="85"/>
            </a:xfrm>
            <a:prstGeom prst="straightConnector1">
              <a:avLst/>
            </a:prstGeom>
            <a:noFill/>
            <a:ln w="57150" cap="sq">
              <a:solidFill>
                <a:schemeClr val="tx1"/>
              </a:solidFill>
              <a:round/>
              <a:headEnd type="none" w="sm" len="sm"/>
              <a:tailEnd type="none" w="sm" len="sm"/>
            </a:ln>
          </p:spPr>
        </p:cxnSp>
        <p:cxnSp>
          <p:nvCxnSpPr>
            <p:cNvPr id="43036" name="AutoShape 27"/>
            <p:cNvCxnSpPr>
              <a:cxnSpLocks noChangeShapeType="1"/>
              <a:stCxn id="43014" idx="6"/>
              <a:endCxn id="43013" idx="2"/>
            </p:cNvCxnSpPr>
            <p:nvPr/>
          </p:nvCxnSpPr>
          <p:spPr bwMode="auto">
            <a:xfrm>
              <a:off x="3312" y="2808"/>
              <a:ext cx="336" cy="0"/>
            </a:xfrm>
            <a:prstGeom prst="straightConnector1">
              <a:avLst/>
            </a:prstGeom>
            <a:noFill/>
            <a:ln w="57150" cap="sq">
              <a:solidFill>
                <a:schemeClr val="tx1"/>
              </a:solidFill>
              <a:round/>
              <a:headEnd type="none" w="sm" len="sm"/>
              <a:tailEnd type="none" w="sm" len="sm"/>
            </a:ln>
          </p:spPr>
        </p:cxnSp>
        <p:cxnSp>
          <p:nvCxnSpPr>
            <p:cNvPr id="43037" name="AutoShape 28"/>
            <p:cNvCxnSpPr>
              <a:cxnSpLocks noChangeShapeType="1"/>
              <a:stCxn id="43016" idx="4"/>
              <a:endCxn id="43017" idx="0"/>
            </p:cNvCxnSpPr>
            <p:nvPr/>
          </p:nvCxnSpPr>
          <p:spPr bwMode="auto">
            <a:xfrm>
              <a:off x="1848" y="2520"/>
              <a:ext cx="0" cy="168"/>
            </a:xfrm>
            <a:prstGeom prst="straightConnector1">
              <a:avLst/>
            </a:prstGeom>
            <a:noFill/>
            <a:ln w="57150" cap="sq">
              <a:solidFill>
                <a:schemeClr val="tx1"/>
              </a:solidFill>
              <a:round/>
              <a:headEnd type="none" w="sm" len="sm"/>
              <a:tailEnd type="none" w="sm" len="sm"/>
            </a:ln>
          </p:spPr>
        </p:cxnSp>
        <p:cxnSp>
          <p:nvCxnSpPr>
            <p:cNvPr id="43038" name="AutoShape 29"/>
            <p:cNvCxnSpPr>
              <a:cxnSpLocks noChangeShapeType="1"/>
              <a:stCxn id="43023" idx="4"/>
              <a:endCxn id="43016" idx="0"/>
            </p:cNvCxnSpPr>
            <p:nvPr/>
          </p:nvCxnSpPr>
          <p:spPr bwMode="auto">
            <a:xfrm>
              <a:off x="1848" y="2232"/>
              <a:ext cx="0" cy="48"/>
            </a:xfrm>
            <a:prstGeom prst="straightConnector1">
              <a:avLst/>
            </a:prstGeom>
            <a:noFill/>
            <a:ln w="57150" cap="sq">
              <a:solidFill>
                <a:schemeClr val="tx1"/>
              </a:solidFill>
              <a:round/>
              <a:headEnd type="none" w="sm" len="sm"/>
              <a:tailEnd type="none" w="sm" len="sm"/>
            </a:ln>
          </p:spPr>
        </p:cxnSp>
        <p:cxnSp>
          <p:nvCxnSpPr>
            <p:cNvPr id="43039" name="AutoShape 30"/>
            <p:cNvCxnSpPr>
              <a:cxnSpLocks noChangeShapeType="1"/>
              <a:stCxn id="43016" idx="5"/>
              <a:endCxn id="43015" idx="1"/>
            </p:cNvCxnSpPr>
            <p:nvPr/>
          </p:nvCxnSpPr>
          <p:spPr bwMode="auto">
            <a:xfrm>
              <a:off x="1933" y="2485"/>
              <a:ext cx="190" cy="118"/>
            </a:xfrm>
            <a:prstGeom prst="straightConnector1">
              <a:avLst/>
            </a:prstGeom>
            <a:noFill/>
            <a:ln w="57150" cap="sq">
              <a:solidFill>
                <a:schemeClr val="tx1"/>
              </a:solidFill>
              <a:round/>
              <a:headEnd type="none" w="sm" len="sm"/>
              <a:tailEnd type="none" w="sm" len="sm"/>
            </a:ln>
          </p:spPr>
        </p:cxnSp>
        <p:cxnSp>
          <p:nvCxnSpPr>
            <p:cNvPr id="43040" name="AutoShape 31"/>
            <p:cNvCxnSpPr>
              <a:cxnSpLocks noChangeShapeType="1"/>
              <a:stCxn id="43015" idx="2"/>
              <a:endCxn id="43017" idx="6"/>
            </p:cNvCxnSpPr>
            <p:nvPr/>
          </p:nvCxnSpPr>
          <p:spPr bwMode="auto">
            <a:xfrm flipH="1">
              <a:off x="1968" y="2688"/>
              <a:ext cx="120" cy="120"/>
            </a:xfrm>
            <a:prstGeom prst="straightConnector1">
              <a:avLst/>
            </a:prstGeom>
            <a:noFill/>
            <a:ln w="57150" cap="sq">
              <a:solidFill>
                <a:schemeClr val="tx1"/>
              </a:solidFill>
              <a:round/>
              <a:headEnd type="none" w="sm" len="sm"/>
              <a:tailEnd type="none" w="sm" len="sm"/>
            </a:ln>
          </p:spPr>
        </p:cxnSp>
        <p:cxnSp>
          <p:nvCxnSpPr>
            <p:cNvPr id="43041" name="AutoShape 32"/>
            <p:cNvCxnSpPr>
              <a:cxnSpLocks noChangeShapeType="1"/>
              <a:stCxn id="43015" idx="7"/>
              <a:endCxn id="43021" idx="3"/>
            </p:cNvCxnSpPr>
            <p:nvPr/>
          </p:nvCxnSpPr>
          <p:spPr bwMode="auto">
            <a:xfrm flipV="1">
              <a:off x="2293" y="2077"/>
              <a:ext cx="1390" cy="526"/>
            </a:xfrm>
            <a:prstGeom prst="straightConnector1">
              <a:avLst/>
            </a:prstGeom>
            <a:noFill/>
            <a:ln w="57150" cap="sq">
              <a:solidFill>
                <a:schemeClr val="tx1"/>
              </a:solidFill>
              <a:round/>
              <a:headEnd type="none" w="sm" len="sm"/>
              <a:tailEnd type="none" w="sm" len="sm"/>
            </a:ln>
          </p:spPr>
        </p:cxnSp>
        <p:cxnSp>
          <p:nvCxnSpPr>
            <p:cNvPr id="43042" name="AutoShape 33"/>
            <p:cNvCxnSpPr>
              <a:cxnSpLocks noChangeShapeType="1"/>
              <a:stCxn id="43021" idx="4"/>
              <a:endCxn id="43022" idx="0"/>
            </p:cNvCxnSpPr>
            <p:nvPr/>
          </p:nvCxnSpPr>
          <p:spPr bwMode="auto">
            <a:xfrm>
              <a:off x="3768" y="2112"/>
              <a:ext cx="0" cy="168"/>
            </a:xfrm>
            <a:prstGeom prst="straightConnector1">
              <a:avLst/>
            </a:prstGeom>
            <a:noFill/>
            <a:ln w="57150" cap="sq">
              <a:solidFill>
                <a:schemeClr val="tx1"/>
              </a:solidFill>
              <a:round/>
              <a:headEnd type="none" w="sm" len="sm"/>
              <a:tailEnd type="none" w="sm" len="sm"/>
            </a:ln>
          </p:spPr>
        </p:cxnSp>
        <p:cxnSp>
          <p:nvCxnSpPr>
            <p:cNvPr id="43043" name="AutoShape 34"/>
            <p:cNvCxnSpPr>
              <a:cxnSpLocks noChangeShapeType="1"/>
              <a:stCxn id="43022" idx="4"/>
              <a:endCxn id="43013" idx="0"/>
            </p:cNvCxnSpPr>
            <p:nvPr/>
          </p:nvCxnSpPr>
          <p:spPr bwMode="auto">
            <a:xfrm>
              <a:off x="3768" y="2520"/>
              <a:ext cx="0" cy="168"/>
            </a:xfrm>
            <a:prstGeom prst="straightConnector1">
              <a:avLst/>
            </a:prstGeom>
            <a:noFill/>
            <a:ln w="57150" cap="sq">
              <a:solidFill>
                <a:schemeClr val="tx1"/>
              </a:solidFill>
              <a:round/>
              <a:headEnd type="none" w="sm" len="sm"/>
              <a:tailEnd type="none" w="sm" len="sm"/>
            </a:ln>
          </p:spPr>
        </p:cxnSp>
      </p:grpSp>
      <p:sp>
        <p:nvSpPr>
          <p:cNvPr id="43011" name="Text Box 35"/>
          <p:cNvSpPr txBox="1">
            <a:spLocks noChangeArrowheads="1"/>
          </p:cNvSpPr>
          <p:nvPr/>
        </p:nvSpPr>
        <p:spPr bwMode="auto">
          <a:xfrm>
            <a:off x="668338" y="255588"/>
            <a:ext cx="779145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A Graph Named “Gadget”</a:t>
            </a:r>
          </a:p>
        </p:txBody>
      </p:sp>
    </p:spTree>
  </p:cSld>
  <p:clrMapOvr>
    <a:masterClrMapping/>
  </p:clrMapOvr>
  <p:transition spd="med">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Text Box 4"/>
          <p:cNvSpPr txBox="1">
            <a:spLocks noChangeArrowheads="1"/>
          </p:cNvSpPr>
          <p:nvPr/>
        </p:nvSpPr>
        <p:spPr bwMode="auto">
          <a:xfrm>
            <a:off x="677863" y="1206500"/>
            <a:ext cx="7472362" cy="1739900"/>
          </a:xfrm>
          <a:prstGeom prst="rect">
            <a:avLst/>
          </a:prstGeom>
          <a:noFill/>
          <a:ln w="9525">
            <a:noFill/>
            <a:miter lim="800000"/>
            <a:headEnd/>
            <a:tailEnd/>
          </a:ln>
        </p:spPr>
        <p:txBody>
          <a:bodyPr>
            <a:prstTxWarp prst="textNoShape">
              <a:avLst/>
            </a:prstTxWarp>
            <a:spAutoFit/>
          </a:bodyPr>
          <a:lstStyle/>
          <a:p>
            <a:pPr>
              <a:tabLst>
                <a:tab pos="858838" algn="l"/>
              </a:tabLst>
            </a:pPr>
            <a:r>
              <a:rPr lang="en-US" sz="3600"/>
              <a:t>Given: (G, k)</a:t>
            </a:r>
            <a:br>
              <a:rPr lang="en-US" sz="3600"/>
            </a:br>
            <a:r>
              <a:rPr lang="en-US" sz="3600"/>
              <a:t>Question: Does G contain an independent set of size k?</a:t>
            </a:r>
          </a:p>
        </p:txBody>
      </p:sp>
      <p:sp>
        <p:nvSpPr>
          <p:cNvPr id="660485" name="Text Box 5"/>
          <p:cNvSpPr txBox="1">
            <a:spLocks noChangeArrowheads="1"/>
          </p:cNvSpPr>
          <p:nvPr/>
        </p:nvSpPr>
        <p:spPr bwMode="auto">
          <a:xfrm>
            <a:off x="928688" y="3309938"/>
            <a:ext cx="7323137" cy="1373187"/>
          </a:xfrm>
          <a:prstGeom prst="rect">
            <a:avLst/>
          </a:prstGeom>
          <a:noFill/>
          <a:ln w="9525">
            <a:noFill/>
            <a:miter lim="800000"/>
            <a:headEnd/>
            <a:tailEnd/>
          </a:ln>
        </p:spPr>
        <p:txBody>
          <a:bodyPr>
            <a:prstTxWarp prst="textNoShape">
              <a:avLst/>
            </a:prstTxWarp>
            <a:spAutoFit/>
          </a:bodyPr>
          <a:lstStyle/>
          <a:p>
            <a:pPr>
              <a:tabLst>
                <a:tab pos="858838" algn="l"/>
              </a:tabLst>
            </a:pPr>
            <a:r>
              <a:rPr lang="en-US"/>
              <a:t>BRUTE FORCE: Try out all n choose k possible locations for the k independent set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60485"/>
                                        </p:tgtEl>
                                        <p:attrNameLst>
                                          <p:attrName>style.visibility</p:attrName>
                                        </p:attrNameLst>
                                      </p:cBhvr>
                                      <p:to>
                                        <p:strVal val="visible"/>
                                      </p:to>
                                    </p:set>
                                    <p:animEffect transition="in" filter="fade">
                                      <p:cBhvr>
                                        <p:cTn id="7" dur="500"/>
                                        <p:tgtEl>
                                          <p:spTgt spid="660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0485" grpId="0"/>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Text Box 4"/>
          <p:cNvSpPr txBox="1">
            <a:spLocks noChangeArrowheads="1"/>
          </p:cNvSpPr>
          <p:nvPr/>
        </p:nvSpPr>
        <p:spPr bwMode="auto">
          <a:xfrm>
            <a:off x="928688" y="1084263"/>
            <a:ext cx="742950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Clique / Independent Set</a:t>
            </a:r>
          </a:p>
        </p:txBody>
      </p:sp>
      <p:sp>
        <p:nvSpPr>
          <p:cNvPr id="651269" name="Text Box 5"/>
          <p:cNvSpPr txBox="1">
            <a:spLocks noChangeArrowheads="1"/>
          </p:cNvSpPr>
          <p:nvPr/>
        </p:nvSpPr>
        <p:spPr bwMode="auto">
          <a:xfrm>
            <a:off x="925513" y="2405063"/>
            <a:ext cx="7439025" cy="1739900"/>
          </a:xfrm>
          <a:prstGeom prst="rect">
            <a:avLst/>
          </a:prstGeom>
          <a:noFill/>
          <a:ln w="9525">
            <a:noFill/>
            <a:miter lim="800000"/>
            <a:headEnd/>
            <a:tailEnd/>
          </a:ln>
          <a:effectLst/>
        </p:spPr>
        <p:txBody>
          <a:bodyPr>
            <a:spAutoFit/>
          </a:bodyPr>
          <a:lstStyle/>
          <a:p>
            <a:pPr algn="ctr">
              <a:tabLst>
                <a:tab pos="858838" algn="l"/>
              </a:tabLst>
              <a:defRPr/>
            </a:pPr>
            <a:r>
              <a:rPr lang="en-US" sz="3600">
                <a:effectLst>
                  <a:outerShdw blurRad="38100" dist="38100" dir="2700000" algn="tl">
                    <a:srgbClr val="000000"/>
                  </a:outerShdw>
                </a:effectLst>
                <a:latin typeface="Arial Rounded MT Bold" pitchFamily="34" charset="0"/>
              </a:rPr>
              <a:t>Two problems that are cosmetically different, but substantially the same</a:t>
            </a:r>
          </a:p>
        </p:txBody>
      </p:sp>
    </p:spTree>
  </p:cSld>
  <p:clrMapOvr>
    <a:masterClrMapping/>
  </p:clrMapOvr>
  <p:transition spd="med">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Text Box 4"/>
          <p:cNvSpPr txBox="1">
            <a:spLocks noChangeArrowheads="1"/>
          </p:cNvSpPr>
          <p:nvPr/>
        </p:nvSpPr>
        <p:spPr bwMode="auto">
          <a:xfrm>
            <a:off x="1814513" y="336550"/>
            <a:ext cx="529590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Complement of G</a:t>
            </a:r>
          </a:p>
        </p:txBody>
      </p:sp>
      <p:sp>
        <p:nvSpPr>
          <p:cNvPr id="652293" name="Text Box 5"/>
          <p:cNvSpPr txBox="1">
            <a:spLocks noChangeArrowheads="1"/>
          </p:cNvSpPr>
          <p:nvPr/>
        </p:nvSpPr>
        <p:spPr bwMode="auto">
          <a:xfrm>
            <a:off x="509588" y="1355725"/>
            <a:ext cx="8253412" cy="1800225"/>
          </a:xfrm>
          <a:prstGeom prst="rect">
            <a:avLst/>
          </a:prstGeom>
          <a:noFill/>
          <a:ln w="9525">
            <a:noFill/>
            <a:miter lim="800000"/>
            <a:headEnd/>
            <a:tailEnd/>
          </a:ln>
        </p:spPr>
        <p:txBody>
          <a:bodyPr>
            <a:prstTxWarp prst="textNoShape">
              <a:avLst/>
            </a:prstTxWarp>
            <a:spAutoFit/>
          </a:bodyPr>
          <a:lstStyle/>
          <a:p>
            <a:pPr>
              <a:tabLst>
                <a:tab pos="858838" algn="l"/>
              </a:tabLst>
            </a:pPr>
            <a:r>
              <a:rPr lang="en-US"/>
              <a:t>Given a graph G, let G*, the complement of G, be the graph obtained by the rule that two nodes in G* are connected if and only if the corresponding nodes of G are not connected</a:t>
            </a:r>
          </a:p>
        </p:txBody>
      </p:sp>
      <p:grpSp>
        <p:nvGrpSpPr>
          <p:cNvPr id="2" name="Group 6"/>
          <p:cNvGrpSpPr>
            <a:grpSpLocks/>
          </p:cNvGrpSpPr>
          <p:nvPr/>
        </p:nvGrpSpPr>
        <p:grpSpPr bwMode="auto">
          <a:xfrm>
            <a:off x="1060450" y="3638550"/>
            <a:ext cx="3194050" cy="2316163"/>
            <a:chOff x="768" y="961"/>
            <a:chExt cx="4390" cy="2719"/>
          </a:xfrm>
        </p:grpSpPr>
        <p:sp>
          <p:nvSpPr>
            <p:cNvPr id="46099" name="Oval 7"/>
            <p:cNvSpPr>
              <a:spLocks noChangeAspect="1" noChangeArrowheads="1"/>
            </p:cNvSpPr>
            <p:nvPr/>
          </p:nvSpPr>
          <p:spPr bwMode="auto">
            <a:xfrm>
              <a:off x="3209" y="3333"/>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100" name="Oval 8"/>
            <p:cNvSpPr>
              <a:spLocks noChangeAspect="1" noChangeArrowheads="1"/>
            </p:cNvSpPr>
            <p:nvPr/>
          </p:nvSpPr>
          <p:spPr bwMode="auto">
            <a:xfrm>
              <a:off x="1064" y="3159"/>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101" name="Oval 9"/>
            <p:cNvSpPr>
              <a:spLocks noChangeAspect="1" noChangeArrowheads="1"/>
            </p:cNvSpPr>
            <p:nvPr/>
          </p:nvSpPr>
          <p:spPr bwMode="auto">
            <a:xfrm>
              <a:off x="768" y="130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102" name="Oval 10"/>
            <p:cNvSpPr>
              <a:spLocks noChangeAspect="1" noChangeArrowheads="1"/>
            </p:cNvSpPr>
            <p:nvPr/>
          </p:nvSpPr>
          <p:spPr bwMode="auto">
            <a:xfrm>
              <a:off x="2861" y="961"/>
              <a:ext cx="347" cy="346"/>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103" name="Oval 11"/>
            <p:cNvSpPr>
              <a:spLocks noChangeAspect="1" noChangeArrowheads="1"/>
            </p:cNvSpPr>
            <p:nvPr/>
          </p:nvSpPr>
          <p:spPr bwMode="auto">
            <a:xfrm>
              <a:off x="4811" y="187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104" name="Oval 12"/>
            <p:cNvSpPr>
              <a:spLocks noChangeAspect="1" noChangeArrowheads="1"/>
            </p:cNvSpPr>
            <p:nvPr/>
          </p:nvSpPr>
          <p:spPr bwMode="auto">
            <a:xfrm>
              <a:off x="2544" y="2101"/>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46105" name="AutoShape 13"/>
            <p:cNvCxnSpPr>
              <a:cxnSpLocks noChangeShapeType="1"/>
              <a:stCxn id="46101" idx="5"/>
              <a:endCxn id="46100" idx="0"/>
            </p:cNvCxnSpPr>
            <p:nvPr/>
          </p:nvCxnSpPr>
          <p:spPr bwMode="auto">
            <a:xfrm>
              <a:off x="1064" y="1603"/>
              <a:ext cx="174" cy="1556"/>
            </a:xfrm>
            <a:prstGeom prst="straightConnector1">
              <a:avLst/>
            </a:prstGeom>
            <a:noFill/>
            <a:ln w="57150" cap="sq">
              <a:solidFill>
                <a:schemeClr val="tx1"/>
              </a:solidFill>
              <a:round/>
              <a:headEnd type="none" w="sm" len="sm"/>
              <a:tailEnd type="none" w="sm" len="sm"/>
            </a:ln>
          </p:spPr>
        </p:cxnSp>
        <p:cxnSp>
          <p:nvCxnSpPr>
            <p:cNvPr id="46106" name="AutoShape 14"/>
            <p:cNvCxnSpPr>
              <a:cxnSpLocks noChangeShapeType="1"/>
              <a:stCxn id="46101" idx="6"/>
              <a:endCxn id="46102" idx="2"/>
            </p:cNvCxnSpPr>
            <p:nvPr/>
          </p:nvCxnSpPr>
          <p:spPr bwMode="auto">
            <a:xfrm flipV="1">
              <a:off x="1115" y="1134"/>
              <a:ext cx="1746" cy="347"/>
            </a:xfrm>
            <a:prstGeom prst="straightConnector1">
              <a:avLst/>
            </a:prstGeom>
            <a:noFill/>
            <a:ln w="57150" cap="sq">
              <a:solidFill>
                <a:schemeClr val="tx1"/>
              </a:solidFill>
              <a:round/>
              <a:headEnd type="none" w="sm" len="sm"/>
              <a:tailEnd type="none" w="sm" len="sm"/>
            </a:ln>
          </p:spPr>
        </p:cxnSp>
        <p:cxnSp>
          <p:nvCxnSpPr>
            <p:cNvPr id="46107" name="AutoShape 15"/>
            <p:cNvCxnSpPr>
              <a:cxnSpLocks noChangeShapeType="1"/>
              <a:stCxn id="46104" idx="6"/>
              <a:endCxn id="46103" idx="2"/>
            </p:cNvCxnSpPr>
            <p:nvPr/>
          </p:nvCxnSpPr>
          <p:spPr bwMode="auto">
            <a:xfrm flipV="1">
              <a:off x="2891" y="2051"/>
              <a:ext cx="1920" cy="224"/>
            </a:xfrm>
            <a:prstGeom prst="straightConnector1">
              <a:avLst/>
            </a:prstGeom>
            <a:noFill/>
            <a:ln w="57150" cap="sq">
              <a:solidFill>
                <a:schemeClr val="tx1"/>
              </a:solidFill>
              <a:round/>
              <a:headEnd type="none" w="sm" len="sm"/>
              <a:tailEnd type="none" w="sm" len="sm"/>
            </a:ln>
          </p:spPr>
        </p:cxnSp>
        <p:cxnSp>
          <p:nvCxnSpPr>
            <p:cNvPr id="46108" name="AutoShape 16"/>
            <p:cNvCxnSpPr>
              <a:cxnSpLocks noChangeShapeType="1"/>
              <a:stCxn id="46100" idx="6"/>
              <a:endCxn id="46099" idx="2"/>
            </p:cNvCxnSpPr>
            <p:nvPr/>
          </p:nvCxnSpPr>
          <p:spPr bwMode="auto">
            <a:xfrm>
              <a:off x="1411" y="3333"/>
              <a:ext cx="1798" cy="174"/>
            </a:xfrm>
            <a:prstGeom prst="straightConnector1">
              <a:avLst/>
            </a:prstGeom>
            <a:noFill/>
            <a:ln w="57150" cap="sq">
              <a:solidFill>
                <a:schemeClr val="tx1"/>
              </a:solidFill>
              <a:round/>
              <a:headEnd type="none" w="sm" len="sm"/>
              <a:tailEnd type="none" w="sm" len="sm"/>
            </a:ln>
          </p:spPr>
        </p:cxnSp>
        <p:cxnSp>
          <p:nvCxnSpPr>
            <p:cNvPr id="46109" name="AutoShape 17"/>
            <p:cNvCxnSpPr>
              <a:cxnSpLocks noChangeShapeType="1"/>
              <a:stCxn id="46102" idx="6"/>
              <a:endCxn id="46103" idx="0"/>
            </p:cNvCxnSpPr>
            <p:nvPr/>
          </p:nvCxnSpPr>
          <p:spPr bwMode="auto">
            <a:xfrm>
              <a:off x="3208" y="1134"/>
              <a:ext cx="1777" cy="743"/>
            </a:xfrm>
            <a:prstGeom prst="straightConnector1">
              <a:avLst/>
            </a:prstGeom>
            <a:noFill/>
            <a:ln w="57150" cap="sq">
              <a:solidFill>
                <a:schemeClr val="tx1"/>
              </a:solidFill>
              <a:round/>
              <a:headEnd type="none" w="sm" len="sm"/>
              <a:tailEnd type="none" w="sm" len="sm"/>
            </a:ln>
          </p:spPr>
        </p:cxnSp>
        <p:cxnSp>
          <p:nvCxnSpPr>
            <p:cNvPr id="46110" name="AutoShape 18"/>
            <p:cNvCxnSpPr>
              <a:cxnSpLocks noChangeShapeType="1"/>
              <a:stCxn id="46103" idx="4"/>
              <a:endCxn id="46099" idx="6"/>
            </p:cNvCxnSpPr>
            <p:nvPr/>
          </p:nvCxnSpPr>
          <p:spPr bwMode="auto">
            <a:xfrm flipH="1">
              <a:off x="3556" y="2224"/>
              <a:ext cx="1429" cy="1283"/>
            </a:xfrm>
            <a:prstGeom prst="straightConnector1">
              <a:avLst/>
            </a:prstGeom>
            <a:noFill/>
            <a:ln w="57150" cap="sq">
              <a:solidFill>
                <a:schemeClr val="tx1"/>
              </a:solidFill>
              <a:round/>
              <a:headEnd type="none" w="sm" len="sm"/>
              <a:tailEnd type="none" w="sm" len="sm"/>
            </a:ln>
          </p:spPr>
        </p:cxnSp>
        <p:cxnSp>
          <p:nvCxnSpPr>
            <p:cNvPr id="46111" name="AutoShape 19"/>
            <p:cNvCxnSpPr>
              <a:cxnSpLocks noChangeShapeType="1"/>
              <a:stCxn id="46104" idx="0"/>
              <a:endCxn id="46102" idx="4"/>
            </p:cNvCxnSpPr>
            <p:nvPr/>
          </p:nvCxnSpPr>
          <p:spPr bwMode="auto">
            <a:xfrm flipV="1">
              <a:off x="2718" y="1307"/>
              <a:ext cx="317" cy="794"/>
            </a:xfrm>
            <a:prstGeom prst="straightConnector1">
              <a:avLst/>
            </a:prstGeom>
            <a:noFill/>
            <a:ln w="57150" cap="sq">
              <a:solidFill>
                <a:schemeClr val="tx1"/>
              </a:solidFill>
              <a:round/>
              <a:headEnd type="none" w="sm" len="sm"/>
              <a:tailEnd type="none" w="sm" len="sm"/>
            </a:ln>
          </p:spPr>
        </p:cxnSp>
        <p:cxnSp>
          <p:nvCxnSpPr>
            <p:cNvPr id="46112" name="AutoShape 20"/>
            <p:cNvCxnSpPr>
              <a:cxnSpLocks noChangeShapeType="1"/>
              <a:stCxn id="46104" idx="1"/>
              <a:endCxn id="46101" idx="6"/>
            </p:cNvCxnSpPr>
            <p:nvPr/>
          </p:nvCxnSpPr>
          <p:spPr bwMode="auto">
            <a:xfrm flipH="1" flipV="1">
              <a:off x="1115" y="1481"/>
              <a:ext cx="1480" cy="671"/>
            </a:xfrm>
            <a:prstGeom prst="straightConnector1">
              <a:avLst/>
            </a:prstGeom>
            <a:noFill/>
            <a:ln w="57150" cap="sq">
              <a:solidFill>
                <a:schemeClr val="tx1"/>
              </a:solidFill>
              <a:round/>
              <a:headEnd type="none" w="sm" len="sm"/>
              <a:tailEnd type="none" w="sm" len="sm"/>
            </a:ln>
          </p:spPr>
        </p:cxnSp>
        <p:cxnSp>
          <p:nvCxnSpPr>
            <p:cNvPr id="46113" name="AutoShape 21"/>
            <p:cNvCxnSpPr>
              <a:cxnSpLocks noChangeShapeType="1"/>
              <a:stCxn id="46104" idx="3"/>
              <a:endCxn id="46100" idx="7"/>
            </p:cNvCxnSpPr>
            <p:nvPr/>
          </p:nvCxnSpPr>
          <p:spPr bwMode="auto">
            <a:xfrm flipH="1">
              <a:off x="1360" y="2397"/>
              <a:ext cx="1235" cy="813"/>
            </a:xfrm>
            <a:prstGeom prst="straightConnector1">
              <a:avLst/>
            </a:prstGeom>
            <a:noFill/>
            <a:ln w="57150" cap="sq">
              <a:solidFill>
                <a:schemeClr val="tx1"/>
              </a:solidFill>
              <a:round/>
              <a:headEnd type="none" w="sm" len="sm"/>
              <a:tailEnd type="none" w="sm" len="sm"/>
            </a:ln>
          </p:spPr>
        </p:cxnSp>
        <p:cxnSp>
          <p:nvCxnSpPr>
            <p:cNvPr id="46114" name="AutoShape 22"/>
            <p:cNvCxnSpPr>
              <a:cxnSpLocks noChangeShapeType="1"/>
              <a:stCxn id="46104" idx="4"/>
              <a:endCxn id="46099" idx="0"/>
            </p:cNvCxnSpPr>
            <p:nvPr/>
          </p:nvCxnSpPr>
          <p:spPr bwMode="auto">
            <a:xfrm>
              <a:off x="2718" y="2448"/>
              <a:ext cx="665" cy="885"/>
            </a:xfrm>
            <a:prstGeom prst="straightConnector1">
              <a:avLst/>
            </a:prstGeom>
            <a:noFill/>
            <a:ln w="57150" cap="sq">
              <a:solidFill>
                <a:schemeClr val="tx1"/>
              </a:solidFill>
              <a:round/>
              <a:headEnd type="none" w="sm" len="sm"/>
              <a:tailEnd type="none" w="sm" len="sm"/>
            </a:ln>
          </p:spPr>
        </p:cxnSp>
      </p:grpSp>
      <p:grpSp>
        <p:nvGrpSpPr>
          <p:cNvPr id="3" name="Group 23"/>
          <p:cNvGrpSpPr>
            <a:grpSpLocks/>
          </p:cNvGrpSpPr>
          <p:nvPr/>
        </p:nvGrpSpPr>
        <p:grpSpPr bwMode="auto">
          <a:xfrm>
            <a:off x="5148263" y="3706813"/>
            <a:ext cx="3206750" cy="2301875"/>
            <a:chOff x="3312" y="963"/>
            <a:chExt cx="2267" cy="2026"/>
          </a:xfrm>
        </p:grpSpPr>
        <p:sp>
          <p:nvSpPr>
            <p:cNvPr id="46088" name="Oval 24"/>
            <p:cNvSpPr>
              <a:spLocks noChangeAspect="1" noChangeArrowheads="1"/>
            </p:cNvSpPr>
            <p:nvPr/>
          </p:nvSpPr>
          <p:spPr bwMode="auto">
            <a:xfrm>
              <a:off x="4573" y="2730"/>
              <a:ext cx="179" cy="25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089" name="Oval 25"/>
            <p:cNvSpPr>
              <a:spLocks noChangeAspect="1" noChangeArrowheads="1"/>
            </p:cNvSpPr>
            <p:nvPr/>
          </p:nvSpPr>
          <p:spPr bwMode="auto">
            <a:xfrm>
              <a:off x="3465" y="2601"/>
              <a:ext cx="179" cy="258"/>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090" name="Oval 26"/>
            <p:cNvSpPr>
              <a:spLocks noChangeAspect="1" noChangeArrowheads="1"/>
            </p:cNvSpPr>
            <p:nvPr/>
          </p:nvSpPr>
          <p:spPr bwMode="auto">
            <a:xfrm>
              <a:off x="3312" y="1221"/>
              <a:ext cx="179" cy="258"/>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091" name="Oval 27"/>
            <p:cNvSpPr>
              <a:spLocks noChangeAspect="1" noChangeArrowheads="1"/>
            </p:cNvSpPr>
            <p:nvPr/>
          </p:nvSpPr>
          <p:spPr bwMode="auto">
            <a:xfrm>
              <a:off x="4393" y="963"/>
              <a:ext cx="179" cy="258"/>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092" name="Oval 28"/>
            <p:cNvSpPr>
              <a:spLocks noChangeAspect="1" noChangeArrowheads="1"/>
            </p:cNvSpPr>
            <p:nvPr/>
          </p:nvSpPr>
          <p:spPr bwMode="auto">
            <a:xfrm>
              <a:off x="5400" y="1646"/>
              <a:ext cx="179" cy="258"/>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6093" name="Oval 29"/>
            <p:cNvSpPr>
              <a:spLocks noChangeAspect="1" noChangeArrowheads="1"/>
            </p:cNvSpPr>
            <p:nvPr/>
          </p:nvSpPr>
          <p:spPr bwMode="auto">
            <a:xfrm>
              <a:off x="4229" y="1812"/>
              <a:ext cx="179" cy="25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46094" name="AutoShape 30"/>
            <p:cNvCxnSpPr>
              <a:cxnSpLocks noChangeShapeType="1"/>
              <a:stCxn id="46091" idx="3"/>
              <a:endCxn id="46089" idx="0"/>
            </p:cNvCxnSpPr>
            <p:nvPr/>
          </p:nvCxnSpPr>
          <p:spPr bwMode="auto">
            <a:xfrm flipH="1">
              <a:off x="3555" y="1183"/>
              <a:ext cx="864" cy="1418"/>
            </a:xfrm>
            <a:prstGeom prst="straightConnector1">
              <a:avLst/>
            </a:prstGeom>
            <a:noFill/>
            <a:ln w="57150" cap="sq">
              <a:solidFill>
                <a:schemeClr val="tx1"/>
              </a:solidFill>
              <a:round/>
              <a:headEnd type="none" w="sm" len="sm"/>
              <a:tailEnd type="none" w="sm" len="sm"/>
            </a:ln>
          </p:spPr>
        </p:cxnSp>
        <p:cxnSp>
          <p:nvCxnSpPr>
            <p:cNvPr id="46095" name="AutoShape 31"/>
            <p:cNvCxnSpPr>
              <a:cxnSpLocks noChangeShapeType="1"/>
              <a:stCxn id="46090" idx="6"/>
              <a:endCxn id="46092" idx="1"/>
            </p:cNvCxnSpPr>
            <p:nvPr/>
          </p:nvCxnSpPr>
          <p:spPr bwMode="auto">
            <a:xfrm>
              <a:off x="3491" y="1350"/>
              <a:ext cx="1935" cy="334"/>
            </a:xfrm>
            <a:prstGeom prst="straightConnector1">
              <a:avLst/>
            </a:prstGeom>
            <a:noFill/>
            <a:ln w="57150" cap="sq">
              <a:solidFill>
                <a:schemeClr val="tx1"/>
              </a:solidFill>
              <a:round/>
              <a:headEnd type="none" w="sm" len="sm"/>
              <a:tailEnd type="none" w="sm" len="sm"/>
            </a:ln>
          </p:spPr>
        </p:cxnSp>
        <p:cxnSp>
          <p:nvCxnSpPr>
            <p:cNvPr id="46096" name="AutoShape 32"/>
            <p:cNvCxnSpPr>
              <a:cxnSpLocks noChangeShapeType="1"/>
              <a:stCxn id="46090" idx="5"/>
              <a:endCxn id="46088" idx="2"/>
            </p:cNvCxnSpPr>
            <p:nvPr/>
          </p:nvCxnSpPr>
          <p:spPr bwMode="auto">
            <a:xfrm>
              <a:off x="3465" y="1441"/>
              <a:ext cx="1108" cy="1419"/>
            </a:xfrm>
            <a:prstGeom prst="straightConnector1">
              <a:avLst/>
            </a:prstGeom>
            <a:noFill/>
            <a:ln w="57150" cap="sq">
              <a:solidFill>
                <a:schemeClr val="tx1"/>
              </a:solidFill>
              <a:round/>
              <a:headEnd type="none" w="sm" len="sm"/>
              <a:tailEnd type="none" w="sm" len="sm"/>
            </a:ln>
          </p:spPr>
        </p:cxnSp>
        <p:cxnSp>
          <p:nvCxnSpPr>
            <p:cNvPr id="46097" name="AutoShape 33"/>
            <p:cNvCxnSpPr>
              <a:cxnSpLocks noChangeShapeType="1"/>
              <a:stCxn id="46091" idx="6"/>
              <a:endCxn id="46088" idx="7"/>
            </p:cNvCxnSpPr>
            <p:nvPr/>
          </p:nvCxnSpPr>
          <p:spPr bwMode="auto">
            <a:xfrm>
              <a:off x="4572" y="1092"/>
              <a:ext cx="154" cy="1676"/>
            </a:xfrm>
            <a:prstGeom prst="straightConnector1">
              <a:avLst/>
            </a:prstGeom>
            <a:noFill/>
            <a:ln w="57150" cap="sq">
              <a:solidFill>
                <a:schemeClr val="tx1"/>
              </a:solidFill>
              <a:round/>
              <a:headEnd type="none" w="sm" len="sm"/>
              <a:tailEnd type="none" w="sm" len="sm"/>
            </a:ln>
          </p:spPr>
        </p:cxnSp>
        <p:cxnSp>
          <p:nvCxnSpPr>
            <p:cNvPr id="46098" name="AutoShape 34"/>
            <p:cNvCxnSpPr>
              <a:cxnSpLocks noChangeShapeType="1"/>
              <a:stCxn id="46089" idx="6"/>
              <a:endCxn id="46092" idx="2"/>
            </p:cNvCxnSpPr>
            <p:nvPr/>
          </p:nvCxnSpPr>
          <p:spPr bwMode="auto">
            <a:xfrm flipV="1">
              <a:off x="3644" y="1775"/>
              <a:ext cx="1756" cy="955"/>
            </a:xfrm>
            <a:prstGeom prst="straightConnector1">
              <a:avLst/>
            </a:prstGeom>
            <a:noFill/>
            <a:ln w="57150" cap="sq">
              <a:solidFill>
                <a:schemeClr val="tx1"/>
              </a:solidFill>
              <a:round/>
              <a:headEnd type="none" w="sm" len="sm"/>
              <a:tailEnd type="none" w="sm" len="sm"/>
            </a:ln>
          </p:spPr>
        </p:cxnSp>
      </p:grpSp>
      <p:sp>
        <p:nvSpPr>
          <p:cNvPr id="652323" name="Text Box 35"/>
          <p:cNvSpPr txBox="1">
            <a:spLocks noChangeArrowheads="1"/>
          </p:cNvSpPr>
          <p:nvPr/>
        </p:nvSpPr>
        <p:spPr bwMode="auto">
          <a:xfrm>
            <a:off x="2062163" y="6083300"/>
            <a:ext cx="465137" cy="5191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G</a:t>
            </a:r>
          </a:p>
        </p:txBody>
      </p:sp>
      <p:sp>
        <p:nvSpPr>
          <p:cNvPr id="652324" name="Text Box 36"/>
          <p:cNvSpPr txBox="1">
            <a:spLocks noChangeArrowheads="1"/>
          </p:cNvSpPr>
          <p:nvPr/>
        </p:nvSpPr>
        <p:spPr bwMode="auto">
          <a:xfrm>
            <a:off x="6176963" y="5980113"/>
            <a:ext cx="620712"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G*</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2293"/>
                                        </p:tgtEl>
                                        <p:attrNameLst>
                                          <p:attrName>style.visibility</p:attrName>
                                        </p:attrNameLst>
                                      </p:cBhvr>
                                      <p:to>
                                        <p:strVal val="visible"/>
                                      </p:to>
                                    </p:set>
                                    <p:animEffect transition="in" filter="fade">
                                      <p:cBhvr>
                                        <p:cTn id="7" dur="500"/>
                                        <p:tgtEl>
                                          <p:spTgt spid="65229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52323"/>
                                        </p:tgtEl>
                                        <p:attrNameLst>
                                          <p:attrName>style.visibility</p:attrName>
                                        </p:attrNameLst>
                                      </p:cBhvr>
                                      <p:to>
                                        <p:strVal val="visible"/>
                                      </p:to>
                                    </p:set>
                                    <p:animEffect transition="in" filter="fade">
                                      <p:cBhvr>
                                        <p:cTn id="15" dur="500"/>
                                        <p:tgtEl>
                                          <p:spTgt spid="65232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52324"/>
                                        </p:tgtEl>
                                        <p:attrNameLst>
                                          <p:attrName>style.visibility</p:attrName>
                                        </p:attrNameLst>
                                      </p:cBhvr>
                                      <p:to>
                                        <p:strVal val="visible"/>
                                      </p:to>
                                    </p:set>
                                    <p:animEffect transition="in" filter="fade">
                                      <p:cBhvr>
                                        <p:cTn id="23" dur="500"/>
                                        <p:tgtEl>
                                          <p:spTgt spid="652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2293" grpId="0"/>
      <p:bldP spid="652323" grpId="0"/>
      <p:bldP spid="652324" grpId="0"/>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47106" name="Group 12"/>
          <p:cNvGrpSpPr>
            <a:grpSpLocks/>
          </p:cNvGrpSpPr>
          <p:nvPr/>
        </p:nvGrpSpPr>
        <p:grpSpPr bwMode="auto">
          <a:xfrm>
            <a:off x="647700" y="919163"/>
            <a:ext cx="3598863" cy="3216275"/>
            <a:chOff x="768" y="961"/>
            <a:chExt cx="4390" cy="2719"/>
          </a:xfrm>
        </p:grpSpPr>
        <p:sp>
          <p:nvSpPr>
            <p:cNvPr id="47122" name="Oval 13"/>
            <p:cNvSpPr>
              <a:spLocks noChangeAspect="1" noChangeArrowheads="1"/>
            </p:cNvSpPr>
            <p:nvPr/>
          </p:nvSpPr>
          <p:spPr bwMode="auto">
            <a:xfrm>
              <a:off x="3209" y="3333"/>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23" name="Oval 14"/>
            <p:cNvSpPr>
              <a:spLocks noChangeAspect="1" noChangeArrowheads="1"/>
            </p:cNvSpPr>
            <p:nvPr/>
          </p:nvSpPr>
          <p:spPr bwMode="auto">
            <a:xfrm>
              <a:off x="1064" y="3159"/>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24" name="Oval 15"/>
            <p:cNvSpPr>
              <a:spLocks noChangeAspect="1" noChangeArrowheads="1"/>
            </p:cNvSpPr>
            <p:nvPr/>
          </p:nvSpPr>
          <p:spPr bwMode="auto">
            <a:xfrm>
              <a:off x="768" y="130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25" name="Oval 16"/>
            <p:cNvSpPr>
              <a:spLocks noChangeAspect="1" noChangeArrowheads="1"/>
            </p:cNvSpPr>
            <p:nvPr/>
          </p:nvSpPr>
          <p:spPr bwMode="auto">
            <a:xfrm>
              <a:off x="2861" y="961"/>
              <a:ext cx="347" cy="346"/>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26" name="Oval 17"/>
            <p:cNvSpPr>
              <a:spLocks noChangeAspect="1" noChangeArrowheads="1"/>
            </p:cNvSpPr>
            <p:nvPr/>
          </p:nvSpPr>
          <p:spPr bwMode="auto">
            <a:xfrm>
              <a:off x="4811" y="187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27" name="Oval 18"/>
            <p:cNvSpPr>
              <a:spLocks noChangeAspect="1" noChangeArrowheads="1"/>
            </p:cNvSpPr>
            <p:nvPr/>
          </p:nvSpPr>
          <p:spPr bwMode="auto">
            <a:xfrm>
              <a:off x="2544" y="2101"/>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47128" name="AutoShape 19"/>
            <p:cNvCxnSpPr>
              <a:cxnSpLocks noChangeShapeType="1"/>
              <a:stCxn id="47124" idx="5"/>
              <a:endCxn id="47123" idx="0"/>
            </p:cNvCxnSpPr>
            <p:nvPr/>
          </p:nvCxnSpPr>
          <p:spPr bwMode="auto">
            <a:xfrm>
              <a:off x="1064" y="1603"/>
              <a:ext cx="174" cy="1556"/>
            </a:xfrm>
            <a:prstGeom prst="straightConnector1">
              <a:avLst/>
            </a:prstGeom>
            <a:noFill/>
            <a:ln w="57150" cap="sq">
              <a:solidFill>
                <a:schemeClr val="tx1"/>
              </a:solidFill>
              <a:round/>
              <a:headEnd type="none" w="sm" len="sm"/>
              <a:tailEnd type="none" w="sm" len="sm"/>
            </a:ln>
          </p:spPr>
        </p:cxnSp>
        <p:cxnSp>
          <p:nvCxnSpPr>
            <p:cNvPr id="47129" name="AutoShape 20"/>
            <p:cNvCxnSpPr>
              <a:cxnSpLocks noChangeShapeType="1"/>
              <a:stCxn id="47124" idx="6"/>
              <a:endCxn id="47125" idx="2"/>
            </p:cNvCxnSpPr>
            <p:nvPr/>
          </p:nvCxnSpPr>
          <p:spPr bwMode="auto">
            <a:xfrm flipV="1">
              <a:off x="1115" y="1134"/>
              <a:ext cx="1746" cy="347"/>
            </a:xfrm>
            <a:prstGeom prst="straightConnector1">
              <a:avLst/>
            </a:prstGeom>
            <a:noFill/>
            <a:ln w="57150" cap="sq">
              <a:solidFill>
                <a:schemeClr val="tx1"/>
              </a:solidFill>
              <a:round/>
              <a:headEnd type="none" w="sm" len="sm"/>
              <a:tailEnd type="none" w="sm" len="sm"/>
            </a:ln>
          </p:spPr>
        </p:cxnSp>
        <p:cxnSp>
          <p:nvCxnSpPr>
            <p:cNvPr id="47130" name="AutoShape 21"/>
            <p:cNvCxnSpPr>
              <a:cxnSpLocks noChangeShapeType="1"/>
              <a:stCxn id="47127" idx="6"/>
              <a:endCxn id="47126" idx="2"/>
            </p:cNvCxnSpPr>
            <p:nvPr/>
          </p:nvCxnSpPr>
          <p:spPr bwMode="auto">
            <a:xfrm flipV="1">
              <a:off x="2891" y="2051"/>
              <a:ext cx="1920" cy="224"/>
            </a:xfrm>
            <a:prstGeom prst="straightConnector1">
              <a:avLst/>
            </a:prstGeom>
            <a:noFill/>
            <a:ln w="57150" cap="sq">
              <a:solidFill>
                <a:schemeClr val="tx1"/>
              </a:solidFill>
              <a:round/>
              <a:headEnd type="none" w="sm" len="sm"/>
              <a:tailEnd type="none" w="sm" len="sm"/>
            </a:ln>
          </p:spPr>
        </p:cxnSp>
        <p:cxnSp>
          <p:nvCxnSpPr>
            <p:cNvPr id="47131" name="AutoShape 22"/>
            <p:cNvCxnSpPr>
              <a:cxnSpLocks noChangeShapeType="1"/>
              <a:stCxn id="47123" idx="6"/>
              <a:endCxn id="47122" idx="2"/>
            </p:cNvCxnSpPr>
            <p:nvPr/>
          </p:nvCxnSpPr>
          <p:spPr bwMode="auto">
            <a:xfrm>
              <a:off x="1411" y="3333"/>
              <a:ext cx="1798" cy="174"/>
            </a:xfrm>
            <a:prstGeom prst="straightConnector1">
              <a:avLst/>
            </a:prstGeom>
            <a:noFill/>
            <a:ln w="57150" cap="sq">
              <a:solidFill>
                <a:schemeClr val="tx1"/>
              </a:solidFill>
              <a:round/>
              <a:headEnd type="none" w="sm" len="sm"/>
              <a:tailEnd type="none" w="sm" len="sm"/>
            </a:ln>
          </p:spPr>
        </p:cxnSp>
        <p:cxnSp>
          <p:nvCxnSpPr>
            <p:cNvPr id="47132" name="AutoShape 23"/>
            <p:cNvCxnSpPr>
              <a:cxnSpLocks noChangeShapeType="1"/>
              <a:stCxn id="47125" idx="6"/>
              <a:endCxn id="47126" idx="0"/>
            </p:cNvCxnSpPr>
            <p:nvPr/>
          </p:nvCxnSpPr>
          <p:spPr bwMode="auto">
            <a:xfrm>
              <a:off x="3208" y="1134"/>
              <a:ext cx="1777" cy="743"/>
            </a:xfrm>
            <a:prstGeom prst="straightConnector1">
              <a:avLst/>
            </a:prstGeom>
            <a:noFill/>
            <a:ln w="57150" cap="sq">
              <a:solidFill>
                <a:schemeClr val="tx1"/>
              </a:solidFill>
              <a:round/>
              <a:headEnd type="none" w="sm" len="sm"/>
              <a:tailEnd type="none" w="sm" len="sm"/>
            </a:ln>
          </p:spPr>
        </p:cxnSp>
        <p:cxnSp>
          <p:nvCxnSpPr>
            <p:cNvPr id="47133" name="AutoShape 24"/>
            <p:cNvCxnSpPr>
              <a:cxnSpLocks noChangeShapeType="1"/>
              <a:stCxn id="47126" idx="4"/>
              <a:endCxn id="47122" idx="6"/>
            </p:cNvCxnSpPr>
            <p:nvPr/>
          </p:nvCxnSpPr>
          <p:spPr bwMode="auto">
            <a:xfrm flipH="1">
              <a:off x="3556" y="2224"/>
              <a:ext cx="1429" cy="1283"/>
            </a:xfrm>
            <a:prstGeom prst="straightConnector1">
              <a:avLst/>
            </a:prstGeom>
            <a:noFill/>
            <a:ln w="57150" cap="sq">
              <a:solidFill>
                <a:schemeClr val="tx1"/>
              </a:solidFill>
              <a:round/>
              <a:headEnd type="none" w="sm" len="sm"/>
              <a:tailEnd type="none" w="sm" len="sm"/>
            </a:ln>
          </p:spPr>
        </p:cxnSp>
        <p:cxnSp>
          <p:nvCxnSpPr>
            <p:cNvPr id="47134" name="AutoShape 25"/>
            <p:cNvCxnSpPr>
              <a:cxnSpLocks noChangeShapeType="1"/>
              <a:stCxn id="47127" idx="0"/>
              <a:endCxn id="47125" idx="4"/>
            </p:cNvCxnSpPr>
            <p:nvPr/>
          </p:nvCxnSpPr>
          <p:spPr bwMode="auto">
            <a:xfrm flipV="1">
              <a:off x="2718" y="1307"/>
              <a:ext cx="317" cy="794"/>
            </a:xfrm>
            <a:prstGeom prst="straightConnector1">
              <a:avLst/>
            </a:prstGeom>
            <a:noFill/>
            <a:ln w="57150" cap="sq">
              <a:solidFill>
                <a:schemeClr val="tx1"/>
              </a:solidFill>
              <a:round/>
              <a:headEnd type="none" w="sm" len="sm"/>
              <a:tailEnd type="none" w="sm" len="sm"/>
            </a:ln>
          </p:spPr>
        </p:cxnSp>
        <p:cxnSp>
          <p:nvCxnSpPr>
            <p:cNvPr id="47135" name="AutoShape 26"/>
            <p:cNvCxnSpPr>
              <a:cxnSpLocks noChangeShapeType="1"/>
              <a:stCxn id="47127" idx="1"/>
              <a:endCxn id="47124" idx="6"/>
            </p:cNvCxnSpPr>
            <p:nvPr/>
          </p:nvCxnSpPr>
          <p:spPr bwMode="auto">
            <a:xfrm flipH="1" flipV="1">
              <a:off x="1115" y="1481"/>
              <a:ext cx="1480" cy="671"/>
            </a:xfrm>
            <a:prstGeom prst="straightConnector1">
              <a:avLst/>
            </a:prstGeom>
            <a:noFill/>
            <a:ln w="57150" cap="sq">
              <a:solidFill>
                <a:schemeClr val="tx1"/>
              </a:solidFill>
              <a:round/>
              <a:headEnd type="none" w="sm" len="sm"/>
              <a:tailEnd type="none" w="sm" len="sm"/>
            </a:ln>
          </p:spPr>
        </p:cxnSp>
        <p:cxnSp>
          <p:nvCxnSpPr>
            <p:cNvPr id="47136" name="AutoShape 27"/>
            <p:cNvCxnSpPr>
              <a:cxnSpLocks noChangeShapeType="1"/>
              <a:stCxn id="47127" idx="3"/>
              <a:endCxn id="47123" idx="7"/>
            </p:cNvCxnSpPr>
            <p:nvPr/>
          </p:nvCxnSpPr>
          <p:spPr bwMode="auto">
            <a:xfrm flipH="1">
              <a:off x="1360" y="2397"/>
              <a:ext cx="1235" cy="813"/>
            </a:xfrm>
            <a:prstGeom prst="straightConnector1">
              <a:avLst/>
            </a:prstGeom>
            <a:noFill/>
            <a:ln w="57150" cap="sq">
              <a:solidFill>
                <a:schemeClr val="tx1"/>
              </a:solidFill>
              <a:round/>
              <a:headEnd type="none" w="sm" len="sm"/>
              <a:tailEnd type="none" w="sm" len="sm"/>
            </a:ln>
          </p:spPr>
        </p:cxnSp>
        <p:cxnSp>
          <p:nvCxnSpPr>
            <p:cNvPr id="47137" name="AutoShape 28"/>
            <p:cNvCxnSpPr>
              <a:cxnSpLocks noChangeShapeType="1"/>
              <a:stCxn id="47127" idx="4"/>
              <a:endCxn id="47122" idx="0"/>
            </p:cNvCxnSpPr>
            <p:nvPr/>
          </p:nvCxnSpPr>
          <p:spPr bwMode="auto">
            <a:xfrm>
              <a:off x="2718" y="2448"/>
              <a:ext cx="665" cy="885"/>
            </a:xfrm>
            <a:prstGeom prst="straightConnector1">
              <a:avLst/>
            </a:prstGeom>
            <a:noFill/>
            <a:ln w="57150" cap="sq">
              <a:solidFill>
                <a:schemeClr val="tx1"/>
              </a:solidFill>
              <a:round/>
              <a:headEnd type="none" w="sm" len="sm"/>
              <a:tailEnd type="none" w="sm" len="sm"/>
            </a:ln>
          </p:spPr>
        </p:cxnSp>
      </p:grpSp>
      <p:grpSp>
        <p:nvGrpSpPr>
          <p:cNvPr id="47107" name="Group 49"/>
          <p:cNvGrpSpPr>
            <a:grpSpLocks/>
          </p:cNvGrpSpPr>
          <p:nvPr/>
        </p:nvGrpSpPr>
        <p:grpSpPr bwMode="auto">
          <a:xfrm>
            <a:off x="5219700" y="804863"/>
            <a:ext cx="3598863" cy="3216275"/>
            <a:chOff x="3312" y="963"/>
            <a:chExt cx="2267" cy="2026"/>
          </a:xfrm>
        </p:grpSpPr>
        <p:sp>
          <p:nvSpPr>
            <p:cNvPr id="47111" name="Oval 32"/>
            <p:cNvSpPr>
              <a:spLocks noChangeAspect="1" noChangeArrowheads="1"/>
            </p:cNvSpPr>
            <p:nvPr/>
          </p:nvSpPr>
          <p:spPr bwMode="auto">
            <a:xfrm>
              <a:off x="4573" y="2730"/>
              <a:ext cx="179" cy="25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12" name="Oval 33"/>
            <p:cNvSpPr>
              <a:spLocks noChangeAspect="1" noChangeArrowheads="1"/>
            </p:cNvSpPr>
            <p:nvPr/>
          </p:nvSpPr>
          <p:spPr bwMode="auto">
            <a:xfrm>
              <a:off x="3465" y="2601"/>
              <a:ext cx="179" cy="258"/>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13" name="Oval 34"/>
            <p:cNvSpPr>
              <a:spLocks noChangeAspect="1" noChangeArrowheads="1"/>
            </p:cNvSpPr>
            <p:nvPr/>
          </p:nvSpPr>
          <p:spPr bwMode="auto">
            <a:xfrm>
              <a:off x="3312" y="1221"/>
              <a:ext cx="179" cy="258"/>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14" name="Oval 35"/>
            <p:cNvSpPr>
              <a:spLocks noChangeAspect="1" noChangeArrowheads="1"/>
            </p:cNvSpPr>
            <p:nvPr/>
          </p:nvSpPr>
          <p:spPr bwMode="auto">
            <a:xfrm>
              <a:off x="4393" y="963"/>
              <a:ext cx="179" cy="258"/>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15" name="Oval 36"/>
            <p:cNvSpPr>
              <a:spLocks noChangeAspect="1" noChangeArrowheads="1"/>
            </p:cNvSpPr>
            <p:nvPr/>
          </p:nvSpPr>
          <p:spPr bwMode="auto">
            <a:xfrm>
              <a:off x="5400" y="1646"/>
              <a:ext cx="179" cy="258"/>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7116" name="Oval 37"/>
            <p:cNvSpPr>
              <a:spLocks noChangeAspect="1" noChangeArrowheads="1"/>
            </p:cNvSpPr>
            <p:nvPr/>
          </p:nvSpPr>
          <p:spPr bwMode="auto">
            <a:xfrm>
              <a:off x="4229" y="1812"/>
              <a:ext cx="179" cy="25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47117" name="AutoShape 38"/>
            <p:cNvCxnSpPr>
              <a:cxnSpLocks noChangeShapeType="1"/>
              <a:stCxn id="47114" idx="3"/>
              <a:endCxn id="47112" idx="0"/>
            </p:cNvCxnSpPr>
            <p:nvPr/>
          </p:nvCxnSpPr>
          <p:spPr bwMode="auto">
            <a:xfrm flipH="1">
              <a:off x="3555" y="1183"/>
              <a:ext cx="864" cy="1418"/>
            </a:xfrm>
            <a:prstGeom prst="straightConnector1">
              <a:avLst/>
            </a:prstGeom>
            <a:noFill/>
            <a:ln w="57150" cap="sq">
              <a:solidFill>
                <a:schemeClr val="tx1"/>
              </a:solidFill>
              <a:round/>
              <a:headEnd type="none" w="sm" len="sm"/>
              <a:tailEnd type="none" w="sm" len="sm"/>
            </a:ln>
          </p:spPr>
        </p:cxnSp>
        <p:cxnSp>
          <p:nvCxnSpPr>
            <p:cNvPr id="47118" name="AutoShape 39"/>
            <p:cNvCxnSpPr>
              <a:cxnSpLocks noChangeShapeType="1"/>
              <a:stCxn id="47113" idx="6"/>
              <a:endCxn id="47115" idx="1"/>
            </p:cNvCxnSpPr>
            <p:nvPr/>
          </p:nvCxnSpPr>
          <p:spPr bwMode="auto">
            <a:xfrm>
              <a:off x="3491" y="1350"/>
              <a:ext cx="1935" cy="334"/>
            </a:xfrm>
            <a:prstGeom prst="straightConnector1">
              <a:avLst/>
            </a:prstGeom>
            <a:noFill/>
            <a:ln w="57150" cap="sq">
              <a:solidFill>
                <a:schemeClr val="tx1"/>
              </a:solidFill>
              <a:round/>
              <a:headEnd type="none" w="sm" len="sm"/>
              <a:tailEnd type="none" w="sm" len="sm"/>
            </a:ln>
          </p:spPr>
        </p:cxnSp>
        <p:cxnSp>
          <p:nvCxnSpPr>
            <p:cNvPr id="47119" name="AutoShape 41"/>
            <p:cNvCxnSpPr>
              <a:cxnSpLocks noChangeShapeType="1"/>
              <a:stCxn id="47113" idx="5"/>
              <a:endCxn id="47111" idx="2"/>
            </p:cNvCxnSpPr>
            <p:nvPr/>
          </p:nvCxnSpPr>
          <p:spPr bwMode="auto">
            <a:xfrm>
              <a:off x="3465" y="1441"/>
              <a:ext cx="1108" cy="1419"/>
            </a:xfrm>
            <a:prstGeom prst="straightConnector1">
              <a:avLst/>
            </a:prstGeom>
            <a:noFill/>
            <a:ln w="57150" cap="sq">
              <a:solidFill>
                <a:schemeClr val="tx1"/>
              </a:solidFill>
              <a:round/>
              <a:headEnd type="none" w="sm" len="sm"/>
              <a:tailEnd type="none" w="sm" len="sm"/>
            </a:ln>
          </p:spPr>
        </p:cxnSp>
        <p:cxnSp>
          <p:nvCxnSpPr>
            <p:cNvPr id="47120" name="AutoShape 42"/>
            <p:cNvCxnSpPr>
              <a:cxnSpLocks noChangeShapeType="1"/>
              <a:stCxn id="47114" idx="6"/>
              <a:endCxn id="47111" idx="7"/>
            </p:cNvCxnSpPr>
            <p:nvPr/>
          </p:nvCxnSpPr>
          <p:spPr bwMode="auto">
            <a:xfrm>
              <a:off x="4572" y="1092"/>
              <a:ext cx="154" cy="1676"/>
            </a:xfrm>
            <a:prstGeom prst="straightConnector1">
              <a:avLst/>
            </a:prstGeom>
            <a:noFill/>
            <a:ln w="57150" cap="sq">
              <a:solidFill>
                <a:schemeClr val="tx1"/>
              </a:solidFill>
              <a:round/>
              <a:headEnd type="none" w="sm" len="sm"/>
              <a:tailEnd type="none" w="sm" len="sm"/>
            </a:ln>
          </p:spPr>
        </p:cxnSp>
        <p:cxnSp>
          <p:nvCxnSpPr>
            <p:cNvPr id="47121" name="AutoShape 47"/>
            <p:cNvCxnSpPr>
              <a:cxnSpLocks noChangeShapeType="1"/>
              <a:stCxn id="47112" idx="6"/>
              <a:endCxn id="47115" idx="2"/>
            </p:cNvCxnSpPr>
            <p:nvPr/>
          </p:nvCxnSpPr>
          <p:spPr bwMode="auto">
            <a:xfrm flipV="1">
              <a:off x="3644" y="1775"/>
              <a:ext cx="1756" cy="955"/>
            </a:xfrm>
            <a:prstGeom prst="straightConnector1">
              <a:avLst/>
            </a:prstGeom>
            <a:noFill/>
            <a:ln w="57150" cap="sq">
              <a:solidFill>
                <a:schemeClr val="tx1"/>
              </a:solidFill>
              <a:round/>
              <a:headEnd type="none" w="sm" len="sm"/>
              <a:tailEnd type="none" w="sm" len="sm"/>
            </a:ln>
          </p:spPr>
        </p:cxnSp>
      </p:grpSp>
      <p:sp>
        <p:nvSpPr>
          <p:cNvPr id="47108" name="Text Box 50"/>
          <p:cNvSpPr txBox="1">
            <a:spLocks noChangeArrowheads="1"/>
          </p:cNvSpPr>
          <p:nvPr/>
        </p:nvSpPr>
        <p:spPr bwMode="auto">
          <a:xfrm>
            <a:off x="571500" y="4892675"/>
            <a:ext cx="3722688" cy="641350"/>
          </a:xfrm>
          <a:prstGeom prst="rect">
            <a:avLst/>
          </a:prstGeom>
          <a:noFill/>
          <a:ln w="9525">
            <a:noFill/>
            <a:miter lim="800000"/>
            <a:headEnd/>
            <a:tailEnd/>
          </a:ln>
        </p:spPr>
        <p:txBody>
          <a:bodyPr wrap="none">
            <a:prstTxWarp prst="textNoShape">
              <a:avLst/>
            </a:prstTxWarp>
            <a:spAutoFit/>
          </a:bodyPr>
          <a:lstStyle/>
          <a:p>
            <a:pPr algn="ctr">
              <a:tabLst>
                <a:tab pos="858838" algn="l"/>
              </a:tabLst>
            </a:pPr>
            <a:r>
              <a:rPr lang="en-US" sz="3600"/>
              <a:t>G has a k-clique</a:t>
            </a:r>
          </a:p>
        </p:txBody>
      </p:sp>
      <p:sp>
        <p:nvSpPr>
          <p:cNvPr id="47109" name="Text Box 51"/>
          <p:cNvSpPr txBox="1">
            <a:spLocks noChangeArrowheads="1"/>
          </p:cNvSpPr>
          <p:nvPr/>
        </p:nvSpPr>
        <p:spPr bwMode="auto">
          <a:xfrm>
            <a:off x="5249863" y="4343400"/>
            <a:ext cx="3108325" cy="1739900"/>
          </a:xfrm>
          <a:prstGeom prst="rect">
            <a:avLst/>
          </a:prstGeom>
          <a:noFill/>
          <a:ln w="9525">
            <a:noFill/>
            <a:miter lim="800000"/>
            <a:headEnd/>
            <a:tailEnd/>
          </a:ln>
        </p:spPr>
        <p:txBody>
          <a:bodyPr>
            <a:prstTxWarp prst="textNoShape">
              <a:avLst/>
            </a:prstTxWarp>
            <a:spAutoFit/>
          </a:bodyPr>
          <a:lstStyle/>
          <a:p>
            <a:pPr algn="ctr">
              <a:tabLst>
                <a:tab pos="858838" algn="l"/>
              </a:tabLst>
            </a:pPr>
            <a:r>
              <a:rPr lang="en-US" sz="3600"/>
              <a:t>G* has an independent set of size k</a:t>
            </a:r>
          </a:p>
        </p:txBody>
      </p:sp>
      <p:sp>
        <p:nvSpPr>
          <p:cNvPr id="47110" name="Text Box 52"/>
          <p:cNvSpPr txBox="1">
            <a:spLocks noChangeArrowheads="1"/>
          </p:cNvSpPr>
          <p:nvPr/>
        </p:nvSpPr>
        <p:spPr bwMode="auto">
          <a:xfrm>
            <a:off x="4383088" y="4741863"/>
            <a:ext cx="81915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b="1">
                <a:sym typeface="Symbol" charset="2"/>
              </a:rPr>
              <a:t></a:t>
            </a:r>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0482" name="Group 3"/>
          <p:cNvGrpSpPr>
            <a:grpSpLocks/>
          </p:cNvGrpSpPr>
          <p:nvPr/>
        </p:nvGrpSpPr>
        <p:grpSpPr bwMode="auto">
          <a:xfrm>
            <a:off x="2074863" y="1433513"/>
            <a:ext cx="4953000" cy="4953000"/>
            <a:chOff x="1728" y="1200"/>
            <a:chExt cx="2160" cy="2160"/>
          </a:xfrm>
        </p:grpSpPr>
        <p:sp>
          <p:nvSpPr>
            <p:cNvPr id="20484" name="Oval 4"/>
            <p:cNvSpPr>
              <a:spLocks noChangeAspect="1" noChangeArrowheads="1"/>
            </p:cNvSpPr>
            <p:nvPr/>
          </p:nvSpPr>
          <p:spPr bwMode="auto">
            <a:xfrm>
              <a:off x="2880"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85" name="Oval 5"/>
            <p:cNvSpPr>
              <a:spLocks noChangeAspect="1" noChangeArrowheads="1"/>
            </p:cNvSpPr>
            <p:nvPr/>
          </p:nvSpPr>
          <p:spPr bwMode="auto">
            <a:xfrm>
              <a:off x="364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86" name="Oval 6"/>
            <p:cNvSpPr>
              <a:spLocks noChangeAspect="1" noChangeArrowheads="1"/>
            </p:cNvSpPr>
            <p:nvPr/>
          </p:nvSpPr>
          <p:spPr bwMode="auto">
            <a:xfrm>
              <a:off x="3072"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87" name="Oval 7"/>
            <p:cNvSpPr>
              <a:spLocks noChangeAspect="1" noChangeArrowheads="1"/>
            </p:cNvSpPr>
            <p:nvPr/>
          </p:nvSpPr>
          <p:spPr bwMode="auto">
            <a:xfrm>
              <a:off x="2088" y="256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88" name="Oval 8"/>
            <p:cNvSpPr>
              <a:spLocks noChangeAspect="1" noChangeArrowheads="1"/>
            </p:cNvSpPr>
            <p:nvPr/>
          </p:nvSpPr>
          <p:spPr bwMode="auto">
            <a:xfrm>
              <a:off x="172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89" name="Oval 9"/>
            <p:cNvSpPr>
              <a:spLocks noChangeAspect="1" noChangeArrowheads="1"/>
            </p:cNvSpPr>
            <p:nvPr/>
          </p:nvSpPr>
          <p:spPr bwMode="auto">
            <a:xfrm>
              <a:off x="172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90" name="Oval 10"/>
            <p:cNvSpPr>
              <a:spLocks noChangeAspect="1" noChangeArrowheads="1"/>
            </p:cNvSpPr>
            <p:nvPr/>
          </p:nvSpPr>
          <p:spPr bwMode="auto">
            <a:xfrm>
              <a:off x="2496" y="312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91" name="Oval 11"/>
            <p:cNvSpPr>
              <a:spLocks noChangeAspect="1" noChangeArrowheads="1"/>
            </p:cNvSpPr>
            <p:nvPr/>
          </p:nvSpPr>
          <p:spPr bwMode="auto">
            <a:xfrm>
              <a:off x="2640" y="153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92" name="Oval 12"/>
            <p:cNvSpPr>
              <a:spLocks noChangeAspect="1" noChangeArrowheads="1"/>
            </p:cNvSpPr>
            <p:nvPr/>
          </p:nvSpPr>
          <p:spPr bwMode="auto">
            <a:xfrm>
              <a:off x="2376"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93" name="Oval 13"/>
            <p:cNvSpPr>
              <a:spLocks noChangeAspect="1" noChangeArrowheads="1"/>
            </p:cNvSpPr>
            <p:nvPr/>
          </p:nvSpPr>
          <p:spPr bwMode="auto">
            <a:xfrm>
              <a:off x="3648" y="18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94" name="Oval 14"/>
            <p:cNvSpPr>
              <a:spLocks noChangeAspect="1" noChangeArrowheads="1"/>
            </p:cNvSpPr>
            <p:nvPr/>
          </p:nvSpPr>
          <p:spPr bwMode="auto">
            <a:xfrm>
              <a:off x="364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0495" name="Oval 15"/>
            <p:cNvSpPr>
              <a:spLocks noChangeAspect="1" noChangeArrowheads="1"/>
            </p:cNvSpPr>
            <p:nvPr/>
          </p:nvSpPr>
          <p:spPr bwMode="auto">
            <a:xfrm>
              <a:off x="1728" y="19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20496" name="AutoShape 16"/>
            <p:cNvCxnSpPr>
              <a:cxnSpLocks noChangeShapeType="1"/>
              <a:stCxn id="20492" idx="6"/>
              <a:endCxn id="20484" idx="2"/>
            </p:cNvCxnSpPr>
            <p:nvPr/>
          </p:nvCxnSpPr>
          <p:spPr bwMode="auto">
            <a:xfrm>
              <a:off x="2616" y="1320"/>
              <a:ext cx="264" cy="0"/>
            </a:xfrm>
            <a:prstGeom prst="straightConnector1">
              <a:avLst/>
            </a:prstGeom>
            <a:noFill/>
            <a:ln w="57150" cap="sq">
              <a:solidFill>
                <a:schemeClr val="tx1"/>
              </a:solidFill>
              <a:round/>
              <a:headEnd type="none" w="sm" len="sm"/>
              <a:tailEnd type="none" w="sm" len="sm"/>
            </a:ln>
          </p:spPr>
        </p:cxnSp>
        <p:cxnSp>
          <p:nvCxnSpPr>
            <p:cNvPr id="20497" name="AutoShape 17"/>
            <p:cNvCxnSpPr>
              <a:cxnSpLocks noChangeShapeType="1"/>
              <a:stCxn id="20484" idx="3"/>
              <a:endCxn id="20491" idx="7"/>
            </p:cNvCxnSpPr>
            <p:nvPr/>
          </p:nvCxnSpPr>
          <p:spPr bwMode="auto">
            <a:xfrm flipH="1">
              <a:off x="2845" y="1405"/>
              <a:ext cx="70" cy="166"/>
            </a:xfrm>
            <a:prstGeom prst="straightConnector1">
              <a:avLst/>
            </a:prstGeom>
            <a:noFill/>
            <a:ln w="57150" cap="sq">
              <a:solidFill>
                <a:schemeClr val="tx1"/>
              </a:solidFill>
              <a:round/>
              <a:headEnd type="none" w="sm" len="sm"/>
              <a:tailEnd type="none" w="sm" len="sm"/>
            </a:ln>
          </p:spPr>
        </p:cxnSp>
        <p:cxnSp>
          <p:nvCxnSpPr>
            <p:cNvPr id="20498" name="AutoShape 18"/>
            <p:cNvCxnSpPr>
              <a:cxnSpLocks noChangeShapeType="1"/>
              <a:stCxn id="20492" idx="5"/>
              <a:endCxn id="20491" idx="1"/>
            </p:cNvCxnSpPr>
            <p:nvPr/>
          </p:nvCxnSpPr>
          <p:spPr bwMode="auto">
            <a:xfrm>
              <a:off x="2581" y="1405"/>
              <a:ext cx="94" cy="166"/>
            </a:xfrm>
            <a:prstGeom prst="straightConnector1">
              <a:avLst/>
            </a:prstGeom>
            <a:noFill/>
            <a:ln w="57150" cap="sq">
              <a:solidFill>
                <a:schemeClr val="tx1"/>
              </a:solidFill>
              <a:round/>
              <a:headEnd type="none" w="sm" len="sm"/>
              <a:tailEnd type="none" w="sm" len="sm"/>
            </a:ln>
          </p:spPr>
        </p:cxnSp>
        <p:cxnSp>
          <p:nvCxnSpPr>
            <p:cNvPr id="20499" name="AutoShape 19"/>
            <p:cNvCxnSpPr>
              <a:cxnSpLocks noChangeShapeType="1"/>
              <a:stCxn id="20484" idx="5"/>
              <a:endCxn id="20494" idx="1"/>
            </p:cNvCxnSpPr>
            <p:nvPr/>
          </p:nvCxnSpPr>
          <p:spPr bwMode="auto">
            <a:xfrm>
              <a:off x="3085" y="1405"/>
              <a:ext cx="598" cy="910"/>
            </a:xfrm>
            <a:prstGeom prst="straightConnector1">
              <a:avLst/>
            </a:prstGeom>
            <a:noFill/>
            <a:ln w="57150" cap="sq">
              <a:solidFill>
                <a:schemeClr val="tx1"/>
              </a:solidFill>
              <a:round/>
              <a:headEnd type="none" w="sm" len="sm"/>
              <a:tailEnd type="none" w="sm" len="sm"/>
            </a:ln>
          </p:spPr>
        </p:cxnSp>
        <p:cxnSp>
          <p:nvCxnSpPr>
            <p:cNvPr id="20500" name="AutoShape 20"/>
            <p:cNvCxnSpPr>
              <a:cxnSpLocks noChangeShapeType="1"/>
              <a:stCxn id="20484" idx="4"/>
              <a:endCxn id="20485" idx="1"/>
            </p:cNvCxnSpPr>
            <p:nvPr/>
          </p:nvCxnSpPr>
          <p:spPr bwMode="auto">
            <a:xfrm>
              <a:off x="3000" y="1440"/>
              <a:ext cx="683" cy="1283"/>
            </a:xfrm>
            <a:prstGeom prst="straightConnector1">
              <a:avLst/>
            </a:prstGeom>
            <a:noFill/>
            <a:ln w="57150" cap="sq">
              <a:solidFill>
                <a:schemeClr val="tx1"/>
              </a:solidFill>
              <a:round/>
              <a:headEnd type="none" w="sm" len="sm"/>
              <a:tailEnd type="none" w="sm" len="sm"/>
            </a:ln>
          </p:spPr>
        </p:cxnSp>
        <p:cxnSp>
          <p:nvCxnSpPr>
            <p:cNvPr id="20501" name="AutoShape 21"/>
            <p:cNvCxnSpPr>
              <a:cxnSpLocks noChangeShapeType="1"/>
              <a:stCxn id="20491" idx="5"/>
              <a:endCxn id="20486" idx="1"/>
            </p:cNvCxnSpPr>
            <p:nvPr/>
          </p:nvCxnSpPr>
          <p:spPr bwMode="auto">
            <a:xfrm>
              <a:off x="2845" y="1741"/>
              <a:ext cx="262" cy="982"/>
            </a:xfrm>
            <a:prstGeom prst="straightConnector1">
              <a:avLst/>
            </a:prstGeom>
            <a:noFill/>
            <a:ln w="57150" cap="sq">
              <a:solidFill>
                <a:schemeClr val="tx1"/>
              </a:solidFill>
              <a:round/>
              <a:headEnd type="none" w="sm" len="sm"/>
              <a:tailEnd type="none" w="sm" len="sm"/>
            </a:ln>
          </p:spPr>
        </p:cxnSp>
        <p:cxnSp>
          <p:nvCxnSpPr>
            <p:cNvPr id="20502" name="AutoShape 22"/>
            <p:cNvCxnSpPr>
              <a:cxnSpLocks noChangeShapeType="1"/>
              <a:stCxn id="20495" idx="7"/>
              <a:endCxn id="20491" idx="2"/>
            </p:cNvCxnSpPr>
            <p:nvPr/>
          </p:nvCxnSpPr>
          <p:spPr bwMode="auto">
            <a:xfrm flipV="1">
              <a:off x="1933" y="1656"/>
              <a:ext cx="707" cy="371"/>
            </a:xfrm>
            <a:prstGeom prst="straightConnector1">
              <a:avLst/>
            </a:prstGeom>
            <a:noFill/>
            <a:ln w="57150" cap="sq">
              <a:solidFill>
                <a:schemeClr val="tx1"/>
              </a:solidFill>
              <a:round/>
              <a:headEnd type="none" w="sm" len="sm"/>
              <a:tailEnd type="none" w="sm" len="sm"/>
            </a:ln>
          </p:spPr>
        </p:cxnSp>
        <p:cxnSp>
          <p:nvCxnSpPr>
            <p:cNvPr id="20503" name="AutoShape 23"/>
            <p:cNvCxnSpPr>
              <a:cxnSpLocks noChangeShapeType="1"/>
              <a:stCxn id="20491" idx="6"/>
              <a:endCxn id="20493" idx="2"/>
            </p:cNvCxnSpPr>
            <p:nvPr/>
          </p:nvCxnSpPr>
          <p:spPr bwMode="auto">
            <a:xfrm>
              <a:off x="2880" y="1656"/>
              <a:ext cx="768" cy="336"/>
            </a:xfrm>
            <a:prstGeom prst="straightConnector1">
              <a:avLst/>
            </a:prstGeom>
            <a:noFill/>
            <a:ln w="57150" cap="sq">
              <a:solidFill>
                <a:schemeClr val="tx1"/>
              </a:solidFill>
              <a:round/>
              <a:headEnd type="none" w="sm" len="sm"/>
              <a:tailEnd type="none" w="sm" len="sm"/>
            </a:ln>
          </p:spPr>
        </p:cxnSp>
        <p:cxnSp>
          <p:nvCxnSpPr>
            <p:cNvPr id="20504" name="AutoShape 24"/>
            <p:cNvCxnSpPr>
              <a:cxnSpLocks noChangeShapeType="1"/>
              <a:stCxn id="20495" idx="6"/>
              <a:endCxn id="20494" idx="2"/>
            </p:cNvCxnSpPr>
            <p:nvPr/>
          </p:nvCxnSpPr>
          <p:spPr bwMode="auto">
            <a:xfrm>
              <a:off x="1968" y="2112"/>
              <a:ext cx="1680" cy="288"/>
            </a:xfrm>
            <a:prstGeom prst="straightConnector1">
              <a:avLst/>
            </a:prstGeom>
            <a:noFill/>
            <a:ln w="57150" cap="sq">
              <a:solidFill>
                <a:schemeClr val="tx1"/>
              </a:solidFill>
              <a:round/>
              <a:headEnd type="none" w="sm" len="sm"/>
              <a:tailEnd type="none" w="sm" len="sm"/>
            </a:ln>
          </p:spPr>
        </p:cxnSp>
        <p:cxnSp>
          <p:nvCxnSpPr>
            <p:cNvPr id="20505" name="AutoShape 25"/>
            <p:cNvCxnSpPr>
              <a:cxnSpLocks noChangeShapeType="1"/>
              <a:stCxn id="20490" idx="0"/>
              <a:endCxn id="20491" idx="4"/>
            </p:cNvCxnSpPr>
            <p:nvPr/>
          </p:nvCxnSpPr>
          <p:spPr bwMode="auto">
            <a:xfrm flipV="1">
              <a:off x="2616" y="1776"/>
              <a:ext cx="144" cy="1344"/>
            </a:xfrm>
            <a:prstGeom prst="straightConnector1">
              <a:avLst/>
            </a:prstGeom>
            <a:noFill/>
            <a:ln w="57150" cap="sq">
              <a:solidFill>
                <a:schemeClr val="tx1"/>
              </a:solidFill>
              <a:round/>
              <a:headEnd type="none" w="sm" len="sm"/>
              <a:tailEnd type="none" w="sm" len="sm"/>
            </a:ln>
          </p:spPr>
        </p:cxnSp>
        <p:cxnSp>
          <p:nvCxnSpPr>
            <p:cNvPr id="20506" name="AutoShape 26"/>
            <p:cNvCxnSpPr>
              <a:cxnSpLocks noChangeShapeType="1"/>
              <a:stCxn id="20490" idx="6"/>
              <a:endCxn id="20486" idx="3"/>
            </p:cNvCxnSpPr>
            <p:nvPr/>
          </p:nvCxnSpPr>
          <p:spPr bwMode="auto">
            <a:xfrm flipV="1">
              <a:off x="2736" y="2893"/>
              <a:ext cx="371" cy="347"/>
            </a:xfrm>
            <a:prstGeom prst="straightConnector1">
              <a:avLst/>
            </a:prstGeom>
            <a:noFill/>
            <a:ln w="57150" cap="sq">
              <a:solidFill>
                <a:schemeClr val="tx1"/>
              </a:solidFill>
              <a:round/>
              <a:headEnd type="none" w="sm" len="sm"/>
              <a:tailEnd type="none" w="sm" len="sm"/>
            </a:ln>
          </p:spPr>
        </p:cxnSp>
        <p:cxnSp>
          <p:nvCxnSpPr>
            <p:cNvPr id="20507" name="AutoShape 27"/>
            <p:cNvCxnSpPr>
              <a:cxnSpLocks noChangeShapeType="1"/>
              <a:stCxn id="20489" idx="5"/>
              <a:endCxn id="20486" idx="2"/>
            </p:cNvCxnSpPr>
            <p:nvPr/>
          </p:nvCxnSpPr>
          <p:spPr bwMode="auto">
            <a:xfrm flipV="1">
              <a:off x="1933" y="2808"/>
              <a:ext cx="1139" cy="85"/>
            </a:xfrm>
            <a:prstGeom prst="straightConnector1">
              <a:avLst/>
            </a:prstGeom>
            <a:noFill/>
            <a:ln w="57150" cap="sq">
              <a:solidFill>
                <a:schemeClr val="tx1"/>
              </a:solidFill>
              <a:round/>
              <a:headEnd type="none" w="sm" len="sm"/>
              <a:tailEnd type="none" w="sm" len="sm"/>
            </a:ln>
          </p:spPr>
        </p:cxnSp>
        <p:cxnSp>
          <p:nvCxnSpPr>
            <p:cNvPr id="20508" name="AutoShape 28"/>
            <p:cNvCxnSpPr>
              <a:cxnSpLocks noChangeShapeType="1"/>
              <a:stCxn id="20486" idx="6"/>
              <a:endCxn id="20485" idx="2"/>
            </p:cNvCxnSpPr>
            <p:nvPr/>
          </p:nvCxnSpPr>
          <p:spPr bwMode="auto">
            <a:xfrm>
              <a:off x="3312" y="2808"/>
              <a:ext cx="336" cy="0"/>
            </a:xfrm>
            <a:prstGeom prst="straightConnector1">
              <a:avLst/>
            </a:prstGeom>
            <a:noFill/>
            <a:ln w="57150" cap="sq">
              <a:solidFill>
                <a:schemeClr val="tx1"/>
              </a:solidFill>
              <a:round/>
              <a:headEnd type="none" w="sm" len="sm"/>
              <a:tailEnd type="none" w="sm" len="sm"/>
            </a:ln>
          </p:spPr>
        </p:cxnSp>
        <p:cxnSp>
          <p:nvCxnSpPr>
            <p:cNvPr id="20509" name="AutoShape 29"/>
            <p:cNvCxnSpPr>
              <a:cxnSpLocks noChangeShapeType="1"/>
              <a:stCxn id="20488" idx="4"/>
              <a:endCxn id="20489" idx="0"/>
            </p:cNvCxnSpPr>
            <p:nvPr/>
          </p:nvCxnSpPr>
          <p:spPr bwMode="auto">
            <a:xfrm>
              <a:off x="1848" y="2520"/>
              <a:ext cx="0" cy="168"/>
            </a:xfrm>
            <a:prstGeom prst="straightConnector1">
              <a:avLst/>
            </a:prstGeom>
            <a:noFill/>
            <a:ln w="57150" cap="sq">
              <a:solidFill>
                <a:schemeClr val="tx1"/>
              </a:solidFill>
              <a:round/>
              <a:headEnd type="none" w="sm" len="sm"/>
              <a:tailEnd type="none" w="sm" len="sm"/>
            </a:ln>
          </p:spPr>
        </p:cxnSp>
        <p:cxnSp>
          <p:nvCxnSpPr>
            <p:cNvPr id="20510" name="AutoShape 30"/>
            <p:cNvCxnSpPr>
              <a:cxnSpLocks noChangeShapeType="1"/>
              <a:stCxn id="20495" idx="4"/>
              <a:endCxn id="20488" idx="0"/>
            </p:cNvCxnSpPr>
            <p:nvPr/>
          </p:nvCxnSpPr>
          <p:spPr bwMode="auto">
            <a:xfrm>
              <a:off x="1848" y="2232"/>
              <a:ext cx="0" cy="48"/>
            </a:xfrm>
            <a:prstGeom prst="straightConnector1">
              <a:avLst/>
            </a:prstGeom>
            <a:noFill/>
            <a:ln w="57150" cap="sq">
              <a:solidFill>
                <a:schemeClr val="tx1"/>
              </a:solidFill>
              <a:round/>
              <a:headEnd type="none" w="sm" len="sm"/>
              <a:tailEnd type="none" w="sm" len="sm"/>
            </a:ln>
          </p:spPr>
        </p:cxnSp>
        <p:cxnSp>
          <p:nvCxnSpPr>
            <p:cNvPr id="20511" name="AutoShape 31"/>
            <p:cNvCxnSpPr>
              <a:cxnSpLocks noChangeShapeType="1"/>
              <a:stCxn id="20488" idx="5"/>
              <a:endCxn id="20487" idx="1"/>
            </p:cNvCxnSpPr>
            <p:nvPr/>
          </p:nvCxnSpPr>
          <p:spPr bwMode="auto">
            <a:xfrm>
              <a:off x="1933" y="2485"/>
              <a:ext cx="190" cy="118"/>
            </a:xfrm>
            <a:prstGeom prst="straightConnector1">
              <a:avLst/>
            </a:prstGeom>
            <a:noFill/>
            <a:ln w="57150" cap="sq">
              <a:solidFill>
                <a:schemeClr val="tx1"/>
              </a:solidFill>
              <a:round/>
              <a:headEnd type="none" w="sm" len="sm"/>
              <a:tailEnd type="none" w="sm" len="sm"/>
            </a:ln>
          </p:spPr>
        </p:cxnSp>
        <p:cxnSp>
          <p:nvCxnSpPr>
            <p:cNvPr id="20512" name="AutoShape 32"/>
            <p:cNvCxnSpPr>
              <a:cxnSpLocks noChangeShapeType="1"/>
              <a:stCxn id="20487" idx="2"/>
              <a:endCxn id="20489" idx="6"/>
            </p:cNvCxnSpPr>
            <p:nvPr/>
          </p:nvCxnSpPr>
          <p:spPr bwMode="auto">
            <a:xfrm flipH="1">
              <a:off x="1968" y="2688"/>
              <a:ext cx="120" cy="120"/>
            </a:xfrm>
            <a:prstGeom prst="straightConnector1">
              <a:avLst/>
            </a:prstGeom>
            <a:noFill/>
            <a:ln w="57150" cap="sq">
              <a:solidFill>
                <a:schemeClr val="tx1"/>
              </a:solidFill>
              <a:round/>
              <a:headEnd type="none" w="sm" len="sm"/>
              <a:tailEnd type="none" w="sm" len="sm"/>
            </a:ln>
          </p:spPr>
        </p:cxnSp>
        <p:cxnSp>
          <p:nvCxnSpPr>
            <p:cNvPr id="20513" name="AutoShape 33"/>
            <p:cNvCxnSpPr>
              <a:cxnSpLocks noChangeShapeType="1"/>
              <a:stCxn id="20487" idx="7"/>
              <a:endCxn id="20493" idx="3"/>
            </p:cNvCxnSpPr>
            <p:nvPr/>
          </p:nvCxnSpPr>
          <p:spPr bwMode="auto">
            <a:xfrm flipV="1">
              <a:off x="2293" y="2077"/>
              <a:ext cx="1390" cy="526"/>
            </a:xfrm>
            <a:prstGeom prst="straightConnector1">
              <a:avLst/>
            </a:prstGeom>
            <a:noFill/>
            <a:ln w="57150" cap="sq">
              <a:solidFill>
                <a:schemeClr val="tx1"/>
              </a:solidFill>
              <a:round/>
              <a:headEnd type="none" w="sm" len="sm"/>
              <a:tailEnd type="none" w="sm" len="sm"/>
            </a:ln>
          </p:spPr>
        </p:cxnSp>
        <p:cxnSp>
          <p:nvCxnSpPr>
            <p:cNvPr id="20514" name="AutoShape 34"/>
            <p:cNvCxnSpPr>
              <a:cxnSpLocks noChangeShapeType="1"/>
              <a:stCxn id="20493" idx="4"/>
              <a:endCxn id="20494" idx="0"/>
            </p:cNvCxnSpPr>
            <p:nvPr/>
          </p:nvCxnSpPr>
          <p:spPr bwMode="auto">
            <a:xfrm>
              <a:off x="3768" y="2112"/>
              <a:ext cx="0" cy="168"/>
            </a:xfrm>
            <a:prstGeom prst="straightConnector1">
              <a:avLst/>
            </a:prstGeom>
            <a:noFill/>
            <a:ln w="57150" cap="sq">
              <a:solidFill>
                <a:schemeClr val="tx1"/>
              </a:solidFill>
              <a:round/>
              <a:headEnd type="none" w="sm" len="sm"/>
              <a:tailEnd type="none" w="sm" len="sm"/>
            </a:ln>
          </p:spPr>
        </p:cxnSp>
        <p:cxnSp>
          <p:nvCxnSpPr>
            <p:cNvPr id="20515" name="AutoShape 35"/>
            <p:cNvCxnSpPr>
              <a:cxnSpLocks noChangeShapeType="1"/>
              <a:stCxn id="20494" idx="4"/>
              <a:endCxn id="20485" idx="0"/>
            </p:cNvCxnSpPr>
            <p:nvPr/>
          </p:nvCxnSpPr>
          <p:spPr bwMode="auto">
            <a:xfrm>
              <a:off x="3768" y="2520"/>
              <a:ext cx="0" cy="168"/>
            </a:xfrm>
            <a:prstGeom prst="straightConnector1">
              <a:avLst/>
            </a:prstGeom>
            <a:noFill/>
            <a:ln w="57150" cap="sq">
              <a:solidFill>
                <a:schemeClr val="tx1"/>
              </a:solidFill>
              <a:round/>
              <a:headEnd type="none" w="sm" len="sm"/>
              <a:tailEnd type="none" w="sm" len="sm"/>
            </a:ln>
          </p:spPr>
        </p:cxnSp>
      </p:grpSp>
      <p:sp>
        <p:nvSpPr>
          <p:cNvPr id="20483" name="Text Box 36"/>
          <p:cNvSpPr txBox="1">
            <a:spLocks noChangeArrowheads="1"/>
          </p:cNvSpPr>
          <p:nvPr/>
        </p:nvSpPr>
        <p:spPr bwMode="auto">
          <a:xfrm>
            <a:off x="668338" y="255588"/>
            <a:ext cx="779145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A Graph Named “Gadget”</a:t>
            </a:r>
          </a:p>
        </p:txBody>
      </p:sp>
    </p:spTree>
  </p:cSld>
  <p:clrMapOvr>
    <a:masterClrMapping/>
  </p:clrMapOvr>
  <p:transition spd="med">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1852613" y="320675"/>
            <a:ext cx="6154737" cy="641350"/>
          </a:xfrm>
          <a:prstGeom prst="rect">
            <a:avLst/>
          </a:prstGeom>
          <a:noFill/>
          <a:ln w="12700" cap="sq">
            <a:noFill/>
            <a:miter lim="800000"/>
            <a:headEnd type="none" w="sm" len="sm"/>
            <a:tailEnd type="none" w="sm" len="sm"/>
          </a:ln>
        </p:spPr>
        <p:txBody>
          <a:bodyPr wrap="none" lIns="274320" rIns="274320">
            <a:prstTxWarp prst="textNoShape">
              <a:avLst/>
            </a:prstTxWarp>
            <a:spAutoFit/>
          </a:bodyPr>
          <a:lstStyle/>
          <a:p>
            <a:pPr algn="ctr">
              <a:spcBef>
                <a:spcPct val="0"/>
              </a:spcBef>
            </a:pPr>
            <a:r>
              <a:rPr lang="en-US" sz="3600"/>
              <a:t>Let G be an n-node graph</a:t>
            </a:r>
          </a:p>
        </p:txBody>
      </p:sp>
      <p:pic>
        <p:nvPicPr>
          <p:cNvPr id="653316" name="Picture 4" descr="Z313"/>
          <p:cNvPicPr>
            <a:picLocks noChangeAspect="1" noChangeArrowheads="1"/>
          </p:cNvPicPr>
          <p:nvPr/>
        </p:nvPicPr>
        <p:blipFill>
          <a:blip r:embed="rId2"/>
          <a:srcRect/>
          <a:stretch>
            <a:fillRect/>
          </a:stretch>
        </p:blipFill>
        <p:spPr bwMode="auto">
          <a:xfrm>
            <a:off x="6335713" y="2106613"/>
            <a:ext cx="1800225" cy="2390775"/>
          </a:xfrm>
          <a:prstGeom prst="rect">
            <a:avLst/>
          </a:prstGeom>
          <a:solidFill>
            <a:schemeClr val="bg2"/>
          </a:solidFill>
          <a:ln w="9525">
            <a:solidFill>
              <a:schemeClr val="tx1"/>
            </a:solidFill>
            <a:miter lim="800000"/>
            <a:headEnd/>
            <a:tailEnd/>
          </a:ln>
        </p:spPr>
      </p:pic>
      <p:sp>
        <p:nvSpPr>
          <p:cNvPr id="653317" name="Text Box 5"/>
          <p:cNvSpPr txBox="1">
            <a:spLocks noChangeArrowheads="1"/>
          </p:cNvSpPr>
          <p:nvPr/>
        </p:nvSpPr>
        <p:spPr bwMode="auto">
          <a:xfrm>
            <a:off x="6261100" y="4637088"/>
            <a:ext cx="2125663" cy="1373187"/>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GIVEN: Clique Oracle </a:t>
            </a:r>
          </a:p>
        </p:txBody>
      </p:sp>
      <p:sp>
        <p:nvSpPr>
          <p:cNvPr id="653321" name="Text Box 9"/>
          <p:cNvSpPr txBox="1">
            <a:spLocks noChangeArrowheads="1"/>
          </p:cNvSpPr>
          <p:nvPr/>
        </p:nvSpPr>
        <p:spPr bwMode="auto">
          <a:xfrm>
            <a:off x="1004888" y="4637088"/>
            <a:ext cx="3094037" cy="1373187"/>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BUILD:</a:t>
            </a:r>
            <a:br>
              <a:rPr lang="en-US"/>
            </a:br>
            <a:r>
              <a:rPr lang="en-US"/>
              <a:t>Independent Set Oracle</a:t>
            </a:r>
          </a:p>
        </p:txBody>
      </p:sp>
      <p:sp>
        <p:nvSpPr>
          <p:cNvPr id="653324" name="Line 12"/>
          <p:cNvSpPr>
            <a:spLocks noChangeShapeType="1"/>
          </p:cNvSpPr>
          <p:nvPr/>
        </p:nvSpPr>
        <p:spPr bwMode="auto">
          <a:xfrm>
            <a:off x="3709988" y="3263900"/>
            <a:ext cx="2214562" cy="3175"/>
          </a:xfrm>
          <a:prstGeom prst="line">
            <a:avLst/>
          </a:pr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653325" name="Freeform 13"/>
          <p:cNvSpPr>
            <a:spLocks/>
          </p:cNvSpPr>
          <p:nvPr/>
        </p:nvSpPr>
        <p:spPr bwMode="auto">
          <a:xfrm>
            <a:off x="584200" y="1574800"/>
            <a:ext cx="685800" cy="1295400"/>
          </a:xfrm>
          <a:custGeom>
            <a:avLst/>
            <a:gdLst>
              <a:gd name="T0" fmla="*/ 0 w 432"/>
              <a:gd name="T1" fmla="*/ 0 h 816"/>
              <a:gd name="T2" fmla="*/ 2147483647 w 432"/>
              <a:gd name="T3" fmla="*/ 2147483647 h 816"/>
              <a:gd name="T4" fmla="*/ 2147483647 w 432"/>
              <a:gd name="T5" fmla="*/ 2147483647 h 816"/>
              <a:gd name="T6" fmla="*/ 0 60000 65536"/>
              <a:gd name="T7" fmla="*/ 0 60000 65536"/>
              <a:gd name="T8" fmla="*/ 0 60000 65536"/>
              <a:gd name="T9" fmla="*/ 0 w 432"/>
              <a:gd name="T10" fmla="*/ 0 h 816"/>
              <a:gd name="T11" fmla="*/ 432 w 432"/>
              <a:gd name="T12" fmla="*/ 816 h 816"/>
            </a:gdLst>
            <a:ahLst/>
            <a:cxnLst>
              <a:cxn ang="T6">
                <a:pos x="T0" y="T1"/>
              </a:cxn>
              <a:cxn ang="T7">
                <a:pos x="T2" y="T3"/>
              </a:cxn>
              <a:cxn ang="T8">
                <a:pos x="T4" y="T5"/>
              </a:cxn>
            </a:cxnLst>
            <a:rect l="T9" t="T10" r="T11" b="T12"/>
            <a:pathLst>
              <a:path w="432" h="816">
                <a:moveTo>
                  <a:pt x="0" y="0"/>
                </a:moveTo>
                <a:cubicBezTo>
                  <a:pt x="12" y="196"/>
                  <a:pt x="24" y="392"/>
                  <a:pt x="96" y="528"/>
                </a:cubicBezTo>
                <a:cubicBezTo>
                  <a:pt x="168" y="664"/>
                  <a:pt x="376" y="760"/>
                  <a:pt x="432" y="816"/>
                </a:cubicBezTo>
              </a:path>
            </a:pathLst>
          </a:cu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653326" name="Freeform 14"/>
          <p:cNvSpPr>
            <a:spLocks/>
          </p:cNvSpPr>
          <p:nvPr/>
        </p:nvSpPr>
        <p:spPr bwMode="auto">
          <a:xfrm>
            <a:off x="962025" y="1666875"/>
            <a:ext cx="384175" cy="746125"/>
          </a:xfrm>
          <a:custGeom>
            <a:avLst/>
            <a:gdLst>
              <a:gd name="T0" fmla="*/ 2147483647 w 242"/>
              <a:gd name="T1" fmla="*/ 2147483647 h 470"/>
              <a:gd name="T2" fmla="*/ 2147483647 w 242"/>
              <a:gd name="T3" fmla="*/ 2147483647 h 470"/>
              <a:gd name="T4" fmla="*/ 2147483647 w 242"/>
              <a:gd name="T5" fmla="*/ 0 h 470"/>
              <a:gd name="T6" fmla="*/ 0 60000 65536"/>
              <a:gd name="T7" fmla="*/ 0 60000 65536"/>
              <a:gd name="T8" fmla="*/ 0 60000 65536"/>
              <a:gd name="T9" fmla="*/ 0 w 242"/>
              <a:gd name="T10" fmla="*/ 0 h 470"/>
              <a:gd name="T11" fmla="*/ 242 w 242"/>
              <a:gd name="T12" fmla="*/ 470 h 470"/>
            </a:gdLst>
            <a:ahLst/>
            <a:cxnLst>
              <a:cxn ang="T6">
                <a:pos x="T0" y="T1"/>
              </a:cxn>
              <a:cxn ang="T7">
                <a:pos x="T2" y="T3"/>
              </a:cxn>
              <a:cxn ang="T8">
                <a:pos x="T4" y="T5"/>
              </a:cxn>
            </a:cxnLst>
            <a:rect l="T9" t="T10" r="T11" b="T12"/>
            <a:pathLst>
              <a:path w="242" h="470">
                <a:moveTo>
                  <a:pt x="242" y="470"/>
                </a:moveTo>
                <a:cubicBezTo>
                  <a:pt x="208" y="449"/>
                  <a:pt x="80" y="423"/>
                  <a:pt x="40" y="345"/>
                </a:cubicBezTo>
                <a:cubicBezTo>
                  <a:pt x="0" y="267"/>
                  <a:pt x="10" y="72"/>
                  <a:pt x="2" y="0"/>
                </a:cubicBezTo>
              </a:path>
            </a:pathLst>
          </a:cu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653327" name="Line 15"/>
          <p:cNvSpPr>
            <a:spLocks noChangeShapeType="1"/>
          </p:cNvSpPr>
          <p:nvPr/>
        </p:nvSpPr>
        <p:spPr bwMode="auto">
          <a:xfrm flipH="1">
            <a:off x="3729038" y="3695700"/>
            <a:ext cx="2174875" cy="0"/>
          </a:xfrm>
          <a:prstGeom prst="line">
            <a:avLst/>
          </a:pr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653328" name="Text Box 16"/>
          <p:cNvSpPr txBox="1">
            <a:spLocks noChangeArrowheads="1"/>
          </p:cNvSpPr>
          <p:nvPr/>
        </p:nvSpPr>
        <p:spPr bwMode="auto">
          <a:xfrm>
            <a:off x="58738" y="941388"/>
            <a:ext cx="1030287"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(G,k)</a:t>
            </a:r>
          </a:p>
        </p:txBody>
      </p:sp>
      <p:sp>
        <p:nvSpPr>
          <p:cNvPr id="653329" name="Text Box 17"/>
          <p:cNvSpPr txBox="1">
            <a:spLocks noChangeArrowheads="1"/>
          </p:cNvSpPr>
          <p:nvPr/>
        </p:nvSpPr>
        <p:spPr bwMode="auto">
          <a:xfrm>
            <a:off x="4179888" y="2603500"/>
            <a:ext cx="1274762" cy="519113"/>
          </a:xfrm>
          <a:prstGeom prst="rect">
            <a:avLst/>
          </a:prstGeom>
          <a:noFill/>
          <a:ln w="9525">
            <a:noFill/>
            <a:miter lim="800000"/>
            <a:headEnd/>
            <a:tailEnd/>
          </a:ln>
        </p:spPr>
        <p:txBody>
          <a:bodyPr wrap="none">
            <a:prstTxWarp prst="textNoShape">
              <a:avLst/>
            </a:prstTxWarp>
            <a:spAutoFit/>
          </a:bodyPr>
          <a:lstStyle/>
          <a:p>
            <a:pPr>
              <a:spcBef>
                <a:spcPct val="0"/>
              </a:spcBef>
              <a:tabLst>
                <a:tab pos="858838" algn="l"/>
              </a:tabLst>
            </a:pPr>
            <a:r>
              <a:rPr lang="en-US"/>
              <a:t>(G*, k)</a:t>
            </a:r>
          </a:p>
        </p:txBody>
      </p:sp>
      <p:pic>
        <p:nvPicPr>
          <p:cNvPr id="653330" name="Picture 18" descr="Z313"/>
          <p:cNvPicPr>
            <a:picLocks noChangeAspect="1" noChangeArrowheads="1"/>
          </p:cNvPicPr>
          <p:nvPr/>
        </p:nvPicPr>
        <p:blipFill>
          <a:blip r:embed="rId2"/>
          <a:srcRect/>
          <a:stretch>
            <a:fillRect/>
          </a:stretch>
        </p:blipFill>
        <p:spPr bwMode="auto">
          <a:xfrm>
            <a:off x="1747838" y="2106613"/>
            <a:ext cx="1800225" cy="2390775"/>
          </a:xfrm>
          <a:prstGeom prst="rect">
            <a:avLst/>
          </a:prstGeom>
          <a:solidFill>
            <a:schemeClr val="bg2"/>
          </a:solidFill>
          <a:ln w="9525">
            <a:solidFill>
              <a:schemeClr val="tx1"/>
            </a:solidFill>
            <a:miter lim="800000"/>
            <a:headEnd/>
            <a:tailEnd/>
          </a:ln>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53316"/>
                                        </p:tgtEl>
                                        <p:attrNameLst>
                                          <p:attrName>style.visibility</p:attrName>
                                        </p:attrNameLst>
                                      </p:cBhvr>
                                      <p:to>
                                        <p:strVal val="visible"/>
                                      </p:to>
                                    </p:set>
                                    <p:animEffect transition="in" filter="fade">
                                      <p:cBhvr>
                                        <p:cTn id="7" dur="500"/>
                                        <p:tgtEl>
                                          <p:spTgt spid="6533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53317"/>
                                        </p:tgtEl>
                                        <p:attrNameLst>
                                          <p:attrName>style.visibility</p:attrName>
                                        </p:attrNameLst>
                                      </p:cBhvr>
                                      <p:to>
                                        <p:strVal val="visible"/>
                                      </p:to>
                                    </p:set>
                                    <p:animEffect transition="in" filter="fade">
                                      <p:cBhvr>
                                        <p:cTn id="10" dur="500"/>
                                        <p:tgtEl>
                                          <p:spTgt spid="65331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53330"/>
                                        </p:tgtEl>
                                        <p:attrNameLst>
                                          <p:attrName>style.visibility</p:attrName>
                                        </p:attrNameLst>
                                      </p:cBhvr>
                                      <p:to>
                                        <p:strVal val="visible"/>
                                      </p:to>
                                    </p:set>
                                    <p:animEffect transition="in" filter="fade">
                                      <p:cBhvr>
                                        <p:cTn id="15" dur="500"/>
                                        <p:tgtEl>
                                          <p:spTgt spid="65333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53321"/>
                                        </p:tgtEl>
                                        <p:attrNameLst>
                                          <p:attrName>style.visibility</p:attrName>
                                        </p:attrNameLst>
                                      </p:cBhvr>
                                      <p:to>
                                        <p:strVal val="visible"/>
                                      </p:to>
                                    </p:set>
                                    <p:animEffect transition="in" filter="fade">
                                      <p:cBhvr>
                                        <p:cTn id="18" dur="500"/>
                                        <p:tgtEl>
                                          <p:spTgt spid="65332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53328"/>
                                        </p:tgtEl>
                                        <p:attrNameLst>
                                          <p:attrName>style.visibility</p:attrName>
                                        </p:attrNameLst>
                                      </p:cBhvr>
                                      <p:to>
                                        <p:strVal val="visible"/>
                                      </p:to>
                                    </p:set>
                                    <p:animEffect transition="in" filter="fade">
                                      <p:cBhvr>
                                        <p:cTn id="23" dur="500"/>
                                        <p:tgtEl>
                                          <p:spTgt spid="65332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53325"/>
                                        </p:tgtEl>
                                        <p:attrNameLst>
                                          <p:attrName>style.visibility</p:attrName>
                                        </p:attrNameLst>
                                      </p:cBhvr>
                                      <p:to>
                                        <p:strVal val="visible"/>
                                      </p:to>
                                    </p:set>
                                    <p:animEffect transition="in" filter="fade">
                                      <p:cBhvr>
                                        <p:cTn id="26" dur="500"/>
                                        <p:tgtEl>
                                          <p:spTgt spid="6533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53324"/>
                                        </p:tgtEl>
                                        <p:attrNameLst>
                                          <p:attrName>style.visibility</p:attrName>
                                        </p:attrNameLst>
                                      </p:cBhvr>
                                      <p:to>
                                        <p:strVal val="visible"/>
                                      </p:to>
                                    </p:set>
                                    <p:animEffect transition="in" filter="fade">
                                      <p:cBhvr>
                                        <p:cTn id="31" dur="500"/>
                                        <p:tgtEl>
                                          <p:spTgt spid="65332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653329"/>
                                        </p:tgtEl>
                                        <p:attrNameLst>
                                          <p:attrName>style.visibility</p:attrName>
                                        </p:attrNameLst>
                                      </p:cBhvr>
                                      <p:to>
                                        <p:strVal val="visible"/>
                                      </p:to>
                                    </p:set>
                                    <p:animEffect transition="in" filter="fade">
                                      <p:cBhvr>
                                        <p:cTn id="34" dur="500"/>
                                        <p:tgtEl>
                                          <p:spTgt spid="653329"/>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653327"/>
                                        </p:tgtEl>
                                        <p:attrNameLst>
                                          <p:attrName>style.visibility</p:attrName>
                                        </p:attrNameLst>
                                      </p:cBhvr>
                                      <p:to>
                                        <p:strVal val="visible"/>
                                      </p:to>
                                    </p:set>
                                    <p:animEffect transition="in" filter="fade">
                                      <p:cBhvr>
                                        <p:cTn id="39" dur="500"/>
                                        <p:tgtEl>
                                          <p:spTgt spid="653327"/>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653326"/>
                                        </p:tgtEl>
                                        <p:attrNameLst>
                                          <p:attrName>style.visibility</p:attrName>
                                        </p:attrNameLst>
                                      </p:cBhvr>
                                      <p:to>
                                        <p:strVal val="visible"/>
                                      </p:to>
                                    </p:set>
                                    <p:animEffect transition="in" filter="fade">
                                      <p:cBhvr>
                                        <p:cTn id="44" dur="500"/>
                                        <p:tgtEl>
                                          <p:spTgt spid="6533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3317" grpId="0" animBg="1"/>
      <p:bldP spid="653321" grpId="0" animBg="1"/>
      <p:bldP spid="653324" grpId="0" animBg="1"/>
      <p:bldP spid="653325" grpId="0" animBg="1"/>
      <p:bldP spid="653326" grpId="0" animBg="1"/>
      <p:bldP spid="653327" grpId="0" animBg="1"/>
      <p:bldP spid="653328" grpId="0"/>
      <p:bldP spid="653329" grpId="0"/>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852613" y="320675"/>
            <a:ext cx="6154737" cy="641350"/>
          </a:xfrm>
          <a:prstGeom prst="rect">
            <a:avLst/>
          </a:prstGeom>
          <a:noFill/>
          <a:ln w="12700" cap="sq">
            <a:noFill/>
            <a:miter lim="800000"/>
            <a:headEnd type="none" w="sm" len="sm"/>
            <a:tailEnd type="none" w="sm" len="sm"/>
          </a:ln>
        </p:spPr>
        <p:txBody>
          <a:bodyPr wrap="none" lIns="274320" rIns="274320">
            <a:prstTxWarp prst="textNoShape">
              <a:avLst/>
            </a:prstTxWarp>
            <a:spAutoFit/>
          </a:bodyPr>
          <a:lstStyle/>
          <a:p>
            <a:pPr algn="ctr">
              <a:spcBef>
                <a:spcPct val="0"/>
              </a:spcBef>
            </a:pPr>
            <a:r>
              <a:rPr lang="en-US" sz="3600"/>
              <a:t>Let G be an n-node graph</a:t>
            </a:r>
          </a:p>
        </p:txBody>
      </p:sp>
      <p:pic>
        <p:nvPicPr>
          <p:cNvPr id="717827" name="Picture 3" descr="Z313"/>
          <p:cNvPicPr>
            <a:picLocks noChangeAspect="1" noChangeArrowheads="1"/>
          </p:cNvPicPr>
          <p:nvPr/>
        </p:nvPicPr>
        <p:blipFill>
          <a:blip r:embed="rId2"/>
          <a:srcRect/>
          <a:stretch>
            <a:fillRect/>
          </a:stretch>
        </p:blipFill>
        <p:spPr bwMode="auto">
          <a:xfrm>
            <a:off x="6335713" y="2106613"/>
            <a:ext cx="1800225" cy="2390775"/>
          </a:xfrm>
          <a:prstGeom prst="rect">
            <a:avLst/>
          </a:prstGeom>
          <a:solidFill>
            <a:schemeClr val="bg2"/>
          </a:solidFill>
          <a:ln w="9525">
            <a:solidFill>
              <a:schemeClr val="tx1"/>
            </a:solidFill>
            <a:miter lim="800000"/>
            <a:headEnd/>
            <a:tailEnd/>
          </a:ln>
        </p:spPr>
      </p:pic>
      <p:sp>
        <p:nvSpPr>
          <p:cNvPr id="717828" name="Text Box 4"/>
          <p:cNvSpPr txBox="1">
            <a:spLocks noChangeArrowheads="1"/>
          </p:cNvSpPr>
          <p:nvPr/>
        </p:nvSpPr>
        <p:spPr bwMode="auto">
          <a:xfrm>
            <a:off x="5768975" y="4637088"/>
            <a:ext cx="2884488" cy="1373187"/>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GIVEN: Independent Set Oracle </a:t>
            </a:r>
          </a:p>
        </p:txBody>
      </p:sp>
      <p:sp>
        <p:nvSpPr>
          <p:cNvPr id="717829" name="Text Box 5"/>
          <p:cNvSpPr txBox="1">
            <a:spLocks noChangeArrowheads="1"/>
          </p:cNvSpPr>
          <p:nvPr/>
        </p:nvSpPr>
        <p:spPr bwMode="auto">
          <a:xfrm>
            <a:off x="1335088" y="4637088"/>
            <a:ext cx="2519362" cy="1373187"/>
          </a:xfrm>
          <a:prstGeom prst="rect">
            <a:avLst/>
          </a:prstGeom>
          <a:solidFill>
            <a:schemeClr val="bg2"/>
          </a:solidFill>
          <a:ln w="12700" cap="sq">
            <a:noFill/>
            <a:miter lim="800000"/>
            <a:headEnd type="none" w="sm" len="sm"/>
            <a:tailEnd type="none" w="sm" len="sm"/>
          </a:ln>
        </p:spPr>
        <p:txBody>
          <a:bodyPr lIns="274320" rIns="274320">
            <a:prstTxWarp prst="textNoShape">
              <a:avLst/>
            </a:prstTxWarp>
            <a:spAutoFit/>
          </a:bodyPr>
          <a:lstStyle/>
          <a:p>
            <a:pPr algn="ctr">
              <a:spcBef>
                <a:spcPct val="50000"/>
              </a:spcBef>
            </a:pPr>
            <a:r>
              <a:rPr lang="en-US"/>
              <a:t>BUILD:</a:t>
            </a:r>
            <a:br>
              <a:rPr lang="en-US"/>
            </a:br>
            <a:r>
              <a:rPr lang="en-US"/>
              <a:t>Clique Oracle</a:t>
            </a:r>
          </a:p>
        </p:txBody>
      </p:sp>
      <p:sp>
        <p:nvSpPr>
          <p:cNvPr id="717830" name="Line 6"/>
          <p:cNvSpPr>
            <a:spLocks noChangeShapeType="1"/>
          </p:cNvSpPr>
          <p:nvPr/>
        </p:nvSpPr>
        <p:spPr bwMode="auto">
          <a:xfrm>
            <a:off x="3709988" y="3263900"/>
            <a:ext cx="2214562" cy="3175"/>
          </a:xfrm>
          <a:prstGeom prst="line">
            <a:avLst/>
          </a:pr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717831" name="Freeform 7"/>
          <p:cNvSpPr>
            <a:spLocks/>
          </p:cNvSpPr>
          <p:nvPr/>
        </p:nvSpPr>
        <p:spPr bwMode="auto">
          <a:xfrm>
            <a:off x="584200" y="1574800"/>
            <a:ext cx="685800" cy="1295400"/>
          </a:xfrm>
          <a:custGeom>
            <a:avLst/>
            <a:gdLst>
              <a:gd name="T0" fmla="*/ 0 w 432"/>
              <a:gd name="T1" fmla="*/ 0 h 816"/>
              <a:gd name="T2" fmla="*/ 2147483647 w 432"/>
              <a:gd name="T3" fmla="*/ 2147483647 h 816"/>
              <a:gd name="T4" fmla="*/ 2147483647 w 432"/>
              <a:gd name="T5" fmla="*/ 2147483647 h 816"/>
              <a:gd name="T6" fmla="*/ 0 60000 65536"/>
              <a:gd name="T7" fmla="*/ 0 60000 65536"/>
              <a:gd name="T8" fmla="*/ 0 60000 65536"/>
              <a:gd name="T9" fmla="*/ 0 w 432"/>
              <a:gd name="T10" fmla="*/ 0 h 816"/>
              <a:gd name="T11" fmla="*/ 432 w 432"/>
              <a:gd name="T12" fmla="*/ 816 h 816"/>
            </a:gdLst>
            <a:ahLst/>
            <a:cxnLst>
              <a:cxn ang="T6">
                <a:pos x="T0" y="T1"/>
              </a:cxn>
              <a:cxn ang="T7">
                <a:pos x="T2" y="T3"/>
              </a:cxn>
              <a:cxn ang="T8">
                <a:pos x="T4" y="T5"/>
              </a:cxn>
            </a:cxnLst>
            <a:rect l="T9" t="T10" r="T11" b="T12"/>
            <a:pathLst>
              <a:path w="432" h="816">
                <a:moveTo>
                  <a:pt x="0" y="0"/>
                </a:moveTo>
                <a:cubicBezTo>
                  <a:pt x="12" y="196"/>
                  <a:pt x="24" y="392"/>
                  <a:pt x="96" y="528"/>
                </a:cubicBezTo>
                <a:cubicBezTo>
                  <a:pt x="168" y="664"/>
                  <a:pt x="376" y="760"/>
                  <a:pt x="432" y="816"/>
                </a:cubicBezTo>
              </a:path>
            </a:pathLst>
          </a:cu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717832" name="Freeform 8"/>
          <p:cNvSpPr>
            <a:spLocks/>
          </p:cNvSpPr>
          <p:nvPr/>
        </p:nvSpPr>
        <p:spPr bwMode="auto">
          <a:xfrm>
            <a:off x="962025" y="1666875"/>
            <a:ext cx="384175" cy="746125"/>
          </a:xfrm>
          <a:custGeom>
            <a:avLst/>
            <a:gdLst>
              <a:gd name="T0" fmla="*/ 2147483647 w 242"/>
              <a:gd name="T1" fmla="*/ 2147483647 h 470"/>
              <a:gd name="T2" fmla="*/ 2147483647 w 242"/>
              <a:gd name="T3" fmla="*/ 2147483647 h 470"/>
              <a:gd name="T4" fmla="*/ 2147483647 w 242"/>
              <a:gd name="T5" fmla="*/ 0 h 470"/>
              <a:gd name="T6" fmla="*/ 0 60000 65536"/>
              <a:gd name="T7" fmla="*/ 0 60000 65536"/>
              <a:gd name="T8" fmla="*/ 0 60000 65536"/>
              <a:gd name="T9" fmla="*/ 0 w 242"/>
              <a:gd name="T10" fmla="*/ 0 h 470"/>
              <a:gd name="T11" fmla="*/ 242 w 242"/>
              <a:gd name="T12" fmla="*/ 470 h 470"/>
            </a:gdLst>
            <a:ahLst/>
            <a:cxnLst>
              <a:cxn ang="T6">
                <a:pos x="T0" y="T1"/>
              </a:cxn>
              <a:cxn ang="T7">
                <a:pos x="T2" y="T3"/>
              </a:cxn>
              <a:cxn ang="T8">
                <a:pos x="T4" y="T5"/>
              </a:cxn>
            </a:cxnLst>
            <a:rect l="T9" t="T10" r="T11" b="T12"/>
            <a:pathLst>
              <a:path w="242" h="470">
                <a:moveTo>
                  <a:pt x="242" y="470"/>
                </a:moveTo>
                <a:cubicBezTo>
                  <a:pt x="208" y="449"/>
                  <a:pt x="80" y="423"/>
                  <a:pt x="40" y="345"/>
                </a:cubicBezTo>
                <a:cubicBezTo>
                  <a:pt x="0" y="267"/>
                  <a:pt x="10" y="72"/>
                  <a:pt x="2" y="0"/>
                </a:cubicBezTo>
              </a:path>
            </a:pathLst>
          </a:cu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717833" name="Line 9"/>
          <p:cNvSpPr>
            <a:spLocks noChangeShapeType="1"/>
          </p:cNvSpPr>
          <p:nvPr/>
        </p:nvSpPr>
        <p:spPr bwMode="auto">
          <a:xfrm flipH="1">
            <a:off x="3729038" y="3695700"/>
            <a:ext cx="2174875" cy="0"/>
          </a:xfrm>
          <a:prstGeom prst="line">
            <a:avLst/>
          </a:pr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717834" name="Text Box 10"/>
          <p:cNvSpPr txBox="1">
            <a:spLocks noChangeArrowheads="1"/>
          </p:cNvSpPr>
          <p:nvPr/>
        </p:nvSpPr>
        <p:spPr bwMode="auto">
          <a:xfrm>
            <a:off x="71438" y="941388"/>
            <a:ext cx="1030287"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(G,k)</a:t>
            </a:r>
          </a:p>
        </p:txBody>
      </p:sp>
      <p:sp>
        <p:nvSpPr>
          <p:cNvPr id="717835" name="Text Box 11"/>
          <p:cNvSpPr txBox="1">
            <a:spLocks noChangeArrowheads="1"/>
          </p:cNvSpPr>
          <p:nvPr/>
        </p:nvSpPr>
        <p:spPr bwMode="auto">
          <a:xfrm>
            <a:off x="4179888" y="2603500"/>
            <a:ext cx="1274762" cy="519113"/>
          </a:xfrm>
          <a:prstGeom prst="rect">
            <a:avLst/>
          </a:prstGeom>
          <a:noFill/>
          <a:ln w="9525">
            <a:noFill/>
            <a:miter lim="800000"/>
            <a:headEnd/>
            <a:tailEnd/>
          </a:ln>
        </p:spPr>
        <p:txBody>
          <a:bodyPr wrap="none">
            <a:prstTxWarp prst="textNoShape">
              <a:avLst/>
            </a:prstTxWarp>
            <a:spAutoFit/>
          </a:bodyPr>
          <a:lstStyle/>
          <a:p>
            <a:pPr>
              <a:spcBef>
                <a:spcPct val="0"/>
              </a:spcBef>
              <a:tabLst>
                <a:tab pos="858838" algn="l"/>
              </a:tabLst>
            </a:pPr>
            <a:r>
              <a:rPr lang="en-US"/>
              <a:t>(G*, k)</a:t>
            </a:r>
          </a:p>
        </p:txBody>
      </p:sp>
      <p:pic>
        <p:nvPicPr>
          <p:cNvPr id="717836" name="Picture 12" descr="Z313"/>
          <p:cNvPicPr>
            <a:picLocks noChangeAspect="1" noChangeArrowheads="1"/>
          </p:cNvPicPr>
          <p:nvPr/>
        </p:nvPicPr>
        <p:blipFill>
          <a:blip r:embed="rId2"/>
          <a:srcRect/>
          <a:stretch>
            <a:fillRect/>
          </a:stretch>
        </p:blipFill>
        <p:spPr bwMode="auto">
          <a:xfrm>
            <a:off x="1747838" y="2106613"/>
            <a:ext cx="1800225" cy="2390775"/>
          </a:xfrm>
          <a:prstGeom prst="rect">
            <a:avLst/>
          </a:prstGeom>
          <a:solidFill>
            <a:schemeClr val="bg2"/>
          </a:solidFill>
          <a:ln w="9525">
            <a:solidFill>
              <a:schemeClr val="tx1"/>
            </a:solidFill>
            <a:miter lim="800000"/>
            <a:headEnd/>
            <a:tailEnd/>
          </a:ln>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7827"/>
                                        </p:tgtEl>
                                        <p:attrNameLst>
                                          <p:attrName>style.visibility</p:attrName>
                                        </p:attrNameLst>
                                      </p:cBhvr>
                                      <p:to>
                                        <p:strVal val="visible"/>
                                      </p:to>
                                    </p:set>
                                    <p:animEffect transition="in" filter="fade">
                                      <p:cBhvr>
                                        <p:cTn id="7" dur="500"/>
                                        <p:tgtEl>
                                          <p:spTgt spid="71782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17828"/>
                                        </p:tgtEl>
                                        <p:attrNameLst>
                                          <p:attrName>style.visibility</p:attrName>
                                        </p:attrNameLst>
                                      </p:cBhvr>
                                      <p:to>
                                        <p:strVal val="visible"/>
                                      </p:to>
                                    </p:set>
                                    <p:animEffect transition="in" filter="fade">
                                      <p:cBhvr>
                                        <p:cTn id="10" dur="500"/>
                                        <p:tgtEl>
                                          <p:spTgt spid="71782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17836"/>
                                        </p:tgtEl>
                                        <p:attrNameLst>
                                          <p:attrName>style.visibility</p:attrName>
                                        </p:attrNameLst>
                                      </p:cBhvr>
                                      <p:to>
                                        <p:strVal val="visible"/>
                                      </p:to>
                                    </p:set>
                                    <p:animEffect transition="in" filter="fade">
                                      <p:cBhvr>
                                        <p:cTn id="15" dur="500"/>
                                        <p:tgtEl>
                                          <p:spTgt spid="71783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17829"/>
                                        </p:tgtEl>
                                        <p:attrNameLst>
                                          <p:attrName>style.visibility</p:attrName>
                                        </p:attrNameLst>
                                      </p:cBhvr>
                                      <p:to>
                                        <p:strVal val="visible"/>
                                      </p:to>
                                    </p:set>
                                    <p:animEffect transition="in" filter="fade">
                                      <p:cBhvr>
                                        <p:cTn id="18" dur="500"/>
                                        <p:tgtEl>
                                          <p:spTgt spid="71782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17834"/>
                                        </p:tgtEl>
                                        <p:attrNameLst>
                                          <p:attrName>style.visibility</p:attrName>
                                        </p:attrNameLst>
                                      </p:cBhvr>
                                      <p:to>
                                        <p:strVal val="visible"/>
                                      </p:to>
                                    </p:set>
                                    <p:animEffect transition="in" filter="fade">
                                      <p:cBhvr>
                                        <p:cTn id="23" dur="500"/>
                                        <p:tgtEl>
                                          <p:spTgt spid="71783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17831"/>
                                        </p:tgtEl>
                                        <p:attrNameLst>
                                          <p:attrName>style.visibility</p:attrName>
                                        </p:attrNameLst>
                                      </p:cBhvr>
                                      <p:to>
                                        <p:strVal val="visible"/>
                                      </p:to>
                                    </p:set>
                                    <p:animEffect transition="in" filter="fade">
                                      <p:cBhvr>
                                        <p:cTn id="26" dur="500"/>
                                        <p:tgtEl>
                                          <p:spTgt spid="717831"/>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17830"/>
                                        </p:tgtEl>
                                        <p:attrNameLst>
                                          <p:attrName>style.visibility</p:attrName>
                                        </p:attrNameLst>
                                      </p:cBhvr>
                                      <p:to>
                                        <p:strVal val="visible"/>
                                      </p:to>
                                    </p:set>
                                    <p:animEffect transition="in" filter="fade">
                                      <p:cBhvr>
                                        <p:cTn id="31" dur="500"/>
                                        <p:tgtEl>
                                          <p:spTgt spid="71783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717835"/>
                                        </p:tgtEl>
                                        <p:attrNameLst>
                                          <p:attrName>style.visibility</p:attrName>
                                        </p:attrNameLst>
                                      </p:cBhvr>
                                      <p:to>
                                        <p:strVal val="visible"/>
                                      </p:to>
                                    </p:set>
                                    <p:animEffect transition="in" filter="fade">
                                      <p:cBhvr>
                                        <p:cTn id="34" dur="500"/>
                                        <p:tgtEl>
                                          <p:spTgt spid="71783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717833"/>
                                        </p:tgtEl>
                                        <p:attrNameLst>
                                          <p:attrName>style.visibility</p:attrName>
                                        </p:attrNameLst>
                                      </p:cBhvr>
                                      <p:to>
                                        <p:strVal val="visible"/>
                                      </p:to>
                                    </p:set>
                                    <p:animEffect transition="in" filter="fade">
                                      <p:cBhvr>
                                        <p:cTn id="39" dur="500"/>
                                        <p:tgtEl>
                                          <p:spTgt spid="717833"/>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17832"/>
                                        </p:tgtEl>
                                        <p:attrNameLst>
                                          <p:attrName>style.visibility</p:attrName>
                                        </p:attrNameLst>
                                      </p:cBhvr>
                                      <p:to>
                                        <p:strVal val="visible"/>
                                      </p:to>
                                    </p:set>
                                    <p:animEffect transition="in" filter="fade">
                                      <p:cBhvr>
                                        <p:cTn id="44" dur="500"/>
                                        <p:tgtEl>
                                          <p:spTgt spid="7178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828" grpId="0" animBg="1"/>
      <p:bldP spid="717829" grpId="0" animBg="1"/>
      <p:bldP spid="717830" grpId="0" animBg="1"/>
      <p:bldP spid="717831" grpId="0" animBg="1"/>
      <p:bldP spid="717832" grpId="0" animBg="1"/>
      <p:bldP spid="717833" grpId="0" animBg="1"/>
      <p:bldP spid="717834" grpId="0"/>
      <p:bldP spid="717835" grpId="0"/>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928688" y="1084263"/>
            <a:ext cx="742950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Clique / Independent Set</a:t>
            </a:r>
          </a:p>
        </p:txBody>
      </p:sp>
      <p:sp>
        <p:nvSpPr>
          <p:cNvPr id="716803" name="Text Box 3"/>
          <p:cNvSpPr txBox="1">
            <a:spLocks noChangeArrowheads="1"/>
          </p:cNvSpPr>
          <p:nvPr/>
        </p:nvSpPr>
        <p:spPr bwMode="auto">
          <a:xfrm>
            <a:off x="925513" y="2405063"/>
            <a:ext cx="7439025" cy="1739900"/>
          </a:xfrm>
          <a:prstGeom prst="rect">
            <a:avLst/>
          </a:prstGeom>
          <a:noFill/>
          <a:ln w="9525">
            <a:noFill/>
            <a:miter lim="800000"/>
            <a:headEnd/>
            <a:tailEnd/>
          </a:ln>
          <a:effectLst/>
        </p:spPr>
        <p:txBody>
          <a:bodyPr>
            <a:spAutoFit/>
          </a:bodyPr>
          <a:lstStyle/>
          <a:p>
            <a:pPr algn="ctr">
              <a:tabLst>
                <a:tab pos="858838" algn="l"/>
              </a:tabLst>
              <a:defRPr/>
            </a:pPr>
            <a:r>
              <a:rPr lang="en-US" sz="3600">
                <a:effectLst>
                  <a:outerShdw blurRad="38100" dist="38100" dir="2700000" algn="tl">
                    <a:srgbClr val="000000"/>
                  </a:outerShdw>
                </a:effectLst>
                <a:latin typeface="Arial Rounded MT Bold" pitchFamily="34" charset="0"/>
              </a:rPr>
              <a:t>Two problems that are cosmetically different, but substantially the same</a:t>
            </a:r>
          </a:p>
        </p:txBody>
      </p:sp>
    </p:spTree>
  </p:cSld>
  <p:clrMapOvr>
    <a:masterClrMapping/>
  </p:clrMapOvr>
  <p:transition spd="med">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51202" name="Group 2"/>
          <p:cNvGrpSpPr>
            <a:grpSpLocks/>
          </p:cNvGrpSpPr>
          <p:nvPr/>
        </p:nvGrpSpPr>
        <p:grpSpPr bwMode="auto">
          <a:xfrm>
            <a:off x="684213" y="2547938"/>
            <a:ext cx="1660525" cy="3743325"/>
            <a:chOff x="864" y="465"/>
            <a:chExt cx="1046" cy="2358"/>
          </a:xfrm>
        </p:grpSpPr>
        <p:grpSp>
          <p:nvGrpSpPr>
            <p:cNvPr id="51205" name="Group 3"/>
            <p:cNvGrpSpPr>
              <a:grpSpLocks/>
            </p:cNvGrpSpPr>
            <p:nvPr/>
          </p:nvGrpSpPr>
          <p:grpSpPr bwMode="auto">
            <a:xfrm>
              <a:off x="864" y="465"/>
              <a:ext cx="1008" cy="2319"/>
              <a:chOff x="587" y="528"/>
              <a:chExt cx="1008" cy="2319"/>
            </a:xfrm>
          </p:grpSpPr>
          <p:grpSp>
            <p:nvGrpSpPr>
              <p:cNvPr id="51208" name="Group 4"/>
              <p:cNvGrpSpPr>
                <a:grpSpLocks/>
              </p:cNvGrpSpPr>
              <p:nvPr/>
            </p:nvGrpSpPr>
            <p:grpSpPr bwMode="auto">
              <a:xfrm>
                <a:off x="587" y="528"/>
                <a:ext cx="1008" cy="2319"/>
                <a:chOff x="587" y="528"/>
                <a:chExt cx="1008" cy="2319"/>
              </a:xfrm>
            </p:grpSpPr>
            <p:grpSp>
              <p:nvGrpSpPr>
                <p:cNvPr id="51210" name="Group 5"/>
                <p:cNvGrpSpPr>
                  <a:grpSpLocks/>
                </p:cNvGrpSpPr>
                <p:nvPr/>
              </p:nvGrpSpPr>
              <p:grpSpPr bwMode="auto">
                <a:xfrm>
                  <a:off x="587" y="528"/>
                  <a:ext cx="1008" cy="2319"/>
                  <a:chOff x="1151" y="1104"/>
                  <a:chExt cx="686" cy="1741"/>
                </a:xfrm>
              </p:grpSpPr>
              <p:sp>
                <p:nvSpPr>
                  <p:cNvPr id="51217" name="Freeform 6"/>
                  <p:cNvSpPr>
                    <a:spLocks/>
                  </p:cNvSpPr>
                  <p:nvPr/>
                </p:nvSpPr>
                <p:spPr bwMode="auto">
                  <a:xfrm flipH="1">
                    <a:off x="1321" y="1581"/>
                    <a:ext cx="304" cy="566"/>
                  </a:xfrm>
                  <a:custGeom>
                    <a:avLst/>
                    <a:gdLst>
                      <a:gd name="T0" fmla="*/ 7 w 304"/>
                      <a:gd name="T1" fmla="*/ 174 h 566"/>
                      <a:gd name="T2" fmla="*/ 18 w 304"/>
                      <a:gd name="T3" fmla="*/ 122 h 566"/>
                      <a:gd name="T4" fmla="*/ 42 w 304"/>
                      <a:gd name="T5" fmla="*/ 83 h 566"/>
                      <a:gd name="T6" fmla="*/ 81 w 304"/>
                      <a:gd name="T7" fmla="*/ 45 h 566"/>
                      <a:gd name="T8" fmla="*/ 148 w 304"/>
                      <a:gd name="T9" fmla="*/ 7 h 566"/>
                      <a:gd name="T10" fmla="*/ 205 w 304"/>
                      <a:gd name="T11" fmla="*/ 0 h 566"/>
                      <a:gd name="T12" fmla="*/ 255 w 304"/>
                      <a:gd name="T13" fmla="*/ 10 h 566"/>
                      <a:gd name="T14" fmla="*/ 290 w 304"/>
                      <a:gd name="T15" fmla="*/ 31 h 566"/>
                      <a:gd name="T16" fmla="*/ 304 w 304"/>
                      <a:gd name="T17" fmla="*/ 59 h 566"/>
                      <a:gd name="T18" fmla="*/ 304 w 304"/>
                      <a:gd name="T19" fmla="*/ 87 h 566"/>
                      <a:gd name="T20" fmla="*/ 290 w 304"/>
                      <a:gd name="T21" fmla="*/ 118 h 566"/>
                      <a:gd name="T22" fmla="*/ 262 w 304"/>
                      <a:gd name="T23" fmla="*/ 146 h 566"/>
                      <a:gd name="T24" fmla="*/ 223 w 304"/>
                      <a:gd name="T25" fmla="*/ 181 h 566"/>
                      <a:gd name="T26" fmla="*/ 201 w 304"/>
                      <a:gd name="T27" fmla="*/ 215 h 566"/>
                      <a:gd name="T28" fmla="*/ 194 w 304"/>
                      <a:gd name="T29" fmla="*/ 240 h 566"/>
                      <a:gd name="T30" fmla="*/ 194 w 304"/>
                      <a:gd name="T31" fmla="*/ 260 h 566"/>
                      <a:gd name="T32" fmla="*/ 205 w 304"/>
                      <a:gd name="T33" fmla="*/ 295 h 566"/>
                      <a:gd name="T34" fmla="*/ 230 w 304"/>
                      <a:gd name="T35" fmla="*/ 344 h 566"/>
                      <a:gd name="T36" fmla="*/ 247 w 304"/>
                      <a:gd name="T37" fmla="*/ 399 h 566"/>
                      <a:gd name="T38" fmla="*/ 251 w 304"/>
                      <a:gd name="T39" fmla="*/ 438 h 566"/>
                      <a:gd name="T40" fmla="*/ 244 w 304"/>
                      <a:gd name="T41" fmla="*/ 479 h 566"/>
                      <a:gd name="T42" fmla="*/ 233 w 304"/>
                      <a:gd name="T43" fmla="*/ 510 h 566"/>
                      <a:gd name="T44" fmla="*/ 201 w 304"/>
                      <a:gd name="T45" fmla="*/ 545 h 566"/>
                      <a:gd name="T46" fmla="*/ 173 w 304"/>
                      <a:gd name="T47" fmla="*/ 559 h 566"/>
                      <a:gd name="T48" fmla="*/ 141 w 304"/>
                      <a:gd name="T49" fmla="*/ 566 h 566"/>
                      <a:gd name="T50" fmla="*/ 113 w 304"/>
                      <a:gd name="T51" fmla="*/ 563 h 566"/>
                      <a:gd name="T52" fmla="*/ 92 w 304"/>
                      <a:gd name="T53" fmla="*/ 549 h 566"/>
                      <a:gd name="T54" fmla="*/ 67 w 304"/>
                      <a:gd name="T55" fmla="*/ 521 h 566"/>
                      <a:gd name="T56" fmla="*/ 42 w 304"/>
                      <a:gd name="T57" fmla="*/ 472 h 566"/>
                      <a:gd name="T58" fmla="*/ 14 w 304"/>
                      <a:gd name="T59" fmla="*/ 392 h 566"/>
                      <a:gd name="T60" fmla="*/ 4 w 304"/>
                      <a:gd name="T61" fmla="*/ 333 h 566"/>
                      <a:gd name="T62" fmla="*/ 0 w 304"/>
                      <a:gd name="T63" fmla="*/ 257 h 566"/>
                      <a:gd name="T64" fmla="*/ 0 w 304"/>
                      <a:gd name="T65" fmla="*/ 222 h 566"/>
                      <a:gd name="T66" fmla="*/ 7 w 304"/>
                      <a:gd name="T67" fmla="*/ 174 h 56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04"/>
                      <a:gd name="T103" fmla="*/ 0 h 566"/>
                      <a:gd name="T104" fmla="*/ 304 w 304"/>
                      <a:gd name="T105" fmla="*/ 566 h 56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04" h="566">
                        <a:moveTo>
                          <a:pt x="7" y="174"/>
                        </a:moveTo>
                        <a:lnTo>
                          <a:pt x="18" y="122"/>
                        </a:lnTo>
                        <a:lnTo>
                          <a:pt x="42" y="83"/>
                        </a:lnTo>
                        <a:lnTo>
                          <a:pt x="81" y="45"/>
                        </a:lnTo>
                        <a:lnTo>
                          <a:pt x="148" y="7"/>
                        </a:lnTo>
                        <a:lnTo>
                          <a:pt x="205" y="0"/>
                        </a:lnTo>
                        <a:lnTo>
                          <a:pt x="255" y="10"/>
                        </a:lnTo>
                        <a:lnTo>
                          <a:pt x="290" y="31"/>
                        </a:lnTo>
                        <a:lnTo>
                          <a:pt x="304" y="59"/>
                        </a:lnTo>
                        <a:lnTo>
                          <a:pt x="304" y="87"/>
                        </a:lnTo>
                        <a:lnTo>
                          <a:pt x="290" y="118"/>
                        </a:lnTo>
                        <a:lnTo>
                          <a:pt x="262" y="146"/>
                        </a:lnTo>
                        <a:lnTo>
                          <a:pt x="223" y="181"/>
                        </a:lnTo>
                        <a:lnTo>
                          <a:pt x="201" y="215"/>
                        </a:lnTo>
                        <a:lnTo>
                          <a:pt x="194" y="240"/>
                        </a:lnTo>
                        <a:lnTo>
                          <a:pt x="194" y="260"/>
                        </a:lnTo>
                        <a:lnTo>
                          <a:pt x="205" y="295"/>
                        </a:lnTo>
                        <a:lnTo>
                          <a:pt x="230" y="344"/>
                        </a:lnTo>
                        <a:lnTo>
                          <a:pt x="247" y="399"/>
                        </a:lnTo>
                        <a:lnTo>
                          <a:pt x="251" y="438"/>
                        </a:lnTo>
                        <a:lnTo>
                          <a:pt x="244" y="479"/>
                        </a:lnTo>
                        <a:lnTo>
                          <a:pt x="233" y="510"/>
                        </a:lnTo>
                        <a:lnTo>
                          <a:pt x="201" y="545"/>
                        </a:lnTo>
                        <a:lnTo>
                          <a:pt x="173" y="559"/>
                        </a:lnTo>
                        <a:lnTo>
                          <a:pt x="141" y="566"/>
                        </a:lnTo>
                        <a:lnTo>
                          <a:pt x="113" y="563"/>
                        </a:lnTo>
                        <a:lnTo>
                          <a:pt x="92" y="549"/>
                        </a:lnTo>
                        <a:lnTo>
                          <a:pt x="67" y="521"/>
                        </a:lnTo>
                        <a:lnTo>
                          <a:pt x="42" y="472"/>
                        </a:lnTo>
                        <a:lnTo>
                          <a:pt x="14" y="392"/>
                        </a:lnTo>
                        <a:lnTo>
                          <a:pt x="4" y="333"/>
                        </a:lnTo>
                        <a:lnTo>
                          <a:pt x="0" y="257"/>
                        </a:lnTo>
                        <a:lnTo>
                          <a:pt x="0" y="222"/>
                        </a:lnTo>
                        <a:lnTo>
                          <a:pt x="7" y="174"/>
                        </a:lnTo>
                        <a:close/>
                      </a:path>
                    </a:pathLst>
                  </a:custGeom>
                  <a:solidFill>
                    <a:schemeClr val="accent2"/>
                  </a:solidFill>
                  <a:ln w="9525">
                    <a:noFill/>
                    <a:round/>
                    <a:headEnd/>
                    <a:tailEnd/>
                  </a:ln>
                </p:spPr>
                <p:txBody>
                  <a:bodyPr>
                    <a:prstTxWarp prst="textNoShape">
                      <a:avLst/>
                    </a:prstTxWarp>
                  </a:bodyPr>
                  <a:lstStyle/>
                  <a:p>
                    <a:endParaRPr lang="en-US"/>
                  </a:p>
                </p:txBody>
              </p:sp>
              <p:sp>
                <p:nvSpPr>
                  <p:cNvPr id="51218" name="Freeform 7"/>
                  <p:cNvSpPr>
                    <a:spLocks/>
                  </p:cNvSpPr>
                  <p:nvPr/>
                </p:nvSpPr>
                <p:spPr bwMode="auto">
                  <a:xfrm flipH="1">
                    <a:off x="1151" y="1619"/>
                    <a:ext cx="249" cy="572"/>
                  </a:xfrm>
                  <a:custGeom>
                    <a:avLst/>
                    <a:gdLst>
                      <a:gd name="T0" fmla="*/ 25 w 249"/>
                      <a:gd name="T1" fmla="*/ 65 h 572"/>
                      <a:gd name="T2" fmla="*/ 7 w 249"/>
                      <a:gd name="T3" fmla="*/ 44 h 572"/>
                      <a:gd name="T4" fmla="*/ 0 w 249"/>
                      <a:gd name="T5" fmla="*/ 27 h 572"/>
                      <a:gd name="T6" fmla="*/ 11 w 249"/>
                      <a:gd name="T7" fmla="*/ 7 h 572"/>
                      <a:gd name="T8" fmla="*/ 28 w 249"/>
                      <a:gd name="T9" fmla="*/ 0 h 572"/>
                      <a:gd name="T10" fmla="*/ 60 w 249"/>
                      <a:gd name="T11" fmla="*/ 0 h 572"/>
                      <a:gd name="T12" fmla="*/ 96 w 249"/>
                      <a:gd name="T13" fmla="*/ 24 h 572"/>
                      <a:gd name="T14" fmla="*/ 132 w 249"/>
                      <a:gd name="T15" fmla="*/ 61 h 572"/>
                      <a:gd name="T16" fmla="*/ 192 w 249"/>
                      <a:gd name="T17" fmla="*/ 140 h 572"/>
                      <a:gd name="T18" fmla="*/ 231 w 249"/>
                      <a:gd name="T19" fmla="*/ 204 h 572"/>
                      <a:gd name="T20" fmla="*/ 249 w 249"/>
                      <a:gd name="T21" fmla="*/ 255 h 572"/>
                      <a:gd name="T22" fmla="*/ 245 w 249"/>
                      <a:gd name="T23" fmla="*/ 283 h 572"/>
                      <a:gd name="T24" fmla="*/ 224 w 249"/>
                      <a:gd name="T25" fmla="*/ 320 h 572"/>
                      <a:gd name="T26" fmla="*/ 181 w 249"/>
                      <a:gd name="T27" fmla="*/ 347 h 572"/>
                      <a:gd name="T28" fmla="*/ 110 w 249"/>
                      <a:gd name="T29" fmla="*/ 371 h 572"/>
                      <a:gd name="T30" fmla="*/ 75 w 249"/>
                      <a:gd name="T31" fmla="*/ 395 h 572"/>
                      <a:gd name="T32" fmla="*/ 60 w 249"/>
                      <a:gd name="T33" fmla="*/ 415 h 572"/>
                      <a:gd name="T34" fmla="*/ 68 w 249"/>
                      <a:gd name="T35" fmla="*/ 436 h 572"/>
                      <a:gd name="T36" fmla="*/ 107 w 249"/>
                      <a:gd name="T37" fmla="*/ 456 h 572"/>
                      <a:gd name="T38" fmla="*/ 139 w 249"/>
                      <a:gd name="T39" fmla="*/ 497 h 572"/>
                      <a:gd name="T40" fmla="*/ 153 w 249"/>
                      <a:gd name="T41" fmla="*/ 538 h 572"/>
                      <a:gd name="T42" fmla="*/ 149 w 249"/>
                      <a:gd name="T43" fmla="*/ 558 h 572"/>
                      <a:gd name="T44" fmla="*/ 117 w 249"/>
                      <a:gd name="T45" fmla="*/ 572 h 572"/>
                      <a:gd name="T46" fmla="*/ 107 w 249"/>
                      <a:gd name="T47" fmla="*/ 572 h 572"/>
                      <a:gd name="T48" fmla="*/ 92 w 249"/>
                      <a:gd name="T49" fmla="*/ 535 h 572"/>
                      <a:gd name="T50" fmla="*/ 85 w 249"/>
                      <a:gd name="T51" fmla="*/ 494 h 572"/>
                      <a:gd name="T52" fmla="*/ 64 w 249"/>
                      <a:gd name="T53" fmla="*/ 463 h 572"/>
                      <a:gd name="T54" fmla="*/ 32 w 249"/>
                      <a:gd name="T55" fmla="*/ 446 h 572"/>
                      <a:gd name="T56" fmla="*/ 21 w 249"/>
                      <a:gd name="T57" fmla="*/ 426 h 572"/>
                      <a:gd name="T58" fmla="*/ 25 w 249"/>
                      <a:gd name="T59" fmla="*/ 405 h 572"/>
                      <a:gd name="T60" fmla="*/ 53 w 249"/>
                      <a:gd name="T61" fmla="*/ 371 h 572"/>
                      <a:gd name="T62" fmla="*/ 107 w 249"/>
                      <a:gd name="T63" fmla="*/ 351 h 572"/>
                      <a:gd name="T64" fmla="*/ 157 w 249"/>
                      <a:gd name="T65" fmla="*/ 320 h 572"/>
                      <a:gd name="T66" fmla="*/ 196 w 249"/>
                      <a:gd name="T67" fmla="*/ 286 h 572"/>
                      <a:gd name="T68" fmla="*/ 210 w 249"/>
                      <a:gd name="T69" fmla="*/ 252 h 572"/>
                      <a:gd name="T70" fmla="*/ 206 w 249"/>
                      <a:gd name="T71" fmla="*/ 238 h 572"/>
                      <a:gd name="T72" fmla="*/ 189 w 249"/>
                      <a:gd name="T73" fmla="*/ 208 h 572"/>
                      <a:gd name="T74" fmla="*/ 157 w 249"/>
                      <a:gd name="T75" fmla="*/ 163 h 572"/>
                      <a:gd name="T76" fmla="*/ 121 w 249"/>
                      <a:gd name="T77" fmla="*/ 136 h 572"/>
                      <a:gd name="T78" fmla="*/ 82 w 249"/>
                      <a:gd name="T79" fmla="*/ 106 h 572"/>
                      <a:gd name="T80" fmla="*/ 53 w 249"/>
                      <a:gd name="T81" fmla="*/ 89 h 572"/>
                      <a:gd name="T82" fmla="*/ 25 w 249"/>
                      <a:gd name="T83" fmla="*/ 65 h 57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572"/>
                      <a:gd name="T128" fmla="*/ 249 w 249"/>
                      <a:gd name="T129" fmla="*/ 572 h 57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572">
                        <a:moveTo>
                          <a:pt x="25" y="65"/>
                        </a:moveTo>
                        <a:lnTo>
                          <a:pt x="7" y="44"/>
                        </a:lnTo>
                        <a:lnTo>
                          <a:pt x="0" y="27"/>
                        </a:lnTo>
                        <a:lnTo>
                          <a:pt x="11" y="7"/>
                        </a:lnTo>
                        <a:lnTo>
                          <a:pt x="28" y="0"/>
                        </a:lnTo>
                        <a:lnTo>
                          <a:pt x="60" y="0"/>
                        </a:lnTo>
                        <a:lnTo>
                          <a:pt x="96" y="24"/>
                        </a:lnTo>
                        <a:lnTo>
                          <a:pt x="132" y="61"/>
                        </a:lnTo>
                        <a:lnTo>
                          <a:pt x="192" y="140"/>
                        </a:lnTo>
                        <a:lnTo>
                          <a:pt x="231" y="204"/>
                        </a:lnTo>
                        <a:lnTo>
                          <a:pt x="249" y="255"/>
                        </a:lnTo>
                        <a:lnTo>
                          <a:pt x="245" y="283"/>
                        </a:lnTo>
                        <a:lnTo>
                          <a:pt x="224" y="320"/>
                        </a:lnTo>
                        <a:lnTo>
                          <a:pt x="181" y="347"/>
                        </a:lnTo>
                        <a:lnTo>
                          <a:pt x="110" y="371"/>
                        </a:lnTo>
                        <a:lnTo>
                          <a:pt x="75" y="395"/>
                        </a:lnTo>
                        <a:lnTo>
                          <a:pt x="60" y="415"/>
                        </a:lnTo>
                        <a:lnTo>
                          <a:pt x="68" y="436"/>
                        </a:lnTo>
                        <a:lnTo>
                          <a:pt x="107" y="456"/>
                        </a:lnTo>
                        <a:lnTo>
                          <a:pt x="139" y="497"/>
                        </a:lnTo>
                        <a:lnTo>
                          <a:pt x="153" y="538"/>
                        </a:lnTo>
                        <a:lnTo>
                          <a:pt x="149" y="558"/>
                        </a:lnTo>
                        <a:lnTo>
                          <a:pt x="117" y="572"/>
                        </a:lnTo>
                        <a:lnTo>
                          <a:pt x="107" y="572"/>
                        </a:lnTo>
                        <a:lnTo>
                          <a:pt x="92" y="535"/>
                        </a:lnTo>
                        <a:lnTo>
                          <a:pt x="85" y="494"/>
                        </a:lnTo>
                        <a:lnTo>
                          <a:pt x="64" y="463"/>
                        </a:lnTo>
                        <a:lnTo>
                          <a:pt x="32" y="446"/>
                        </a:lnTo>
                        <a:lnTo>
                          <a:pt x="21" y="426"/>
                        </a:lnTo>
                        <a:lnTo>
                          <a:pt x="25" y="405"/>
                        </a:lnTo>
                        <a:lnTo>
                          <a:pt x="53" y="371"/>
                        </a:lnTo>
                        <a:lnTo>
                          <a:pt x="107" y="351"/>
                        </a:lnTo>
                        <a:lnTo>
                          <a:pt x="157" y="320"/>
                        </a:lnTo>
                        <a:lnTo>
                          <a:pt x="196" y="286"/>
                        </a:lnTo>
                        <a:lnTo>
                          <a:pt x="210" y="252"/>
                        </a:lnTo>
                        <a:lnTo>
                          <a:pt x="206" y="238"/>
                        </a:lnTo>
                        <a:lnTo>
                          <a:pt x="189" y="208"/>
                        </a:lnTo>
                        <a:lnTo>
                          <a:pt x="157" y="163"/>
                        </a:lnTo>
                        <a:lnTo>
                          <a:pt x="121" y="136"/>
                        </a:lnTo>
                        <a:lnTo>
                          <a:pt x="82" y="106"/>
                        </a:lnTo>
                        <a:lnTo>
                          <a:pt x="53" y="89"/>
                        </a:lnTo>
                        <a:lnTo>
                          <a:pt x="25" y="65"/>
                        </a:lnTo>
                        <a:close/>
                      </a:path>
                    </a:pathLst>
                  </a:custGeom>
                  <a:solidFill>
                    <a:schemeClr val="accent2"/>
                  </a:solidFill>
                  <a:ln w="9525">
                    <a:noFill/>
                    <a:round/>
                    <a:headEnd/>
                    <a:tailEnd/>
                  </a:ln>
                </p:spPr>
                <p:txBody>
                  <a:bodyPr>
                    <a:prstTxWarp prst="textNoShape">
                      <a:avLst/>
                    </a:prstTxWarp>
                  </a:bodyPr>
                  <a:lstStyle/>
                  <a:p>
                    <a:endParaRPr lang="en-US"/>
                  </a:p>
                </p:txBody>
              </p:sp>
              <p:sp>
                <p:nvSpPr>
                  <p:cNvPr id="51219" name="Freeform 8"/>
                  <p:cNvSpPr>
                    <a:spLocks/>
                  </p:cNvSpPr>
                  <p:nvPr/>
                </p:nvSpPr>
                <p:spPr bwMode="auto">
                  <a:xfrm flipH="1">
                    <a:off x="1447" y="1581"/>
                    <a:ext cx="362" cy="499"/>
                  </a:xfrm>
                  <a:custGeom>
                    <a:avLst/>
                    <a:gdLst>
                      <a:gd name="T0" fmla="*/ 151 w 362"/>
                      <a:gd name="T1" fmla="*/ 35 h 499"/>
                      <a:gd name="T2" fmla="*/ 221 w 362"/>
                      <a:gd name="T3" fmla="*/ 0 h 499"/>
                      <a:gd name="T4" fmla="*/ 281 w 362"/>
                      <a:gd name="T5" fmla="*/ 0 h 499"/>
                      <a:gd name="T6" fmla="*/ 344 w 362"/>
                      <a:gd name="T7" fmla="*/ 14 h 499"/>
                      <a:gd name="T8" fmla="*/ 362 w 362"/>
                      <a:gd name="T9" fmla="*/ 35 h 499"/>
                      <a:gd name="T10" fmla="*/ 351 w 362"/>
                      <a:gd name="T11" fmla="*/ 59 h 499"/>
                      <a:gd name="T12" fmla="*/ 334 w 362"/>
                      <a:gd name="T13" fmla="*/ 91 h 499"/>
                      <a:gd name="T14" fmla="*/ 302 w 362"/>
                      <a:gd name="T15" fmla="*/ 87 h 499"/>
                      <a:gd name="T16" fmla="*/ 274 w 362"/>
                      <a:gd name="T17" fmla="*/ 77 h 499"/>
                      <a:gd name="T18" fmla="*/ 253 w 362"/>
                      <a:gd name="T19" fmla="*/ 63 h 499"/>
                      <a:gd name="T20" fmla="*/ 232 w 362"/>
                      <a:gd name="T21" fmla="*/ 59 h 499"/>
                      <a:gd name="T22" fmla="*/ 193 w 362"/>
                      <a:gd name="T23" fmla="*/ 70 h 499"/>
                      <a:gd name="T24" fmla="*/ 137 w 362"/>
                      <a:gd name="T25" fmla="*/ 94 h 499"/>
                      <a:gd name="T26" fmla="*/ 91 w 362"/>
                      <a:gd name="T27" fmla="*/ 136 h 499"/>
                      <a:gd name="T28" fmla="*/ 70 w 362"/>
                      <a:gd name="T29" fmla="*/ 164 h 499"/>
                      <a:gd name="T30" fmla="*/ 60 w 362"/>
                      <a:gd name="T31" fmla="*/ 185 h 499"/>
                      <a:gd name="T32" fmla="*/ 60 w 362"/>
                      <a:gd name="T33" fmla="*/ 202 h 499"/>
                      <a:gd name="T34" fmla="*/ 74 w 362"/>
                      <a:gd name="T35" fmla="*/ 220 h 499"/>
                      <a:gd name="T36" fmla="*/ 116 w 362"/>
                      <a:gd name="T37" fmla="*/ 248 h 499"/>
                      <a:gd name="T38" fmla="*/ 155 w 362"/>
                      <a:gd name="T39" fmla="*/ 286 h 499"/>
                      <a:gd name="T40" fmla="*/ 179 w 362"/>
                      <a:gd name="T41" fmla="*/ 325 h 499"/>
                      <a:gd name="T42" fmla="*/ 193 w 362"/>
                      <a:gd name="T43" fmla="*/ 352 h 499"/>
                      <a:gd name="T44" fmla="*/ 186 w 362"/>
                      <a:gd name="T45" fmla="*/ 370 h 499"/>
                      <a:gd name="T46" fmla="*/ 169 w 362"/>
                      <a:gd name="T47" fmla="*/ 387 h 499"/>
                      <a:gd name="T48" fmla="*/ 134 w 362"/>
                      <a:gd name="T49" fmla="*/ 398 h 499"/>
                      <a:gd name="T50" fmla="*/ 95 w 362"/>
                      <a:gd name="T51" fmla="*/ 412 h 499"/>
                      <a:gd name="T52" fmla="*/ 77 w 362"/>
                      <a:gd name="T53" fmla="*/ 433 h 499"/>
                      <a:gd name="T54" fmla="*/ 81 w 362"/>
                      <a:gd name="T55" fmla="*/ 468 h 499"/>
                      <a:gd name="T56" fmla="*/ 53 w 362"/>
                      <a:gd name="T57" fmla="*/ 499 h 499"/>
                      <a:gd name="T58" fmla="*/ 39 w 362"/>
                      <a:gd name="T59" fmla="*/ 489 h 499"/>
                      <a:gd name="T60" fmla="*/ 42 w 362"/>
                      <a:gd name="T61" fmla="*/ 429 h 499"/>
                      <a:gd name="T62" fmla="*/ 67 w 362"/>
                      <a:gd name="T63" fmla="*/ 398 h 499"/>
                      <a:gd name="T64" fmla="*/ 102 w 362"/>
                      <a:gd name="T65" fmla="*/ 373 h 499"/>
                      <a:gd name="T66" fmla="*/ 137 w 362"/>
                      <a:gd name="T67" fmla="*/ 359 h 499"/>
                      <a:gd name="T68" fmla="*/ 155 w 362"/>
                      <a:gd name="T69" fmla="*/ 352 h 499"/>
                      <a:gd name="T70" fmla="*/ 158 w 362"/>
                      <a:gd name="T71" fmla="*/ 342 h 499"/>
                      <a:gd name="T72" fmla="*/ 148 w 362"/>
                      <a:gd name="T73" fmla="*/ 325 h 499"/>
                      <a:gd name="T74" fmla="*/ 112 w 362"/>
                      <a:gd name="T75" fmla="*/ 290 h 499"/>
                      <a:gd name="T76" fmla="*/ 70 w 362"/>
                      <a:gd name="T77" fmla="*/ 262 h 499"/>
                      <a:gd name="T78" fmla="*/ 35 w 362"/>
                      <a:gd name="T79" fmla="*/ 241 h 499"/>
                      <a:gd name="T80" fmla="*/ 7 w 362"/>
                      <a:gd name="T81" fmla="*/ 220 h 499"/>
                      <a:gd name="T82" fmla="*/ 0 w 362"/>
                      <a:gd name="T83" fmla="*/ 195 h 499"/>
                      <a:gd name="T84" fmla="*/ 18 w 362"/>
                      <a:gd name="T85" fmla="*/ 157 h 499"/>
                      <a:gd name="T86" fmla="*/ 56 w 362"/>
                      <a:gd name="T87" fmla="*/ 108 h 499"/>
                      <a:gd name="T88" fmla="*/ 95 w 362"/>
                      <a:gd name="T89" fmla="*/ 70 h 499"/>
                      <a:gd name="T90" fmla="*/ 123 w 362"/>
                      <a:gd name="T91" fmla="*/ 52 h 499"/>
                      <a:gd name="T92" fmla="*/ 151 w 362"/>
                      <a:gd name="T93" fmla="*/ 35 h 4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2"/>
                      <a:gd name="T142" fmla="*/ 0 h 499"/>
                      <a:gd name="T143" fmla="*/ 362 w 362"/>
                      <a:gd name="T144" fmla="*/ 499 h 4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2" h="499">
                        <a:moveTo>
                          <a:pt x="151" y="35"/>
                        </a:moveTo>
                        <a:lnTo>
                          <a:pt x="221" y="0"/>
                        </a:lnTo>
                        <a:lnTo>
                          <a:pt x="281" y="0"/>
                        </a:lnTo>
                        <a:lnTo>
                          <a:pt x="344" y="14"/>
                        </a:lnTo>
                        <a:lnTo>
                          <a:pt x="362" y="35"/>
                        </a:lnTo>
                        <a:lnTo>
                          <a:pt x="351" y="59"/>
                        </a:lnTo>
                        <a:lnTo>
                          <a:pt x="334" y="91"/>
                        </a:lnTo>
                        <a:lnTo>
                          <a:pt x="302" y="87"/>
                        </a:lnTo>
                        <a:lnTo>
                          <a:pt x="274" y="77"/>
                        </a:lnTo>
                        <a:lnTo>
                          <a:pt x="253" y="63"/>
                        </a:lnTo>
                        <a:lnTo>
                          <a:pt x="232" y="59"/>
                        </a:lnTo>
                        <a:lnTo>
                          <a:pt x="193" y="70"/>
                        </a:lnTo>
                        <a:lnTo>
                          <a:pt x="137" y="94"/>
                        </a:lnTo>
                        <a:lnTo>
                          <a:pt x="91" y="136"/>
                        </a:lnTo>
                        <a:lnTo>
                          <a:pt x="70" y="164"/>
                        </a:lnTo>
                        <a:lnTo>
                          <a:pt x="60" y="185"/>
                        </a:lnTo>
                        <a:lnTo>
                          <a:pt x="60" y="202"/>
                        </a:lnTo>
                        <a:lnTo>
                          <a:pt x="74" y="220"/>
                        </a:lnTo>
                        <a:lnTo>
                          <a:pt x="116" y="248"/>
                        </a:lnTo>
                        <a:lnTo>
                          <a:pt x="155" y="286"/>
                        </a:lnTo>
                        <a:lnTo>
                          <a:pt x="179" y="325"/>
                        </a:lnTo>
                        <a:lnTo>
                          <a:pt x="193" y="352"/>
                        </a:lnTo>
                        <a:lnTo>
                          <a:pt x="186" y="370"/>
                        </a:lnTo>
                        <a:lnTo>
                          <a:pt x="169" y="387"/>
                        </a:lnTo>
                        <a:lnTo>
                          <a:pt x="134" y="398"/>
                        </a:lnTo>
                        <a:lnTo>
                          <a:pt x="95" y="412"/>
                        </a:lnTo>
                        <a:lnTo>
                          <a:pt x="77" y="433"/>
                        </a:lnTo>
                        <a:lnTo>
                          <a:pt x="81" y="468"/>
                        </a:lnTo>
                        <a:lnTo>
                          <a:pt x="53" y="499"/>
                        </a:lnTo>
                        <a:lnTo>
                          <a:pt x="39" y="489"/>
                        </a:lnTo>
                        <a:lnTo>
                          <a:pt x="42" y="429"/>
                        </a:lnTo>
                        <a:lnTo>
                          <a:pt x="67" y="398"/>
                        </a:lnTo>
                        <a:lnTo>
                          <a:pt x="102" y="373"/>
                        </a:lnTo>
                        <a:lnTo>
                          <a:pt x="137" y="359"/>
                        </a:lnTo>
                        <a:lnTo>
                          <a:pt x="155" y="352"/>
                        </a:lnTo>
                        <a:lnTo>
                          <a:pt x="158" y="342"/>
                        </a:lnTo>
                        <a:lnTo>
                          <a:pt x="148" y="325"/>
                        </a:lnTo>
                        <a:lnTo>
                          <a:pt x="112" y="290"/>
                        </a:lnTo>
                        <a:lnTo>
                          <a:pt x="70" y="262"/>
                        </a:lnTo>
                        <a:lnTo>
                          <a:pt x="35" y="241"/>
                        </a:lnTo>
                        <a:lnTo>
                          <a:pt x="7" y="220"/>
                        </a:lnTo>
                        <a:lnTo>
                          <a:pt x="0" y="195"/>
                        </a:lnTo>
                        <a:lnTo>
                          <a:pt x="18" y="157"/>
                        </a:lnTo>
                        <a:lnTo>
                          <a:pt x="56" y="108"/>
                        </a:lnTo>
                        <a:lnTo>
                          <a:pt x="95" y="70"/>
                        </a:lnTo>
                        <a:lnTo>
                          <a:pt x="123" y="52"/>
                        </a:lnTo>
                        <a:lnTo>
                          <a:pt x="151" y="35"/>
                        </a:lnTo>
                        <a:close/>
                      </a:path>
                    </a:pathLst>
                  </a:custGeom>
                  <a:solidFill>
                    <a:schemeClr val="accent2"/>
                  </a:solidFill>
                  <a:ln w="9525">
                    <a:noFill/>
                    <a:round/>
                    <a:headEnd/>
                    <a:tailEnd/>
                  </a:ln>
                </p:spPr>
                <p:txBody>
                  <a:bodyPr>
                    <a:prstTxWarp prst="textNoShape">
                      <a:avLst/>
                    </a:prstTxWarp>
                  </a:bodyPr>
                  <a:lstStyle/>
                  <a:p>
                    <a:endParaRPr lang="en-US"/>
                  </a:p>
                </p:txBody>
              </p:sp>
              <p:sp>
                <p:nvSpPr>
                  <p:cNvPr id="51220" name="Freeform 9"/>
                  <p:cNvSpPr>
                    <a:spLocks/>
                  </p:cNvSpPr>
                  <p:nvPr/>
                </p:nvSpPr>
                <p:spPr bwMode="auto">
                  <a:xfrm flipH="1">
                    <a:off x="1376" y="2005"/>
                    <a:ext cx="229" cy="840"/>
                  </a:xfrm>
                  <a:custGeom>
                    <a:avLst/>
                    <a:gdLst>
                      <a:gd name="T0" fmla="*/ 132 w 229"/>
                      <a:gd name="T1" fmla="*/ 69 h 840"/>
                      <a:gd name="T2" fmla="*/ 136 w 229"/>
                      <a:gd name="T3" fmla="*/ 21 h 840"/>
                      <a:gd name="T4" fmla="*/ 168 w 229"/>
                      <a:gd name="T5" fmla="*/ 0 h 840"/>
                      <a:gd name="T6" fmla="*/ 204 w 229"/>
                      <a:gd name="T7" fmla="*/ 3 h 840"/>
                      <a:gd name="T8" fmla="*/ 225 w 229"/>
                      <a:gd name="T9" fmla="*/ 21 h 840"/>
                      <a:gd name="T10" fmla="*/ 229 w 229"/>
                      <a:gd name="T11" fmla="*/ 90 h 840"/>
                      <a:gd name="T12" fmla="*/ 218 w 229"/>
                      <a:gd name="T13" fmla="*/ 266 h 840"/>
                      <a:gd name="T14" fmla="*/ 204 w 229"/>
                      <a:gd name="T15" fmla="*/ 373 h 840"/>
                      <a:gd name="T16" fmla="*/ 222 w 229"/>
                      <a:gd name="T17" fmla="*/ 460 h 840"/>
                      <a:gd name="T18" fmla="*/ 225 w 229"/>
                      <a:gd name="T19" fmla="*/ 546 h 840"/>
                      <a:gd name="T20" fmla="*/ 215 w 229"/>
                      <a:gd name="T21" fmla="*/ 633 h 840"/>
                      <a:gd name="T22" fmla="*/ 197 w 229"/>
                      <a:gd name="T23" fmla="*/ 743 h 840"/>
                      <a:gd name="T24" fmla="*/ 204 w 229"/>
                      <a:gd name="T25" fmla="*/ 802 h 840"/>
                      <a:gd name="T26" fmla="*/ 186 w 229"/>
                      <a:gd name="T27" fmla="*/ 812 h 840"/>
                      <a:gd name="T28" fmla="*/ 72 w 229"/>
                      <a:gd name="T29" fmla="*/ 833 h 840"/>
                      <a:gd name="T30" fmla="*/ 43 w 229"/>
                      <a:gd name="T31" fmla="*/ 840 h 840"/>
                      <a:gd name="T32" fmla="*/ 0 w 229"/>
                      <a:gd name="T33" fmla="*/ 816 h 840"/>
                      <a:gd name="T34" fmla="*/ 0 w 229"/>
                      <a:gd name="T35" fmla="*/ 802 h 840"/>
                      <a:gd name="T36" fmla="*/ 125 w 229"/>
                      <a:gd name="T37" fmla="*/ 795 h 840"/>
                      <a:gd name="T38" fmla="*/ 168 w 229"/>
                      <a:gd name="T39" fmla="*/ 778 h 840"/>
                      <a:gd name="T40" fmla="*/ 172 w 229"/>
                      <a:gd name="T41" fmla="*/ 740 h 840"/>
                      <a:gd name="T42" fmla="*/ 175 w 229"/>
                      <a:gd name="T43" fmla="*/ 622 h 840"/>
                      <a:gd name="T44" fmla="*/ 165 w 229"/>
                      <a:gd name="T45" fmla="*/ 525 h 840"/>
                      <a:gd name="T46" fmla="*/ 154 w 229"/>
                      <a:gd name="T47" fmla="*/ 408 h 840"/>
                      <a:gd name="T48" fmla="*/ 157 w 229"/>
                      <a:gd name="T49" fmla="*/ 335 h 840"/>
                      <a:gd name="T50" fmla="*/ 165 w 229"/>
                      <a:gd name="T51" fmla="*/ 242 h 840"/>
                      <a:gd name="T52" fmla="*/ 147 w 229"/>
                      <a:gd name="T53" fmla="*/ 152 h 840"/>
                      <a:gd name="T54" fmla="*/ 132 w 229"/>
                      <a:gd name="T55" fmla="*/ 69 h 8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29"/>
                      <a:gd name="T85" fmla="*/ 0 h 840"/>
                      <a:gd name="T86" fmla="*/ 229 w 229"/>
                      <a:gd name="T87" fmla="*/ 840 h 84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29" h="840">
                        <a:moveTo>
                          <a:pt x="132" y="69"/>
                        </a:moveTo>
                        <a:lnTo>
                          <a:pt x="136" y="21"/>
                        </a:lnTo>
                        <a:lnTo>
                          <a:pt x="168" y="0"/>
                        </a:lnTo>
                        <a:lnTo>
                          <a:pt x="204" y="3"/>
                        </a:lnTo>
                        <a:lnTo>
                          <a:pt x="225" y="21"/>
                        </a:lnTo>
                        <a:lnTo>
                          <a:pt x="229" y="90"/>
                        </a:lnTo>
                        <a:lnTo>
                          <a:pt x="218" y="266"/>
                        </a:lnTo>
                        <a:lnTo>
                          <a:pt x="204" y="373"/>
                        </a:lnTo>
                        <a:lnTo>
                          <a:pt x="222" y="460"/>
                        </a:lnTo>
                        <a:lnTo>
                          <a:pt x="225" y="546"/>
                        </a:lnTo>
                        <a:lnTo>
                          <a:pt x="215" y="633"/>
                        </a:lnTo>
                        <a:lnTo>
                          <a:pt x="197" y="743"/>
                        </a:lnTo>
                        <a:lnTo>
                          <a:pt x="204" y="802"/>
                        </a:lnTo>
                        <a:lnTo>
                          <a:pt x="186" y="812"/>
                        </a:lnTo>
                        <a:lnTo>
                          <a:pt x="72" y="833"/>
                        </a:lnTo>
                        <a:lnTo>
                          <a:pt x="43" y="840"/>
                        </a:lnTo>
                        <a:lnTo>
                          <a:pt x="0" y="816"/>
                        </a:lnTo>
                        <a:lnTo>
                          <a:pt x="0" y="802"/>
                        </a:lnTo>
                        <a:lnTo>
                          <a:pt x="125" y="795"/>
                        </a:lnTo>
                        <a:lnTo>
                          <a:pt x="168" y="778"/>
                        </a:lnTo>
                        <a:lnTo>
                          <a:pt x="172" y="740"/>
                        </a:lnTo>
                        <a:lnTo>
                          <a:pt x="175" y="622"/>
                        </a:lnTo>
                        <a:lnTo>
                          <a:pt x="165" y="525"/>
                        </a:lnTo>
                        <a:lnTo>
                          <a:pt x="154" y="408"/>
                        </a:lnTo>
                        <a:lnTo>
                          <a:pt x="157" y="335"/>
                        </a:lnTo>
                        <a:lnTo>
                          <a:pt x="165" y="242"/>
                        </a:lnTo>
                        <a:lnTo>
                          <a:pt x="147" y="152"/>
                        </a:lnTo>
                        <a:lnTo>
                          <a:pt x="132" y="69"/>
                        </a:lnTo>
                        <a:close/>
                      </a:path>
                    </a:pathLst>
                  </a:custGeom>
                  <a:solidFill>
                    <a:schemeClr val="accent2"/>
                  </a:solidFill>
                  <a:ln w="9525">
                    <a:noFill/>
                    <a:round/>
                    <a:headEnd/>
                    <a:tailEnd/>
                  </a:ln>
                </p:spPr>
                <p:txBody>
                  <a:bodyPr>
                    <a:prstTxWarp prst="textNoShape">
                      <a:avLst/>
                    </a:prstTxWarp>
                  </a:bodyPr>
                  <a:lstStyle/>
                  <a:p>
                    <a:endParaRPr lang="en-US"/>
                  </a:p>
                </p:txBody>
              </p:sp>
              <p:sp>
                <p:nvSpPr>
                  <p:cNvPr id="51221" name="Freeform 10"/>
                  <p:cNvSpPr>
                    <a:spLocks/>
                  </p:cNvSpPr>
                  <p:nvPr/>
                </p:nvSpPr>
                <p:spPr bwMode="auto">
                  <a:xfrm flipH="1">
                    <a:off x="1390" y="2033"/>
                    <a:ext cx="447" cy="658"/>
                  </a:xfrm>
                  <a:custGeom>
                    <a:avLst/>
                    <a:gdLst>
                      <a:gd name="T0" fmla="*/ 212 w 447"/>
                      <a:gd name="T1" fmla="*/ 268 h 658"/>
                      <a:gd name="T2" fmla="*/ 212 w 447"/>
                      <a:gd name="T3" fmla="*/ 233 h 658"/>
                      <a:gd name="T4" fmla="*/ 230 w 447"/>
                      <a:gd name="T5" fmla="*/ 174 h 658"/>
                      <a:gd name="T6" fmla="*/ 284 w 447"/>
                      <a:gd name="T7" fmla="*/ 80 h 658"/>
                      <a:gd name="T8" fmla="*/ 370 w 447"/>
                      <a:gd name="T9" fmla="*/ 0 h 658"/>
                      <a:gd name="T10" fmla="*/ 424 w 447"/>
                      <a:gd name="T11" fmla="*/ 0 h 658"/>
                      <a:gd name="T12" fmla="*/ 447 w 447"/>
                      <a:gd name="T13" fmla="*/ 38 h 658"/>
                      <a:gd name="T14" fmla="*/ 415 w 447"/>
                      <a:gd name="T15" fmla="*/ 91 h 658"/>
                      <a:gd name="T16" fmla="*/ 348 w 447"/>
                      <a:gd name="T17" fmla="*/ 129 h 658"/>
                      <a:gd name="T18" fmla="*/ 307 w 447"/>
                      <a:gd name="T19" fmla="*/ 167 h 658"/>
                      <a:gd name="T20" fmla="*/ 266 w 447"/>
                      <a:gd name="T21" fmla="*/ 223 h 658"/>
                      <a:gd name="T22" fmla="*/ 257 w 447"/>
                      <a:gd name="T23" fmla="*/ 261 h 658"/>
                      <a:gd name="T24" fmla="*/ 262 w 447"/>
                      <a:gd name="T25" fmla="*/ 303 h 658"/>
                      <a:gd name="T26" fmla="*/ 284 w 447"/>
                      <a:gd name="T27" fmla="*/ 373 h 658"/>
                      <a:gd name="T28" fmla="*/ 289 w 447"/>
                      <a:gd name="T29" fmla="*/ 449 h 658"/>
                      <a:gd name="T30" fmla="*/ 280 w 447"/>
                      <a:gd name="T31" fmla="*/ 547 h 658"/>
                      <a:gd name="T32" fmla="*/ 257 w 447"/>
                      <a:gd name="T33" fmla="*/ 616 h 658"/>
                      <a:gd name="T34" fmla="*/ 217 w 447"/>
                      <a:gd name="T35" fmla="*/ 658 h 658"/>
                      <a:gd name="T36" fmla="*/ 190 w 447"/>
                      <a:gd name="T37" fmla="*/ 658 h 658"/>
                      <a:gd name="T38" fmla="*/ 104 w 447"/>
                      <a:gd name="T39" fmla="*/ 637 h 658"/>
                      <a:gd name="T40" fmla="*/ 27 w 447"/>
                      <a:gd name="T41" fmla="*/ 634 h 658"/>
                      <a:gd name="T42" fmla="*/ 0 w 447"/>
                      <a:gd name="T43" fmla="*/ 620 h 658"/>
                      <a:gd name="T44" fmla="*/ 50 w 447"/>
                      <a:gd name="T45" fmla="*/ 606 h 658"/>
                      <a:gd name="T46" fmla="*/ 131 w 447"/>
                      <a:gd name="T47" fmla="*/ 609 h 658"/>
                      <a:gd name="T48" fmla="*/ 181 w 447"/>
                      <a:gd name="T49" fmla="*/ 623 h 658"/>
                      <a:gd name="T50" fmla="*/ 212 w 447"/>
                      <a:gd name="T51" fmla="*/ 613 h 658"/>
                      <a:gd name="T52" fmla="*/ 244 w 447"/>
                      <a:gd name="T53" fmla="*/ 557 h 658"/>
                      <a:gd name="T54" fmla="*/ 248 w 447"/>
                      <a:gd name="T55" fmla="*/ 477 h 658"/>
                      <a:gd name="T56" fmla="*/ 239 w 447"/>
                      <a:gd name="T57" fmla="*/ 404 h 658"/>
                      <a:gd name="T58" fmla="*/ 212 w 447"/>
                      <a:gd name="T59" fmla="*/ 317 h 658"/>
                      <a:gd name="T60" fmla="*/ 212 w 447"/>
                      <a:gd name="T61" fmla="*/ 268 h 65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47"/>
                      <a:gd name="T94" fmla="*/ 0 h 658"/>
                      <a:gd name="T95" fmla="*/ 447 w 447"/>
                      <a:gd name="T96" fmla="*/ 658 h 65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47" h="658">
                        <a:moveTo>
                          <a:pt x="212" y="268"/>
                        </a:moveTo>
                        <a:lnTo>
                          <a:pt x="212" y="233"/>
                        </a:lnTo>
                        <a:lnTo>
                          <a:pt x="230" y="174"/>
                        </a:lnTo>
                        <a:lnTo>
                          <a:pt x="284" y="80"/>
                        </a:lnTo>
                        <a:lnTo>
                          <a:pt x="370" y="0"/>
                        </a:lnTo>
                        <a:lnTo>
                          <a:pt x="424" y="0"/>
                        </a:lnTo>
                        <a:lnTo>
                          <a:pt x="447" y="38"/>
                        </a:lnTo>
                        <a:lnTo>
                          <a:pt x="415" y="91"/>
                        </a:lnTo>
                        <a:lnTo>
                          <a:pt x="348" y="129"/>
                        </a:lnTo>
                        <a:lnTo>
                          <a:pt x="307" y="167"/>
                        </a:lnTo>
                        <a:lnTo>
                          <a:pt x="266" y="223"/>
                        </a:lnTo>
                        <a:lnTo>
                          <a:pt x="257" y="261"/>
                        </a:lnTo>
                        <a:lnTo>
                          <a:pt x="262" y="303"/>
                        </a:lnTo>
                        <a:lnTo>
                          <a:pt x="284" y="373"/>
                        </a:lnTo>
                        <a:lnTo>
                          <a:pt x="289" y="449"/>
                        </a:lnTo>
                        <a:lnTo>
                          <a:pt x="280" y="547"/>
                        </a:lnTo>
                        <a:lnTo>
                          <a:pt x="257" y="616"/>
                        </a:lnTo>
                        <a:lnTo>
                          <a:pt x="217" y="658"/>
                        </a:lnTo>
                        <a:lnTo>
                          <a:pt x="190" y="658"/>
                        </a:lnTo>
                        <a:lnTo>
                          <a:pt x="104" y="637"/>
                        </a:lnTo>
                        <a:lnTo>
                          <a:pt x="27" y="634"/>
                        </a:lnTo>
                        <a:lnTo>
                          <a:pt x="0" y="620"/>
                        </a:lnTo>
                        <a:lnTo>
                          <a:pt x="50" y="606"/>
                        </a:lnTo>
                        <a:lnTo>
                          <a:pt x="131" y="609"/>
                        </a:lnTo>
                        <a:lnTo>
                          <a:pt x="181" y="623"/>
                        </a:lnTo>
                        <a:lnTo>
                          <a:pt x="212" y="613"/>
                        </a:lnTo>
                        <a:lnTo>
                          <a:pt x="244" y="557"/>
                        </a:lnTo>
                        <a:lnTo>
                          <a:pt x="248" y="477"/>
                        </a:lnTo>
                        <a:lnTo>
                          <a:pt x="239" y="404"/>
                        </a:lnTo>
                        <a:lnTo>
                          <a:pt x="212" y="317"/>
                        </a:lnTo>
                        <a:lnTo>
                          <a:pt x="212" y="268"/>
                        </a:lnTo>
                        <a:close/>
                      </a:path>
                    </a:pathLst>
                  </a:custGeom>
                  <a:solidFill>
                    <a:schemeClr val="accent2"/>
                  </a:solidFill>
                  <a:ln w="9525">
                    <a:noFill/>
                    <a:round/>
                    <a:headEnd/>
                    <a:tailEnd/>
                  </a:ln>
                </p:spPr>
                <p:txBody>
                  <a:bodyPr>
                    <a:prstTxWarp prst="textNoShape">
                      <a:avLst/>
                    </a:prstTxWarp>
                  </a:bodyPr>
                  <a:lstStyle/>
                  <a:p>
                    <a:endParaRPr lang="en-US"/>
                  </a:p>
                </p:txBody>
              </p:sp>
              <p:sp>
                <p:nvSpPr>
                  <p:cNvPr id="51222" name="Freeform 11"/>
                  <p:cNvSpPr>
                    <a:spLocks/>
                  </p:cNvSpPr>
                  <p:nvPr/>
                </p:nvSpPr>
                <p:spPr bwMode="auto">
                  <a:xfrm flipH="1">
                    <a:off x="1353" y="1223"/>
                    <a:ext cx="282" cy="326"/>
                  </a:xfrm>
                  <a:custGeom>
                    <a:avLst/>
                    <a:gdLst>
                      <a:gd name="T0" fmla="*/ 81 w 282"/>
                      <a:gd name="T1" fmla="*/ 137 h 326"/>
                      <a:gd name="T2" fmla="*/ 78 w 282"/>
                      <a:gd name="T3" fmla="*/ 84 h 326"/>
                      <a:gd name="T4" fmla="*/ 88 w 282"/>
                      <a:gd name="T5" fmla="*/ 35 h 326"/>
                      <a:gd name="T6" fmla="*/ 127 w 282"/>
                      <a:gd name="T7" fmla="*/ 7 h 326"/>
                      <a:gd name="T8" fmla="*/ 173 w 282"/>
                      <a:gd name="T9" fmla="*/ 0 h 326"/>
                      <a:gd name="T10" fmla="*/ 208 w 282"/>
                      <a:gd name="T11" fmla="*/ 4 h 326"/>
                      <a:gd name="T12" fmla="*/ 240 w 282"/>
                      <a:gd name="T13" fmla="*/ 25 h 326"/>
                      <a:gd name="T14" fmla="*/ 257 w 282"/>
                      <a:gd name="T15" fmla="*/ 60 h 326"/>
                      <a:gd name="T16" fmla="*/ 278 w 282"/>
                      <a:gd name="T17" fmla="*/ 130 h 326"/>
                      <a:gd name="T18" fmla="*/ 282 w 282"/>
                      <a:gd name="T19" fmla="*/ 207 h 326"/>
                      <a:gd name="T20" fmla="*/ 271 w 282"/>
                      <a:gd name="T21" fmla="*/ 263 h 326"/>
                      <a:gd name="T22" fmla="*/ 250 w 282"/>
                      <a:gd name="T23" fmla="*/ 298 h 326"/>
                      <a:gd name="T24" fmla="*/ 215 w 282"/>
                      <a:gd name="T25" fmla="*/ 319 h 326"/>
                      <a:gd name="T26" fmla="*/ 187 w 282"/>
                      <a:gd name="T27" fmla="*/ 326 h 326"/>
                      <a:gd name="T28" fmla="*/ 145 w 282"/>
                      <a:gd name="T29" fmla="*/ 315 h 326"/>
                      <a:gd name="T30" fmla="*/ 123 w 282"/>
                      <a:gd name="T31" fmla="*/ 284 h 326"/>
                      <a:gd name="T32" fmla="*/ 102 w 282"/>
                      <a:gd name="T33" fmla="*/ 238 h 326"/>
                      <a:gd name="T34" fmla="*/ 85 w 282"/>
                      <a:gd name="T35" fmla="*/ 186 h 326"/>
                      <a:gd name="T36" fmla="*/ 53 w 282"/>
                      <a:gd name="T37" fmla="*/ 207 h 326"/>
                      <a:gd name="T38" fmla="*/ 18 w 282"/>
                      <a:gd name="T39" fmla="*/ 221 h 326"/>
                      <a:gd name="T40" fmla="*/ 4 w 282"/>
                      <a:gd name="T41" fmla="*/ 221 h 326"/>
                      <a:gd name="T42" fmla="*/ 0 w 282"/>
                      <a:gd name="T43" fmla="*/ 207 h 326"/>
                      <a:gd name="T44" fmla="*/ 7 w 282"/>
                      <a:gd name="T45" fmla="*/ 189 h 326"/>
                      <a:gd name="T46" fmla="*/ 60 w 282"/>
                      <a:gd name="T47" fmla="*/ 168 h 326"/>
                      <a:gd name="T48" fmla="*/ 81 w 282"/>
                      <a:gd name="T49" fmla="*/ 137 h 3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2"/>
                      <a:gd name="T76" fmla="*/ 0 h 326"/>
                      <a:gd name="T77" fmla="*/ 282 w 282"/>
                      <a:gd name="T78" fmla="*/ 326 h 3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2" h="326">
                        <a:moveTo>
                          <a:pt x="81" y="137"/>
                        </a:moveTo>
                        <a:lnTo>
                          <a:pt x="78" y="84"/>
                        </a:lnTo>
                        <a:lnTo>
                          <a:pt x="88" y="35"/>
                        </a:lnTo>
                        <a:lnTo>
                          <a:pt x="127" y="7"/>
                        </a:lnTo>
                        <a:lnTo>
                          <a:pt x="173" y="0"/>
                        </a:lnTo>
                        <a:lnTo>
                          <a:pt x="208" y="4"/>
                        </a:lnTo>
                        <a:lnTo>
                          <a:pt x="240" y="25"/>
                        </a:lnTo>
                        <a:lnTo>
                          <a:pt x="257" y="60"/>
                        </a:lnTo>
                        <a:lnTo>
                          <a:pt x="278" y="130"/>
                        </a:lnTo>
                        <a:lnTo>
                          <a:pt x="282" y="207"/>
                        </a:lnTo>
                        <a:lnTo>
                          <a:pt x="271" y="263"/>
                        </a:lnTo>
                        <a:lnTo>
                          <a:pt x="250" y="298"/>
                        </a:lnTo>
                        <a:lnTo>
                          <a:pt x="215" y="319"/>
                        </a:lnTo>
                        <a:lnTo>
                          <a:pt x="187" y="326"/>
                        </a:lnTo>
                        <a:lnTo>
                          <a:pt x="145" y="315"/>
                        </a:lnTo>
                        <a:lnTo>
                          <a:pt x="123" y="284"/>
                        </a:lnTo>
                        <a:lnTo>
                          <a:pt x="102" y="238"/>
                        </a:lnTo>
                        <a:lnTo>
                          <a:pt x="85" y="186"/>
                        </a:lnTo>
                        <a:lnTo>
                          <a:pt x="53" y="207"/>
                        </a:lnTo>
                        <a:lnTo>
                          <a:pt x="18" y="221"/>
                        </a:lnTo>
                        <a:lnTo>
                          <a:pt x="4" y="221"/>
                        </a:lnTo>
                        <a:lnTo>
                          <a:pt x="0" y="207"/>
                        </a:lnTo>
                        <a:lnTo>
                          <a:pt x="7" y="189"/>
                        </a:lnTo>
                        <a:lnTo>
                          <a:pt x="60" y="168"/>
                        </a:lnTo>
                        <a:lnTo>
                          <a:pt x="81" y="137"/>
                        </a:lnTo>
                        <a:close/>
                      </a:path>
                    </a:pathLst>
                  </a:custGeom>
                  <a:solidFill>
                    <a:schemeClr val="accent2"/>
                  </a:solidFill>
                  <a:ln w="9525">
                    <a:noFill/>
                    <a:round/>
                    <a:headEnd/>
                    <a:tailEnd/>
                  </a:ln>
                </p:spPr>
                <p:txBody>
                  <a:bodyPr>
                    <a:prstTxWarp prst="textNoShape">
                      <a:avLst/>
                    </a:prstTxWarp>
                  </a:bodyPr>
                  <a:lstStyle/>
                  <a:p>
                    <a:endParaRPr lang="en-US"/>
                  </a:p>
                </p:txBody>
              </p:sp>
              <p:grpSp>
                <p:nvGrpSpPr>
                  <p:cNvPr id="51223" name="Group 12"/>
                  <p:cNvGrpSpPr>
                    <a:grpSpLocks/>
                  </p:cNvGrpSpPr>
                  <p:nvPr/>
                </p:nvGrpSpPr>
                <p:grpSpPr bwMode="auto">
                  <a:xfrm flipH="1">
                    <a:off x="1212" y="1104"/>
                    <a:ext cx="277" cy="235"/>
                    <a:chOff x="1590" y="1104"/>
                    <a:chExt cx="277" cy="235"/>
                  </a:xfrm>
                </p:grpSpPr>
                <p:sp>
                  <p:nvSpPr>
                    <p:cNvPr id="51224" name="Freeform 13"/>
                    <p:cNvSpPr>
                      <a:spLocks/>
                    </p:cNvSpPr>
                    <p:nvPr/>
                  </p:nvSpPr>
                  <p:spPr bwMode="auto">
                    <a:xfrm>
                      <a:off x="1683" y="1257"/>
                      <a:ext cx="184" cy="82"/>
                    </a:xfrm>
                    <a:custGeom>
                      <a:avLst/>
                      <a:gdLst>
                        <a:gd name="T0" fmla="*/ 13 w 184"/>
                        <a:gd name="T1" fmla="*/ 82 h 82"/>
                        <a:gd name="T2" fmla="*/ 0 w 184"/>
                        <a:gd name="T3" fmla="*/ 71 h 82"/>
                        <a:gd name="T4" fmla="*/ 0 w 184"/>
                        <a:gd name="T5" fmla="*/ 45 h 82"/>
                        <a:gd name="T6" fmla="*/ 16 w 184"/>
                        <a:gd name="T7" fmla="*/ 17 h 82"/>
                        <a:gd name="T8" fmla="*/ 36 w 184"/>
                        <a:gd name="T9" fmla="*/ 9 h 82"/>
                        <a:gd name="T10" fmla="*/ 61 w 184"/>
                        <a:gd name="T11" fmla="*/ 22 h 82"/>
                        <a:gd name="T12" fmla="*/ 86 w 184"/>
                        <a:gd name="T13" fmla="*/ 19 h 82"/>
                        <a:gd name="T14" fmla="*/ 102 w 184"/>
                        <a:gd name="T15" fmla="*/ 0 h 82"/>
                        <a:gd name="T16" fmla="*/ 123 w 184"/>
                        <a:gd name="T17" fmla="*/ 2 h 82"/>
                        <a:gd name="T18" fmla="*/ 155 w 184"/>
                        <a:gd name="T19" fmla="*/ 15 h 82"/>
                        <a:gd name="T20" fmla="*/ 182 w 184"/>
                        <a:gd name="T21" fmla="*/ 13 h 82"/>
                        <a:gd name="T22" fmla="*/ 184 w 184"/>
                        <a:gd name="T23" fmla="*/ 32 h 82"/>
                        <a:gd name="T24" fmla="*/ 175 w 184"/>
                        <a:gd name="T25" fmla="*/ 45 h 82"/>
                        <a:gd name="T26" fmla="*/ 141 w 184"/>
                        <a:gd name="T27" fmla="*/ 43 h 82"/>
                        <a:gd name="T28" fmla="*/ 118 w 184"/>
                        <a:gd name="T29" fmla="*/ 39 h 82"/>
                        <a:gd name="T30" fmla="*/ 105 w 184"/>
                        <a:gd name="T31" fmla="*/ 48 h 82"/>
                        <a:gd name="T32" fmla="*/ 91 w 184"/>
                        <a:gd name="T33" fmla="*/ 67 h 82"/>
                        <a:gd name="T34" fmla="*/ 66 w 184"/>
                        <a:gd name="T35" fmla="*/ 62 h 82"/>
                        <a:gd name="T36" fmla="*/ 54 w 184"/>
                        <a:gd name="T37" fmla="*/ 56 h 82"/>
                        <a:gd name="T38" fmla="*/ 45 w 184"/>
                        <a:gd name="T39" fmla="*/ 63 h 82"/>
                        <a:gd name="T40" fmla="*/ 32 w 184"/>
                        <a:gd name="T41" fmla="*/ 76 h 82"/>
                        <a:gd name="T42" fmla="*/ 13 w 184"/>
                        <a:gd name="T43" fmla="*/ 82 h 8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4"/>
                        <a:gd name="T67" fmla="*/ 0 h 82"/>
                        <a:gd name="T68" fmla="*/ 184 w 184"/>
                        <a:gd name="T69" fmla="*/ 82 h 8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4" h="82">
                          <a:moveTo>
                            <a:pt x="13" y="82"/>
                          </a:moveTo>
                          <a:lnTo>
                            <a:pt x="0" y="71"/>
                          </a:lnTo>
                          <a:lnTo>
                            <a:pt x="0" y="45"/>
                          </a:lnTo>
                          <a:lnTo>
                            <a:pt x="16" y="17"/>
                          </a:lnTo>
                          <a:lnTo>
                            <a:pt x="36" y="9"/>
                          </a:lnTo>
                          <a:lnTo>
                            <a:pt x="61" y="22"/>
                          </a:lnTo>
                          <a:lnTo>
                            <a:pt x="86" y="19"/>
                          </a:lnTo>
                          <a:lnTo>
                            <a:pt x="102" y="0"/>
                          </a:lnTo>
                          <a:lnTo>
                            <a:pt x="123" y="2"/>
                          </a:lnTo>
                          <a:lnTo>
                            <a:pt x="155" y="15"/>
                          </a:lnTo>
                          <a:lnTo>
                            <a:pt x="182" y="13"/>
                          </a:lnTo>
                          <a:lnTo>
                            <a:pt x="184" y="32"/>
                          </a:lnTo>
                          <a:lnTo>
                            <a:pt x="175" y="45"/>
                          </a:lnTo>
                          <a:lnTo>
                            <a:pt x="141" y="43"/>
                          </a:lnTo>
                          <a:lnTo>
                            <a:pt x="118" y="39"/>
                          </a:lnTo>
                          <a:lnTo>
                            <a:pt x="105" y="48"/>
                          </a:lnTo>
                          <a:lnTo>
                            <a:pt x="91" y="67"/>
                          </a:lnTo>
                          <a:lnTo>
                            <a:pt x="66" y="62"/>
                          </a:lnTo>
                          <a:lnTo>
                            <a:pt x="54" y="56"/>
                          </a:lnTo>
                          <a:lnTo>
                            <a:pt x="45" y="63"/>
                          </a:lnTo>
                          <a:lnTo>
                            <a:pt x="32" y="76"/>
                          </a:lnTo>
                          <a:lnTo>
                            <a:pt x="13" y="82"/>
                          </a:lnTo>
                          <a:close/>
                        </a:path>
                      </a:pathLst>
                    </a:custGeom>
                    <a:solidFill>
                      <a:schemeClr val="accent2"/>
                    </a:solidFill>
                    <a:ln w="9525">
                      <a:noFill/>
                      <a:round/>
                      <a:headEnd/>
                      <a:tailEnd/>
                    </a:ln>
                  </p:spPr>
                  <p:txBody>
                    <a:bodyPr>
                      <a:prstTxWarp prst="textNoShape">
                        <a:avLst/>
                      </a:prstTxWarp>
                    </a:bodyPr>
                    <a:lstStyle/>
                    <a:p>
                      <a:endParaRPr lang="en-US"/>
                    </a:p>
                  </p:txBody>
                </p:sp>
                <p:sp>
                  <p:nvSpPr>
                    <p:cNvPr id="51225" name="Freeform 14"/>
                    <p:cNvSpPr>
                      <a:spLocks/>
                    </p:cNvSpPr>
                    <p:nvPr/>
                  </p:nvSpPr>
                  <p:spPr bwMode="auto">
                    <a:xfrm>
                      <a:off x="1654" y="1193"/>
                      <a:ext cx="178" cy="114"/>
                    </a:xfrm>
                    <a:custGeom>
                      <a:avLst/>
                      <a:gdLst>
                        <a:gd name="T0" fmla="*/ 23 w 178"/>
                        <a:gd name="T1" fmla="*/ 114 h 114"/>
                        <a:gd name="T2" fmla="*/ 11 w 178"/>
                        <a:gd name="T3" fmla="*/ 108 h 114"/>
                        <a:gd name="T4" fmla="*/ 0 w 178"/>
                        <a:gd name="T5" fmla="*/ 79 h 114"/>
                        <a:gd name="T6" fmla="*/ 11 w 178"/>
                        <a:gd name="T7" fmla="*/ 51 h 114"/>
                        <a:gd name="T8" fmla="*/ 27 w 178"/>
                        <a:gd name="T9" fmla="*/ 39 h 114"/>
                        <a:gd name="T10" fmla="*/ 56 w 178"/>
                        <a:gd name="T11" fmla="*/ 42 h 114"/>
                        <a:gd name="T12" fmla="*/ 76 w 178"/>
                        <a:gd name="T13" fmla="*/ 35 h 114"/>
                        <a:gd name="T14" fmla="*/ 90 w 178"/>
                        <a:gd name="T15" fmla="*/ 13 h 114"/>
                        <a:gd name="T16" fmla="*/ 111 w 178"/>
                        <a:gd name="T17" fmla="*/ 4 h 114"/>
                        <a:gd name="T18" fmla="*/ 146 w 178"/>
                        <a:gd name="T19" fmla="*/ 9 h 114"/>
                        <a:gd name="T20" fmla="*/ 171 w 178"/>
                        <a:gd name="T21" fmla="*/ 0 h 114"/>
                        <a:gd name="T22" fmla="*/ 178 w 178"/>
                        <a:gd name="T23" fmla="*/ 17 h 114"/>
                        <a:gd name="T24" fmla="*/ 171 w 178"/>
                        <a:gd name="T25" fmla="*/ 33 h 114"/>
                        <a:gd name="T26" fmla="*/ 140 w 178"/>
                        <a:gd name="T27" fmla="*/ 42 h 114"/>
                        <a:gd name="T28" fmla="*/ 120 w 178"/>
                        <a:gd name="T29" fmla="*/ 40 h 114"/>
                        <a:gd name="T30" fmla="*/ 108 w 178"/>
                        <a:gd name="T31" fmla="*/ 57 h 114"/>
                        <a:gd name="T32" fmla="*/ 97 w 178"/>
                        <a:gd name="T33" fmla="*/ 79 h 114"/>
                        <a:gd name="T34" fmla="*/ 72 w 178"/>
                        <a:gd name="T35" fmla="*/ 81 h 114"/>
                        <a:gd name="T36" fmla="*/ 59 w 178"/>
                        <a:gd name="T37" fmla="*/ 79 h 114"/>
                        <a:gd name="T38" fmla="*/ 47 w 178"/>
                        <a:gd name="T39" fmla="*/ 88 h 114"/>
                        <a:gd name="T40" fmla="*/ 41 w 178"/>
                        <a:gd name="T41" fmla="*/ 99 h 114"/>
                        <a:gd name="T42" fmla="*/ 23 w 178"/>
                        <a:gd name="T43" fmla="*/ 114 h 11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8"/>
                        <a:gd name="T67" fmla="*/ 0 h 114"/>
                        <a:gd name="T68" fmla="*/ 178 w 178"/>
                        <a:gd name="T69" fmla="*/ 114 h 11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8" h="114">
                          <a:moveTo>
                            <a:pt x="23" y="114"/>
                          </a:moveTo>
                          <a:lnTo>
                            <a:pt x="11" y="108"/>
                          </a:lnTo>
                          <a:lnTo>
                            <a:pt x="0" y="79"/>
                          </a:lnTo>
                          <a:lnTo>
                            <a:pt x="11" y="51"/>
                          </a:lnTo>
                          <a:lnTo>
                            <a:pt x="27" y="39"/>
                          </a:lnTo>
                          <a:lnTo>
                            <a:pt x="56" y="42"/>
                          </a:lnTo>
                          <a:lnTo>
                            <a:pt x="76" y="35"/>
                          </a:lnTo>
                          <a:lnTo>
                            <a:pt x="90" y="13"/>
                          </a:lnTo>
                          <a:lnTo>
                            <a:pt x="111" y="4"/>
                          </a:lnTo>
                          <a:lnTo>
                            <a:pt x="146" y="9"/>
                          </a:lnTo>
                          <a:lnTo>
                            <a:pt x="171" y="0"/>
                          </a:lnTo>
                          <a:lnTo>
                            <a:pt x="178" y="17"/>
                          </a:lnTo>
                          <a:lnTo>
                            <a:pt x="171" y="33"/>
                          </a:lnTo>
                          <a:lnTo>
                            <a:pt x="140" y="42"/>
                          </a:lnTo>
                          <a:lnTo>
                            <a:pt x="120" y="40"/>
                          </a:lnTo>
                          <a:lnTo>
                            <a:pt x="108" y="57"/>
                          </a:lnTo>
                          <a:lnTo>
                            <a:pt x="97" y="79"/>
                          </a:lnTo>
                          <a:lnTo>
                            <a:pt x="72" y="81"/>
                          </a:lnTo>
                          <a:lnTo>
                            <a:pt x="59" y="79"/>
                          </a:lnTo>
                          <a:lnTo>
                            <a:pt x="47" y="88"/>
                          </a:lnTo>
                          <a:lnTo>
                            <a:pt x="41" y="99"/>
                          </a:lnTo>
                          <a:lnTo>
                            <a:pt x="23" y="114"/>
                          </a:lnTo>
                          <a:close/>
                        </a:path>
                      </a:pathLst>
                    </a:custGeom>
                    <a:solidFill>
                      <a:schemeClr val="accent2"/>
                    </a:solidFill>
                    <a:ln w="9525">
                      <a:noFill/>
                      <a:round/>
                      <a:headEnd/>
                      <a:tailEnd/>
                    </a:ln>
                  </p:spPr>
                  <p:txBody>
                    <a:bodyPr>
                      <a:prstTxWarp prst="textNoShape">
                        <a:avLst/>
                      </a:prstTxWarp>
                    </a:bodyPr>
                    <a:lstStyle/>
                    <a:p>
                      <a:endParaRPr lang="en-US"/>
                    </a:p>
                  </p:txBody>
                </p:sp>
                <p:sp>
                  <p:nvSpPr>
                    <p:cNvPr id="51226" name="Freeform 15"/>
                    <p:cNvSpPr>
                      <a:spLocks/>
                    </p:cNvSpPr>
                    <p:nvPr/>
                  </p:nvSpPr>
                  <p:spPr bwMode="auto">
                    <a:xfrm>
                      <a:off x="1630" y="1154"/>
                      <a:ext cx="161" cy="138"/>
                    </a:xfrm>
                    <a:custGeom>
                      <a:avLst/>
                      <a:gdLst>
                        <a:gd name="T0" fmla="*/ 31 w 161"/>
                        <a:gd name="T1" fmla="*/ 138 h 138"/>
                        <a:gd name="T2" fmla="*/ 16 w 161"/>
                        <a:gd name="T3" fmla="*/ 133 h 138"/>
                        <a:gd name="T4" fmla="*/ 0 w 161"/>
                        <a:gd name="T5" fmla="*/ 109 h 138"/>
                        <a:gd name="T6" fmla="*/ 5 w 161"/>
                        <a:gd name="T7" fmla="*/ 78 h 138"/>
                        <a:gd name="T8" fmla="*/ 16 w 161"/>
                        <a:gd name="T9" fmla="*/ 65 h 138"/>
                        <a:gd name="T10" fmla="*/ 43 w 161"/>
                        <a:gd name="T11" fmla="*/ 62 h 138"/>
                        <a:gd name="T12" fmla="*/ 65 w 161"/>
                        <a:gd name="T13" fmla="*/ 51 h 138"/>
                        <a:gd name="T14" fmla="*/ 72 w 161"/>
                        <a:gd name="T15" fmla="*/ 25 h 138"/>
                        <a:gd name="T16" fmla="*/ 92 w 161"/>
                        <a:gd name="T17" fmla="*/ 15 h 138"/>
                        <a:gd name="T18" fmla="*/ 127 w 161"/>
                        <a:gd name="T19" fmla="*/ 13 h 138"/>
                        <a:gd name="T20" fmla="*/ 148 w 161"/>
                        <a:gd name="T21" fmla="*/ 0 h 138"/>
                        <a:gd name="T22" fmla="*/ 161 w 161"/>
                        <a:gd name="T23" fmla="*/ 13 h 138"/>
                        <a:gd name="T24" fmla="*/ 156 w 161"/>
                        <a:gd name="T25" fmla="*/ 25 h 138"/>
                        <a:gd name="T26" fmla="*/ 128 w 161"/>
                        <a:gd name="T27" fmla="*/ 44 h 138"/>
                        <a:gd name="T28" fmla="*/ 107 w 161"/>
                        <a:gd name="T29" fmla="*/ 49 h 138"/>
                        <a:gd name="T30" fmla="*/ 99 w 161"/>
                        <a:gd name="T31" fmla="*/ 65 h 138"/>
                        <a:gd name="T32" fmla="*/ 94 w 161"/>
                        <a:gd name="T33" fmla="*/ 91 h 138"/>
                        <a:gd name="T34" fmla="*/ 69 w 161"/>
                        <a:gd name="T35" fmla="*/ 98 h 138"/>
                        <a:gd name="T36" fmla="*/ 54 w 161"/>
                        <a:gd name="T37" fmla="*/ 94 h 138"/>
                        <a:gd name="T38" fmla="*/ 45 w 161"/>
                        <a:gd name="T39" fmla="*/ 105 h 138"/>
                        <a:gd name="T40" fmla="*/ 40 w 161"/>
                        <a:gd name="T41" fmla="*/ 123 h 138"/>
                        <a:gd name="T42" fmla="*/ 31 w 161"/>
                        <a:gd name="T43" fmla="*/ 138 h 13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1"/>
                        <a:gd name="T67" fmla="*/ 0 h 138"/>
                        <a:gd name="T68" fmla="*/ 161 w 161"/>
                        <a:gd name="T69" fmla="*/ 138 h 13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1" h="138">
                          <a:moveTo>
                            <a:pt x="31" y="138"/>
                          </a:moveTo>
                          <a:lnTo>
                            <a:pt x="16" y="133"/>
                          </a:lnTo>
                          <a:lnTo>
                            <a:pt x="0" y="109"/>
                          </a:lnTo>
                          <a:lnTo>
                            <a:pt x="5" y="78"/>
                          </a:lnTo>
                          <a:lnTo>
                            <a:pt x="16" y="65"/>
                          </a:lnTo>
                          <a:lnTo>
                            <a:pt x="43" y="62"/>
                          </a:lnTo>
                          <a:lnTo>
                            <a:pt x="65" y="51"/>
                          </a:lnTo>
                          <a:lnTo>
                            <a:pt x="72" y="25"/>
                          </a:lnTo>
                          <a:lnTo>
                            <a:pt x="92" y="15"/>
                          </a:lnTo>
                          <a:lnTo>
                            <a:pt x="127" y="13"/>
                          </a:lnTo>
                          <a:lnTo>
                            <a:pt x="148" y="0"/>
                          </a:lnTo>
                          <a:lnTo>
                            <a:pt x="161" y="13"/>
                          </a:lnTo>
                          <a:lnTo>
                            <a:pt x="156" y="25"/>
                          </a:lnTo>
                          <a:lnTo>
                            <a:pt x="128" y="44"/>
                          </a:lnTo>
                          <a:lnTo>
                            <a:pt x="107" y="49"/>
                          </a:lnTo>
                          <a:lnTo>
                            <a:pt x="99" y="65"/>
                          </a:lnTo>
                          <a:lnTo>
                            <a:pt x="94" y="91"/>
                          </a:lnTo>
                          <a:lnTo>
                            <a:pt x="69" y="98"/>
                          </a:lnTo>
                          <a:lnTo>
                            <a:pt x="54" y="94"/>
                          </a:lnTo>
                          <a:lnTo>
                            <a:pt x="45" y="105"/>
                          </a:lnTo>
                          <a:lnTo>
                            <a:pt x="40" y="123"/>
                          </a:lnTo>
                          <a:lnTo>
                            <a:pt x="31" y="138"/>
                          </a:lnTo>
                          <a:close/>
                        </a:path>
                      </a:pathLst>
                    </a:custGeom>
                    <a:solidFill>
                      <a:schemeClr val="accent2"/>
                    </a:solidFill>
                    <a:ln w="9525">
                      <a:noFill/>
                      <a:round/>
                      <a:headEnd/>
                      <a:tailEnd/>
                    </a:ln>
                  </p:spPr>
                  <p:txBody>
                    <a:bodyPr>
                      <a:prstTxWarp prst="textNoShape">
                        <a:avLst/>
                      </a:prstTxWarp>
                    </a:bodyPr>
                    <a:lstStyle/>
                    <a:p>
                      <a:endParaRPr lang="en-US"/>
                    </a:p>
                  </p:txBody>
                </p:sp>
                <p:sp>
                  <p:nvSpPr>
                    <p:cNvPr id="51227" name="Freeform 16"/>
                    <p:cNvSpPr>
                      <a:spLocks/>
                    </p:cNvSpPr>
                    <p:nvPr/>
                  </p:nvSpPr>
                  <p:spPr bwMode="auto">
                    <a:xfrm>
                      <a:off x="1590" y="1104"/>
                      <a:ext cx="123" cy="174"/>
                    </a:xfrm>
                    <a:custGeom>
                      <a:avLst/>
                      <a:gdLst>
                        <a:gd name="T0" fmla="*/ 48 w 123"/>
                        <a:gd name="T1" fmla="*/ 172 h 174"/>
                        <a:gd name="T2" fmla="*/ 31 w 123"/>
                        <a:gd name="T3" fmla="*/ 174 h 174"/>
                        <a:gd name="T4" fmla="*/ 9 w 123"/>
                        <a:gd name="T5" fmla="*/ 158 h 174"/>
                        <a:gd name="T6" fmla="*/ 0 w 123"/>
                        <a:gd name="T7" fmla="*/ 131 h 174"/>
                        <a:gd name="T8" fmla="*/ 4 w 123"/>
                        <a:gd name="T9" fmla="*/ 113 h 174"/>
                        <a:gd name="T10" fmla="*/ 29 w 123"/>
                        <a:gd name="T11" fmla="*/ 97 h 174"/>
                        <a:gd name="T12" fmla="*/ 46 w 123"/>
                        <a:gd name="T13" fmla="*/ 79 h 174"/>
                        <a:gd name="T14" fmla="*/ 46 w 123"/>
                        <a:gd name="T15" fmla="*/ 52 h 174"/>
                        <a:gd name="T16" fmla="*/ 59 w 123"/>
                        <a:gd name="T17" fmla="*/ 39 h 174"/>
                        <a:gd name="T18" fmla="*/ 90 w 123"/>
                        <a:gd name="T19" fmla="*/ 22 h 174"/>
                        <a:gd name="T20" fmla="*/ 106 w 123"/>
                        <a:gd name="T21" fmla="*/ 0 h 174"/>
                        <a:gd name="T22" fmla="*/ 121 w 123"/>
                        <a:gd name="T23" fmla="*/ 7 h 174"/>
                        <a:gd name="T24" fmla="*/ 123 w 123"/>
                        <a:gd name="T25" fmla="*/ 22 h 174"/>
                        <a:gd name="T26" fmla="*/ 105 w 123"/>
                        <a:gd name="T27" fmla="*/ 47 h 174"/>
                        <a:gd name="T28" fmla="*/ 84 w 123"/>
                        <a:gd name="T29" fmla="*/ 61 h 174"/>
                        <a:gd name="T30" fmla="*/ 86 w 123"/>
                        <a:gd name="T31" fmla="*/ 81 h 174"/>
                        <a:gd name="T32" fmla="*/ 90 w 123"/>
                        <a:gd name="T33" fmla="*/ 104 h 174"/>
                        <a:gd name="T34" fmla="*/ 68 w 123"/>
                        <a:gd name="T35" fmla="*/ 118 h 174"/>
                        <a:gd name="T36" fmla="*/ 59 w 123"/>
                        <a:gd name="T37" fmla="*/ 124 h 174"/>
                        <a:gd name="T38" fmla="*/ 51 w 123"/>
                        <a:gd name="T39" fmla="*/ 138 h 174"/>
                        <a:gd name="T40" fmla="*/ 50 w 123"/>
                        <a:gd name="T41" fmla="*/ 152 h 174"/>
                        <a:gd name="T42" fmla="*/ 48 w 123"/>
                        <a:gd name="T43" fmla="*/ 172 h 17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3"/>
                        <a:gd name="T67" fmla="*/ 0 h 174"/>
                        <a:gd name="T68" fmla="*/ 123 w 123"/>
                        <a:gd name="T69" fmla="*/ 174 h 17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3" h="174">
                          <a:moveTo>
                            <a:pt x="48" y="172"/>
                          </a:moveTo>
                          <a:lnTo>
                            <a:pt x="31" y="174"/>
                          </a:lnTo>
                          <a:lnTo>
                            <a:pt x="9" y="158"/>
                          </a:lnTo>
                          <a:lnTo>
                            <a:pt x="0" y="131"/>
                          </a:lnTo>
                          <a:lnTo>
                            <a:pt x="4" y="113"/>
                          </a:lnTo>
                          <a:lnTo>
                            <a:pt x="29" y="97"/>
                          </a:lnTo>
                          <a:lnTo>
                            <a:pt x="46" y="79"/>
                          </a:lnTo>
                          <a:lnTo>
                            <a:pt x="46" y="52"/>
                          </a:lnTo>
                          <a:lnTo>
                            <a:pt x="59" y="39"/>
                          </a:lnTo>
                          <a:lnTo>
                            <a:pt x="90" y="22"/>
                          </a:lnTo>
                          <a:lnTo>
                            <a:pt x="106" y="0"/>
                          </a:lnTo>
                          <a:lnTo>
                            <a:pt x="121" y="7"/>
                          </a:lnTo>
                          <a:lnTo>
                            <a:pt x="123" y="22"/>
                          </a:lnTo>
                          <a:lnTo>
                            <a:pt x="105" y="47"/>
                          </a:lnTo>
                          <a:lnTo>
                            <a:pt x="84" y="61"/>
                          </a:lnTo>
                          <a:lnTo>
                            <a:pt x="86" y="81"/>
                          </a:lnTo>
                          <a:lnTo>
                            <a:pt x="90" y="104"/>
                          </a:lnTo>
                          <a:lnTo>
                            <a:pt x="68" y="118"/>
                          </a:lnTo>
                          <a:lnTo>
                            <a:pt x="59" y="124"/>
                          </a:lnTo>
                          <a:lnTo>
                            <a:pt x="51" y="138"/>
                          </a:lnTo>
                          <a:lnTo>
                            <a:pt x="50" y="152"/>
                          </a:lnTo>
                          <a:lnTo>
                            <a:pt x="48" y="172"/>
                          </a:lnTo>
                          <a:close/>
                        </a:path>
                      </a:pathLst>
                    </a:custGeom>
                    <a:solidFill>
                      <a:schemeClr val="accent2"/>
                    </a:solidFill>
                    <a:ln w="9525">
                      <a:noFill/>
                      <a:round/>
                      <a:headEnd/>
                      <a:tailEnd/>
                    </a:ln>
                  </p:spPr>
                  <p:txBody>
                    <a:bodyPr>
                      <a:prstTxWarp prst="textNoShape">
                        <a:avLst/>
                      </a:prstTxWarp>
                    </a:bodyPr>
                    <a:lstStyle/>
                    <a:p>
                      <a:endParaRPr lang="en-US"/>
                    </a:p>
                  </p:txBody>
                </p:sp>
              </p:grpSp>
            </p:grpSp>
            <p:grpSp>
              <p:nvGrpSpPr>
                <p:cNvPr id="51211" name="Group 17"/>
                <p:cNvGrpSpPr>
                  <a:grpSpLocks/>
                </p:cNvGrpSpPr>
                <p:nvPr/>
              </p:nvGrpSpPr>
              <p:grpSpPr bwMode="auto">
                <a:xfrm rot="4286940" flipH="1">
                  <a:off x="1038" y="766"/>
                  <a:ext cx="141" cy="50"/>
                  <a:chOff x="4032" y="2817"/>
                  <a:chExt cx="417" cy="635"/>
                </a:xfrm>
              </p:grpSpPr>
              <p:sp>
                <p:nvSpPr>
                  <p:cNvPr id="51215" name="Oval 18"/>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51216" name="Oval 19"/>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nvGrpSpPr>
                <p:cNvPr id="51212" name="Group 20"/>
                <p:cNvGrpSpPr>
                  <a:grpSpLocks/>
                </p:cNvGrpSpPr>
                <p:nvPr/>
              </p:nvGrpSpPr>
              <p:grpSpPr bwMode="auto">
                <a:xfrm rot="4286940" flipH="1">
                  <a:off x="962" y="766"/>
                  <a:ext cx="141" cy="50"/>
                  <a:chOff x="4032" y="2817"/>
                  <a:chExt cx="417" cy="635"/>
                </a:xfrm>
              </p:grpSpPr>
              <p:sp>
                <p:nvSpPr>
                  <p:cNvPr id="51213" name="Oval 21"/>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51214" name="Oval 22"/>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sp>
            <p:nvSpPr>
              <p:cNvPr id="51209" name="Oval 23"/>
              <p:cNvSpPr>
                <a:spLocks noChangeArrowheads="1"/>
              </p:cNvSpPr>
              <p:nvPr/>
            </p:nvSpPr>
            <p:spPr bwMode="auto">
              <a:xfrm>
                <a:off x="1098" y="1008"/>
                <a:ext cx="198" cy="74"/>
              </a:xfrm>
              <a:prstGeom prst="ellipse">
                <a:avLst/>
              </a:prstGeom>
              <a:solidFill>
                <a:schemeClr val="bg1"/>
              </a:solidFill>
              <a:ln w="12700" cap="sq">
                <a:noFill/>
                <a:round/>
                <a:headEnd type="none" w="sm" len="sm"/>
                <a:tailEnd type="none" w="sm" len="sm"/>
              </a:ln>
            </p:spPr>
            <p:txBody>
              <a:bodyPr lIns="274320" rIns="274320" anchor="ctr">
                <a:prstTxWarp prst="textNoShape">
                  <a:avLst/>
                </a:prstTxWarp>
              </a:bodyPr>
              <a:lstStyle/>
              <a:p>
                <a:pPr algn="ctr">
                  <a:spcBef>
                    <a:spcPct val="0"/>
                  </a:spcBef>
                </a:pPr>
                <a:endParaRPr lang="en-US" sz="2400"/>
              </a:p>
            </p:txBody>
          </p:sp>
        </p:grpSp>
        <p:sp>
          <p:nvSpPr>
            <p:cNvPr id="51206" name="Freeform 24"/>
            <p:cNvSpPr>
              <a:spLocks noChangeAspect="1"/>
            </p:cNvSpPr>
            <p:nvPr/>
          </p:nvSpPr>
          <p:spPr bwMode="auto">
            <a:xfrm>
              <a:off x="1153" y="2448"/>
              <a:ext cx="446" cy="375"/>
            </a:xfrm>
            <a:custGeom>
              <a:avLst/>
              <a:gdLst>
                <a:gd name="T0" fmla="*/ 194 w 446"/>
                <a:gd name="T1" fmla="*/ 93 h 375"/>
                <a:gd name="T2" fmla="*/ 183 w 446"/>
                <a:gd name="T3" fmla="*/ 57 h 375"/>
                <a:gd name="T4" fmla="*/ 164 w 446"/>
                <a:gd name="T5" fmla="*/ 22 h 375"/>
                <a:gd name="T6" fmla="*/ 131 w 446"/>
                <a:gd name="T7" fmla="*/ 0 h 375"/>
                <a:gd name="T8" fmla="*/ 93 w 446"/>
                <a:gd name="T9" fmla="*/ 0 h 375"/>
                <a:gd name="T10" fmla="*/ 54 w 446"/>
                <a:gd name="T11" fmla="*/ 13 h 375"/>
                <a:gd name="T12" fmla="*/ 2 w 446"/>
                <a:gd name="T13" fmla="*/ 57 h 375"/>
                <a:gd name="T14" fmla="*/ 0 w 446"/>
                <a:gd name="T15" fmla="*/ 79 h 375"/>
                <a:gd name="T16" fmla="*/ 16 w 446"/>
                <a:gd name="T17" fmla="*/ 115 h 375"/>
                <a:gd name="T18" fmla="*/ 68 w 446"/>
                <a:gd name="T19" fmla="*/ 159 h 375"/>
                <a:gd name="T20" fmla="*/ 68 w 446"/>
                <a:gd name="T21" fmla="*/ 177 h 375"/>
                <a:gd name="T22" fmla="*/ 46 w 446"/>
                <a:gd name="T23" fmla="*/ 203 h 375"/>
                <a:gd name="T24" fmla="*/ 49 w 446"/>
                <a:gd name="T25" fmla="*/ 225 h 375"/>
                <a:gd name="T26" fmla="*/ 63 w 446"/>
                <a:gd name="T27" fmla="*/ 234 h 375"/>
                <a:gd name="T28" fmla="*/ 80 w 446"/>
                <a:gd name="T29" fmla="*/ 243 h 375"/>
                <a:gd name="T30" fmla="*/ 80 w 446"/>
                <a:gd name="T31" fmla="*/ 265 h 375"/>
                <a:gd name="T32" fmla="*/ 52 w 446"/>
                <a:gd name="T33" fmla="*/ 305 h 375"/>
                <a:gd name="T34" fmla="*/ 54 w 446"/>
                <a:gd name="T35" fmla="*/ 322 h 375"/>
                <a:gd name="T36" fmla="*/ 82 w 446"/>
                <a:gd name="T37" fmla="*/ 344 h 375"/>
                <a:gd name="T38" fmla="*/ 123 w 446"/>
                <a:gd name="T39" fmla="*/ 327 h 375"/>
                <a:gd name="T40" fmla="*/ 142 w 446"/>
                <a:gd name="T41" fmla="*/ 331 h 375"/>
                <a:gd name="T42" fmla="*/ 189 w 446"/>
                <a:gd name="T43" fmla="*/ 340 h 375"/>
                <a:gd name="T44" fmla="*/ 232 w 446"/>
                <a:gd name="T45" fmla="*/ 366 h 375"/>
                <a:gd name="T46" fmla="*/ 259 w 446"/>
                <a:gd name="T47" fmla="*/ 375 h 375"/>
                <a:gd name="T48" fmla="*/ 355 w 446"/>
                <a:gd name="T49" fmla="*/ 356 h 375"/>
                <a:gd name="T50" fmla="*/ 446 w 446"/>
                <a:gd name="T51" fmla="*/ 273 h 375"/>
                <a:gd name="T52" fmla="*/ 408 w 446"/>
                <a:gd name="T53" fmla="*/ 349 h 375"/>
                <a:gd name="T54" fmla="*/ 325 w 446"/>
                <a:gd name="T55" fmla="*/ 364 h 375"/>
                <a:gd name="T56" fmla="*/ 431 w 446"/>
                <a:gd name="T57" fmla="*/ 303 h 375"/>
                <a:gd name="T58" fmla="*/ 393 w 446"/>
                <a:gd name="T59" fmla="*/ 273 h 375"/>
                <a:gd name="T60" fmla="*/ 281 w 446"/>
                <a:gd name="T61" fmla="*/ 260 h 375"/>
                <a:gd name="T62" fmla="*/ 197 w 446"/>
                <a:gd name="T63" fmla="*/ 247 h 375"/>
                <a:gd name="T64" fmla="*/ 153 w 446"/>
                <a:gd name="T65" fmla="*/ 238 h 375"/>
                <a:gd name="T66" fmla="*/ 161 w 446"/>
                <a:gd name="T67" fmla="*/ 221 h 375"/>
                <a:gd name="T68" fmla="*/ 186 w 446"/>
                <a:gd name="T69" fmla="*/ 199 h 375"/>
                <a:gd name="T70" fmla="*/ 180 w 446"/>
                <a:gd name="T71" fmla="*/ 172 h 375"/>
                <a:gd name="T72" fmla="*/ 156 w 446"/>
                <a:gd name="T73" fmla="*/ 146 h 375"/>
                <a:gd name="T74" fmla="*/ 156 w 446"/>
                <a:gd name="T75" fmla="*/ 124 h 375"/>
                <a:gd name="T76" fmla="*/ 169 w 446"/>
                <a:gd name="T77" fmla="*/ 75 h 375"/>
                <a:gd name="T78" fmla="*/ 147 w 446"/>
                <a:gd name="T79" fmla="*/ 167 h 37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46"/>
                <a:gd name="T121" fmla="*/ 0 h 375"/>
                <a:gd name="T122" fmla="*/ 446 w 446"/>
                <a:gd name="T123" fmla="*/ 375 h 37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46" h="375">
                  <a:moveTo>
                    <a:pt x="194" y="93"/>
                  </a:moveTo>
                  <a:lnTo>
                    <a:pt x="183" y="57"/>
                  </a:lnTo>
                  <a:lnTo>
                    <a:pt x="164" y="22"/>
                  </a:lnTo>
                  <a:lnTo>
                    <a:pt x="131" y="0"/>
                  </a:lnTo>
                  <a:lnTo>
                    <a:pt x="93" y="0"/>
                  </a:lnTo>
                  <a:lnTo>
                    <a:pt x="54" y="13"/>
                  </a:lnTo>
                  <a:lnTo>
                    <a:pt x="2" y="57"/>
                  </a:lnTo>
                  <a:lnTo>
                    <a:pt x="0" y="79"/>
                  </a:lnTo>
                  <a:lnTo>
                    <a:pt x="16" y="115"/>
                  </a:lnTo>
                  <a:lnTo>
                    <a:pt x="68" y="159"/>
                  </a:lnTo>
                  <a:lnTo>
                    <a:pt x="68" y="177"/>
                  </a:lnTo>
                  <a:lnTo>
                    <a:pt x="46" y="203"/>
                  </a:lnTo>
                  <a:lnTo>
                    <a:pt x="49" y="225"/>
                  </a:lnTo>
                  <a:lnTo>
                    <a:pt x="63" y="234"/>
                  </a:lnTo>
                  <a:lnTo>
                    <a:pt x="80" y="243"/>
                  </a:lnTo>
                  <a:lnTo>
                    <a:pt x="80" y="265"/>
                  </a:lnTo>
                  <a:lnTo>
                    <a:pt x="52" y="305"/>
                  </a:lnTo>
                  <a:lnTo>
                    <a:pt x="54" y="322"/>
                  </a:lnTo>
                  <a:lnTo>
                    <a:pt x="82" y="344"/>
                  </a:lnTo>
                  <a:lnTo>
                    <a:pt x="123" y="327"/>
                  </a:lnTo>
                  <a:lnTo>
                    <a:pt x="142" y="331"/>
                  </a:lnTo>
                  <a:lnTo>
                    <a:pt x="189" y="340"/>
                  </a:lnTo>
                  <a:lnTo>
                    <a:pt x="232" y="366"/>
                  </a:lnTo>
                  <a:lnTo>
                    <a:pt x="259" y="375"/>
                  </a:lnTo>
                  <a:lnTo>
                    <a:pt x="355" y="356"/>
                  </a:lnTo>
                  <a:lnTo>
                    <a:pt x="446" y="273"/>
                  </a:lnTo>
                  <a:lnTo>
                    <a:pt x="408" y="349"/>
                  </a:lnTo>
                  <a:lnTo>
                    <a:pt x="325" y="364"/>
                  </a:lnTo>
                  <a:lnTo>
                    <a:pt x="431" y="303"/>
                  </a:lnTo>
                  <a:lnTo>
                    <a:pt x="393" y="273"/>
                  </a:lnTo>
                  <a:lnTo>
                    <a:pt x="281" y="260"/>
                  </a:lnTo>
                  <a:lnTo>
                    <a:pt x="197" y="247"/>
                  </a:lnTo>
                  <a:lnTo>
                    <a:pt x="153" y="238"/>
                  </a:lnTo>
                  <a:lnTo>
                    <a:pt x="161" y="221"/>
                  </a:lnTo>
                  <a:lnTo>
                    <a:pt x="186" y="199"/>
                  </a:lnTo>
                  <a:lnTo>
                    <a:pt x="180" y="172"/>
                  </a:lnTo>
                  <a:lnTo>
                    <a:pt x="156" y="146"/>
                  </a:lnTo>
                  <a:lnTo>
                    <a:pt x="156" y="124"/>
                  </a:lnTo>
                  <a:lnTo>
                    <a:pt x="169" y="75"/>
                  </a:lnTo>
                  <a:lnTo>
                    <a:pt x="147" y="167"/>
                  </a:lnTo>
                </a:path>
              </a:pathLst>
            </a:custGeom>
            <a:solidFill>
              <a:schemeClr val="accent1"/>
            </a:solidFill>
            <a:ln w="9525">
              <a:noFill/>
              <a:round/>
              <a:headEnd/>
              <a:tailEnd/>
            </a:ln>
          </p:spPr>
          <p:txBody>
            <a:bodyPr>
              <a:prstTxWarp prst="textNoShape">
                <a:avLst/>
              </a:prstTxWarp>
            </a:bodyPr>
            <a:lstStyle/>
            <a:p>
              <a:endParaRPr lang="en-US"/>
            </a:p>
          </p:txBody>
        </p:sp>
        <p:sp>
          <p:nvSpPr>
            <p:cNvPr id="51207" name="Freeform 25"/>
            <p:cNvSpPr>
              <a:spLocks/>
            </p:cNvSpPr>
            <p:nvPr/>
          </p:nvSpPr>
          <p:spPr bwMode="auto">
            <a:xfrm>
              <a:off x="1440" y="2304"/>
              <a:ext cx="470" cy="320"/>
            </a:xfrm>
            <a:custGeom>
              <a:avLst/>
              <a:gdLst>
                <a:gd name="T0" fmla="*/ 88 w 470"/>
                <a:gd name="T1" fmla="*/ 0 h 320"/>
                <a:gd name="T2" fmla="*/ 48 w 470"/>
                <a:gd name="T3" fmla="*/ 9 h 320"/>
                <a:gd name="T4" fmla="*/ 13 w 470"/>
                <a:gd name="T5" fmla="*/ 77 h 320"/>
                <a:gd name="T6" fmla="*/ 0 w 470"/>
                <a:gd name="T7" fmla="*/ 133 h 320"/>
                <a:gd name="T8" fmla="*/ 8 w 470"/>
                <a:gd name="T9" fmla="*/ 133 h 320"/>
                <a:gd name="T10" fmla="*/ 19 w 470"/>
                <a:gd name="T11" fmla="*/ 124 h 320"/>
                <a:gd name="T12" fmla="*/ 31 w 470"/>
                <a:gd name="T13" fmla="*/ 133 h 320"/>
                <a:gd name="T14" fmla="*/ 25 w 470"/>
                <a:gd name="T15" fmla="*/ 152 h 320"/>
                <a:gd name="T16" fmla="*/ 17 w 470"/>
                <a:gd name="T17" fmla="*/ 181 h 320"/>
                <a:gd name="T18" fmla="*/ 23 w 470"/>
                <a:gd name="T19" fmla="*/ 206 h 320"/>
                <a:gd name="T20" fmla="*/ 35 w 470"/>
                <a:gd name="T21" fmla="*/ 200 h 320"/>
                <a:gd name="T22" fmla="*/ 40 w 470"/>
                <a:gd name="T23" fmla="*/ 220 h 320"/>
                <a:gd name="T24" fmla="*/ 35 w 470"/>
                <a:gd name="T25" fmla="*/ 253 h 320"/>
                <a:gd name="T26" fmla="*/ 40 w 470"/>
                <a:gd name="T27" fmla="*/ 301 h 320"/>
                <a:gd name="T28" fmla="*/ 48 w 470"/>
                <a:gd name="T29" fmla="*/ 320 h 320"/>
                <a:gd name="T30" fmla="*/ 65 w 470"/>
                <a:gd name="T31" fmla="*/ 320 h 320"/>
                <a:gd name="T32" fmla="*/ 88 w 470"/>
                <a:gd name="T33" fmla="*/ 306 h 320"/>
                <a:gd name="T34" fmla="*/ 103 w 470"/>
                <a:gd name="T35" fmla="*/ 301 h 320"/>
                <a:gd name="T36" fmla="*/ 111 w 470"/>
                <a:gd name="T37" fmla="*/ 291 h 320"/>
                <a:gd name="T38" fmla="*/ 132 w 470"/>
                <a:gd name="T39" fmla="*/ 282 h 320"/>
                <a:gd name="T40" fmla="*/ 178 w 470"/>
                <a:gd name="T41" fmla="*/ 291 h 320"/>
                <a:gd name="T42" fmla="*/ 195 w 470"/>
                <a:gd name="T43" fmla="*/ 301 h 320"/>
                <a:gd name="T44" fmla="*/ 204 w 470"/>
                <a:gd name="T45" fmla="*/ 277 h 320"/>
                <a:gd name="T46" fmla="*/ 394 w 470"/>
                <a:gd name="T47" fmla="*/ 264 h 320"/>
                <a:gd name="T48" fmla="*/ 470 w 470"/>
                <a:gd name="T49" fmla="*/ 219 h 320"/>
                <a:gd name="T50" fmla="*/ 341 w 470"/>
                <a:gd name="T51" fmla="*/ 205 h 320"/>
                <a:gd name="T52" fmla="*/ 265 w 470"/>
                <a:gd name="T53" fmla="*/ 205 h 320"/>
                <a:gd name="T54" fmla="*/ 197 w 470"/>
                <a:gd name="T55" fmla="*/ 205 h 320"/>
                <a:gd name="T56" fmla="*/ 181 w 470"/>
                <a:gd name="T57" fmla="*/ 177 h 320"/>
                <a:gd name="T58" fmla="*/ 135 w 470"/>
                <a:gd name="T59" fmla="*/ 177 h 320"/>
                <a:gd name="T60" fmla="*/ 120 w 470"/>
                <a:gd name="T61" fmla="*/ 172 h 320"/>
                <a:gd name="T62" fmla="*/ 101 w 470"/>
                <a:gd name="T63" fmla="*/ 162 h 320"/>
                <a:gd name="T64" fmla="*/ 94 w 470"/>
                <a:gd name="T65" fmla="*/ 143 h 320"/>
                <a:gd name="T66" fmla="*/ 97 w 470"/>
                <a:gd name="T67" fmla="*/ 124 h 320"/>
                <a:gd name="T68" fmla="*/ 93 w 470"/>
                <a:gd name="T69" fmla="*/ 106 h 320"/>
                <a:gd name="T70" fmla="*/ 84 w 470"/>
                <a:gd name="T71" fmla="*/ 91 h 320"/>
                <a:gd name="T72" fmla="*/ 90 w 470"/>
                <a:gd name="T73" fmla="*/ 67 h 320"/>
                <a:gd name="T74" fmla="*/ 107 w 470"/>
                <a:gd name="T75" fmla="*/ 52 h 320"/>
                <a:gd name="T76" fmla="*/ 105 w 470"/>
                <a:gd name="T77" fmla="*/ 29 h 320"/>
                <a:gd name="T78" fmla="*/ 88 w 470"/>
                <a:gd name="T79" fmla="*/ 0 h 32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70"/>
                <a:gd name="T121" fmla="*/ 0 h 320"/>
                <a:gd name="T122" fmla="*/ 470 w 470"/>
                <a:gd name="T123" fmla="*/ 320 h 32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70" h="320">
                  <a:moveTo>
                    <a:pt x="88" y="0"/>
                  </a:moveTo>
                  <a:lnTo>
                    <a:pt x="48" y="9"/>
                  </a:lnTo>
                  <a:lnTo>
                    <a:pt x="13" y="77"/>
                  </a:lnTo>
                  <a:lnTo>
                    <a:pt x="0" y="133"/>
                  </a:lnTo>
                  <a:lnTo>
                    <a:pt x="8" y="133"/>
                  </a:lnTo>
                  <a:lnTo>
                    <a:pt x="19" y="124"/>
                  </a:lnTo>
                  <a:lnTo>
                    <a:pt x="31" y="133"/>
                  </a:lnTo>
                  <a:lnTo>
                    <a:pt x="25" y="152"/>
                  </a:lnTo>
                  <a:lnTo>
                    <a:pt x="17" y="181"/>
                  </a:lnTo>
                  <a:lnTo>
                    <a:pt x="23" y="206"/>
                  </a:lnTo>
                  <a:lnTo>
                    <a:pt x="35" y="200"/>
                  </a:lnTo>
                  <a:lnTo>
                    <a:pt x="40" y="220"/>
                  </a:lnTo>
                  <a:lnTo>
                    <a:pt x="35" y="253"/>
                  </a:lnTo>
                  <a:lnTo>
                    <a:pt x="40" y="301"/>
                  </a:lnTo>
                  <a:lnTo>
                    <a:pt x="48" y="320"/>
                  </a:lnTo>
                  <a:lnTo>
                    <a:pt x="65" y="320"/>
                  </a:lnTo>
                  <a:lnTo>
                    <a:pt x="88" y="306"/>
                  </a:lnTo>
                  <a:lnTo>
                    <a:pt x="103" y="301"/>
                  </a:lnTo>
                  <a:lnTo>
                    <a:pt x="111" y="291"/>
                  </a:lnTo>
                  <a:lnTo>
                    <a:pt x="132" y="282"/>
                  </a:lnTo>
                  <a:lnTo>
                    <a:pt x="178" y="291"/>
                  </a:lnTo>
                  <a:lnTo>
                    <a:pt x="195" y="301"/>
                  </a:lnTo>
                  <a:lnTo>
                    <a:pt x="204" y="277"/>
                  </a:lnTo>
                  <a:lnTo>
                    <a:pt x="394" y="264"/>
                  </a:lnTo>
                  <a:lnTo>
                    <a:pt x="470" y="219"/>
                  </a:lnTo>
                  <a:lnTo>
                    <a:pt x="341" y="205"/>
                  </a:lnTo>
                  <a:lnTo>
                    <a:pt x="265" y="205"/>
                  </a:lnTo>
                  <a:lnTo>
                    <a:pt x="197" y="205"/>
                  </a:lnTo>
                  <a:lnTo>
                    <a:pt x="181" y="177"/>
                  </a:lnTo>
                  <a:lnTo>
                    <a:pt x="135" y="177"/>
                  </a:lnTo>
                  <a:lnTo>
                    <a:pt x="120" y="172"/>
                  </a:lnTo>
                  <a:lnTo>
                    <a:pt x="101" y="162"/>
                  </a:lnTo>
                  <a:lnTo>
                    <a:pt x="94" y="143"/>
                  </a:lnTo>
                  <a:lnTo>
                    <a:pt x="97" y="124"/>
                  </a:lnTo>
                  <a:lnTo>
                    <a:pt x="93" y="106"/>
                  </a:lnTo>
                  <a:lnTo>
                    <a:pt x="84" y="91"/>
                  </a:lnTo>
                  <a:lnTo>
                    <a:pt x="90" y="67"/>
                  </a:lnTo>
                  <a:lnTo>
                    <a:pt x="107" y="52"/>
                  </a:lnTo>
                  <a:lnTo>
                    <a:pt x="105" y="29"/>
                  </a:lnTo>
                  <a:lnTo>
                    <a:pt x="88" y="0"/>
                  </a:lnTo>
                  <a:close/>
                </a:path>
              </a:pathLst>
            </a:custGeom>
            <a:solidFill>
              <a:schemeClr val="accent1"/>
            </a:solidFill>
            <a:ln w="9525">
              <a:noFill/>
              <a:round/>
              <a:headEnd/>
              <a:tailEnd/>
            </a:ln>
          </p:spPr>
          <p:txBody>
            <a:bodyPr>
              <a:prstTxWarp prst="textNoShape">
                <a:avLst/>
              </a:prstTxWarp>
            </a:bodyPr>
            <a:lstStyle/>
            <a:p>
              <a:endParaRPr lang="en-US"/>
            </a:p>
          </p:txBody>
        </p:sp>
      </p:grpSp>
      <p:sp>
        <p:nvSpPr>
          <p:cNvPr id="51203" name="AutoShape 26"/>
          <p:cNvSpPr>
            <a:spLocks noChangeArrowheads="1"/>
          </p:cNvSpPr>
          <p:nvPr/>
        </p:nvSpPr>
        <p:spPr bwMode="auto">
          <a:xfrm>
            <a:off x="2436813" y="152400"/>
            <a:ext cx="6478587" cy="6477000"/>
          </a:xfrm>
          <a:prstGeom prst="wedgeRoundRectCallout">
            <a:avLst>
              <a:gd name="adj1" fmla="val -56935"/>
              <a:gd name="adj2" fmla="val -6347"/>
              <a:gd name="adj3" fmla="val 16667"/>
            </a:avLst>
          </a:prstGeom>
          <a:noFill/>
          <a:ln w="76200" cap="sq">
            <a:solidFill>
              <a:schemeClr val="tx1"/>
            </a:solidFill>
            <a:miter lim="800000"/>
            <a:headEnd type="none" w="sm" len="sm"/>
            <a:tailEnd type="none" w="sm" len="sm"/>
          </a:ln>
        </p:spPr>
        <p:txBody>
          <a:bodyPr lIns="274320" rIns="274320" anchor="ctr">
            <a:prstTxWarp prst="textNoShape">
              <a:avLst/>
            </a:prstTxWarp>
          </a:bodyPr>
          <a:lstStyle/>
          <a:p>
            <a:pPr algn="ctr">
              <a:spcBef>
                <a:spcPct val="0"/>
              </a:spcBef>
            </a:pPr>
            <a:r>
              <a:rPr lang="en-US" sz="3600"/>
              <a:t>Thus, we can quickly reduce a clique problem to an independent set problem and vice versa </a:t>
            </a:r>
          </a:p>
          <a:p>
            <a:pPr algn="ctr">
              <a:spcBef>
                <a:spcPct val="0"/>
              </a:spcBef>
            </a:pPr>
            <a:endParaRPr lang="en-US" sz="3600"/>
          </a:p>
          <a:p>
            <a:pPr algn="ctr">
              <a:spcBef>
                <a:spcPct val="0"/>
              </a:spcBef>
            </a:pPr>
            <a:endParaRPr lang="en-US" sz="3600"/>
          </a:p>
          <a:p>
            <a:pPr algn="ctr">
              <a:spcBef>
                <a:spcPct val="0"/>
              </a:spcBef>
            </a:pPr>
            <a:endParaRPr lang="en-US" sz="3600"/>
          </a:p>
          <a:p>
            <a:pPr algn="ctr">
              <a:spcBef>
                <a:spcPct val="0"/>
              </a:spcBef>
            </a:pPr>
            <a:endParaRPr lang="en-US" sz="3600"/>
          </a:p>
          <a:p>
            <a:pPr algn="ctr">
              <a:spcBef>
                <a:spcPct val="0"/>
              </a:spcBef>
            </a:pPr>
            <a:endParaRPr lang="en-US" sz="3600"/>
          </a:p>
          <a:p>
            <a:pPr algn="ctr">
              <a:spcBef>
                <a:spcPct val="0"/>
              </a:spcBef>
            </a:pPr>
            <a:endParaRPr lang="en-US" sz="3600"/>
          </a:p>
        </p:txBody>
      </p:sp>
      <p:sp>
        <p:nvSpPr>
          <p:cNvPr id="655387" name="Text Box 27"/>
          <p:cNvSpPr txBox="1">
            <a:spLocks noChangeArrowheads="1"/>
          </p:cNvSpPr>
          <p:nvPr/>
        </p:nvSpPr>
        <p:spPr bwMode="auto">
          <a:xfrm>
            <a:off x="3173413" y="3440113"/>
            <a:ext cx="4883150" cy="2289175"/>
          </a:xfrm>
          <a:prstGeom prst="rect">
            <a:avLst/>
          </a:prstGeom>
          <a:noFill/>
          <a:ln w="9525">
            <a:noFill/>
            <a:miter lim="800000"/>
            <a:headEnd/>
            <a:tailEnd/>
          </a:ln>
        </p:spPr>
        <p:txBody>
          <a:bodyPr>
            <a:prstTxWarp prst="textNoShape">
              <a:avLst/>
            </a:prstTxWarp>
            <a:spAutoFit/>
          </a:bodyPr>
          <a:lstStyle/>
          <a:p>
            <a:pPr algn="ctr">
              <a:spcBef>
                <a:spcPct val="0"/>
              </a:spcBef>
              <a:tabLst>
                <a:tab pos="858838" algn="l"/>
              </a:tabLst>
            </a:pPr>
            <a:r>
              <a:rPr lang="en-US" sz="3600"/>
              <a:t>There is a fast method for one if and only if  there is a fast method for the other</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5387"/>
                                        </p:tgtEl>
                                        <p:attrNameLst>
                                          <p:attrName>style.visibility</p:attrName>
                                        </p:attrNameLst>
                                      </p:cBhvr>
                                      <p:to>
                                        <p:strVal val="visible"/>
                                      </p:to>
                                    </p:set>
                                    <p:animEffect transition="in" filter="fade">
                                      <p:cBhvr>
                                        <p:cTn id="7" dur="500"/>
                                        <p:tgtEl>
                                          <p:spTgt spid="655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7" grpId="0"/>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52226" name="Group 2"/>
          <p:cNvGrpSpPr>
            <a:grpSpLocks/>
          </p:cNvGrpSpPr>
          <p:nvPr/>
        </p:nvGrpSpPr>
        <p:grpSpPr bwMode="auto">
          <a:xfrm>
            <a:off x="684213" y="2547938"/>
            <a:ext cx="1660525" cy="3743325"/>
            <a:chOff x="864" y="465"/>
            <a:chExt cx="1046" cy="2358"/>
          </a:xfrm>
        </p:grpSpPr>
        <p:grpSp>
          <p:nvGrpSpPr>
            <p:cNvPr id="52228" name="Group 3"/>
            <p:cNvGrpSpPr>
              <a:grpSpLocks/>
            </p:cNvGrpSpPr>
            <p:nvPr/>
          </p:nvGrpSpPr>
          <p:grpSpPr bwMode="auto">
            <a:xfrm>
              <a:off x="864" y="465"/>
              <a:ext cx="1008" cy="2319"/>
              <a:chOff x="587" y="528"/>
              <a:chExt cx="1008" cy="2319"/>
            </a:xfrm>
          </p:grpSpPr>
          <p:grpSp>
            <p:nvGrpSpPr>
              <p:cNvPr id="52231" name="Group 4"/>
              <p:cNvGrpSpPr>
                <a:grpSpLocks/>
              </p:cNvGrpSpPr>
              <p:nvPr/>
            </p:nvGrpSpPr>
            <p:grpSpPr bwMode="auto">
              <a:xfrm>
                <a:off x="587" y="528"/>
                <a:ext cx="1008" cy="2319"/>
                <a:chOff x="587" y="528"/>
                <a:chExt cx="1008" cy="2319"/>
              </a:xfrm>
            </p:grpSpPr>
            <p:grpSp>
              <p:nvGrpSpPr>
                <p:cNvPr id="52233" name="Group 5"/>
                <p:cNvGrpSpPr>
                  <a:grpSpLocks/>
                </p:cNvGrpSpPr>
                <p:nvPr/>
              </p:nvGrpSpPr>
              <p:grpSpPr bwMode="auto">
                <a:xfrm>
                  <a:off x="587" y="528"/>
                  <a:ext cx="1008" cy="2319"/>
                  <a:chOff x="1151" y="1104"/>
                  <a:chExt cx="686" cy="1741"/>
                </a:xfrm>
              </p:grpSpPr>
              <p:sp>
                <p:nvSpPr>
                  <p:cNvPr id="52240" name="Freeform 6"/>
                  <p:cNvSpPr>
                    <a:spLocks/>
                  </p:cNvSpPr>
                  <p:nvPr/>
                </p:nvSpPr>
                <p:spPr bwMode="auto">
                  <a:xfrm flipH="1">
                    <a:off x="1321" y="1581"/>
                    <a:ext cx="304" cy="566"/>
                  </a:xfrm>
                  <a:custGeom>
                    <a:avLst/>
                    <a:gdLst>
                      <a:gd name="T0" fmla="*/ 7 w 304"/>
                      <a:gd name="T1" fmla="*/ 174 h 566"/>
                      <a:gd name="T2" fmla="*/ 18 w 304"/>
                      <a:gd name="T3" fmla="*/ 122 h 566"/>
                      <a:gd name="T4" fmla="*/ 42 w 304"/>
                      <a:gd name="T5" fmla="*/ 83 h 566"/>
                      <a:gd name="T6" fmla="*/ 81 w 304"/>
                      <a:gd name="T7" fmla="*/ 45 h 566"/>
                      <a:gd name="T8" fmla="*/ 148 w 304"/>
                      <a:gd name="T9" fmla="*/ 7 h 566"/>
                      <a:gd name="T10" fmla="*/ 205 w 304"/>
                      <a:gd name="T11" fmla="*/ 0 h 566"/>
                      <a:gd name="T12" fmla="*/ 255 w 304"/>
                      <a:gd name="T13" fmla="*/ 10 h 566"/>
                      <a:gd name="T14" fmla="*/ 290 w 304"/>
                      <a:gd name="T15" fmla="*/ 31 h 566"/>
                      <a:gd name="T16" fmla="*/ 304 w 304"/>
                      <a:gd name="T17" fmla="*/ 59 h 566"/>
                      <a:gd name="T18" fmla="*/ 304 w 304"/>
                      <a:gd name="T19" fmla="*/ 87 h 566"/>
                      <a:gd name="T20" fmla="*/ 290 w 304"/>
                      <a:gd name="T21" fmla="*/ 118 h 566"/>
                      <a:gd name="T22" fmla="*/ 262 w 304"/>
                      <a:gd name="T23" fmla="*/ 146 h 566"/>
                      <a:gd name="T24" fmla="*/ 223 w 304"/>
                      <a:gd name="T25" fmla="*/ 181 h 566"/>
                      <a:gd name="T26" fmla="*/ 201 w 304"/>
                      <a:gd name="T27" fmla="*/ 215 h 566"/>
                      <a:gd name="T28" fmla="*/ 194 w 304"/>
                      <a:gd name="T29" fmla="*/ 240 h 566"/>
                      <a:gd name="T30" fmla="*/ 194 w 304"/>
                      <a:gd name="T31" fmla="*/ 260 h 566"/>
                      <a:gd name="T32" fmla="*/ 205 w 304"/>
                      <a:gd name="T33" fmla="*/ 295 h 566"/>
                      <a:gd name="T34" fmla="*/ 230 w 304"/>
                      <a:gd name="T35" fmla="*/ 344 h 566"/>
                      <a:gd name="T36" fmla="*/ 247 w 304"/>
                      <a:gd name="T37" fmla="*/ 399 h 566"/>
                      <a:gd name="T38" fmla="*/ 251 w 304"/>
                      <a:gd name="T39" fmla="*/ 438 h 566"/>
                      <a:gd name="T40" fmla="*/ 244 w 304"/>
                      <a:gd name="T41" fmla="*/ 479 h 566"/>
                      <a:gd name="T42" fmla="*/ 233 w 304"/>
                      <a:gd name="T43" fmla="*/ 510 h 566"/>
                      <a:gd name="T44" fmla="*/ 201 w 304"/>
                      <a:gd name="T45" fmla="*/ 545 h 566"/>
                      <a:gd name="T46" fmla="*/ 173 w 304"/>
                      <a:gd name="T47" fmla="*/ 559 h 566"/>
                      <a:gd name="T48" fmla="*/ 141 w 304"/>
                      <a:gd name="T49" fmla="*/ 566 h 566"/>
                      <a:gd name="T50" fmla="*/ 113 w 304"/>
                      <a:gd name="T51" fmla="*/ 563 h 566"/>
                      <a:gd name="T52" fmla="*/ 92 w 304"/>
                      <a:gd name="T53" fmla="*/ 549 h 566"/>
                      <a:gd name="T54" fmla="*/ 67 w 304"/>
                      <a:gd name="T55" fmla="*/ 521 h 566"/>
                      <a:gd name="T56" fmla="*/ 42 w 304"/>
                      <a:gd name="T57" fmla="*/ 472 h 566"/>
                      <a:gd name="T58" fmla="*/ 14 w 304"/>
                      <a:gd name="T59" fmla="*/ 392 h 566"/>
                      <a:gd name="T60" fmla="*/ 4 w 304"/>
                      <a:gd name="T61" fmla="*/ 333 h 566"/>
                      <a:gd name="T62" fmla="*/ 0 w 304"/>
                      <a:gd name="T63" fmla="*/ 257 h 566"/>
                      <a:gd name="T64" fmla="*/ 0 w 304"/>
                      <a:gd name="T65" fmla="*/ 222 h 566"/>
                      <a:gd name="T66" fmla="*/ 7 w 304"/>
                      <a:gd name="T67" fmla="*/ 174 h 56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04"/>
                      <a:gd name="T103" fmla="*/ 0 h 566"/>
                      <a:gd name="T104" fmla="*/ 304 w 304"/>
                      <a:gd name="T105" fmla="*/ 566 h 56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04" h="566">
                        <a:moveTo>
                          <a:pt x="7" y="174"/>
                        </a:moveTo>
                        <a:lnTo>
                          <a:pt x="18" y="122"/>
                        </a:lnTo>
                        <a:lnTo>
                          <a:pt x="42" y="83"/>
                        </a:lnTo>
                        <a:lnTo>
                          <a:pt x="81" y="45"/>
                        </a:lnTo>
                        <a:lnTo>
                          <a:pt x="148" y="7"/>
                        </a:lnTo>
                        <a:lnTo>
                          <a:pt x="205" y="0"/>
                        </a:lnTo>
                        <a:lnTo>
                          <a:pt x="255" y="10"/>
                        </a:lnTo>
                        <a:lnTo>
                          <a:pt x="290" y="31"/>
                        </a:lnTo>
                        <a:lnTo>
                          <a:pt x="304" y="59"/>
                        </a:lnTo>
                        <a:lnTo>
                          <a:pt x="304" y="87"/>
                        </a:lnTo>
                        <a:lnTo>
                          <a:pt x="290" y="118"/>
                        </a:lnTo>
                        <a:lnTo>
                          <a:pt x="262" y="146"/>
                        </a:lnTo>
                        <a:lnTo>
                          <a:pt x="223" y="181"/>
                        </a:lnTo>
                        <a:lnTo>
                          <a:pt x="201" y="215"/>
                        </a:lnTo>
                        <a:lnTo>
                          <a:pt x="194" y="240"/>
                        </a:lnTo>
                        <a:lnTo>
                          <a:pt x="194" y="260"/>
                        </a:lnTo>
                        <a:lnTo>
                          <a:pt x="205" y="295"/>
                        </a:lnTo>
                        <a:lnTo>
                          <a:pt x="230" y="344"/>
                        </a:lnTo>
                        <a:lnTo>
                          <a:pt x="247" y="399"/>
                        </a:lnTo>
                        <a:lnTo>
                          <a:pt x="251" y="438"/>
                        </a:lnTo>
                        <a:lnTo>
                          <a:pt x="244" y="479"/>
                        </a:lnTo>
                        <a:lnTo>
                          <a:pt x="233" y="510"/>
                        </a:lnTo>
                        <a:lnTo>
                          <a:pt x="201" y="545"/>
                        </a:lnTo>
                        <a:lnTo>
                          <a:pt x="173" y="559"/>
                        </a:lnTo>
                        <a:lnTo>
                          <a:pt x="141" y="566"/>
                        </a:lnTo>
                        <a:lnTo>
                          <a:pt x="113" y="563"/>
                        </a:lnTo>
                        <a:lnTo>
                          <a:pt x="92" y="549"/>
                        </a:lnTo>
                        <a:lnTo>
                          <a:pt x="67" y="521"/>
                        </a:lnTo>
                        <a:lnTo>
                          <a:pt x="42" y="472"/>
                        </a:lnTo>
                        <a:lnTo>
                          <a:pt x="14" y="392"/>
                        </a:lnTo>
                        <a:lnTo>
                          <a:pt x="4" y="333"/>
                        </a:lnTo>
                        <a:lnTo>
                          <a:pt x="0" y="257"/>
                        </a:lnTo>
                        <a:lnTo>
                          <a:pt x="0" y="222"/>
                        </a:lnTo>
                        <a:lnTo>
                          <a:pt x="7" y="174"/>
                        </a:lnTo>
                        <a:close/>
                      </a:path>
                    </a:pathLst>
                  </a:custGeom>
                  <a:solidFill>
                    <a:schemeClr val="accent2"/>
                  </a:solidFill>
                  <a:ln w="9525">
                    <a:noFill/>
                    <a:round/>
                    <a:headEnd/>
                    <a:tailEnd/>
                  </a:ln>
                </p:spPr>
                <p:txBody>
                  <a:bodyPr>
                    <a:prstTxWarp prst="textNoShape">
                      <a:avLst/>
                    </a:prstTxWarp>
                  </a:bodyPr>
                  <a:lstStyle/>
                  <a:p>
                    <a:endParaRPr lang="en-US"/>
                  </a:p>
                </p:txBody>
              </p:sp>
              <p:sp>
                <p:nvSpPr>
                  <p:cNvPr id="52241" name="Freeform 7"/>
                  <p:cNvSpPr>
                    <a:spLocks/>
                  </p:cNvSpPr>
                  <p:nvPr/>
                </p:nvSpPr>
                <p:spPr bwMode="auto">
                  <a:xfrm flipH="1">
                    <a:off x="1151" y="1619"/>
                    <a:ext cx="249" cy="572"/>
                  </a:xfrm>
                  <a:custGeom>
                    <a:avLst/>
                    <a:gdLst>
                      <a:gd name="T0" fmla="*/ 25 w 249"/>
                      <a:gd name="T1" fmla="*/ 65 h 572"/>
                      <a:gd name="T2" fmla="*/ 7 w 249"/>
                      <a:gd name="T3" fmla="*/ 44 h 572"/>
                      <a:gd name="T4" fmla="*/ 0 w 249"/>
                      <a:gd name="T5" fmla="*/ 27 h 572"/>
                      <a:gd name="T6" fmla="*/ 11 w 249"/>
                      <a:gd name="T7" fmla="*/ 7 h 572"/>
                      <a:gd name="T8" fmla="*/ 28 w 249"/>
                      <a:gd name="T9" fmla="*/ 0 h 572"/>
                      <a:gd name="T10" fmla="*/ 60 w 249"/>
                      <a:gd name="T11" fmla="*/ 0 h 572"/>
                      <a:gd name="T12" fmla="*/ 96 w 249"/>
                      <a:gd name="T13" fmla="*/ 24 h 572"/>
                      <a:gd name="T14" fmla="*/ 132 w 249"/>
                      <a:gd name="T15" fmla="*/ 61 h 572"/>
                      <a:gd name="T16" fmla="*/ 192 w 249"/>
                      <a:gd name="T17" fmla="*/ 140 h 572"/>
                      <a:gd name="T18" fmla="*/ 231 w 249"/>
                      <a:gd name="T19" fmla="*/ 204 h 572"/>
                      <a:gd name="T20" fmla="*/ 249 w 249"/>
                      <a:gd name="T21" fmla="*/ 255 h 572"/>
                      <a:gd name="T22" fmla="*/ 245 w 249"/>
                      <a:gd name="T23" fmla="*/ 283 h 572"/>
                      <a:gd name="T24" fmla="*/ 224 w 249"/>
                      <a:gd name="T25" fmla="*/ 320 h 572"/>
                      <a:gd name="T26" fmla="*/ 181 w 249"/>
                      <a:gd name="T27" fmla="*/ 347 h 572"/>
                      <a:gd name="T28" fmla="*/ 110 w 249"/>
                      <a:gd name="T29" fmla="*/ 371 h 572"/>
                      <a:gd name="T30" fmla="*/ 75 w 249"/>
                      <a:gd name="T31" fmla="*/ 395 h 572"/>
                      <a:gd name="T32" fmla="*/ 60 w 249"/>
                      <a:gd name="T33" fmla="*/ 415 h 572"/>
                      <a:gd name="T34" fmla="*/ 68 w 249"/>
                      <a:gd name="T35" fmla="*/ 436 h 572"/>
                      <a:gd name="T36" fmla="*/ 107 w 249"/>
                      <a:gd name="T37" fmla="*/ 456 h 572"/>
                      <a:gd name="T38" fmla="*/ 139 w 249"/>
                      <a:gd name="T39" fmla="*/ 497 h 572"/>
                      <a:gd name="T40" fmla="*/ 153 w 249"/>
                      <a:gd name="T41" fmla="*/ 538 h 572"/>
                      <a:gd name="T42" fmla="*/ 149 w 249"/>
                      <a:gd name="T43" fmla="*/ 558 h 572"/>
                      <a:gd name="T44" fmla="*/ 117 w 249"/>
                      <a:gd name="T45" fmla="*/ 572 h 572"/>
                      <a:gd name="T46" fmla="*/ 107 w 249"/>
                      <a:gd name="T47" fmla="*/ 572 h 572"/>
                      <a:gd name="T48" fmla="*/ 92 w 249"/>
                      <a:gd name="T49" fmla="*/ 535 h 572"/>
                      <a:gd name="T50" fmla="*/ 85 w 249"/>
                      <a:gd name="T51" fmla="*/ 494 h 572"/>
                      <a:gd name="T52" fmla="*/ 64 w 249"/>
                      <a:gd name="T53" fmla="*/ 463 h 572"/>
                      <a:gd name="T54" fmla="*/ 32 w 249"/>
                      <a:gd name="T55" fmla="*/ 446 h 572"/>
                      <a:gd name="T56" fmla="*/ 21 w 249"/>
                      <a:gd name="T57" fmla="*/ 426 h 572"/>
                      <a:gd name="T58" fmla="*/ 25 w 249"/>
                      <a:gd name="T59" fmla="*/ 405 h 572"/>
                      <a:gd name="T60" fmla="*/ 53 w 249"/>
                      <a:gd name="T61" fmla="*/ 371 h 572"/>
                      <a:gd name="T62" fmla="*/ 107 w 249"/>
                      <a:gd name="T63" fmla="*/ 351 h 572"/>
                      <a:gd name="T64" fmla="*/ 157 w 249"/>
                      <a:gd name="T65" fmla="*/ 320 h 572"/>
                      <a:gd name="T66" fmla="*/ 196 w 249"/>
                      <a:gd name="T67" fmla="*/ 286 h 572"/>
                      <a:gd name="T68" fmla="*/ 210 w 249"/>
                      <a:gd name="T69" fmla="*/ 252 h 572"/>
                      <a:gd name="T70" fmla="*/ 206 w 249"/>
                      <a:gd name="T71" fmla="*/ 238 h 572"/>
                      <a:gd name="T72" fmla="*/ 189 w 249"/>
                      <a:gd name="T73" fmla="*/ 208 h 572"/>
                      <a:gd name="T74" fmla="*/ 157 w 249"/>
                      <a:gd name="T75" fmla="*/ 163 h 572"/>
                      <a:gd name="T76" fmla="*/ 121 w 249"/>
                      <a:gd name="T77" fmla="*/ 136 h 572"/>
                      <a:gd name="T78" fmla="*/ 82 w 249"/>
                      <a:gd name="T79" fmla="*/ 106 h 572"/>
                      <a:gd name="T80" fmla="*/ 53 w 249"/>
                      <a:gd name="T81" fmla="*/ 89 h 572"/>
                      <a:gd name="T82" fmla="*/ 25 w 249"/>
                      <a:gd name="T83" fmla="*/ 65 h 57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572"/>
                      <a:gd name="T128" fmla="*/ 249 w 249"/>
                      <a:gd name="T129" fmla="*/ 572 h 57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572">
                        <a:moveTo>
                          <a:pt x="25" y="65"/>
                        </a:moveTo>
                        <a:lnTo>
                          <a:pt x="7" y="44"/>
                        </a:lnTo>
                        <a:lnTo>
                          <a:pt x="0" y="27"/>
                        </a:lnTo>
                        <a:lnTo>
                          <a:pt x="11" y="7"/>
                        </a:lnTo>
                        <a:lnTo>
                          <a:pt x="28" y="0"/>
                        </a:lnTo>
                        <a:lnTo>
                          <a:pt x="60" y="0"/>
                        </a:lnTo>
                        <a:lnTo>
                          <a:pt x="96" y="24"/>
                        </a:lnTo>
                        <a:lnTo>
                          <a:pt x="132" y="61"/>
                        </a:lnTo>
                        <a:lnTo>
                          <a:pt x="192" y="140"/>
                        </a:lnTo>
                        <a:lnTo>
                          <a:pt x="231" y="204"/>
                        </a:lnTo>
                        <a:lnTo>
                          <a:pt x="249" y="255"/>
                        </a:lnTo>
                        <a:lnTo>
                          <a:pt x="245" y="283"/>
                        </a:lnTo>
                        <a:lnTo>
                          <a:pt x="224" y="320"/>
                        </a:lnTo>
                        <a:lnTo>
                          <a:pt x="181" y="347"/>
                        </a:lnTo>
                        <a:lnTo>
                          <a:pt x="110" y="371"/>
                        </a:lnTo>
                        <a:lnTo>
                          <a:pt x="75" y="395"/>
                        </a:lnTo>
                        <a:lnTo>
                          <a:pt x="60" y="415"/>
                        </a:lnTo>
                        <a:lnTo>
                          <a:pt x="68" y="436"/>
                        </a:lnTo>
                        <a:lnTo>
                          <a:pt x="107" y="456"/>
                        </a:lnTo>
                        <a:lnTo>
                          <a:pt x="139" y="497"/>
                        </a:lnTo>
                        <a:lnTo>
                          <a:pt x="153" y="538"/>
                        </a:lnTo>
                        <a:lnTo>
                          <a:pt x="149" y="558"/>
                        </a:lnTo>
                        <a:lnTo>
                          <a:pt x="117" y="572"/>
                        </a:lnTo>
                        <a:lnTo>
                          <a:pt x="107" y="572"/>
                        </a:lnTo>
                        <a:lnTo>
                          <a:pt x="92" y="535"/>
                        </a:lnTo>
                        <a:lnTo>
                          <a:pt x="85" y="494"/>
                        </a:lnTo>
                        <a:lnTo>
                          <a:pt x="64" y="463"/>
                        </a:lnTo>
                        <a:lnTo>
                          <a:pt x="32" y="446"/>
                        </a:lnTo>
                        <a:lnTo>
                          <a:pt x="21" y="426"/>
                        </a:lnTo>
                        <a:lnTo>
                          <a:pt x="25" y="405"/>
                        </a:lnTo>
                        <a:lnTo>
                          <a:pt x="53" y="371"/>
                        </a:lnTo>
                        <a:lnTo>
                          <a:pt x="107" y="351"/>
                        </a:lnTo>
                        <a:lnTo>
                          <a:pt x="157" y="320"/>
                        </a:lnTo>
                        <a:lnTo>
                          <a:pt x="196" y="286"/>
                        </a:lnTo>
                        <a:lnTo>
                          <a:pt x="210" y="252"/>
                        </a:lnTo>
                        <a:lnTo>
                          <a:pt x="206" y="238"/>
                        </a:lnTo>
                        <a:lnTo>
                          <a:pt x="189" y="208"/>
                        </a:lnTo>
                        <a:lnTo>
                          <a:pt x="157" y="163"/>
                        </a:lnTo>
                        <a:lnTo>
                          <a:pt x="121" y="136"/>
                        </a:lnTo>
                        <a:lnTo>
                          <a:pt x="82" y="106"/>
                        </a:lnTo>
                        <a:lnTo>
                          <a:pt x="53" y="89"/>
                        </a:lnTo>
                        <a:lnTo>
                          <a:pt x="25" y="65"/>
                        </a:lnTo>
                        <a:close/>
                      </a:path>
                    </a:pathLst>
                  </a:custGeom>
                  <a:solidFill>
                    <a:schemeClr val="accent2"/>
                  </a:solidFill>
                  <a:ln w="9525">
                    <a:noFill/>
                    <a:round/>
                    <a:headEnd/>
                    <a:tailEnd/>
                  </a:ln>
                </p:spPr>
                <p:txBody>
                  <a:bodyPr>
                    <a:prstTxWarp prst="textNoShape">
                      <a:avLst/>
                    </a:prstTxWarp>
                  </a:bodyPr>
                  <a:lstStyle/>
                  <a:p>
                    <a:endParaRPr lang="en-US"/>
                  </a:p>
                </p:txBody>
              </p:sp>
              <p:sp>
                <p:nvSpPr>
                  <p:cNvPr id="52242" name="Freeform 8"/>
                  <p:cNvSpPr>
                    <a:spLocks/>
                  </p:cNvSpPr>
                  <p:nvPr/>
                </p:nvSpPr>
                <p:spPr bwMode="auto">
                  <a:xfrm flipH="1">
                    <a:off x="1447" y="1581"/>
                    <a:ext cx="362" cy="499"/>
                  </a:xfrm>
                  <a:custGeom>
                    <a:avLst/>
                    <a:gdLst>
                      <a:gd name="T0" fmla="*/ 151 w 362"/>
                      <a:gd name="T1" fmla="*/ 35 h 499"/>
                      <a:gd name="T2" fmla="*/ 221 w 362"/>
                      <a:gd name="T3" fmla="*/ 0 h 499"/>
                      <a:gd name="T4" fmla="*/ 281 w 362"/>
                      <a:gd name="T5" fmla="*/ 0 h 499"/>
                      <a:gd name="T6" fmla="*/ 344 w 362"/>
                      <a:gd name="T7" fmla="*/ 14 h 499"/>
                      <a:gd name="T8" fmla="*/ 362 w 362"/>
                      <a:gd name="T9" fmla="*/ 35 h 499"/>
                      <a:gd name="T10" fmla="*/ 351 w 362"/>
                      <a:gd name="T11" fmla="*/ 59 h 499"/>
                      <a:gd name="T12" fmla="*/ 334 w 362"/>
                      <a:gd name="T13" fmla="*/ 91 h 499"/>
                      <a:gd name="T14" fmla="*/ 302 w 362"/>
                      <a:gd name="T15" fmla="*/ 87 h 499"/>
                      <a:gd name="T16" fmla="*/ 274 w 362"/>
                      <a:gd name="T17" fmla="*/ 77 h 499"/>
                      <a:gd name="T18" fmla="*/ 253 w 362"/>
                      <a:gd name="T19" fmla="*/ 63 h 499"/>
                      <a:gd name="T20" fmla="*/ 232 w 362"/>
                      <a:gd name="T21" fmla="*/ 59 h 499"/>
                      <a:gd name="T22" fmla="*/ 193 w 362"/>
                      <a:gd name="T23" fmla="*/ 70 h 499"/>
                      <a:gd name="T24" fmla="*/ 137 w 362"/>
                      <a:gd name="T25" fmla="*/ 94 h 499"/>
                      <a:gd name="T26" fmla="*/ 91 w 362"/>
                      <a:gd name="T27" fmla="*/ 136 h 499"/>
                      <a:gd name="T28" fmla="*/ 70 w 362"/>
                      <a:gd name="T29" fmla="*/ 164 h 499"/>
                      <a:gd name="T30" fmla="*/ 60 w 362"/>
                      <a:gd name="T31" fmla="*/ 185 h 499"/>
                      <a:gd name="T32" fmla="*/ 60 w 362"/>
                      <a:gd name="T33" fmla="*/ 202 h 499"/>
                      <a:gd name="T34" fmla="*/ 74 w 362"/>
                      <a:gd name="T35" fmla="*/ 220 h 499"/>
                      <a:gd name="T36" fmla="*/ 116 w 362"/>
                      <a:gd name="T37" fmla="*/ 248 h 499"/>
                      <a:gd name="T38" fmla="*/ 155 w 362"/>
                      <a:gd name="T39" fmla="*/ 286 h 499"/>
                      <a:gd name="T40" fmla="*/ 179 w 362"/>
                      <a:gd name="T41" fmla="*/ 325 h 499"/>
                      <a:gd name="T42" fmla="*/ 193 w 362"/>
                      <a:gd name="T43" fmla="*/ 352 h 499"/>
                      <a:gd name="T44" fmla="*/ 186 w 362"/>
                      <a:gd name="T45" fmla="*/ 370 h 499"/>
                      <a:gd name="T46" fmla="*/ 169 w 362"/>
                      <a:gd name="T47" fmla="*/ 387 h 499"/>
                      <a:gd name="T48" fmla="*/ 134 w 362"/>
                      <a:gd name="T49" fmla="*/ 398 h 499"/>
                      <a:gd name="T50" fmla="*/ 95 w 362"/>
                      <a:gd name="T51" fmla="*/ 412 h 499"/>
                      <a:gd name="T52" fmla="*/ 77 w 362"/>
                      <a:gd name="T53" fmla="*/ 433 h 499"/>
                      <a:gd name="T54" fmla="*/ 81 w 362"/>
                      <a:gd name="T55" fmla="*/ 468 h 499"/>
                      <a:gd name="T56" fmla="*/ 53 w 362"/>
                      <a:gd name="T57" fmla="*/ 499 h 499"/>
                      <a:gd name="T58" fmla="*/ 39 w 362"/>
                      <a:gd name="T59" fmla="*/ 489 h 499"/>
                      <a:gd name="T60" fmla="*/ 42 w 362"/>
                      <a:gd name="T61" fmla="*/ 429 h 499"/>
                      <a:gd name="T62" fmla="*/ 67 w 362"/>
                      <a:gd name="T63" fmla="*/ 398 h 499"/>
                      <a:gd name="T64" fmla="*/ 102 w 362"/>
                      <a:gd name="T65" fmla="*/ 373 h 499"/>
                      <a:gd name="T66" fmla="*/ 137 w 362"/>
                      <a:gd name="T67" fmla="*/ 359 h 499"/>
                      <a:gd name="T68" fmla="*/ 155 w 362"/>
                      <a:gd name="T69" fmla="*/ 352 h 499"/>
                      <a:gd name="T70" fmla="*/ 158 w 362"/>
                      <a:gd name="T71" fmla="*/ 342 h 499"/>
                      <a:gd name="T72" fmla="*/ 148 w 362"/>
                      <a:gd name="T73" fmla="*/ 325 h 499"/>
                      <a:gd name="T74" fmla="*/ 112 w 362"/>
                      <a:gd name="T75" fmla="*/ 290 h 499"/>
                      <a:gd name="T76" fmla="*/ 70 w 362"/>
                      <a:gd name="T77" fmla="*/ 262 h 499"/>
                      <a:gd name="T78" fmla="*/ 35 w 362"/>
                      <a:gd name="T79" fmla="*/ 241 h 499"/>
                      <a:gd name="T80" fmla="*/ 7 w 362"/>
                      <a:gd name="T81" fmla="*/ 220 h 499"/>
                      <a:gd name="T82" fmla="*/ 0 w 362"/>
                      <a:gd name="T83" fmla="*/ 195 h 499"/>
                      <a:gd name="T84" fmla="*/ 18 w 362"/>
                      <a:gd name="T85" fmla="*/ 157 h 499"/>
                      <a:gd name="T86" fmla="*/ 56 w 362"/>
                      <a:gd name="T87" fmla="*/ 108 h 499"/>
                      <a:gd name="T88" fmla="*/ 95 w 362"/>
                      <a:gd name="T89" fmla="*/ 70 h 499"/>
                      <a:gd name="T90" fmla="*/ 123 w 362"/>
                      <a:gd name="T91" fmla="*/ 52 h 499"/>
                      <a:gd name="T92" fmla="*/ 151 w 362"/>
                      <a:gd name="T93" fmla="*/ 35 h 4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2"/>
                      <a:gd name="T142" fmla="*/ 0 h 499"/>
                      <a:gd name="T143" fmla="*/ 362 w 362"/>
                      <a:gd name="T144" fmla="*/ 499 h 4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2" h="499">
                        <a:moveTo>
                          <a:pt x="151" y="35"/>
                        </a:moveTo>
                        <a:lnTo>
                          <a:pt x="221" y="0"/>
                        </a:lnTo>
                        <a:lnTo>
                          <a:pt x="281" y="0"/>
                        </a:lnTo>
                        <a:lnTo>
                          <a:pt x="344" y="14"/>
                        </a:lnTo>
                        <a:lnTo>
                          <a:pt x="362" y="35"/>
                        </a:lnTo>
                        <a:lnTo>
                          <a:pt x="351" y="59"/>
                        </a:lnTo>
                        <a:lnTo>
                          <a:pt x="334" y="91"/>
                        </a:lnTo>
                        <a:lnTo>
                          <a:pt x="302" y="87"/>
                        </a:lnTo>
                        <a:lnTo>
                          <a:pt x="274" y="77"/>
                        </a:lnTo>
                        <a:lnTo>
                          <a:pt x="253" y="63"/>
                        </a:lnTo>
                        <a:lnTo>
                          <a:pt x="232" y="59"/>
                        </a:lnTo>
                        <a:lnTo>
                          <a:pt x="193" y="70"/>
                        </a:lnTo>
                        <a:lnTo>
                          <a:pt x="137" y="94"/>
                        </a:lnTo>
                        <a:lnTo>
                          <a:pt x="91" y="136"/>
                        </a:lnTo>
                        <a:lnTo>
                          <a:pt x="70" y="164"/>
                        </a:lnTo>
                        <a:lnTo>
                          <a:pt x="60" y="185"/>
                        </a:lnTo>
                        <a:lnTo>
                          <a:pt x="60" y="202"/>
                        </a:lnTo>
                        <a:lnTo>
                          <a:pt x="74" y="220"/>
                        </a:lnTo>
                        <a:lnTo>
                          <a:pt x="116" y="248"/>
                        </a:lnTo>
                        <a:lnTo>
                          <a:pt x="155" y="286"/>
                        </a:lnTo>
                        <a:lnTo>
                          <a:pt x="179" y="325"/>
                        </a:lnTo>
                        <a:lnTo>
                          <a:pt x="193" y="352"/>
                        </a:lnTo>
                        <a:lnTo>
                          <a:pt x="186" y="370"/>
                        </a:lnTo>
                        <a:lnTo>
                          <a:pt x="169" y="387"/>
                        </a:lnTo>
                        <a:lnTo>
                          <a:pt x="134" y="398"/>
                        </a:lnTo>
                        <a:lnTo>
                          <a:pt x="95" y="412"/>
                        </a:lnTo>
                        <a:lnTo>
                          <a:pt x="77" y="433"/>
                        </a:lnTo>
                        <a:lnTo>
                          <a:pt x="81" y="468"/>
                        </a:lnTo>
                        <a:lnTo>
                          <a:pt x="53" y="499"/>
                        </a:lnTo>
                        <a:lnTo>
                          <a:pt x="39" y="489"/>
                        </a:lnTo>
                        <a:lnTo>
                          <a:pt x="42" y="429"/>
                        </a:lnTo>
                        <a:lnTo>
                          <a:pt x="67" y="398"/>
                        </a:lnTo>
                        <a:lnTo>
                          <a:pt x="102" y="373"/>
                        </a:lnTo>
                        <a:lnTo>
                          <a:pt x="137" y="359"/>
                        </a:lnTo>
                        <a:lnTo>
                          <a:pt x="155" y="352"/>
                        </a:lnTo>
                        <a:lnTo>
                          <a:pt x="158" y="342"/>
                        </a:lnTo>
                        <a:lnTo>
                          <a:pt x="148" y="325"/>
                        </a:lnTo>
                        <a:lnTo>
                          <a:pt x="112" y="290"/>
                        </a:lnTo>
                        <a:lnTo>
                          <a:pt x="70" y="262"/>
                        </a:lnTo>
                        <a:lnTo>
                          <a:pt x="35" y="241"/>
                        </a:lnTo>
                        <a:lnTo>
                          <a:pt x="7" y="220"/>
                        </a:lnTo>
                        <a:lnTo>
                          <a:pt x="0" y="195"/>
                        </a:lnTo>
                        <a:lnTo>
                          <a:pt x="18" y="157"/>
                        </a:lnTo>
                        <a:lnTo>
                          <a:pt x="56" y="108"/>
                        </a:lnTo>
                        <a:lnTo>
                          <a:pt x="95" y="70"/>
                        </a:lnTo>
                        <a:lnTo>
                          <a:pt x="123" y="52"/>
                        </a:lnTo>
                        <a:lnTo>
                          <a:pt x="151" y="35"/>
                        </a:lnTo>
                        <a:close/>
                      </a:path>
                    </a:pathLst>
                  </a:custGeom>
                  <a:solidFill>
                    <a:schemeClr val="accent2"/>
                  </a:solidFill>
                  <a:ln w="9525">
                    <a:noFill/>
                    <a:round/>
                    <a:headEnd/>
                    <a:tailEnd/>
                  </a:ln>
                </p:spPr>
                <p:txBody>
                  <a:bodyPr>
                    <a:prstTxWarp prst="textNoShape">
                      <a:avLst/>
                    </a:prstTxWarp>
                  </a:bodyPr>
                  <a:lstStyle/>
                  <a:p>
                    <a:endParaRPr lang="en-US"/>
                  </a:p>
                </p:txBody>
              </p:sp>
              <p:sp>
                <p:nvSpPr>
                  <p:cNvPr id="52243" name="Freeform 9"/>
                  <p:cNvSpPr>
                    <a:spLocks/>
                  </p:cNvSpPr>
                  <p:nvPr/>
                </p:nvSpPr>
                <p:spPr bwMode="auto">
                  <a:xfrm flipH="1">
                    <a:off x="1376" y="2005"/>
                    <a:ext cx="229" cy="840"/>
                  </a:xfrm>
                  <a:custGeom>
                    <a:avLst/>
                    <a:gdLst>
                      <a:gd name="T0" fmla="*/ 132 w 229"/>
                      <a:gd name="T1" fmla="*/ 69 h 840"/>
                      <a:gd name="T2" fmla="*/ 136 w 229"/>
                      <a:gd name="T3" fmla="*/ 21 h 840"/>
                      <a:gd name="T4" fmla="*/ 168 w 229"/>
                      <a:gd name="T5" fmla="*/ 0 h 840"/>
                      <a:gd name="T6" fmla="*/ 204 w 229"/>
                      <a:gd name="T7" fmla="*/ 3 h 840"/>
                      <a:gd name="T8" fmla="*/ 225 w 229"/>
                      <a:gd name="T9" fmla="*/ 21 h 840"/>
                      <a:gd name="T10" fmla="*/ 229 w 229"/>
                      <a:gd name="T11" fmla="*/ 90 h 840"/>
                      <a:gd name="T12" fmla="*/ 218 w 229"/>
                      <a:gd name="T13" fmla="*/ 266 h 840"/>
                      <a:gd name="T14" fmla="*/ 204 w 229"/>
                      <a:gd name="T15" fmla="*/ 373 h 840"/>
                      <a:gd name="T16" fmla="*/ 222 w 229"/>
                      <a:gd name="T17" fmla="*/ 460 h 840"/>
                      <a:gd name="T18" fmla="*/ 225 w 229"/>
                      <a:gd name="T19" fmla="*/ 546 h 840"/>
                      <a:gd name="T20" fmla="*/ 215 w 229"/>
                      <a:gd name="T21" fmla="*/ 633 h 840"/>
                      <a:gd name="T22" fmla="*/ 197 w 229"/>
                      <a:gd name="T23" fmla="*/ 743 h 840"/>
                      <a:gd name="T24" fmla="*/ 204 w 229"/>
                      <a:gd name="T25" fmla="*/ 802 h 840"/>
                      <a:gd name="T26" fmla="*/ 186 w 229"/>
                      <a:gd name="T27" fmla="*/ 812 h 840"/>
                      <a:gd name="T28" fmla="*/ 72 w 229"/>
                      <a:gd name="T29" fmla="*/ 833 h 840"/>
                      <a:gd name="T30" fmla="*/ 43 w 229"/>
                      <a:gd name="T31" fmla="*/ 840 h 840"/>
                      <a:gd name="T32" fmla="*/ 0 w 229"/>
                      <a:gd name="T33" fmla="*/ 816 h 840"/>
                      <a:gd name="T34" fmla="*/ 0 w 229"/>
                      <a:gd name="T35" fmla="*/ 802 h 840"/>
                      <a:gd name="T36" fmla="*/ 125 w 229"/>
                      <a:gd name="T37" fmla="*/ 795 h 840"/>
                      <a:gd name="T38" fmla="*/ 168 w 229"/>
                      <a:gd name="T39" fmla="*/ 778 h 840"/>
                      <a:gd name="T40" fmla="*/ 172 w 229"/>
                      <a:gd name="T41" fmla="*/ 740 h 840"/>
                      <a:gd name="T42" fmla="*/ 175 w 229"/>
                      <a:gd name="T43" fmla="*/ 622 h 840"/>
                      <a:gd name="T44" fmla="*/ 165 w 229"/>
                      <a:gd name="T45" fmla="*/ 525 h 840"/>
                      <a:gd name="T46" fmla="*/ 154 w 229"/>
                      <a:gd name="T47" fmla="*/ 408 h 840"/>
                      <a:gd name="T48" fmla="*/ 157 w 229"/>
                      <a:gd name="T49" fmla="*/ 335 h 840"/>
                      <a:gd name="T50" fmla="*/ 165 w 229"/>
                      <a:gd name="T51" fmla="*/ 242 h 840"/>
                      <a:gd name="T52" fmla="*/ 147 w 229"/>
                      <a:gd name="T53" fmla="*/ 152 h 840"/>
                      <a:gd name="T54" fmla="*/ 132 w 229"/>
                      <a:gd name="T55" fmla="*/ 69 h 8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29"/>
                      <a:gd name="T85" fmla="*/ 0 h 840"/>
                      <a:gd name="T86" fmla="*/ 229 w 229"/>
                      <a:gd name="T87" fmla="*/ 840 h 84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29" h="840">
                        <a:moveTo>
                          <a:pt x="132" y="69"/>
                        </a:moveTo>
                        <a:lnTo>
                          <a:pt x="136" y="21"/>
                        </a:lnTo>
                        <a:lnTo>
                          <a:pt x="168" y="0"/>
                        </a:lnTo>
                        <a:lnTo>
                          <a:pt x="204" y="3"/>
                        </a:lnTo>
                        <a:lnTo>
                          <a:pt x="225" y="21"/>
                        </a:lnTo>
                        <a:lnTo>
                          <a:pt x="229" y="90"/>
                        </a:lnTo>
                        <a:lnTo>
                          <a:pt x="218" y="266"/>
                        </a:lnTo>
                        <a:lnTo>
                          <a:pt x="204" y="373"/>
                        </a:lnTo>
                        <a:lnTo>
                          <a:pt x="222" y="460"/>
                        </a:lnTo>
                        <a:lnTo>
                          <a:pt x="225" y="546"/>
                        </a:lnTo>
                        <a:lnTo>
                          <a:pt x="215" y="633"/>
                        </a:lnTo>
                        <a:lnTo>
                          <a:pt x="197" y="743"/>
                        </a:lnTo>
                        <a:lnTo>
                          <a:pt x="204" y="802"/>
                        </a:lnTo>
                        <a:lnTo>
                          <a:pt x="186" y="812"/>
                        </a:lnTo>
                        <a:lnTo>
                          <a:pt x="72" y="833"/>
                        </a:lnTo>
                        <a:lnTo>
                          <a:pt x="43" y="840"/>
                        </a:lnTo>
                        <a:lnTo>
                          <a:pt x="0" y="816"/>
                        </a:lnTo>
                        <a:lnTo>
                          <a:pt x="0" y="802"/>
                        </a:lnTo>
                        <a:lnTo>
                          <a:pt x="125" y="795"/>
                        </a:lnTo>
                        <a:lnTo>
                          <a:pt x="168" y="778"/>
                        </a:lnTo>
                        <a:lnTo>
                          <a:pt x="172" y="740"/>
                        </a:lnTo>
                        <a:lnTo>
                          <a:pt x="175" y="622"/>
                        </a:lnTo>
                        <a:lnTo>
                          <a:pt x="165" y="525"/>
                        </a:lnTo>
                        <a:lnTo>
                          <a:pt x="154" y="408"/>
                        </a:lnTo>
                        <a:lnTo>
                          <a:pt x="157" y="335"/>
                        </a:lnTo>
                        <a:lnTo>
                          <a:pt x="165" y="242"/>
                        </a:lnTo>
                        <a:lnTo>
                          <a:pt x="147" y="152"/>
                        </a:lnTo>
                        <a:lnTo>
                          <a:pt x="132" y="69"/>
                        </a:lnTo>
                        <a:close/>
                      </a:path>
                    </a:pathLst>
                  </a:custGeom>
                  <a:solidFill>
                    <a:schemeClr val="accent2"/>
                  </a:solidFill>
                  <a:ln w="9525">
                    <a:noFill/>
                    <a:round/>
                    <a:headEnd/>
                    <a:tailEnd/>
                  </a:ln>
                </p:spPr>
                <p:txBody>
                  <a:bodyPr>
                    <a:prstTxWarp prst="textNoShape">
                      <a:avLst/>
                    </a:prstTxWarp>
                  </a:bodyPr>
                  <a:lstStyle/>
                  <a:p>
                    <a:endParaRPr lang="en-US"/>
                  </a:p>
                </p:txBody>
              </p:sp>
              <p:sp>
                <p:nvSpPr>
                  <p:cNvPr id="52244" name="Freeform 10"/>
                  <p:cNvSpPr>
                    <a:spLocks/>
                  </p:cNvSpPr>
                  <p:nvPr/>
                </p:nvSpPr>
                <p:spPr bwMode="auto">
                  <a:xfrm flipH="1">
                    <a:off x="1390" y="2033"/>
                    <a:ext cx="447" cy="658"/>
                  </a:xfrm>
                  <a:custGeom>
                    <a:avLst/>
                    <a:gdLst>
                      <a:gd name="T0" fmla="*/ 212 w 447"/>
                      <a:gd name="T1" fmla="*/ 268 h 658"/>
                      <a:gd name="T2" fmla="*/ 212 w 447"/>
                      <a:gd name="T3" fmla="*/ 233 h 658"/>
                      <a:gd name="T4" fmla="*/ 230 w 447"/>
                      <a:gd name="T5" fmla="*/ 174 h 658"/>
                      <a:gd name="T6" fmla="*/ 284 w 447"/>
                      <a:gd name="T7" fmla="*/ 80 h 658"/>
                      <a:gd name="T8" fmla="*/ 370 w 447"/>
                      <a:gd name="T9" fmla="*/ 0 h 658"/>
                      <a:gd name="T10" fmla="*/ 424 w 447"/>
                      <a:gd name="T11" fmla="*/ 0 h 658"/>
                      <a:gd name="T12" fmla="*/ 447 w 447"/>
                      <a:gd name="T13" fmla="*/ 38 h 658"/>
                      <a:gd name="T14" fmla="*/ 415 w 447"/>
                      <a:gd name="T15" fmla="*/ 91 h 658"/>
                      <a:gd name="T16" fmla="*/ 348 w 447"/>
                      <a:gd name="T17" fmla="*/ 129 h 658"/>
                      <a:gd name="T18" fmla="*/ 307 w 447"/>
                      <a:gd name="T19" fmla="*/ 167 h 658"/>
                      <a:gd name="T20" fmla="*/ 266 w 447"/>
                      <a:gd name="T21" fmla="*/ 223 h 658"/>
                      <a:gd name="T22" fmla="*/ 257 w 447"/>
                      <a:gd name="T23" fmla="*/ 261 h 658"/>
                      <a:gd name="T24" fmla="*/ 262 w 447"/>
                      <a:gd name="T25" fmla="*/ 303 h 658"/>
                      <a:gd name="T26" fmla="*/ 284 w 447"/>
                      <a:gd name="T27" fmla="*/ 373 h 658"/>
                      <a:gd name="T28" fmla="*/ 289 w 447"/>
                      <a:gd name="T29" fmla="*/ 449 h 658"/>
                      <a:gd name="T30" fmla="*/ 280 w 447"/>
                      <a:gd name="T31" fmla="*/ 547 h 658"/>
                      <a:gd name="T32" fmla="*/ 257 w 447"/>
                      <a:gd name="T33" fmla="*/ 616 h 658"/>
                      <a:gd name="T34" fmla="*/ 217 w 447"/>
                      <a:gd name="T35" fmla="*/ 658 h 658"/>
                      <a:gd name="T36" fmla="*/ 190 w 447"/>
                      <a:gd name="T37" fmla="*/ 658 h 658"/>
                      <a:gd name="T38" fmla="*/ 104 w 447"/>
                      <a:gd name="T39" fmla="*/ 637 h 658"/>
                      <a:gd name="T40" fmla="*/ 27 w 447"/>
                      <a:gd name="T41" fmla="*/ 634 h 658"/>
                      <a:gd name="T42" fmla="*/ 0 w 447"/>
                      <a:gd name="T43" fmla="*/ 620 h 658"/>
                      <a:gd name="T44" fmla="*/ 50 w 447"/>
                      <a:gd name="T45" fmla="*/ 606 h 658"/>
                      <a:gd name="T46" fmla="*/ 131 w 447"/>
                      <a:gd name="T47" fmla="*/ 609 h 658"/>
                      <a:gd name="T48" fmla="*/ 181 w 447"/>
                      <a:gd name="T49" fmla="*/ 623 h 658"/>
                      <a:gd name="T50" fmla="*/ 212 w 447"/>
                      <a:gd name="T51" fmla="*/ 613 h 658"/>
                      <a:gd name="T52" fmla="*/ 244 w 447"/>
                      <a:gd name="T53" fmla="*/ 557 h 658"/>
                      <a:gd name="T54" fmla="*/ 248 w 447"/>
                      <a:gd name="T55" fmla="*/ 477 h 658"/>
                      <a:gd name="T56" fmla="*/ 239 w 447"/>
                      <a:gd name="T57" fmla="*/ 404 h 658"/>
                      <a:gd name="T58" fmla="*/ 212 w 447"/>
                      <a:gd name="T59" fmla="*/ 317 h 658"/>
                      <a:gd name="T60" fmla="*/ 212 w 447"/>
                      <a:gd name="T61" fmla="*/ 268 h 65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47"/>
                      <a:gd name="T94" fmla="*/ 0 h 658"/>
                      <a:gd name="T95" fmla="*/ 447 w 447"/>
                      <a:gd name="T96" fmla="*/ 658 h 65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47" h="658">
                        <a:moveTo>
                          <a:pt x="212" y="268"/>
                        </a:moveTo>
                        <a:lnTo>
                          <a:pt x="212" y="233"/>
                        </a:lnTo>
                        <a:lnTo>
                          <a:pt x="230" y="174"/>
                        </a:lnTo>
                        <a:lnTo>
                          <a:pt x="284" y="80"/>
                        </a:lnTo>
                        <a:lnTo>
                          <a:pt x="370" y="0"/>
                        </a:lnTo>
                        <a:lnTo>
                          <a:pt x="424" y="0"/>
                        </a:lnTo>
                        <a:lnTo>
                          <a:pt x="447" y="38"/>
                        </a:lnTo>
                        <a:lnTo>
                          <a:pt x="415" y="91"/>
                        </a:lnTo>
                        <a:lnTo>
                          <a:pt x="348" y="129"/>
                        </a:lnTo>
                        <a:lnTo>
                          <a:pt x="307" y="167"/>
                        </a:lnTo>
                        <a:lnTo>
                          <a:pt x="266" y="223"/>
                        </a:lnTo>
                        <a:lnTo>
                          <a:pt x="257" y="261"/>
                        </a:lnTo>
                        <a:lnTo>
                          <a:pt x="262" y="303"/>
                        </a:lnTo>
                        <a:lnTo>
                          <a:pt x="284" y="373"/>
                        </a:lnTo>
                        <a:lnTo>
                          <a:pt x="289" y="449"/>
                        </a:lnTo>
                        <a:lnTo>
                          <a:pt x="280" y="547"/>
                        </a:lnTo>
                        <a:lnTo>
                          <a:pt x="257" y="616"/>
                        </a:lnTo>
                        <a:lnTo>
                          <a:pt x="217" y="658"/>
                        </a:lnTo>
                        <a:lnTo>
                          <a:pt x="190" y="658"/>
                        </a:lnTo>
                        <a:lnTo>
                          <a:pt x="104" y="637"/>
                        </a:lnTo>
                        <a:lnTo>
                          <a:pt x="27" y="634"/>
                        </a:lnTo>
                        <a:lnTo>
                          <a:pt x="0" y="620"/>
                        </a:lnTo>
                        <a:lnTo>
                          <a:pt x="50" y="606"/>
                        </a:lnTo>
                        <a:lnTo>
                          <a:pt x="131" y="609"/>
                        </a:lnTo>
                        <a:lnTo>
                          <a:pt x="181" y="623"/>
                        </a:lnTo>
                        <a:lnTo>
                          <a:pt x="212" y="613"/>
                        </a:lnTo>
                        <a:lnTo>
                          <a:pt x="244" y="557"/>
                        </a:lnTo>
                        <a:lnTo>
                          <a:pt x="248" y="477"/>
                        </a:lnTo>
                        <a:lnTo>
                          <a:pt x="239" y="404"/>
                        </a:lnTo>
                        <a:lnTo>
                          <a:pt x="212" y="317"/>
                        </a:lnTo>
                        <a:lnTo>
                          <a:pt x="212" y="268"/>
                        </a:lnTo>
                        <a:close/>
                      </a:path>
                    </a:pathLst>
                  </a:custGeom>
                  <a:solidFill>
                    <a:schemeClr val="accent2"/>
                  </a:solidFill>
                  <a:ln w="9525">
                    <a:noFill/>
                    <a:round/>
                    <a:headEnd/>
                    <a:tailEnd/>
                  </a:ln>
                </p:spPr>
                <p:txBody>
                  <a:bodyPr>
                    <a:prstTxWarp prst="textNoShape">
                      <a:avLst/>
                    </a:prstTxWarp>
                  </a:bodyPr>
                  <a:lstStyle/>
                  <a:p>
                    <a:endParaRPr lang="en-US"/>
                  </a:p>
                </p:txBody>
              </p:sp>
              <p:sp>
                <p:nvSpPr>
                  <p:cNvPr id="52245" name="Freeform 11"/>
                  <p:cNvSpPr>
                    <a:spLocks/>
                  </p:cNvSpPr>
                  <p:nvPr/>
                </p:nvSpPr>
                <p:spPr bwMode="auto">
                  <a:xfrm flipH="1">
                    <a:off x="1353" y="1223"/>
                    <a:ext cx="282" cy="326"/>
                  </a:xfrm>
                  <a:custGeom>
                    <a:avLst/>
                    <a:gdLst>
                      <a:gd name="T0" fmla="*/ 81 w 282"/>
                      <a:gd name="T1" fmla="*/ 137 h 326"/>
                      <a:gd name="T2" fmla="*/ 78 w 282"/>
                      <a:gd name="T3" fmla="*/ 84 h 326"/>
                      <a:gd name="T4" fmla="*/ 88 w 282"/>
                      <a:gd name="T5" fmla="*/ 35 h 326"/>
                      <a:gd name="T6" fmla="*/ 127 w 282"/>
                      <a:gd name="T7" fmla="*/ 7 h 326"/>
                      <a:gd name="T8" fmla="*/ 173 w 282"/>
                      <a:gd name="T9" fmla="*/ 0 h 326"/>
                      <a:gd name="T10" fmla="*/ 208 w 282"/>
                      <a:gd name="T11" fmla="*/ 4 h 326"/>
                      <a:gd name="T12" fmla="*/ 240 w 282"/>
                      <a:gd name="T13" fmla="*/ 25 h 326"/>
                      <a:gd name="T14" fmla="*/ 257 w 282"/>
                      <a:gd name="T15" fmla="*/ 60 h 326"/>
                      <a:gd name="T16" fmla="*/ 278 w 282"/>
                      <a:gd name="T17" fmla="*/ 130 h 326"/>
                      <a:gd name="T18" fmla="*/ 282 w 282"/>
                      <a:gd name="T19" fmla="*/ 207 h 326"/>
                      <a:gd name="T20" fmla="*/ 271 w 282"/>
                      <a:gd name="T21" fmla="*/ 263 h 326"/>
                      <a:gd name="T22" fmla="*/ 250 w 282"/>
                      <a:gd name="T23" fmla="*/ 298 h 326"/>
                      <a:gd name="T24" fmla="*/ 215 w 282"/>
                      <a:gd name="T25" fmla="*/ 319 h 326"/>
                      <a:gd name="T26" fmla="*/ 187 w 282"/>
                      <a:gd name="T27" fmla="*/ 326 h 326"/>
                      <a:gd name="T28" fmla="*/ 145 w 282"/>
                      <a:gd name="T29" fmla="*/ 315 h 326"/>
                      <a:gd name="T30" fmla="*/ 123 w 282"/>
                      <a:gd name="T31" fmla="*/ 284 h 326"/>
                      <a:gd name="T32" fmla="*/ 102 w 282"/>
                      <a:gd name="T33" fmla="*/ 238 h 326"/>
                      <a:gd name="T34" fmla="*/ 85 w 282"/>
                      <a:gd name="T35" fmla="*/ 186 h 326"/>
                      <a:gd name="T36" fmla="*/ 53 w 282"/>
                      <a:gd name="T37" fmla="*/ 207 h 326"/>
                      <a:gd name="T38" fmla="*/ 18 w 282"/>
                      <a:gd name="T39" fmla="*/ 221 h 326"/>
                      <a:gd name="T40" fmla="*/ 4 w 282"/>
                      <a:gd name="T41" fmla="*/ 221 h 326"/>
                      <a:gd name="T42" fmla="*/ 0 w 282"/>
                      <a:gd name="T43" fmla="*/ 207 h 326"/>
                      <a:gd name="T44" fmla="*/ 7 w 282"/>
                      <a:gd name="T45" fmla="*/ 189 h 326"/>
                      <a:gd name="T46" fmla="*/ 60 w 282"/>
                      <a:gd name="T47" fmla="*/ 168 h 326"/>
                      <a:gd name="T48" fmla="*/ 81 w 282"/>
                      <a:gd name="T49" fmla="*/ 137 h 3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2"/>
                      <a:gd name="T76" fmla="*/ 0 h 326"/>
                      <a:gd name="T77" fmla="*/ 282 w 282"/>
                      <a:gd name="T78" fmla="*/ 326 h 3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2" h="326">
                        <a:moveTo>
                          <a:pt x="81" y="137"/>
                        </a:moveTo>
                        <a:lnTo>
                          <a:pt x="78" y="84"/>
                        </a:lnTo>
                        <a:lnTo>
                          <a:pt x="88" y="35"/>
                        </a:lnTo>
                        <a:lnTo>
                          <a:pt x="127" y="7"/>
                        </a:lnTo>
                        <a:lnTo>
                          <a:pt x="173" y="0"/>
                        </a:lnTo>
                        <a:lnTo>
                          <a:pt x="208" y="4"/>
                        </a:lnTo>
                        <a:lnTo>
                          <a:pt x="240" y="25"/>
                        </a:lnTo>
                        <a:lnTo>
                          <a:pt x="257" y="60"/>
                        </a:lnTo>
                        <a:lnTo>
                          <a:pt x="278" y="130"/>
                        </a:lnTo>
                        <a:lnTo>
                          <a:pt x="282" y="207"/>
                        </a:lnTo>
                        <a:lnTo>
                          <a:pt x="271" y="263"/>
                        </a:lnTo>
                        <a:lnTo>
                          <a:pt x="250" y="298"/>
                        </a:lnTo>
                        <a:lnTo>
                          <a:pt x="215" y="319"/>
                        </a:lnTo>
                        <a:lnTo>
                          <a:pt x="187" y="326"/>
                        </a:lnTo>
                        <a:lnTo>
                          <a:pt x="145" y="315"/>
                        </a:lnTo>
                        <a:lnTo>
                          <a:pt x="123" y="284"/>
                        </a:lnTo>
                        <a:lnTo>
                          <a:pt x="102" y="238"/>
                        </a:lnTo>
                        <a:lnTo>
                          <a:pt x="85" y="186"/>
                        </a:lnTo>
                        <a:lnTo>
                          <a:pt x="53" y="207"/>
                        </a:lnTo>
                        <a:lnTo>
                          <a:pt x="18" y="221"/>
                        </a:lnTo>
                        <a:lnTo>
                          <a:pt x="4" y="221"/>
                        </a:lnTo>
                        <a:lnTo>
                          <a:pt x="0" y="207"/>
                        </a:lnTo>
                        <a:lnTo>
                          <a:pt x="7" y="189"/>
                        </a:lnTo>
                        <a:lnTo>
                          <a:pt x="60" y="168"/>
                        </a:lnTo>
                        <a:lnTo>
                          <a:pt x="81" y="137"/>
                        </a:lnTo>
                        <a:close/>
                      </a:path>
                    </a:pathLst>
                  </a:custGeom>
                  <a:solidFill>
                    <a:schemeClr val="accent2"/>
                  </a:solidFill>
                  <a:ln w="9525">
                    <a:noFill/>
                    <a:round/>
                    <a:headEnd/>
                    <a:tailEnd/>
                  </a:ln>
                </p:spPr>
                <p:txBody>
                  <a:bodyPr>
                    <a:prstTxWarp prst="textNoShape">
                      <a:avLst/>
                    </a:prstTxWarp>
                  </a:bodyPr>
                  <a:lstStyle/>
                  <a:p>
                    <a:endParaRPr lang="en-US"/>
                  </a:p>
                </p:txBody>
              </p:sp>
              <p:grpSp>
                <p:nvGrpSpPr>
                  <p:cNvPr id="52246" name="Group 12"/>
                  <p:cNvGrpSpPr>
                    <a:grpSpLocks/>
                  </p:cNvGrpSpPr>
                  <p:nvPr/>
                </p:nvGrpSpPr>
                <p:grpSpPr bwMode="auto">
                  <a:xfrm flipH="1">
                    <a:off x="1212" y="1104"/>
                    <a:ext cx="277" cy="235"/>
                    <a:chOff x="1590" y="1104"/>
                    <a:chExt cx="277" cy="235"/>
                  </a:xfrm>
                </p:grpSpPr>
                <p:sp>
                  <p:nvSpPr>
                    <p:cNvPr id="52247" name="Freeform 13"/>
                    <p:cNvSpPr>
                      <a:spLocks/>
                    </p:cNvSpPr>
                    <p:nvPr/>
                  </p:nvSpPr>
                  <p:spPr bwMode="auto">
                    <a:xfrm>
                      <a:off x="1683" y="1257"/>
                      <a:ext cx="184" cy="82"/>
                    </a:xfrm>
                    <a:custGeom>
                      <a:avLst/>
                      <a:gdLst>
                        <a:gd name="T0" fmla="*/ 13 w 184"/>
                        <a:gd name="T1" fmla="*/ 82 h 82"/>
                        <a:gd name="T2" fmla="*/ 0 w 184"/>
                        <a:gd name="T3" fmla="*/ 71 h 82"/>
                        <a:gd name="T4" fmla="*/ 0 w 184"/>
                        <a:gd name="T5" fmla="*/ 45 h 82"/>
                        <a:gd name="T6" fmla="*/ 16 w 184"/>
                        <a:gd name="T7" fmla="*/ 17 h 82"/>
                        <a:gd name="T8" fmla="*/ 36 w 184"/>
                        <a:gd name="T9" fmla="*/ 9 h 82"/>
                        <a:gd name="T10" fmla="*/ 61 w 184"/>
                        <a:gd name="T11" fmla="*/ 22 h 82"/>
                        <a:gd name="T12" fmla="*/ 86 w 184"/>
                        <a:gd name="T13" fmla="*/ 19 h 82"/>
                        <a:gd name="T14" fmla="*/ 102 w 184"/>
                        <a:gd name="T15" fmla="*/ 0 h 82"/>
                        <a:gd name="T16" fmla="*/ 123 w 184"/>
                        <a:gd name="T17" fmla="*/ 2 h 82"/>
                        <a:gd name="T18" fmla="*/ 155 w 184"/>
                        <a:gd name="T19" fmla="*/ 15 h 82"/>
                        <a:gd name="T20" fmla="*/ 182 w 184"/>
                        <a:gd name="T21" fmla="*/ 13 h 82"/>
                        <a:gd name="T22" fmla="*/ 184 w 184"/>
                        <a:gd name="T23" fmla="*/ 32 h 82"/>
                        <a:gd name="T24" fmla="*/ 175 w 184"/>
                        <a:gd name="T25" fmla="*/ 45 h 82"/>
                        <a:gd name="T26" fmla="*/ 141 w 184"/>
                        <a:gd name="T27" fmla="*/ 43 h 82"/>
                        <a:gd name="T28" fmla="*/ 118 w 184"/>
                        <a:gd name="T29" fmla="*/ 39 h 82"/>
                        <a:gd name="T30" fmla="*/ 105 w 184"/>
                        <a:gd name="T31" fmla="*/ 48 h 82"/>
                        <a:gd name="T32" fmla="*/ 91 w 184"/>
                        <a:gd name="T33" fmla="*/ 67 h 82"/>
                        <a:gd name="T34" fmla="*/ 66 w 184"/>
                        <a:gd name="T35" fmla="*/ 62 h 82"/>
                        <a:gd name="T36" fmla="*/ 54 w 184"/>
                        <a:gd name="T37" fmla="*/ 56 h 82"/>
                        <a:gd name="T38" fmla="*/ 45 w 184"/>
                        <a:gd name="T39" fmla="*/ 63 h 82"/>
                        <a:gd name="T40" fmla="*/ 32 w 184"/>
                        <a:gd name="T41" fmla="*/ 76 h 82"/>
                        <a:gd name="T42" fmla="*/ 13 w 184"/>
                        <a:gd name="T43" fmla="*/ 82 h 8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4"/>
                        <a:gd name="T67" fmla="*/ 0 h 82"/>
                        <a:gd name="T68" fmla="*/ 184 w 184"/>
                        <a:gd name="T69" fmla="*/ 82 h 8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4" h="82">
                          <a:moveTo>
                            <a:pt x="13" y="82"/>
                          </a:moveTo>
                          <a:lnTo>
                            <a:pt x="0" y="71"/>
                          </a:lnTo>
                          <a:lnTo>
                            <a:pt x="0" y="45"/>
                          </a:lnTo>
                          <a:lnTo>
                            <a:pt x="16" y="17"/>
                          </a:lnTo>
                          <a:lnTo>
                            <a:pt x="36" y="9"/>
                          </a:lnTo>
                          <a:lnTo>
                            <a:pt x="61" y="22"/>
                          </a:lnTo>
                          <a:lnTo>
                            <a:pt x="86" y="19"/>
                          </a:lnTo>
                          <a:lnTo>
                            <a:pt x="102" y="0"/>
                          </a:lnTo>
                          <a:lnTo>
                            <a:pt x="123" y="2"/>
                          </a:lnTo>
                          <a:lnTo>
                            <a:pt x="155" y="15"/>
                          </a:lnTo>
                          <a:lnTo>
                            <a:pt x="182" y="13"/>
                          </a:lnTo>
                          <a:lnTo>
                            <a:pt x="184" y="32"/>
                          </a:lnTo>
                          <a:lnTo>
                            <a:pt x="175" y="45"/>
                          </a:lnTo>
                          <a:lnTo>
                            <a:pt x="141" y="43"/>
                          </a:lnTo>
                          <a:lnTo>
                            <a:pt x="118" y="39"/>
                          </a:lnTo>
                          <a:lnTo>
                            <a:pt x="105" y="48"/>
                          </a:lnTo>
                          <a:lnTo>
                            <a:pt x="91" y="67"/>
                          </a:lnTo>
                          <a:lnTo>
                            <a:pt x="66" y="62"/>
                          </a:lnTo>
                          <a:lnTo>
                            <a:pt x="54" y="56"/>
                          </a:lnTo>
                          <a:lnTo>
                            <a:pt x="45" y="63"/>
                          </a:lnTo>
                          <a:lnTo>
                            <a:pt x="32" y="76"/>
                          </a:lnTo>
                          <a:lnTo>
                            <a:pt x="13" y="82"/>
                          </a:lnTo>
                          <a:close/>
                        </a:path>
                      </a:pathLst>
                    </a:custGeom>
                    <a:solidFill>
                      <a:schemeClr val="accent2"/>
                    </a:solidFill>
                    <a:ln w="9525">
                      <a:noFill/>
                      <a:round/>
                      <a:headEnd/>
                      <a:tailEnd/>
                    </a:ln>
                  </p:spPr>
                  <p:txBody>
                    <a:bodyPr>
                      <a:prstTxWarp prst="textNoShape">
                        <a:avLst/>
                      </a:prstTxWarp>
                    </a:bodyPr>
                    <a:lstStyle/>
                    <a:p>
                      <a:endParaRPr lang="en-US"/>
                    </a:p>
                  </p:txBody>
                </p:sp>
                <p:sp>
                  <p:nvSpPr>
                    <p:cNvPr id="52248" name="Freeform 14"/>
                    <p:cNvSpPr>
                      <a:spLocks/>
                    </p:cNvSpPr>
                    <p:nvPr/>
                  </p:nvSpPr>
                  <p:spPr bwMode="auto">
                    <a:xfrm>
                      <a:off x="1654" y="1193"/>
                      <a:ext cx="178" cy="114"/>
                    </a:xfrm>
                    <a:custGeom>
                      <a:avLst/>
                      <a:gdLst>
                        <a:gd name="T0" fmla="*/ 23 w 178"/>
                        <a:gd name="T1" fmla="*/ 114 h 114"/>
                        <a:gd name="T2" fmla="*/ 11 w 178"/>
                        <a:gd name="T3" fmla="*/ 108 h 114"/>
                        <a:gd name="T4" fmla="*/ 0 w 178"/>
                        <a:gd name="T5" fmla="*/ 79 h 114"/>
                        <a:gd name="T6" fmla="*/ 11 w 178"/>
                        <a:gd name="T7" fmla="*/ 51 h 114"/>
                        <a:gd name="T8" fmla="*/ 27 w 178"/>
                        <a:gd name="T9" fmla="*/ 39 h 114"/>
                        <a:gd name="T10" fmla="*/ 56 w 178"/>
                        <a:gd name="T11" fmla="*/ 42 h 114"/>
                        <a:gd name="T12" fmla="*/ 76 w 178"/>
                        <a:gd name="T13" fmla="*/ 35 h 114"/>
                        <a:gd name="T14" fmla="*/ 90 w 178"/>
                        <a:gd name="T15" fmla="*/ 13 h 114"/>
                        <a:gd name="T16" fmla="*/ 111 w 178"/>
                        <a:gd name="T17" fmla="*/ 4 h 114"/>
                        <a:gd name="T18" fmla="*/ 146 w 178"/>
                        <a:gd name="T19" fmla="*/ 9 h 114"/>
                        <a:gd name="T20" fmla="*/ 171 w 178"/>
                        <a:gd name="T21" fmla="*/ 0 h 114"/>
                        <a:gd name="T22" fmla="*/ 178 w 178"/>
                        <a:gd name="T23" fmla="*/ 17 h 114"/>
                        <a:gd name="T24" fmla="*/ 171 w 178"/>
                        <a:gd name="T25" fmla="*/ 33 h 114"/>
                        <a:gd name="T26" fmla="*/ 140 w 178"/>
                        <a:gd name="T27" fmla="*/ 42 h 114"/>
                        <a:gd name="T28" fmla="*/ 120 w 178"/>
                        <a:gd name="T29" fmla="*/ 40 h 114"/>
                        <a:gd name="T30" fmla="*/ 108 w 178"/>
                        <a:gd name="T31" fmla="*/ 57 h 114"/>
                        <a:gd name="T32" fmla="*/ 97 w 178"/>
                        <a:gd name="T33" fmla="*/ 79 h 114"/>
                        <a:gd name="T34" fmla="*/ 72 w 178"/>
                        <a:gd name="T35" fmla="*/ 81 h 114"/>
                        <a:gd name="T36" fmla="*/ 59 w 178"/>
                        <a:gd name="T37" fmla="*/ 79 h 114"/>
                        <a:gd name="T38" fmla="*/ 47 w 178"/>
                        <a:gd name="T39" fmla="*/ 88 h 114"/>
                        <a:gd name="T40" fmla="*/ 41 w 178"/>
                        <a:gd name="T41" fmla="*/ 99 h 114"/>
                        <a:gd name="T42" fmla="*/ 23 w 178"/>
                        <a:gd name="T43" fmla="*/ 114 h 11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8"/>
                        <a:gd name="T67" fmla="*/ 0 h 114"/>
                        <a:gd name="T68" fmla="*/ 178 w 178"/>
                        <a:gd name="T69" fmla="*/ 114 h 11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8" h="114">
                          <a:moveTo>
                            <a:pt x="23" y="114"/>
                          </a:moveTo>
                          <a:lnTo>
                            <a:pt x="11" y="108"/>
                          </a:lnTo>
                          <a:lnTo>
                            <a:pt x="0" y="79"/>
                          </a:lnTo>
                          <a:lnTo>
                            <a:pt x="11" y="51"/>
                          </a:lnTo>
                          <a:lnTo>
                            <a:pt x="27" y="39"/>
                          </a:lnTo>
                          <a:lnTo>
                            <a:pt x="56" y="42"/>
                          </a:lnTo>
                          <a:lnTo>
                            <a:pt x="76" y="35"/>
                          </a:lnTo>
                          <a:lnTo>
                            <a:pt x="90" y="13"/>
                          </a:lnTo>
                          <a:lnTo>
                            <a:pt x="111" y="4"/>
                          </a:lnTo>
                          <a:lnTo>
                            <a:pt x="146" y="9"/>
                          </a:lnTo>
                          <a:lnTo>
                            <a:pt x="171" y="0"/>
                          </a:lnTo>
                          <a:lnTo>
                            <a:pt x="178" y="17"/>
                          </a:lnTo>
                          <a:lnTo>
                            <a:pt x="171" y="33"/>
                          </a:lnTo>
                          <a:lnTo>
                            <a:pt x="140" y="42"/>
                          </a:lnTo>
                          <a:lnTo>
                            <a:pt x="120" y="40"/>
                          </a:lnTo>
                          <a:lnTo>
                            <a:pt x="108" y="57"/>
                          </a:lnTo>
                          <a:lnTo>
                            <a:pt x="97" y="79"/>
                          </a:lnTo>
                          <a:lnTo>
                            <a:pt x="72" y="81"/>
                          </a:lnTo>
                          <a:lnTo>
                            <a:pt x="59" y="79"/>
                          </a:lnTo>
                          <a:lnTo>
                            <a:pt x="47" y="88"/>
                          </a:lnTo>
                          <a:lnTo>
                            <a:pt x="41" y="99"/>
                          </a:lnTo>
                          <a:lnTo>
                            <a:pt x="23" y="114"/>
                          </a:lnTo>
                          <a:close/>
                        </a:path>
                      </a:pathLst>
                    </a:custGeom>
                    <a:solidFill>
                      <a:schemeClr val="accent2"/>
                    </a:solidFill>
                    <a:ln w="9525">
                      <a:noFill/>
                      <a:round/>
                      <a:headEnd/>
                      <a:tailEnd/>
                    </a:ln>
                  </p:spPr>
                  <p:txBody>
                    <a:bodyPr>
                      <a:prstTxWarp prst="textNoShape">
                        <a:avLst/>
                      </a:prstTxWarp>
                    </a:bodyPr>
                    <a:lstStyle/>
                    <a:p>
                      <a:endParaRPr lang="en-US"/>
                    </a:p>
                  </p:txBody>
                </p:sp>
                <p:sp>
                  <p:nvSpPr>
                    <p:cNvPr id="52249" name="Freeform 15"/>
                    <p:cNvSpPr>
                      <a:spLocks/>
                    </p:cNvSpPr>
                    <p:nvPr/>
                  </p:nvSpPr>
                  <p:spPr bwMode="auto">
                    <a:xfrm>
                      <a:off x="1630" y="1154"/>
                      <a:ext cx="161" cy="138"/>
                    </a:xfrm>
                    <a:custGeom>
                      <a:avLst/>
                      <a:gdLst>
                        <a:gd name="T0" fmla="*/ 31 w 161"/>
                        <a:gd name="T1" fmla="*/ 138 h 138"/>
                        <a:gd name="T2" fmla="*/ 16 w 161"/>
                        <a:gd name="T3" fmla="*/ 133 h 138"/>
                        <a:gd name="T4" fmla="*/ 0 w 161"/>
                        <a:gd name="T5" fmla="*/ 109 h 138"/>
                        <a:gd name="T6" fmla="*/ 5 w 161"/>
                        <a:gd name="T7" fmla="*/ 78 h 138"/>
                        <a:gd name="T8" fmla="*/ 16 w 161"/>
                        <a:gd name="T9" fmla="*/ 65 h 138"/>
                        <a:gd name="T10" fmla="*/ 43 w 161"/>
                        <a:gd name="T11" fmla="*/ 62 h 138"/>
                        <a:gd name="T12" fmla="*/ 65 w 161"/>
                        <a:gd name="T13" fmla="*/ 51 h 138"/>
                        <a:gd name="T14" fmla="*/ 72 w 161"/>
                        <a:gd name="T15" fmla="*/ 25 h 138"/>
                        <a:gd name="T16" fmla="*/ 92 w 161"/>
                        <a:gd name="T17" fmla="*/ 15 h 138"/>
                        <a:gd name="T18" fmla="*/ 127 w 161"/>
                        <a:gd name="T19" fmla="*/ 13 h 138"/>
                        <a:gd name="T20" fmla="*/ 148 w 161"/>
                        <a:gd name="T21" fmla="*/ 0 h 138"/>
                        <a:gd name="T22" fmla="*/ 161 w 161"/>
                        <a:gd name="T23" fmla="*/ 13 h 138"/>
                        <a:gd name="T24" fmla="*/ 156 w 161"/>
                        <a:gd name="T25" fmla="*/ 25 h 138"/>
                        <a:gd name="T26" fmla="*/ 128 w 161"/>
                        <a:gd name="T27" fmla="*/ 44 h 138"/>
                        <a:gd name="T28" fmla="*/ 107 w 161"/>
                        <a:gd name="T29" fmla="*/ 49 h 138"/>
                        <a:gd name="T30" fmla="*/ 99 w 161"/>
                        <a:gd name="T31" fmla="*/ 65 h 138"/>
                        <a:gd name="T32" fmla="*/ 94 w 161"/>
                        <a:gd name="T33" fmla="*/ 91 h 138"/>
                        <a:gd name="T34" fmla="*/ 69 w 161"/>
                        <a:gd name="T35" fmla="*/ 98 h 138"/>
                        <a:gd name="T36" fmla="*/ 54 w 161"/>
                        <a:gd name="T37" fmla="*/ 94 h 138"/>
                        <a:gd name="T38" fmla="*/ 45 w 161"/>
                        <a:gd name="T39" fmla="*/ 105 h 138"/>
                        <a:gd name="T40" fmla="*/ 40 w 161"/>
                        <a:gd name="T41" fmla="*/ 123 h 138"/>
                        <a:gd name="T42" fmla="*/ 31 w 161"/>
                        <a:gd name="T43" fmla="*/ 138 h 13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1"/>
                        <a:gd name="T67" fmla="*/ 0 h 138"/>
                        <a:gd name="T68" fmla="*/ 161 w 161"/>
                        <a:gd name="T69" fmla="*/ 138 h 13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1" h="138">
                          <a:moveTo>
                            <a:pt x="31" y="138"/>
                          </a:moveTo>
                          <a:lnTo>
                            <a:pt x="16" y="133"/>
                          </a:lnTo>
                          <a:lnTo>
                            <a:pt x="0" y="109"/>
                          </a:lnTo>
                          <a:lnTo>
                            <a:pt x="5" y="78"/>
                          </a:lnTo>
                          <a:lnTo>
                            <a:pt x="16" y="65"/>
                          </a:lnTo>
                          <a:lnTo>
                            <a:pt x="43" y="62"/>
                          </a:lnTo>
                          <a:lnTo>
                            <a:pt x="65" y="51"/>
                          </a:lnTo>
                          <a:lnTo>
                            <a:pt x="72" y="25"/>
                          </a:lnTo>
                          <a:lnTo>
                            <a:pt x="92" y="15"/>
                          </a:lnTo>
                          <a:lnTo>
                            <a:pt x="127" y="13"/>
                          </a:lnTo>
                          <a:lnTo>
                            <a:pt x="148" y="0"/>
                          </a:lnTo>
                          <a:lnTo>
                            <a:pt x="161" y="13"/>
                          </a:lnTo>
                          <a:lnTo>
                            <a:pt x="156" y="25"/>
                          </a:lnTo>
                          <a:lnTo>
                            <a:pt x="128" y="44"/>
                          </a:lnTo>
                          <a:lnTo>
                            <a:pt x="107" y="49"/>
                          </a:lnTo>
                          <a:lnTo>
                            <a:pt x="99" y="65"/>
                          </a:lnTo>
                          <a:lnTo>
                            <a:pt x="94" y="91"/>
                          </a:lnTo>
                          <a:lnTo>
                            <a:pt x="69" y="98"/>
                          </a:lnTo>
                          <a:lnTo>
                            <a:pt x="54" y="94"/>
                          </a:lnTo>
                          <a:lnTo>
                            <a:pt x="45" y="105"/>
                          </a:lnTo>
                          <a:lnTo>
                            <a:pt x="40" y="123"/>
                          </a:lnTo>
                          <a:lnTo>
                            <a:pt x="31" y="138"/>
                          </a:lnTo>
                          <a:close/>
                        </a:path>
                      </a:pathLst>
                    </a:custGeom>
                    <a:solidFill>
                      <a:schemeClr val="accent2"/>
                    </a:solidFill>
                    <a:ln w="9525">
                      <a:noFill/>
                      <a:round/>
                      <a:headEnd/>
                      <a:tailEnd/>
                    </a:ln>
                  </p:spPr>
                  <p:txBody>
                    <a:bodyPr>
                      <a:prstTxWarp prst="textNoShape">
                        <a:avLst/>
                      </a:prstTxWarp>
                    </a:bodyPr>
                    <a:lstStyle/>
                    <a:p>
                      <a:endParaRPr lang="en-US"/>
                    </a:p>
                  </p:txBody>
                </p:sp>
                <p:sp>
                  <p:nvSpPr>
                    <p:cNvPr id="52250" name="Freeform 16"/>
                    <p:cNvSpPr>
                      <a:spLocks/>
                    </p:cNvSpPr>
                    <p:nvPr/>
                  </p:nvSpPr>
                  <p:spPr bwMode="auto">
                    <a:xfrm>
                      <a:off x="1590" y="1104"/>
                      <a:ext cx="123" cy="174"/>
                    </a:xfrm>
                    <a:custGeom>
                      <a:avLst/>
                      <a:gdLst>
                        <a:gd name="T0" fmla="*/ 48 w 123"/>
                        <a:gd name="T1" fmla="*/ 172 h 174"/>
                        <a:gd name="T2" fmla="*/ 31 w 123"/>
                        <a:gd name="T3" fmla="*/ 174 h 174"/>
                        <a:gd name="T4" fmla="*/ 9 w 123"/>
                        <a:gd name="T5" fmla="*/ 158 h 174"/>
                        <a:gd name="T6" fmla="*/ 0 w 123"/>
                        <a:gd name="T7" fmla="*/ 131 h 174"/>
                        <a:gd name="T8" fmla="*/ 4 w 123"/>
                        <a:gd name="T9" fmla="*/ 113 h 174"/>
                        <a:gd name="T10" fmla="*/ 29 w 123"/>
                        <a:gd name="T11" fmla="*/ 97 h 174"/>
                        <a:gd name="T12" fmla="*/ 46 w 123"/>
                        <a:gd name="T13" fmla="*/ 79 h 174"/>
                        <a:gd name="T14" fmla="*/ 46 w 123"/>
                        <a:gd name="T15" fmla="*/ 52 h 174"/>
                        <a:gd name="T16" fmla="*/ 59 w 123"/>
                        <a:gd name="T17" fmla="*/ 39 h 174"/>
                        <a:gd name="T18" fmla="*/ 90 w 123"/>
                        <a:gd name="T19" fmla="*/ 22 h 174"/>
                        <a:gd name="T20" fmla="*/ 106 w 123"/>
                        <a:gd name="T21" fmla="*/ 0 h 174"/>
                        <a:gd name="T22" fmla="*/ 121 w 123"/>
                        <a:gd name="T23" fmla="*/ 7 h 174"/>
                        <a:gd name="T24" fmla="*/ 123 w 123"/>
                        <a:gd name="T25" fmla="*/ 22 h 174"/>
                        <a:gd name="T26" fmla="*/ 105 w 123"/>
                        <a:gd name="T27" fmla="*/ 47 h 174"/>
                        <a:gd name="T28" fmla="*/ 84 w 123"/>
                        <a:gd name="T29" fmla="*/ 61 h 174"/>
                        <a:gd name="T30" fmla="*/ 86 w 123"/>
                        <a:gd name="T31" fmla="*/ 81 h 174"/>
                        <a:gd name="T32" fmla="*/ 90 w 123"/>
                        <a:gd name="T33" fmla="*/ 104 h 174"/>
                        <a:gd name="T34" fmla="*/ 68 w 123"/>
                        <a:gd name="T35" fmla="*/ 118 h 174"/>
                        <a:gd name="T36" fmla="*/ 59 w 123"/>
                        <a:gd name="T37" fmla="*/ 124 h 174"/>
                        <a:gd name="T38" fmla="*/ 51 w 123"/>
                        <a:gd name="T39" fmla="*/ 138 h 174"/>
                        <a:gd name="T40" fmla="*/ 50 w 123"/>
                        <a:gd name="T41" fmla="*/ 152 h 174"/>
                        <a:gd name="T42" fmla="*/ 48 w 123"/>
                        <a:gd name="T43" fmla="*/ 172 h 17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3"/>
                        <a:gd name="T67" fmla="*/ 0 h 174"/>
                        <a:gd name="T68" fmla="*/ 123 w 123"/>
                        <a:gd name="T69" fmla="*/ 174 h 17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3" h="174">
                          <a:moveTo>
                            <a:pt x="48" y="172"/>
                          </a:moveTo>
                          <a:lnTo>
                            <a:pt x="31" y="174"/>
                          </a:lnTo>
                          <a:lnTo>
                            <a:pt x="9" y="158"/>
                          </a:lnTo>
                          <a:lnTo>
                            <a:pt x="0" y="131"/>
                          </a:lnTo>
                          <a:lnTo>
                            <a:pt x="4" y="113"/>
                          </a:lnTo>
                          <a:lnTo>
                            <a:pt x="29" y="97"/>
                          </a:lnTo>
                          <a:lnTo>
                            <a:pt x="46" y="79"/>
                          </a:lnTo>
                          <a:lnTo>
                            <a:pt x="46" y="52"/>
                          </a:lnTo>
                          <a:lnTo>
                            <a:pt x="59" y="39"/>
                          </a:lnTo>
                          <a:lnTo>
                            <a:pt x="90" y="22"/>
                          </a:lnTo>
                          <a:lnTo>
                            <a:pt x="106" y="0"/>
                          </a:lnTo>
                          <a:lnTo>
                            <a:pt x="121" y="7"/>
                          </a:lnTo>
                          <a:lnTo>
                            <a:pt x="123" y="22"/>
                          </a:lnTo>
                          <a:lnTo>
                            <a:pt x="105" y="47"/>
                          </a:lnTo>
                          <a:lnTo>
                            <a:pt x="84" y="61"/>
                          </a:lnTo>
                          <a:lnTo>
                            <a:pt x="86" y="81"/>
                          </a:lnTo>
                          <a:lnTo>
                            <a:pt x="90" y="104"/>
                          </a:lnTo>
                          <a:lnTo>
                            <a:pt x="68" y="118"/>
                          </a:lnTo>
                          <a:lnTo>
                            <a:pt x="59" y="124"/>
                          </a:lnTo>
                          <a:lnTo>
                            <a:pt x="51" y="138"/>
                          </a:lnTo>
                          <a:lnTo>
                            <a:pt x="50" y="152"/>
                          </a:lnTo>
                          <a:lnTo>
                            <a:pt x="48" y="172"/>
                          </a:lnTo>
                          <a:close/>
                        </a:path>
                      </a:pathLst>
                    </a:custGeom>
                    <a:solidFill>
                      <a:schemeClr val="accent2"/>
                    </a:solidFill>
                    <a:ln w="9525">
                      <a:noFill/>
                      <a:round/>
                      <a:headEnd/>
                      <a:tailEnd/>
                    </a:ln>
                  </p:spPr>
                  <p:txBody>
                    <a:bodyPr>
                      <a:prstTxWarp prst="textNoShape">
                        <a:avLst/>
                      </a:prstTxWarp>
                    </a:bodyPr>
                    <a:lstStyle/>
                    <a:p>
                      <a:endParaRPr lang="en-US"/>
                    </a:p>
                  </p:txBody>
                </p:sp>
              </p:grpSp>
            </p:grpSp>
            <p:grpSp>
              <p:nvGrpSpPr>
                <p:cNvPr id="52234" name="Group 17"/>
                <p:cNvGrpSpPr>
                  <a:grpSpLocks/>
                </p:cNvGrpSpPr>
                <p:nvPr/>
              </p:nvGrpSpPr>
              <p:grpSpPr bwMode="auto">
                <a:xfrm rot="4286940" flipH="1">
                  <a:off x="1038" y="766"/>
                  <a:ext cx="141" cy="50"/>
                  <a:chOff x="4032" y="2817"/>
                  <a:chExt cx="417" cy="635"/>
                </a:xfrm>
              </p:grpSpPr>
              <p:sp>
                <p:nvSpPr>
                  <p:cNvPr id="52238" name="Oval 18"/>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52239" name="Oval 19"/>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nvGrpSpPr>
                <p:cNvPr id="52235" name="Group 20"/>
                <p:cNvGrpSpPr>
                  <a:grpSpLocks/>
                </p:cNvGrpSpPr>
                <p:nvPr/>
              </p:nvGrpSpPr>
              <p:grpSpPr bwMode="auto">
                <a:xfrm rot="4286940" flipH="1">
                  <a:off x="962" y="766"/>
                  <a:ext cx="141" cy="50"/>
                  <a:chOff x="4032" y="2817"/>
                  <a:chExt cx="417" cy="635"/>
                </a:xfrm>
              </p:grpSpPr>
              <p:sp>
                <p:nvSpPr>
                  <p:cNvPr id="52236" name="Oval 21"/>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52237" name="Oval 22"/>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sp>
            <p:nvSpPr>
              <p:cNvPr id="52232" name="Oval 23"/>
              <p:cNvSpPr>
                <a:spLocks noChangeArrowheads="1"/>
              </p:cNvSpPr>
              <p:nvPr/>
            </p:nvSpPr>
            <p:spPr bwMode="auto">
              <a:xfrm>
                <a:off x="1098" y="1008"/>
                <a:ext cx="198" cy="74"/>
              </a:xfrm>
              <a:prstGeom prst="ellipse">
                <a:avLst/>
              </a:prstGeom>
              <a:solidFill>
                <a:schemeClr val="bg1"/>
              </a:solidFill>
              <a:ln w="12700" cap="sq">
                <a:noFill/>
                <a:round/>
                <a:headEnd type="none" w="sm" len="sm"/>
                <a:tailEnd type="none" w="sm" len="sm"/>
              </a:ln>
            </p:spPr>
            <p:txBody>
              <a:bodyPr lIns="274320" rIns="274320" anchor="ctr">
                <a:prstTxWarp prst="textNoShape">
                  <a:avLst/>
                </a:prstTxWarp>
              </a:bodyPr>
              <a:lstStyle/>
              <a:p>
                <a:pPr algn="ctr">
                  <a:spcBef>
                    <a:spcPct val="0"/>
                  </a:spcBef>
                </a:pPr>
                <a:endParaRPr lang="en-US" sz="2400"/>
              </a:p>
            </p:txBody>
          </p:sp>
        </p:grpSp>
        <p:sp>
          <p:nvSpPr>
            <p:cNvPr id="52229" name="Freeform 24"/>
            <p:cNvSpPr>
              <a:spLocks noChangeAspect="1"/>
            </p:cNvSpPr>
            <p:nvPr/>
          </p:nvSpPr>
          <p:spPr bwMode="auto">
            <a:xfrm>
              <a:off x="1153" y="2448"/>
              <a:ext cx="446" cy="375"/>
            </a:xfrm>
            <a:custGeom>
              <a:avLst/>
              <a:gdLst>
                <a:gd name="T0" fmla="*/ 194 w 446"/>
                <a:gd name="T1" fmla="*/ 93 h 375"/>
                <a:gd name="T2" fmla="*/ 183 w 446"/>
                <a:gd name="T3" fmla="*/ 57 h 375"/>
                <a:gd name="T4" fmla="*/ 164 w 446"/>
                <a:gd name="T5" fmla="*/ 22 h 375"/>
                <a:gd name="T6" fmla="*/ 131 w 446"/>
                <a:gd name="T7" fmla="*/ 0 h 375"/>
                <a:gd name="T8" fmla="*/ 93 w 446"/>
                <a:gd name="T9" fmla="*/ 0 h 375"/>
                <a:gd name="T10" fmla="*/ 54 w 446"/>
                <a:gd name="T11" fmla="*/ 13 h 375"/>
                <a:gd name="T12" fmla="*/ 2 w 446"/>
                <a:gd name="T13" fmla="*/ 57 h 375"/>
                <a:gd name="T14" fmla="*/ 0 w 446"/>
                <a:gd name="T15" fmla="*/ 79 h 375"/>
                <a:gd name="T16" fmla="*/ 16 w 446"/>
                <a:gd name="T17" fmla="*/ 115 h 375"/>
                <a:gd name="T18" fmla="*/ 68 w 446"/>
                <a:gd name="T19" fmla="*/ 159 h 375"/>
                <a:gd name="T20" fmla="*/ 68 w 446"/>
                <a:gd name="T21" fmla="*/ 177 h 375"/>
                <a:gd name="T22" fmla="*/ 46 w 446"/>
                <a:gd name="T23" fmla="*/ 203 h 375"/>
                <a:gd name="T24" fmla="*/ 49 w 446"/>
                <a:gd name="T25" fmla="*/ 225 h 375"/>
                <a:gd name="T26" fmla="*/ 63 w 446"/>
                <a:gd name="T27" fmla="*/ 234 h 375"/>
                <a:gd name="T28" fmla="*/ 80 w 446"/>
                <a:gd name="T29" fmla="*/ 243 h 375"/>
                <a:gd name="T30" fmla="*/ 80 w 446"/>
                <a:gd name="T31" fmla="*/ 265 h 375"/>
                <a:gd name="T32" fmla="*/ 52 w 446"/>
                <a:gd name="T33" fmla="*/ 305 h 375"/>
                <a:gd name="T34" fmla="*/ 54 w 446"/>
                <a:gd name="T35" fmla="*/ 322 h 375"/>
                <a:gd name="T36" fmla="*/ 82 w 446"/>
                <a:gd name="T37" fmla="*/ 344 h 375"/>
                <a:gd name="T38" fmla="*/ 123 w 446"/>
                <a:gd name="T39" fmla="*/ 327 h 375"/>
                <a:gd name="T40" fmla="*/ 142 w 446"/>
                <a:gd name="T41" fmla="*/ 331 h 375"/>
                <a:gd name="T42" fmla="*/ 189 w 446"/>
                <a:gd name="T43" fmla="*/ 340 h 375"/>
                <a:gd name="T44" fmla="*/ 232 w 446"/>
                <a:gd name="T45" fmla="*/ 366 h 375"/>
                <a:gd name="T46" fmla="*/ 259 w 446"/>
                <a:gd name="T47" fmla="*/ 375 h 375"/>
                <a:gd name="T48" fmla="*/ 355 w 446"/>
                <a:gd name="T49" fmla="*/ 356 h 375"/>
                <a:gd name="T50" fmla="*/ 446 w 446"/>
                <a:gd name="T51" fmla="*/ 273 h 375"/>
                <a:gd name="T52" fmla="*/ 408 w 446"/>
                <a:gd name="T53" fmla="*/ 349 h 375"/>
                <a:gd name="T54" fmla="*/ 325 w 446"/>
                <a:gd name="T55" fmla="*/ 364 h 375"/>
                <a:gd name="T56" fmla="*/ 431 w 446"/>
                <a:gd name="T57" fmla="*/ 303 h 375"/>
                <a:gd name="T58" fmla="*/ 393 w 446"/>
                <a:gd name="T59" fmla="*/ 273 h 375"/>
                <a:gd name="T60" fmla="*/ 281 w 446"/>
                <a:gd name="T61" fmla="*/ 260 h 375"/>
                <a:gd name="T62" fmla="*/ 197 w 446"/>
                <a:gd name="T63" fmla="*/ 247 h 375"/>
                <a:gd name="T64" fmla="*/ 153 w 446"/>
                <a:gd name="T65" fmla="*/ 238 h 375"/>
                <a:gd name="T66" fmla="*/ 161 w 446"/>
                <a:gd name="T67" fmla="*/ 221 h 375"/>
                <a:gd name="T68" fmla="*/ 186 w 446"/>
                <a:gd name="T69" fmla="*/ 199 h 375"/>
                <a:gd name="T70" fmla="*/ 180 w 446"/>
                <a:gd name="T71" fmla="*/ 172 h 375"/>
                <a:gd name="T72" fmla="*/ 156 w 446"/>
                <a:gd name="T73" fmla="*/ 146 h 375"/>
                <a:gd name="T74" fmla="*/ 156 w 446"/>
                <a:gd name="T75" fmla="*/ 124 h 375"/>
                <a:gd name="T76" fmla="*/ 169 w 446"/>
                <a:gd name="T77" fmla="*/ 75 h 375"/>
                <a:gd name="T78" fmla="*/ 147 w 446"/>
                <a:gd name="T79" fmla="*/ 167 h 37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46"/>
                <a:gd name="T121" fmla="*/ 0 h 375"/>
                <a:gd name="T122" fmla="*/ 446 w 446"/>
                <a:gd name="T123" fmla="*/ 375 h 37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46" h="375">
                  <a:moveTo>
                    <a:pt x="194" y="93"/>
                  </a:moveTo>
                  <a:lnTo>
                    <a:pt x="183" y="57"/>
                  </a:lnTo>
                  <a:lnTo>
                    <a:pt x="164" y="22"/>
                  </a:lnTo>
                  <a:lnTo>
                    <a:pt x="131" y="0"/>
                  </a:lnTo>
                  <a:lnTo>
                    <a:pt x="93" y="0"/>
                  </a:lnTo>
                  <a:lnTo>
                    <a:pt x="54" y="13"/>
                  </a:lnTo>
                  <a:lnTo>
                    <a:pt x="2" y="57"/>
                  </a:lnTo>
                  <a:lnTo>
                    <a:pt x="0" y="79"/>
                  </a:lnTo>
                  <a:lnTo>
                    <a:pt x="16" y="115"/>
                  </a:lnTo>
                  <a:lnTo>
                    <a:pt x="68" y="159"/>
                  </a:lnTo>
                  <a:lnTo>
                    <a:pt x="68" y="177"/>
                  </a:lnTo>
                  <a:lnTo>
                    <a:pt x="46" y="203"/>
                  </a:lnTo>
                  <a:lnTo>
                    <a:pt x="49" y="225"/>
                  </a:lnTo>
                  <a:lnTo>
                    <a:pt x="63" y="234"/>
                  </a:lnTo>
                  <a:lnTo>
                    <a:pt x="80" y="243"/>
                  </a:lnTo>
                  <a:lnTo>
                    <a:pt x="80" y="265"/>
                  </a:lnTo>
                  <a:lnTo>
                    <a:pt x="52" y="305"/>
                  </a:lnTo>
                  <a:lnTo>
                    <a:pt x="54" y="322"/>
                  </a:lnTo>
                  <a:lnTo>
                    <a:pt x="82" y="344"/>
                  </a:lnTo>
                  <a:lnTo>
                    <a:pt x="123" y="327"/>
                  </a:lnTo>
                  <a:lnTo>
                    <a:pt x="142" y="331"/>
                  </a:lnTo>
                  <a:lnTo>
                    <a:pt x="189" y="340"/>
                  </a:lnTo>
                  <a:lnTo>
                    <a:pt x="232" y="366"/>
                  </a:lnTo>
                  <a:lnTo>
                    <a:pt x="259" y="375"/>
                  </a:lnTo>
                  <a:lnTo>
                    <a:pt x="355" y="356"/>
                  </a:lnTo>
                  <a:lnTo>
                    <a:pt x="446" y="273"/>
                  </a:lnTo>
                  <a:lnTo>
                    <a:pt x="408" y="349"/>
                  </a:lnTo>
                  <a:lnTo>
                    <a:pt x="325" y="364"/>
                  </a:lnTo>
                  <a:lnTo>
                    <a:pt x="431" y="303"/>
                  </a:lnTo>
                  <a:lnTo>
                    <a:pt x="393" y="273"/>
                  </a:lnTo>
                  <a:lnTo>
                    <a:pt x="281" y="260"/>
                  </a:lnTo>
                  <a:lnTo>
                    <a:pt x="197" y="247"/>
                  </a:lnTo>
                  <a:lnTo>
                    <a:pt x="153" y="238"/>
                  </a:lnTo>
                  <a:lnTo>
                    <a:pt x="161" y="221"/>
                  </a:lnTo>
                  <a:lnTo>
                    <a:pt x="186" y="199"/>
                  </a:lnTo>
                  <a:lnTo>
                    <a:pt x="180" y="172"/>
                  </a:lnTo>
                  <a:lnTo>
                    <a:pt x="156" y="146"/>
                  </a:lnTo>
                  <a:lnTo>
                    <a:pt x="156" y="124"/>
                  </a:lnTo>
                  <a:lnTo>
                    <a:pt x="169" y="75"/>
                  </a:lnTo>
                  <a:lnTo>
                    <a:pt x="147" y="167"/>
                  </a:lnTo>
                </a:path>
              </a:pathLst>
            </a:custGeom>
            <a:solidFill>
              <a:schemeClr val="accent1"/>
            </a:solidFill>
            <a:ln w="9525">
              <a:noFill/>
              <a:round/>
              <a:headEnd/>
              <a:tailEnd/>
            </a:ln>
          </p:spPr>
          <p:txBody>
            <a:bodyPr>
              <a:prstTxWarp prst="textNoShape">
                <a:avLst/>
              </a:prstTxWarp>
            </a:bodyPr>
            <a:lstStyle/>
            <a:p>
              <a:endParaRPr lang="en-US"/>
            </a:p>
          </p:txBody>
        </p:sp>
        <p:sp>
          <p:nvSpPr>
            <p:cNvPr id="52230" name="Freeform 25"/>
            <p:cNvSpPr>
              <a:spLocks/>
            </p:cNvSpPr>
            <p:nvPr/>
          </p:nvSpPr>
          <p:spPr bwMode="auto">
            <a:xfrm>
              <a:off x="1440" y="2304"/>
              <a:ext cx="470" cy="320"/>
            </a:xfrm>
            <a:custGeom>
              <a:avLst/>
              <a:gdLst>
                <a:gd name="T0" fmla="*/ 88 w 470"/>
                <a:gd name="T1" fmla="*/ 0 h 320"/>
                <a:gd name="T2" fmla="*/ 48 w 470"/>
                <a:gd name="T3" fmla="*/ 9 h 320"/>
                <a:gd name="T4" fmla="*/ 13 w 470"/>
                <a:gd name="T5" fmla="*/ 77 h 320"/>
                <a:gd name="T6" fmla="*/ 0 w 470"/>
                <a:gd name="T7" fmla="*/ 133 h 320"/>
                <a:gd name="T8" fmla="*/ 8 w 470"/>
                <a:gd name="T9" fmla="*/ 133 h 320"/>
                <a:gd name="T10" fmla="*/ 19 w 470"/>
                <a:gd name="T11" fmla="*/ 124 h 320"/>
                <a:gd name="T12" fmla="*/ 31 w 470"/>
                <a:gd name="T13" fmla="*/ 133 h 320"/>
                <a:gd name="T14" fmla="*/ 25 w 470"/>
                <a:gd name="T15" fmla="*/ 152 h 320"/>
                <a:gd name="T16" fmla="*/ 17 w 470"/>
                <a:gd name="T17" fmla="*/ 181 h 320"/>
                <a:gd name="T18" fmla="*/ 23 w 470"/>
                <a:gd name="T19" fmla="*/ 206 h 320"/>
                <a:gd name="T20" fmla="*/ 35 w 470"/>
                <a:gd name="T21" fmla="*/ 200 h 320"/>
                <a:gd name="T22" fmla="*/ 40 w 470"/>
                <a:gd name="T23" fmla="*/ 220 h 320"/>
                <a:gd name="T24" fmla="*/ 35 w 470"/>
                <a:gd name="T25" fmla="*/ 253 h 320"/>
                <a:gd name="T26" fmla="*/ 40 w 470"/>
                <a:gd name="T27" fmla="*/ 301 h 320"/>
                <a:gd name="T28" fmla="*/ 48 w 470"/>
                <a:gd name="T29" fmla="*/ 320 h 320"/>
                <a:gd name="T30" fmla="*/ 65 w 470"/>
                <a:gd name="T31" fmla="*/ 320 h 320"/>
                <a:gd name="T32" fmla="*/ 88 w 470"/>
                <a:gd name="T33" fmla="*/ 306 h 320"/>
                <a:gd name="T34" fmla="*/ 103 w 470"/>
                <a:gd name="T35" fmla="*/ 301 h 320"/>
                <a:gd name="T36" fmla="*/ 111 w 470"/>
                <a:gd name="T37" fmla="*/ 291 h 320"/>
                <a:gd name="T38" fmla="*/ 132 w 470"/>
                <a:gd name="T39" fmla="*/ 282 h 320"/>
                <a:gd name="T40" fmla="*/ 178 w 470"/>
                <a:gd name="T41" fmla="*/ 291 h 320"/>
                <a:gd name="T42" fmla="*/ 195 w 470"/>
                <a:gd name="T43" fmla="*/ 301 h 320"/>
                <a:gd name="T44" fmla="*/ 204 w 470"/>
                <a:gd name="T45" fmla="*/ 277 h 320"/>
                <a:gd name="T46" fmla="*/ 394 w 470"/>
                <a:gd name="T47" fmla="*/ 264 h 320"/>
                <a:gd name="T48" fmla="*/ 470 w 470"/>
                <a:gd name="T49" fmla="*/ 219 h 320"/>
                <a:gd name="T50" fmla="*/ 341 w 470"/>
                <a:gd name="T51" fmla="*/ 205 h 320"/>
                <a:gd name="T52" fmla="*/ 265 w 470"/>
                <a:gd name="T53" fmla="*/ 205 h 320"/>
                <a:gd name="T54" fmla="*/ 197 w 470"/>
                <a:gd name="T55" fmla="*/ 205 h 320"/>
                <a:gd name="T56" fmla="*/ 181 w 470"/>
                <a:gd name="T57" fmla="*/ 177 h 320"/>
                <a:gd name="T58" fmla="*/ 135 w 470"/>
                <a:gd name="T59" fmla="*/ 177 h 320"/>
                <a:gd name="T60" fmla="*/ 120 w 470"/>
                <a:gd name="T61" fmla="*/ 172 h 320"/>
                <a:gd name="T62" fmla="*/ 101 w 470"/>
                <a:gd name="T63" fmla="*/ 162 h 320"/>
                <a:gd name="T64" fmla="*/ 94 w 470"/>
                <a:gd name="T65" fmla="*/ 143 h 320"/>
                <a:gd name="T66" fmla="*/ 97 w 470"/>
                <a:gd name="T67" fmla="*/ 124 h 320"/>
                <a:gd name="T68" fmla="*/ 93 w 470"/>
                <a:gd name="T69" fmla="*/ 106 h 320"/>
                <a:gd name="T70" fmla="*/ 84 w 470"/>
                <a:gd name="T71" fmla="*/ 91 h 320"/>
                <a:gd name="T72" fmla="*/ 90 w 470"/>
                <a:gd name="T73" fmla="*/ 67 h 320"/>
                <a:gd name="T74" fmla="*/ 107 w 470"/>
                <a:gd name="T75" fmla="*/ 52 h 320"/>
                <a:gd name="T76" fmla="*/ 105 w 470"/>
                <a:gd name="T77" fmla="*/ 29 h 320"/>
                <a:gd name="T78" fmla="*/ 88 w 470"/>
                <a:gd name="T79" fmla="*/ 0 h 32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70"/>
                <a:gd name="T121" fmla="*/ 0 h 320"/>
                <a:gd name="T122" fmla="*/ 470 w 470"/>
                <a:gd name="T123" fmla="*/ 320 h 32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70" h="320">
                  <a:moveTo>
                    <a:pt x="88" y="0"/>
                  </a:moveTo>
                  <a:lnTo>
                    <a:pt x="48" y="9"/>
                  </a:lnTo>
                  <a:lnTo>
                    <a:pt x="13" y="77"/>
                  </a:lnTo>
                  <a:lnTo>
                    <a:pt x="0" y="133"/>
                  </a:lnTo>
                  <a:lnTo>
                    <a:pt x="8" y="133"/>
                  </a:lnTo>
                  <a:lnTo>
                    <a:pt x="19" y="124"/>
                  </a:lnTo>
                  <a:lnTo>
                    <a:pt x="31" y="133"/>
                  </a:lnTo>
                  <a:lnTo>
                    <a:pt x="25" y="152"/>
                  </a:lnTo>
                  <a:lnTo>
                    <a:pt x="17" y="181"/>
                  </a:lnTo>
                  <a:lnTo>
                    <a:pt x="23" y="206"/>
                  </a:lnTo>
                  <a:lnTo>
                    <a:pt x="35" y="200"/>
                  </a:lnTo>
                  <a:lnTo>
                    <a:pt x="40" y="220"/>
                  </a:lnTo>
                  <a:lnTo>
                    <a:pt x="35" y="253"/>
                  </a:lnTo>
                  <a:lnTo>
                    <a:pt x="40" y="301"/>
                  </a:lnTo>
                  <a:lnTo>
                    <a:pt x="48" y="320"/>
                  </a:lnTo>
                  <a:lnTo>
                    <a:pt x="65" y="320"/>
                  </a:lnTo>
                  <a:lnTo>
                    <a:pt x="88" y="306"/>
                  </a:lnTo>
                  <a:lnTo>
                    <a:pt x="103" y="301"/>
                  </a:lnTo>
                  <a:lnTo>
                    <a:pt x="111" y="291"/>
                  </a:lnTo>
                  <a:lnTo>
                    <a:pt x="132" y="282"/>
                  </a:lnTo>
                  <a:lnTo>
                    <a:pt x="178" y="291"/>
                  </a:lnTo>
                  <a:lnTo>
                    <a:pt x="195" y="301"/>
                  </a:lnTo>
                  <a:lnTo>
                    <a:pt x="204" y="277"/>
                  </a:lnTo>
                  <a:lnTo>
                    <a:pt x="394" y="264"/>
                  </a:lnTo>
                  <a:lnTo>
                    <a:pt x="470" y="219"/>
                  </a:lnTo>
                  <a:lnTo>
                    <a:pt x="341" y="205"/>
                  </a:lnTo>
                  <a:lnTo>
                    <a:pt x="265" y="205"/>
                  </a:lnTo>
                  <a:lnTo>
                    <a:pt x="197" y="205"/>
                  </a:lnTo>
                  <a:lnTo>
                    <a:pt x="181" y="177"/>
                  </a:lnTo>
                  <a:lnTo>
                    <a:pt x="135" y="177"/>
                  </a:lnTo>
                  <a:lnTo>
                    <a:pt x="120" y="172"/>
                  </a:lnTo>
                  <a:lnTo>
                    <a:pt x="101" y="162"/>
                  </a:lnTo>
                  <a:lnTo>
                    <a:pt x="94" y="143"/>
                  </a:lnTo>
                  <a:lnTo>
                    <a:pt x="97" y="124"/>
                  </a:lnTo>
                  <a:lnTo>
                    <a:pt x="93" y="106"/>
                  </a:lnTo>
                  <a:lnTo>
                    <a:pt x="84" y="91"/>
                  </a:lnTo>
                  <a:lnTo>
                    <a:pt x="90" y="67"/>
                  </a:lnTo>
                  <a:lnTo>
                    <a:pt x="107" y="52"/>
                  </a:lnTo>
                  <a:lnTo>
                    <a:pt x="105" y="29"/>
                  </a:lnTo>
                  <a:lnTo>
                    <a:pt x="88" y="0"/>
                  </a:lnTo>
                  <a:close/>
                </a:path>
              </a:pathLst>
            </a:custGeom>
            <a:solidFill>
              <a:schemeClr val="accent1"/>
            </a:solidFill>
            <a:ln w="9525">
              <a:noFill/>
              <a:round/>
              <a:headEnd/>
              <a:tailEnd/>
            </a:ln>
          </p:spPr>
          <p:txBody>
            <a:bodyPr>
              <a:prstTxWarp prst="textNoShape">
                <a:avLst/>
              </a:prstTxWarp>
            </a:bodyPr>
            <a:lstStyle/>
            <a:p>
              <a:endParaRPr lang="en-US"/>
            </a:p>
          </p:txBody>
        </p:sp>
      </p:grpSp>
      <p:sp>
        <p:nvSpPr>
          <p:cNvPr id="52227" name="AutoShape 26"/>
          <p:cNvSpPr>
            <a:spLocks noChangeArrowheads="1"/>
          </p:cNvSpPr>
          <p:nvPr/>
        </p:nvSpPr>
        <p:spPr bwMode="auto">
          <a:xfrm>
            <a:off x="2436813" y="414338"/>
            <a:ext cx="6478587" cy="4868862"/>
          </a:xfrm>
          <a:prstGeom prst="wedgeRoundRectCallout">
            <a:avLst>
              <a:gd name="adj1" fmla="val -56935"/>
              <a:gd name="adj2" fmla="val 2690"/>
              <a:gd name="adj3" fmla="val 16667"/>
            </a:avLst>
          </a:prstGeom>
          <a:noFill/>
          <a:ln w="76200" cap="sq">
            <a:solidFill>
              <a:schemeClr val="tx1"/>
            </a:solidFill>
            <a:miter lim="800000"/>
            <a:headEnd type="none" w="sm" len="sm"/>
            <a:tailEnd type="none" w="sm" len="sm"/>
          </a:ln>
        </p:spPr>
        <p:txBody>
          <a:bodyPr lIns="274320" rIns="274320" anchor="ctr">
            <a:prstTxWarp prst="textNoShape">
              <a:avLst/>
            </a:prstTxWarp>
          </a:bodyPr>
          <a:lstStyle/>
          <a:p>
            <a:pPr marL="457200" indent="-457200" algn="ctr">
              <a:spcBef>
                <a:spcPct val="0"/>
              </a:spcBef>
            </a:pPr>
            <a:r>
              <a:rPr lang="en-US" sz="3600"/>
              <a:t>Let’s now look at two other problems:</a:t>
            </a:r>
          </a:p>
          <a:p>
            <a:pPr marL="457200" indent="-457200" algn="ctr">
              <a:spcBef>
                <a:spcPct val="0"/>
              </a:spcBef>
            </a:pPr>
            <a:endParaRPr lang="en-US" sz="3600"/>
          </a:p>
          <a:p>
            <a:pPr marL="457200" indent="-457200">
              <a:spcBef>
                <a:spcPct val="0"/>
              </a:spcBef>
              <a:buFontTx/>
              <a:buAutoNum type="arabicPeriod"/>
            </a:pPr>
            <a:r>
              <a:rPr lang="en-US" sz="3600"/>
              <a:t> Circuit Satisfiability</a:t>
            </a:r>
          </a:p>
          <a:p>
            <a:pPr marL="457200" indent="-457200">
              <a:spcBef>
                <a:spcPct val="0"/>
              </a:spcBef>
              <a:buFontTx/>
              <a:buAutoNum type="arabicPeriod"/>
            </a:pPr>
            <a:r>
              <a:rPr lang="en-US" sz="3600"/>
              <a:t> Graph 3-Colorability</a:t>
            </a:r>
          </a:p>
        </p:txBody>
      </p:sp>
    </p:spTree>
  </p:cSld>
  <p:clrMapOvr>
    <a:masterClrMapping/>
  </p:clrMapOvr>
  <p:transition spd="med">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Text Box 4"/>
          <p:cNvSpPr txBox="1">
            <a:spLocks noChangeArrowheads="1"/>
          </p:cNvSpPr>
          <p:nvPr/>
        </p:nvSpPr>
        <p:spPr bwMode="auto">
          <a:xfrm>
            <a:off x="1233488" y="161925"/>
            <a:ext cx="683895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Combinatorial Circuits</a:t>
            </a:r>
          </a:p>
        </p:txBody>
      </p:sp>
      <p:sp>
        <p:nvSpPr>
          <p:cNvPr id="645125" name="Text Box 5"/>
          <p:cNvSpPr txBox="1">
            <a:spLocks noChangeArrowheads="1"/>
          </p:cNvSpPr>
          <p:nvPr/>
        </p:nvSpPr>
        <p:spPr bwMode="auto">
          <a:xfrm>
            <a:off x="1489075" y="1090613"/>
            <a:ext cx="6327775" cy="946150"/>
          </a:xfrm>
          <a:prstGeom prst="rect">
            <a:avLst/>
          </a:prstGeom>
          <a:noFill/>
          <a:ln w="9525">
            <a:noFill/>
            <a:miter lim="800000"/>
            <a:headEnd/>
            <a:tailEnd/>
          </a:ln>
          <a:effectLst/>
        </p:spPr>
        <p:txBody>
          <a:bodyPr>
            <a:spAutoFit/>
          </a:bodyPr>
          <a:lstStyle/>
          <a:p>
            <a:pPr>
              <a:tabLst>
                <a:tab pos="858838" algn="l"/>
              </a:tabLst>
              <a:defRPr/>
            </a:pPr>
            <a:r>
              <a:rPr lang="en-US">
                <a:effectLst>
                  <a:outerShdw blurRad="38100" dist="38100" dir="2700000" algn="tl">
                    <a:srgbClr val="000000"/>
                  </a:outerShdw>
                </a:effectLst>
                <a:latin typeface="Arial Rounded MT Bold" pitchFamily="34" charset="0"/>
              </a:rPr>
              <a:t>AND, OR, NOT, 0, 1 gates wired together with no feedback allowed</a:t>
            </a:r>
          </a:p>
        </p:txBody>
      </p:sp>
      <p:grpSp>
        <p:nvGrpSpPr>
          <p:cNvPr id="2" name="Group 32"/>
          <p:cNvGrpSpPr>
            <a:grpSpLocks/>
          </p:cNvGrpSpPr>
          <p:nvPr/>
        </p:nvGrpSpPr>
        <p:grpSpPr bwMode="auto">
          <a:xfrm>
            <a:off x="1033463" y="2220913"/>
            <a:ext cx="6764337" cy="4435475"/>
            <a:chOff x="651" y="1399"/>
            <a:chExt cx="4261" cy="2794"/>
          </a:xfrm>
        </p:grpSpPr>
        <p:sp>
          <p:nvSpPr>
            <p:cNvPr id="53253" name="Text Box 6"/>
            <p:cNvSpPr txBox="1">
              <a:spLocks noChangeArrowheads="1"/>
            </p:cNvSpPr>
            <p:nvPr/>
          </p:nvSpPr>
          <p:spPr bwMode="auto">
            <a:xfrm>
              <a:off x="4302" y="1399"/>
              <a:ext cx="610" cy="404"/>
            </a:xfrm>
            <a:prstGeom prst="rect">
              <a:avLst/>
            </a:prstGeom>
            <a:noFill/>
            <a:ln w="38100" cap="sq">
              <a:noFill/>
              <a:miter lim="800000"/>
              <a:headEnd type="none" w="sm" len="sm"/>
              <a:tailEnd type="none" w="sm" len="sm"/>
            </a:ln>
          </p:spPr>
          <p:txBody>
            <a:bodyPr wrap="none" lIns="274320" rIns="274320" anchor="ctr">
              <a:prstTxWarp prst="textNoShape">
                <a:avLst/>
              </a:prstTxWarp>
              <a:spAutoFit/>
            </a:bodyPr>
            <a:lstStyle/>
            <a:p>
              <a:pPr algn="ctr">
                <a:spcBef>
                  <a:spcPct val="0"/>
                </a:spcBef>
              </a:pPr>
              <a:r>
                <a:rPr lang="en-US" sz="3600" dirty="0">
                  <a:solidFill>
                    <a:srgbClr val="CC0099"/>
                  </a:solidFill>
                </a:rPr>
                <a:t>x</a:t>
              </a:r>
              <a:r>
                <a:rPr lang="en-US" sz="3600" baseline="-25000" dirty="0">
                  <a:solidFill>
                    <a:srgbClr val="CC0099"/>
                  </a:solidFill>
                </a:rPr>
                <a:t>3</a:t>
              </a:r>
              <a:endParaRPr lang="en-US" sz="3600" dirty="0">
                <a:solidFill>
                  <a:srgbClr val="CC0099"/>
                </a:solidFill>
              </a:endParaRPr>
            </a:p>
          </p:txBody>
        </p:sp>
        <p:sp>
          <p:nvSpPr>
            <p:cNvPr id="53254" name="Text Box 7"/>
            <p:cNvSpPr txBox="1">
              <a:spLocks noChangeArrowheads="1"/>
            </p:cNvSpPr>
            <p:nvPr/>
          </p:nvSpPr>
          <p:spPr bwMode="auto">
            <a:xfrm>
              <a:off x="2589" y="1399"/>
              <a:ext cx="610" cy="404"/>
            </a:xfrm>
            <a:prstGeom prst="rect">
              <a:avLst/>
            </a:prstGeom>
            <a:noFill/>
            <a:ln w="38100" cap="sq">
              <a:noFill/>
              <a:miter lim="800000"/>
              <a:headEnd type="none" w="sm" len="sm"/>
              <a:tailEnd type="none" w="sm" len="sm"/>
            </a:ln>
          </p:spPr>
          <p:txBody>
            <a:bodyPr wrap="none" lIns="274320" rIns="274320" anchor="ctr">
              <a:prstTxWarp prst="textNoShape">
                <a:avLst/>
              </a:prstTxWarp>
              <a:spAutoFit/>
            </a:bodyPr>
            <a:lstStyle/>
            <a:p>
              <a:pPr algn="ctr">
                <a:spcBef>
                  <a:spcPct val="0"/>
                </a:spcBef>
              </a:pPr>
              <a:r>
                <a:rPr lang="en-US" sz="3600" dirty="0">
                  <a:solidFill>
                    <a:srgbClr val="CC0099"/>
                  </a:solidFill>
                </a:rPr>
                <a:t>x</a:t>
              </a:r>
              <a:r>
                <a:rPr lang="en-US" sz="3600" baseline="-25000" dirty="0">
                  <a:solidFill>
                    <a:srgbClr val="CC0099"/>
                  </a:solidFill>
                </a:rPr>
                <a:t>2</a:t>
              </a:r>
              <a:endParaRPr lang="en-US" sz="3600" dirty="0">
                <a:solidFill>
                  <a:srgbClr val="CC0099"/>
                </a:solidFill>
              </a:endParaRPr>
            </a:p>
          </p:txBody>
        </p:sp>
        <p:sp>
          <p:nvSpPr>
            <p:cNvPr id="53255" name="Text Box 8"/>
            <p:cNvSpPr txBox="1">
              <a:spLocks noChangeArrowheads="1"/>
            </p:cNvSpPr>
            <p:nvPr/>
          </p:nvSpPr>
          <p:spPr bwMode="auto">
            <a:xfrm>
              <a:off x="1098" y="1399"/>
              <a:ext cx="610" cy="404"/>
            </a:xfrm>
            <a:prstGeom prst="rect">
              <a:avLst/>
            </a:prstGeom>
            <a:noFill/>
            <a:ln w="38100" cap="sq">
              <a:noFill/>
              <a:miter lim="800000"/>
              <a:headEnd type="none" w="sm" len="sm"/>
              <a:tailEnd type="none" w="sm" len="sm"/>
            </a:ln>
          </p:spPr>
          <p:txBody>
            <a:bodyPr wrap="none" lIns="274320" rIns="274320" anchor="ctr">
              <a:prstTxWarp prst="textNoShape">
                <a:avLst/>
              </a:prstTxWarp>
              <a:spAutoFit/>
            </a:bodyPr>
            <a:lstStyle/>
            <a:p>
              <a:pPr algn="ctr">
                <a:spcBef>
                  <a:spcPct val="0"/>
                </a:spcBef>
              </a:pPr>
              <a:r>
                <a:rPr lang="en-US" sz="3600" dirty="0" smtClean="0">
                  <a:solidFill>
                    <a:srgbClr val="CC0099"/>
                  </a:solidFill>
                </a:rPr>
                <a:t>x</a:t>
              </a:r>
              <a:r>
                <a:rPr lang="en-US" sz="3600" baseline="-25000" dirty="0" smtClean="0">
                  <a:solidFill>
                    <a:srgbClr val="CC0099"/>
                  </a:solidFill>
                </a:rPr>
                <a:t>1</a:t>
              </a:r>
              <a:endParaRPr lang="en-US" sz="3600" dirty="0">
                <a:solidFill>
                  <a:srgbClr val="CC0099"/>
                </a:solidFill>
              </a:endParaRPr>
            </a:p>
          </p:txBody>
        </p:sp>
        <p:sp>
          <p:nvSpPr>
            <p:cNvPr id="53256" name="AutoShape 10"/>
            <p:cNvSpPr>
              <a:spLocks noChangeArrowheads="1"/>
            </p:cNvSpPr>
            <p:nvPr/>
          </p:nvSpPr>
          <p:spPr bwMode="auto">
            <a:xfrm rot="5400000" flipV="1">
              <a:off x="2880" y="2213"/>
              <a:ext cx="651" cy="696"/>
            </a:xfrm>
            <a:prstGeom prst="flowChartDelay">
              <a:avLst/>
            </a:prstGeom>
            <a:noFill/>
            <a:ln w="5715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AND</a:t>
              </a:r>
            </a:p>
          </p:txBody>
        </p:sp>
        <p:sp>
          <p:nvSpPr>
            <p:cNvPr id="53257" name="AutoShape 12"/>
            <p:cNvSpPr>
              <a:spLocks noChangeArrowheads="1"/>
            </p:cNvSpPr>
            <p:nvPr/>
          </p:nvSpPr>
          <p:spPr bwMode="auto">
            <a:xfrm rot="5400000" flipV="1">
              <a:off x="673" y="2213"/>
              <a:ext cx="651" cy="696"/>
            </a:xfrm>
            <a:prstGeom prst="flowChartDelay">
              <a:avLst/>
            </a:prstGeom>
            <a:noFill/>
            <a:ln w="5715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AND</a:t>
              </a:r>
            </a:p>
          </p:txBody>
        </p:sp>
        <p:sp>
          <p:nvSpPr>
            <p:cNvPr id="53258" name="AutoShape 13"/>
            <p:cNvSpPr>
              <a:spLocks noChangeArrowheads="1"/>
            </p:cNvSpPr>
            <p:nvPr/>
          </p:nvSpPr>
          <p:spPr bwMode="auto">
            <a:xfrm rot="5400000" flipV="1">
              <a:off x="4250" y="3421"/>
              <a:ext cx="651" cy="504"/>
            </a:xfrm>
            <a:prstGeom prst="flowChartDelay">
              <a:avLst/>
            </a:prstGeom>
            <a:noFill/>
            <a:ln w="5715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OR</a:t>
              </a:r>
            </a:p>
          </p:txBody>
        </p:sp>
        <p:sp>
          <p:nvSpPr>
            <p:cNvPr id="53259" name="AutoShape 14"/>
            <p:cNvSpPr>
              <a:spLocks noChangeArrowheads="1"/>
            </p:cNvSpPr>
            <p:nvPr/>
          </p:nvSpPr>
          <p:spPr bwMode="auto">
            <a:xfrm rot="5400000" flipV="1">
              <a:off x="3793" y="2309"/>
              <a:ext cx="651" cy="504"/>
            </a:xfrm>
            <a:prstGeom prst="flowChartDelay">
              <a:avLst/>
            </a:prstGeom>
            <a:noFill/>
            <a:ln w="5715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OR</a:t>
              </a:r>
            </a:p>
          </p:txBody>
        </p:sp>
        <p:cxnSp>
          <p:nvCxnSpPr>
            <p:cNvPr id="53260" name="AutoShape 15"/>
            <p:cNvCxnSpPr>
              <a:cxnSpLocks noChangeShapeType="1"/>
              <a:stCxn id="53255" idx="2"/>
              <a:endCxn id="53257" idx="1"/>
            </p:cNvCxnSpPr>
            <p:nvPr/>
          </p:nvCxnSpPr>
          <p:spPr bwMode="auto">
            <a:xfrm flipH="1">
              <a:off x="1000" y="1803"/>
              <a:ext cx="403" cy="414"/>
            </a:xfrm>
            <a:prstGeom prst="straightConnector1">
              <a:avLst/>
            </a:prstGeom>
            <a:noFill/>
            <a:ln w="57150" cap="sq">
              <a:solidFill>
                <a:schemeClr val="tx1"/>
              </a:solidFill>
              <a:round/>
              <a:headEnd type="none" w="sm" len="sm"/>
              <a:tailEnd type="triangle" w="med" len="med"/>
            </a:ln>
          </p:spPr>
        </p:cxnSp>
        <p:cxnSp>
          <p:nvCxnSpPr>
            <p:cNvPr id="53261" name="AutoShape 16"/>
            <p:cNvCxnSpPr>
              <a:cxnSpLocks noChangeShapeType="1"/>
              <a:stCxn id="53254" idx="2"/>
              <a:endCxn id="53257" idx="1"/>
            </p:cNvCxnSpPr>
            <p:nvPr/>
          </p:nvCxnSpPr>
          <p:spPr bwMode="auto">
            <a:xfrm flipH="1">
              <a:off x="1000" y="1803"/>
              <a:ext cx="1894" cy="414"/>
            </a:xfrm>
            <a:prstGeom prst="straightConnector1">
              <a:avLst/>
            </a:prstGeom>
            <a:noFill/>
            <a:ln w="57150" cap="sq">
              <a:solidFill>
                <a:schemeClr val="tx1"/>
              </a:solidFill>
              <a:round/>
              <a:headEnd type="none" w="sm" len="sm"/>
              <a:tailEnd type="triangle" w="med" len="med"/>
            </a:ln>
          </p:spPr>
        </p:cxnSp>
        <p:cxnSp>
          <p:nvCxnSpPr>
            <p:cNvPr id="53262" name="AutoShape 19"/>
            <p:cNvCxnSpPr>
              <a:cxnSpLocks noChangeShapeType="1"/>
              <a:stCxn id="53253" idx="2"/>
              <a:endCxn id="53256" idx="1"/>
            </p:cNvCxnSpPr>
            <p:nvPr/>
          </p:nvCxnSpPr>
          <p:spPr bwMode="auto">
            <a:xfrm flipH="1">
              <a:off x="3207" y="1803"/>
              <a:ext cx="1400" cy="414"/>
            </a:xfrm>
            <a:prstGeom prst="straightConnector1">
              <a:avLst/>
            </a:prstGeom>
            <a:noFill/>
            <a:ln w="57150" cap="sq">
              <a:solidFill>
                <a:schemeClr val="tx1"/>
              </a:solidFill>
              <a:round/>
              <a:headEnd type="none" w="sm" len="sm"/>
              <a:tailEnd type="triangle" w="med" len="med"/>
            </a:ln>
          </p:spPr>
        </p:cxnSp>
        <p:cxnSp>
          <p:nvCxnSpPr>
            <p:cNvPr id="53263" name="AutoShape 20"/>
            <p:cNvCxnSpPr>
              <a:cxnSpLocks noChangeShapeType="1"/>
              <a:stCxn id="53254" idx="2"/>
              <a:endCxn id="53256" idx="1"/>
            </p:cNvCxnSpPr>
            <p:nvPr/>
          </p:nvCxnSpPr>
          <p:spPr bwMode="auto">
            <a:xfrm>
              <a:off x="2894" y="1803"/>
              <a:ext cx="313" cy="414"/>
            </a:xfrm>
            <a:prstGeom prst="straightConnector1">
              <a:avLst/>
            </a:prstGeom>
            <a:noFill/>
            <a:ln w="57150" cap="sq">
              <a:solidFill>
                <a:schemeClr val="tx1"/>
              </a:solidFill>
              <a:round/>
              <a:headEnd type="none" w="sm" len="sm"/>
              <a:tailEnd type="triangle" w="med" len="med"/>
            </a:ln>
          </p:spPr>
        </p:cxnSp>
        <p:sp>
          <p:nvSpPr>
            <p:cNvPr id="53264" name="AutoShape 21"/>
            <p:cNvSpPr>
              <a:spLocks noChangeArrowheads="1"/>
            </p:cNvSpPr>
            <p:nvPr/>
          </p:nvSpPr>
          <p:spPr bwMode="auto">
            <a:xfrm rot="5400000" flipV="1">
              <a:off x="1757" y="3415"/>
              <a:ext cx="651" cy="515"/>
            </a:xfrm>
            <a:prstGeom prst="flowChartDelay">
              <a:avLst/>
            </a:prstGeom>
            <a:noFill/>
            <a:ln w="5715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r>
                <a:rPr lang="en-US" sz="2400"/>
                <a:t>OR</a:t>
              </a:r>
            </a:p>
          </p:txBody>
        </p:sp>
        <p:cxnSp>
          <p:nvCxnSpPr>
            <p:cNvPr id="53265" name="AutoShape 22"/>
            <p:cNvCxnSpPr>
              <a:cxnSpLocks noChangeShapeType="1"/>
              <a:stCxn id="53257" idx="3"/>
              <a:endCxn id="53264" idx="1"/>
            </p:cNvCxnSpPr>
            <p:nvPr/>
          </p:nvCxnSpPr>
          <p:spPr bwMode="auto">
            <a:xfrm>
              <a:off x="1000" y="2904"/>
              <a:ext cx="1083" cy="426"/>
            </a:xfrm>
            <a:prstGeom prst="straightConnector1">
              <a:avLst/>
            </a:prstGeom>
            <a:noFill/>
            <a:ln w="57150" cap="sq">
              <a:solidFill>
                <a:schemeClr val="tx1"/>
              </a:solidFill>
              <a:round/>
              <a:headEnd type="none" w="sm" len="sm"/>
              <a:tailEnd type="triangle" w="med" len="med"/>
            </a:ln>
          </p:spPr>
        </p:cxnSp>
        <p:cxnSp>
          <p:nvCxnSpPr>
            <p:cNvPr id="53266" name="AutoShape 24"/>
            <p:cNvCxnSpPr>
              <a:cxnSpLocks noChangeShapeType="1"/>
              <a:stCxn id="53256" idx="3"/>
              <a:endCxn id="53264" idx="1"/>
            </p:cNvCxnSpPr>
            <p:nvPr/>
          </p:nvCxnSpPr>
          <p:spPr bwMode="auto">
            <a:xfrm flipH="1">
              <a:off x="2083" y="2904"/>
              <a:ext cx="1124" cy="426"/>
            </a:xfrm>
            <a:prstGeom prst="straightConnector1">
              <a:avLst/>
            </a:prstGeom>
            <a:noFill/>
            <a:ln w="57150" cap="sq">
              <a:solidFill>
                <a:schemeClr val="tx1"/>
              </a:solidFill>
              <a:round/>
              <a:headEnd type="none" w="sm" len="sm"/>
              <a:tailEnd type="triangle" w="med" len="med"/>
            </a:ln>
          </p:spPr>
        </p:cxnSp>
        <p:cxnSp>
          <p:nvCxnSpPr>
            <p:cNvPr id="53267" name="AutoShape 26"/>
            <p:cNvCxnSpPr>
              <a:cxnSpLocks noChangeShapeType="1"/>
              <a:stCxn id="53255" idx="2"/>
              <a:endCxn id="53259" idx="1"/>
            </p:cNvCxnSpPr>
            <p:nvPr/>
          </p:nvCxnSpPr>
          <p:spPr bwMode="auto">
            <a:xfrm>
              <a:off x="1403" y="1803"/>
              <a:ext cx="2717" cy="414"/>
            </a:xfrm>
            <a:prstGeom prst="straightConnector1">
              <a:avLst/>
            </a:prstGeom>
            <a:noFill/>
            <a:ln w="57150" cap="sq">
              <a:solidFill>
                <a:schemeClr val="tx1"/>
              </a:solidFill>
              <a:round/>
              <a:headEnd type="none" w="sm" len="sm"/>
              <a:tailEnd type="triangle" w="med" len="med"/>
            </a:ln>
          </p:spPr>
        </p:cxnSp>
        <p:cxnSp>
          <p:nvCxnSpPr>
            <p:cNvPr id="53268" name="AutoShape 27"/>
            <p:cNvCxnSpPr>
              <a:cxnSpLocks noChangeShapeType="1"/>
              <a:stCxn id="53254" idx="2"/>
              <a:endCxn id="53259" idx="1"/>
            </p:cNvCxnSpPr>
            <p:nvPr/>
          </p:nvCxnSpPr>
          <p:spPr bwMode="auto">
            <a:xfrm>
              <a:off x="2894" y="1803"/>
              <a:ext cx="1226" cy="414"/>
            </a:xfrm>
            <a:prstGeom prst="straightConnector1">
              <a:avLst/>
            </a:prstGeom>
            <a:noFill/>
            <a:ln w="57150" cap="sq">
              <a:solidFill>
                <a:schemeClr val="tx1"/>
              </a:solidFill>
              <a:round/>
              <a:headEnd type="none" w="sm" len="sm"/>
              <a:tailEnd type="triangle" w="med" len="med"/>
            </a:ln>
          </p:spPr>
        </p:cxnSp>
        <p:cxnSp>
          <p:nvCxnSpPr>
            <p:cNvPr id="53269" name="AutoShape 28"/>
            <p:cNvCxnSpPr>
              <a:cxnSpLocks noChangeShapeType="1"/>
              <a:stCxn id="53253" idx="2"/>
              <a:endCxn id="53258" idx="1"/>
            </p:cNvCxnSpPr>
            <p:nvPr/>
          </p:nvCxnSpPr>
          <p:spPr bwMode="auto">
            <a:xfrm flipH="1">
              <a:off x="4577" y="1803"/>
              <a:ext cx="30" cy="1526"/>
            </a:xfrm>
            <a:prstGeom prst="straightConnector1">
              <a:avLst/>
            </a:prstGeom>
            <a:noFill/>
            <a:ln w="57150" cap="sq">
              <a:solidFill>
                <a:schemeClr val="tx1"/>
              </a:solidFill>
              <a:round/>
              <a:headEnd type="none" w="sm" len="sm"/>
              <a:tailEnd type="triangle" w="med" len="med"/>
            </a:ln>
          </p:spPr>
        </p:cxnSp>
        <p:cxnSp>
          <p:nvCxnSpPr>
            <p:cNvPr id="53270" name="AutoShape 29"/>
            <p:cNvCxnSpPr>
              <a:cxnSpLocks noChangeShapeType="1"/>
              <a:stCxn id="53259" idx="3"/>
              <a:endCxn id="53258" idx="1"/>
            </p:cNvCxnSpPr>
            <p:nvPr/>
          </p:nvCxnSpPr>
          <p:spPr bwMode="auto">
            <a:xfrm>
              <a:off x="4120" y="2904"/>
              <a:ext cx="457" cy="425"/>
            </a:xfrm>
            <a:prstGeom prst="straightConnector1">
              <a:avLst/>
            </a:prstGeom>
            <a:noFill/>
            <a:ln w="57150" cap="sq">
              <a:solidFill>
                <a:schemeClr val="tx1"/>
              </a:solidFill>
              <a:round/>
              <a:headEnd type="none" w="sm" len="sm"/>
              <a:tailEnd type="triangle" w="med" len="med"/>
            </a:ln>
          </p:spPr>
        </p:cxnSp>
        <p:sp>
          <p:nvSpPr>
            <p:cNvPr id="53271" name="Line 30"/>
            <p:cNvSpPr>
              <a:spLocks noChangeShapeType="1"/>
            </p:cNvSpPr>
            <p:nvPr/>
          </p:nvSpPr>
          <p:spPr bwMode="auto">
            <a:xfrm>
              <a:off x="4578" y="4012"/>
              <a:ext cx="1" cy="181"/>
            </a:xfrm>
            <a:prstGeom prst="line">
              <a:avLst/>
            </a:prstGeom>
            <a:noFill/>
            <a:ln w="57150" cap="sq">
              <a:solidFill>
                <a:schemeClr val="tx1"/>
              </a:solidFill>
              <a:round/>
              <a:headEnd type="none" w="sm" len="sm"/>
              <a:tailEnd type="triangle" w="med" len="med"/>
            </a:ln>
          </p:spPr>
          <p:txBody>
            <a:bodyPr wrap="none" lIns="274320" rIns="274320" anchor="ctr">
              <a:prstTxWarp prst="textNoShape">
                <a:avLst/>
              </a:prstTxWarp>
              <a:spAutoFit/>
            </a:bodyPr>
            <a:lstStyle/>
            <a:p>
              <a:endParaRPr lang="en-US"/>
            </a:p>
          </p:txBody>
        </p:sp>
        <p:sp>
          <p:nvSpPr>
            <p:cNvPr id="53272" name="Line 31"/>
            <p:cNvSpPr>
              <a:spLocks noChangeShapeType="1"/>
            </p:cNvSpPr>
            <p:nvPr/>
          </p:nvSpPr>
          <p:spPr bwMode="auto">
            <a:xfrm>
              <a:off x="2075" y="4017"/>
              <a:ext cx="1" cy="152"/>
            </a:xfrm>
            <a:prstGeom prst="line">
              <a:avLst/>
            </a:prstGeom>
            <a:noFill/>
            <a:ln w="57150" cap="sq">
              <a:solidFill>
                <a:schemeClr val="tx1"/>
              </a:solidFill>
              <a:round/>
              <a:headEnd type="none" w="sm" len="sm"/>
              <a:tailEnd type="triangle" w="med" len="med"/>
            </a:ln>
          </p:spPr>
          <p:txBody>
            <a:bodyPr wrap="none" lIns="274320" rIns="274320" anchor="ctr">
              <a:prstTxWarp prst="textNoShape">
                <a:avLst/>
              </a:prstTxWarp>
              <a:spAutoFit/>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45125"/>
                                        </p:tgtEl>
                                        <p:attrNameLst>
                                          <p:attrName>style.visibility</p:attrName>
                                        </p:attrNameLst>
                                      </p:cBhvr>
                                      <p:to>
                                        <p:strVal val="visible"/>
                                      </p:to>
                                    </p:set>
                                    <p:animEffect transition="in" filter="fade">
                                      <p:cBhvr>
                                        <p:cTn id="7" dur="500"/>
                                        <p:tgtEl>
                                          <p:spTgt spid="6451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25" grpId="0"/>
    </p:bld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24"/>
          <p:cNvGrpSpPr>
            <a:grpSpLocks/>
          </p:cNvGrpSpPr>
          <p:nvPr/>
        </p:nvGrpSpPr>
        <p:grpSpPr bwMode="auto">
          <a:xfrm>
            <a:off x="5297488" y="3098800"/>
            <a:ext cx="2325687" cy="3257550"/>
            <a:chOff x="3337" y="1952"/>
            <a:chExt cx="1465" cy="2052"/>
          </a:xfrm>
        </p:grpSpPr>
        <p:sp>
          <p:nvSpPr>
            <p:cNvPr id="54282" name="AutoShape 5"/>
            <p:cNvSpPr>
              <a:spLocks noChangeArrowheads="1"/>
            </p:cNvSpPr>
            <p:nvPr/>
          </p:nvSpPr>
          <p:spPr bwMode="auto">
            <a:xfrm rot="5400000" flipV="1">
              <a:off x="3360" y="2141"/>
              <a:ext cx="640" cy="686"/>
            </a:xfrm>
            <a:prstGeom prst="flowChartDelay">
              <a:avLst/>
            </a:prstGeom>
            <a:noFill/>
            <a:ln w="3810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AND</a:t>
              </a:r>
            </a:p>
          </p:txBody>
        </p:sp>
        <p:sp>
          <p:nvSpPr>
            <p:cNvPr id="54283" name="AutoShape 6"/>
            <p:cNvSpPr>
              <a:spLocks noChangeArrowheads="1"/>
            </p:cNvSpPr>
            <p:nvPr/>
          </p:nvSpPr>
          <p:spPr bwMode="auto">
            <a:xfrm rot="5400000" flipV="1">
              <a:off x="3780" y="3077"/>
              <a:ext cx="640" cy="686"/>
            </a:xfrm>
            <a:prstGeom prst="flowChartDelay">
              <a:avLst/>
            </a:prstGeom>
            <a:noFill/>
            <a:ln w="3810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AND</a:t>
              </a:r>
            </a:p>
          </p:txBody>
        </p:sp>
        <p:cxnSp>
          <p:nvCxnSpPr>
            <p:cNvPr id="54284" name="AutoShape 7"/>
            <p:cNvCxnSpPr>
              <a:cxnSpLocks noChangeShapeType="1"/>
              <a:stCxn id="54282" idx="3"/>
              <a:endCxn id="54283" idx="1"/>
            </p:cNvCxnSpPr>
            <p:nvPr/>
          </p:nvCxnSpPr>
          <p:spPr bwMode="auto">
            <a:xfrm>
              <a:off x="3680" y="2816"/>
              <a:ext cx="420" cy="272"/>
            </a:xfrm>
            <a:prstGeom prst="straightConnector1">
              <a:avLst/>
            </a:prstGeom>
            <a:noFill/>
            <a:ln w="57150" cap="sq">
              <a:solidFill>
                <a:schemeClr val="tx1"/>
              </a:solidFill>
              <a:round/>
              <a:headEnd type="none" w="sm" len="sm"/>
              <a:tailEnd type="triangle" w="med" len="med"/>
            </a:ln>
          </p:spPr>
        </p:cxnSp>
        <p:sp>
          <p:nvSpPr>
            <p:cNvPr id="54285" name="Line 8"/>
            <p:cNvSpPr>
              <a:spLocks noChangeShapeType="1"/>
            </p:cNvSpPr>
            <p:nvPr/>
          </p:nvSpPr>
          <p:spPr bwMode="auto">
            <a:xfrm>
              <a:off x="4100" y="3743"/>
              <a:ext cx="0" cy="261"/>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54286" name="Line 9"/>
            <p:cNvSpPr>
              <a:spLocks noChangeShapeType="1"/>
            </p:cNvSpPr>
            <p:nvPr/>
          </p:nvSpPr>
          <p:spPr bwMode="auto">
            <a:xfrm>
              <a:off x="3529" y="1952"/>
              <a:ext cx="0" cy="216"/>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54287" name="Line 10"/>
            <p:cNvSpPr>
              <a:spLocks noChangeShapeType="1"/>
            </p:cNvSpPr>
            <p:nvPr/>
          </p:nvSpPr>
          <p:spPr bwMode="auto">
            <a:xfrm>
              <a:off x="3805" y="1953"/>
              <a:ext cx="0" cy="21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54288" name="Line 11"/>
            <p:cNvSpPr>
              <a:spLocks noChangeShapeType="1"/>
            </p:cNvSpPr>
            <p:nvPr/>
          </p:nvSpPr>
          <p:spPr bwMode="auto">
            <a:xfrm>
              <a:off x="4466" y="1952"/>
              <a:ext cx="0" cy="216"/>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54289" name="AutoShape 12"/>
            <p:cNvSpPr>
              <a:spLocks noChangeArrowheads="1"/>
            </p:cNvSpPr>
            <p:nvPr/>
          </p:nvSpPr>
          <p:spPr bwMode="auto">
            <a:xfrm rot="5400000" flipV="1">
              <a:off x="4145" y="2168"/>
              <a:ext cx="640" cy="674"/>
            </a:xfrm>
            <a:prstGeom prst="flowChartDelay">
              <a:avLst/>
            </a:prstGeom>
            <a:noFill/>
            <a:ln w="3810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NOT</a:t>
              </a:r>
            </a:p>
          </p:txBody>
        </p:sp>
        <p:cxnSp>
          <p:nvCxnSpPr>
            <p:cNvPr id="54290" name="AutoShape 13"/>
            <p:cNvCxnSpPr>
              <a:cxnSpLocks noChangeShapeType="1"/>
              <a:stCxn id="54289" idx="3"/>
              <a:endCxn id="54283" idx="1"/>
            </p:cNvCxnSpPr>
            <p:nvPr/>
          </p:nvCxnSpPr>
          <p:spPr bwMode="auto">
            <a:xfrm flipH="1">
              <a:off x="4100" y="2837"/>
              <a:ext cx="365" cy="251"/>
            </a:xfrm>
            <a:prstGeom prst="straightConnector1">
              <a:avLst/>
            </a:prstGeom>
            <a:noFill/>
            <a:ln w="57150" cap="sq">
              <a:solidFill>
                <a:schemeClr val="tx1"/>
              </a:solidFill>
              <a:round/>
              <a:headEnd type="none" w="sm" len="sm"/>
              <a:tailEnd type="triangle" w="med" len="med"/>
            </a:ln>
          </p:spPr>
        </p:cxnSp>
      </p:grpSp>
      <p:sp>
        <p:nvSpPr>
          <p:cNvPr id="498703" name="Text Box 15"/>
          <p:cNvSpPr txBox="1">
            <a:spLocks noChangeArrowheads="1"/>
          </p:cNvSpPr>
          <p:nvPr/>
        </p:nvSpPr>
        <p:spPr bwMode="auto">
          <a:xfrm>
            <a:off x="6659563" y="2546350"/>
            <a:ext cx="857250" cy="457200"/>
          </a:xfrm>
          <a:prstGeom prst="rect">
            <a:avLst/>
          </a:prstGeom>
          <a:noFill/>
          <a:ln w="38100" cap="sq">
            <a:noFill/>
            <a:miter lim="800000"/>
            <a:headEnd type="none" w="sm" len="sm"/>
            <a:tailEnd type="none" w="sm" len="sm"/>
          </a:ln>
        </p:spPr>
        <p:txBody>
          <a:bodyPr lIns="274320" rIns="274320" anchor="ctr">
            <a:prstTxWarp prst="textNoShape">
              <a:avLst/>
            </a:prstTxWarp>
            <a:spAutoFit/>
          </a:bodyPr>
          <a:lstStyle/>
          <a:p>
            <a:pPr algn="ctr">
              <a:spcBef>
                <a:spcPct val="0"/>
              </a:spcBef>
            </a:pPr>
            <a:r>
              <a:rPr lang="en-US" sz="2400" dirty="0">
                <a:solidFill>
                  <a:srgbClr val="CC0099"/>
                </a:solidFill>
              </a:rPr>
              <a:t>0</a:t>
            </a:r>
          </a:p>
        </p:txBody>
      </p:sp>
      <p:sp>
        <p:nvSpPr>
          <p:cNvPr id="498704" name="Text Box 16"/>
          <p:cNvSpPr txBox="1">
            <a:spLocks noChangeArrowheads="1"/>
          </p:cNvSpPr>
          <p:nvPr/>
        </p:nvSpPr>
        <p:spPr bwMode="auto">
          <a:xfrm>
            <a:off x="5610225" y="2546350"/>
            <a:ext cx="857250" cy="457200"/>
          </a:xfrm>
          <a:prstGeom prst="rect">
            <a:avLst/>
          </a:prstGeom>
          <a:noFill/>
          <a:ln w="38100" cap="sq">
            <a:noFill/>
            <a:miter lim="800000"/>
            <a:headEnd type="none" w="sm" len="sm"/>
            <a:tailEnd type="none" w="sm" len="sm"/>
          </a:ln>
        </p:spPr>
        <p:txBody>
          <a:bodyPr lIns="274320" rIns="274320" anchor="ctr">
            <a:prstTxWarp prst="textNoShape">
              <a:avLst/>
            </a:prstTxWarp>
            <a:spAutoFit/>
          </a:bodyPr>
          <a:lstStyle/>
          <a:p>
            <a:pPr algn="ctr">
              <a:spcBef>
                <a:spcPct val="0"/>
              </a:spcBef>
            </a:pPr>
            <a:r>
              <a:rPr lang="en-US" sz="2400" dirty="0">
                <a:solidFill>
                  <a:srgbClr val="CC0099"/>
                </a:solidFill>
              </a:rPr>
              <a:t>1</a:t>
            </a:r>
          </a:p>
        </p:txBody>
      </p:sp>
      <p:sp>
        <p:nvSpPr>
          <p:cNvPr id="498705" name="Text Box 17"/>
          <p:cNvSpPr txBox="1">
            <a:spLocks noChangeArrowheads="1"/>
          </p:cNvSpPr>
          <p:nvPr/>
        </p:nvSpPr>
        <p:spPr bwMode="auto">
          <a:xfrm>
            <a:off x="5153025" y="2546350"/>
            <a:ext cx="857250" cy="457200"/>
          </a:xfrm>
          <a:prstGeom prst="rect">
            <a:avLst/>
          </a:prstGeom>
          <a:noFill/>
          <a:ln w="38100" cap="sq">
            <a:noFill/>
            <a:miter lim="800000"/>
            <a:headEnd type="none" w="sm" len="sm"/>
            <a:tailEnd type="none" w="sm" len="sm"/>
          </a:ln>
        </p:spPr>
        <p:txBody>
          <a:bodyPr lIns="274320" rIns="274320" anchor="ctr">
            <a:prstTxWarp prst="textNoShape">
              <a:avLst/>
            </a:prstTxWarp>
            <a:spAutoFit/>
          </a:bodyPr>
          <a:lstStyle/>
          <a:p>
            <a:pPr algn="ctr">
              <a:spcBef>
                <a:spcPct val="0"/>
              </a:spcBef>
            </a:pPr>
            <a:r>
              <a:rPr lang="en-US" sz="2400" dirty="0">
                <a:solidFill>
                  <a:srgbClr val="CC0099"/>
                </a:solidFill>
              </a:rPr>
              <a:t>1</a:t>
            </a:r>
          </a:p>
        </p:txBody>
      </p:sp>
      <p:sp>
        <p:nvSpPr>
          <p:cNvPr id="498706" name="Text Box 18"/>
          <p:cNvSpPr txBox="1">
            <a:spLocks noChangeArrowheads="1"/>
          </p:cNvSpPr>
          <p:nvPr/>
        </p:nvSpPr>
        <p:spPr bwMode="auto">
          <a:xfrm>
            <a:off x="6073775" y="6305550"/>
            <a:ext cx="857250" cy="457200"/>
          </a:xfrm>
          <a:prstGeom prst="rect">
            <a:avLst/>
          </a:prstGeom>
          <a:noFill/>
          <a:ln w="38100" cap="sq">
            <a:noFill/>
            <a:miter lim="800000"/>
            <a:headEnd type="none" w="sm" len="sm"/>
            <a:tailEnd type="none" w="sm" len="sm"/>
          </a:ln>
        </p:spPr>
        <p:txBody>
          <a:bodyPr lIns="274320" rIns="274320" anchor="ctr">
            <a:prstTxWarp prst="textNoShape">
              <a:avLst/>
            </a:prstTxWarp>
            <a:spAutoFit/>
          </a:bodyPr>
          <a:lstStyle/>
          <a:p>
            <a:pPr algn="ctr">
              <a:spcBef>
                <a:spcPct val="0"/>
              </a:spcBef>
            </a:pPr>
            <a:r>
              <a:rPr lang="en-US" sz="2400" dirty="0">
                <a:solidFill>
                  <a:srgbClr val="CC0099"/>
                </a:solidFill>
              </a:rPr>
              <a:t>1</a:t>
            </a:r>
          </a:p>
        </p:txBody>
      </p:sp>
      <p:sp>
        <p:nvSpPr>
          <p:cNvPr id="498708" name="Text Box 20"/>
          <p:cNvSpPr txBox="1">
            <a:spLocks noChangeArrowheads="1"/>
          </p:cNvSpPr>
          <p:nvPr/>
        </p:nvSpPr>
        <p:spPr bwMode="auto">
          <a:xfrm>
            <a:off x="1604963" y="3941763"/>
            <a:ext cx="3365500" cy="946150"/>
          </a:xfrm>
          <a:prstGeom prst="rect">
            <a:avLst/>
          </a:prstGeom>
          <a:noFill/>
          <a:ln w="9525">
            <a:noFill/>
            <a:miter lim="800000"/>
            <a:headEnd/>
            <a:tailEnd/>
          </a:ln>
        </p:spPr>
        <p:txBody>
          <a:bodyPr>
            <a:prstTxWarp prst="textNoShape">
              <a:avLst/>
            </a:prstTxWarp>
            <a:spAutoFit/>
          </a:bodyPr>
          <a:lstStyle/>
          <a:p>
            <a:r>
              <a:rPr lang="en-US"/>
              <a:t>Yes, this circuit is satisfiable: 110</a:t>
            </a:r>
          </a:p>
        </p:txBody>
      </p:sp>
      <p:sp>
        <p:nvSpPr>
          <p:cNvPr id="54280" name="Text Box 22"/>
          <p:cNvSpPr txBox="1">
            <a:spLocks noChangeArrowheads="1"/>
          </p:cNvSpPr>
          <p:nvPr/>
        </p:nvSpPr>
        <p:spPr bwMode="auto">
          <a:xfrm>
            <a:off x="1541463" y="233363"/>
            <a:ext cx="601345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Circuit-Satisfiability</a:t>
            </a:r>
          </a:p>
        </p:txBody>
      </p:sp>
      <p:sp>
        <p:nvSpPr>
          <p:cNvPr id="498711" name="Text Box 23"/>
          <p:cNvSpPr txBox="1">
            <a:spLocks noChangeArrowheads="1"/>
          </p:cNvSpPr>
          <p:nvPr/>
        </p:nvSpPr>
        <p:spPr bwMode="auto">
          <a:xfrm>
            <a:off x="560388" y="1095375"/>
            <a:ext cx="8128000" cy="1373188"/>
          </a:xfrm>
          <a:prstGeom prst="rect">
            <a:avLst/>
          </a:prstGeom>
          <a:noFill/>
          <a:ln w="9525">
            <a:noFill/>
            <a:miter lim="800000"/>
            <a:headEnd/>
            <a:tailEnd/>
          </a:ln>
        </p:spPr>
        <p:txBody>
          <a:bodyPr>
            <a:prstTxWarp prst="textNoShape">
              <a:avLst/>
            </a:prstTxWarp>
            <a:spAutoFit/>
          </a:bodyPr>
          <a:lstStyle/>
          <a:p>
            <a:pPr>
              <a:tabLst>
                <a:tab pos="858838" algn="l"/>
              </a:tabLst>
            </a:pPr>
            <a:r>
              <a:rPr lang="en-US"/>
              <a:t>Given a circuit with n-inputs and one output, is there a way to assign 0-1 values to the input wires so that the output value is 1 (true)?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8711"/>
                                        </p:tgtEl>
                                        <p:attrNameLst>
                                          <p:attrName>style.visibility</p:attrName>
                                        </p:attrNameLst>
                                      </p:cBhvr>
                                      <p:to>
                                        <p:strVal val="visible"/>
                                      </p:to>
                                    </p:set>
                                    <p:animEffect transition="in" filter="fade">
                                      <p:cBhvr>
                                        <p:cTn id="7" dur="500"/>
                                        <p:tgtEl>
                                          <p:spTgt spid="4987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98708"/>
                                        </p:tgtEl>
                                        <p:attrNameLst>
                                          <p:attrName>style.visibility</p:attrName>
                                        </p:attrNameLst>
                                      </p:cBhvr>
                                      <p:to>
                                        <p:strVal val="visible"/>
                                      </p:to>
                                    </p:set>
                                    <p:animEffect transition="in" filter="fade">
                                      <p:cBhvr>
                                        <p:cTn id="17" dur="500"/>
                                        <p:tgtEl>
                                          <p:spTgt spid="49870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98703"/>
                                        </p:tgtEl>
                                        <p:attrNameLst>
                                          <p:attrName>style.visibility</p:attrName>
                                        </p:attrNameLst>
                                      </p:cBhvr>
                                      <p:to>
                                        <p:strVal val="visible"/>
                                      </p:to>
                                    </p:set>
                                    <p:animEffect transition="in" filter="fade">
                                      <p:cBhvr>
                                        <p:cTn id="22" dur="500"/>
                                        <p:tgtEl>
                                          <p:spTgt spid="49870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98704"/>
                                        </p:tgtEl>
                                        <p:attrNameLst>
                                          <p:attrName>style.visibility</p:attrName>
                                        </p:attrNameLst>
                                      </p:cBhvr>
                                      <p:to>
                                        <p:strVal val="visible"/>
                                      </p:to>
                                    </p:set>
                                    <p:animEffect transition="in" filter="fade">
                                      <p:cBhvr>
                                        <p:cTn id="25" dur="500"/>
                                        <p:tgtEl>
                                          <p:spTgt spid="49870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498705"/>
                                        </p:tgtEl>
                                        <p:attrNameLst>
                                          <p:attrName>style.visibility</p:attrName>
                                        </p:attrNameLst>
                                      </p:cBhvr>
                                      <p:to>
                                        <p:strVal val="visible"/>
                                      </p:to>
                                    </p:set>
                                    <p:animEffect transition="in" filter="fade">
                                      <p:cBhvr>
                                        <p:cTn id="28" dur="500"/>
                                        <p:tgtEl>
                                          <p:spTgt spid="498705"/>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98706"/>
                                        </p:tgtEl>
                                        <p:attrNameLst>
                                          <p:attrName>style.visibility</p:attrName>
                                        </p:attrNameLst>
                                      </p:cBhvr>
                                      <p:to>
                                        <p:strVal val="visible"/>
                                      </p:to>
                                    </p:set>
                                    <p:animEffect transition="in" filter="fade">
                                      <p:cBhvr>
                                        <p:cTn id="33" dur="500"/>
                                        <p:tgtEl>
                                          <p:spTgt spid="4987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8703" grpId="0"/>
      <p:bldP spid="498704" grpId="0"/>
      <p:bldP spid="498705" grpId="0"/>
      <p:bldP spid="498706" grpId="0"/>
      <p:bldP spid="498708" grpId="0"/>
      <p:bldP spid="498711" grpId="0"/>
    </p:bld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7172" name="Text Box 4"/>
          <p:cNvSpPr txBox="1">
            <a:spLocks noChangeArrowheads="1"/>
          </p:cNvSpPr>
          <p:nvPr/>
        </p:nvSpPr>
        <p:spPr bwMode="auto">
          <a:xfrm>
            <a:off x="704850" y="4021138"/>
            <a:ext cx="7467600" cy="519112"/>
          </a:xfrm>
          <a:prstGeom prst="rect">
            <a:avLst/>
          </a:prstGeom>
          <a:noFill/>
          <a:ln w="9525">
            <a:noFill/>
            <a:miter lim="800000"/>
            <a:headEnd/>
            <a:tailEnd/>
          </a:ln>
        </p:spPr>
        <p:txBody>
          <a:bodyPr>
            <a:prstTxWarp prst="textNoShape">
              <a:avLst/>
            </a:prstTxWarp>
            <a:spAutoFit/>
          </a:bodyPr>
          <a:lstStyle/>
          <a:p>
            <a:pPr>
              <a:spcBef>
                <a:spcPct val="50000"/>
              </a:spcBef>
            </a:pPr>
            <a:r>
              <a:rPr lang="en-US"/>
              <a:t>BRUTE FORCE: Try out all 2</a:t>
            </a:r>
            <a:r>
              <a:rPr lang="en-US" baseline="30000"/>
              <a:t>n</a:t>
            </a:r>
            <a:r>
              <a:rPr lang="en-US"/>
              <a:t> assignments</a:t>
            </a:r>
          </a:p>
        </p:txBody>
      </p:sp>
      <p:sp>
        <p:nvSpPr>
          <p:cNvPr id="55299" name="Text Box 6"/>
          <p:cNvSpPr txBox="1">
            <a:spLocks noChangeArrowheads="1"/>
          </p:cNvSpPr>
          <p:nvPr/>
        </p:nvSpPr>
        <p:spPr bwMode="auto">
          <a:xfrm>
            <a:off x="1401763" y="868363"/>
            <a:ext cx="601345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Circuit-Satisfiability</a:t>
            </a:r>
          </a:p>
        </p:txBody>
      </p:sp>
      <p:sp>
        <p:nvSpPr>
          <p:cNvPr id="647175" name="Text Box 7"/>
          <p:cNvSpPr txBox="1">
            <a:spLocks noChangeArrowheads="1"/>
          </p:cNvSpPr>
          <p:nvPr/>
        </p:nvSpPr>
        <p:spPr bwMode="auto">
          <a:xfrm>
            <a:off x="704850" y="1939925"/>
            <a:ext cx="7874000" cy="1800225"/>
          </a:xfrm>
          <a:prstGeom prst="rect">
            <a:avLst/>
          </a:prstGeom>
          <a:noFill/>
          <a:ln w="9525">
            <a:noFill/>
            <a:miter lim="800000"/>
            <a:headEnd/>
            <a:tailEnd/>
          </a:ln>
          <a:effectLst/>
        </p:spPr>
        <p:txBody>
          <a:bodyPr>
            <a:prstTxWarp prst="textNoShape">
              <a:avLst/>
            </a:prstTxWarp>
            <a:spAutoFit/>
          </a:bodyPr>
          <a:lstStyle/>
          <a:p>
            <a:pPr>
              <a:tabLst>
                <a:tab pos="858838" algn="l"/>
              </a:tabLst>
              <a:defRPr/>
            </a:pPr>
            <a:r>
              <a:rPr lang="en-US">
                <a:effectLst>
                  <a:outerShdw blurRad="38100" dist="38100" dir="2700000" algn="tl">
                    <a:srgbClr val="000000"/>
                  </a:outerShdw>
                </a:effectLst>
              </a:rPr>
              <a:t>Given: A circuit with n-inputs and one output, is there a way to assign 0-1 values to the input wires so that the output value is 1 (true)?</a:t>
            </a:r>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47172"/>
                                        </p:tgtEl>
                                        <p:attrNameLst>
                                          <p:attrName>style.visibility</p:attrName>
                                        </p:attrNameLst>
                                      </p:cBhvr>
                                      <p:to>
                                        <p:strVal val="visible"/>
                                      </p:to>
                                    </p:set>
                                    <p:animEffect transition="in" filter="fade">
                                      <p:cBhvr>
                                        <p:cTn id="7" dur="500"/>
                                        <p:tgtEl>
                                          <p:spTgt spid="647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7172" grpId="0"/>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56322" name="Group 12"/>
          <p:cNvGrpSpPr>
            <a:grpSpLocks/>
          </p:cNvGrpSpPr>
          <p:nvPr/>
        </p:nvGrpSpPr>
        <p:grpSpPr bwMode="auto">
          <a:xfrm>
            <a:off x="685800" y="2362200"/>
            <a:ext cx="3833813" cy="2824163"/>
            <a:chOff x="768" y="961"/>
            <a:chExt cx="4390" cy="2719"/>
          </a:xfrm>
        </p:grpSpPr>
        <p:sp>
          <p:nvSpPr>
            <p:cNvPr id="56334" name="Oval 13"/>
            <p:cNvSpPr>
              <a:spLocks noChangeAspect="1" noChangeArrowheads="1"/>
            </p:cNvSpPr>
            <p:nvPr/>
          </p:nvSpPr>
          <p:spPr bwMode="auto">
            <a:xfrm>
              <a:off x="3209" y="3333"/>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6335" name="Oval 14"/>
            <p:cNvSpPr>
              <a:spLocks noChangeAspect="1" noChangeArrowheads="1"/>
            </p:cNvSpPr>
            <p:nvPr/>
          </p:nvSpPr>
          <p:spPr bwMode="auto">
            <a:xfrm>
              <a:off x="1064" y="3159"/>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6336" name="Oval 15"/>
            <p:cNvSpPr>
              <a:spLocks noChangeAspect="1" noChangeArrowheads="1"/>
            </p:cNvSpPr>
            <p:nvPr/>
          </p:nvSpPr>
          <p:spPr bwMode="auto">
            <a:xfrm>
              <a:off x="768" y="130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6337" name="Oval 16"/>
            <p:cNvSpPr>
              <a:spLocks noChangeAspect="1" noChangeArrowheads="1"/>
            </p:cNvSpPr>
            <p:nvPr/>
          </p:nvSpPr>
          <p:spPr bwMode="auto">
            <a:xfrm>
              <a:off x="2861" y="961"/>
              <a:ext cx="347" cy="346"/>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6338" name="Oval 17"/>
            <p:cNvSpPr>
              <a:spLocks noChangeAspect="1" noChangeArrowheads="1"/>
            </p:cNvSpPr>
            <p:nvPr/>
          </p:nvSpPr>
          <p:spPr bwMode="auto">
            <a:xfrm>
              <a:off x="4811" y="1877"/>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6339" name="Oval 18"/>
            <p:cNvSpPr>
              <a:spLocks noChangeAspect="1" noChangeArrowheads="1"/>
            </p:cNvSpPr>
            <p:nvPr/>
          </p:nvSpPr>
          <p:spPr bwMode="auto">
            <a:xfrm>
              <a:off x="2544" y="2101"/>
              <a:ext cx="347" cy="34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56340" name="AutoShape 19"/>
            <p:cNvCxnSpPr>
              <a:cxnSpLocks noChangeShapeType="1"/>
              <a:stCxn id="56336" idx="5"/>
              <a:endCxn id="56335" idx="0"/>
            </p:cNvCxnSpPr>
            <p:nvPr/>
          </p:nvCxnSpPr>
          <p:spPr bwMode="auto">
            <a:xfrm>
              <a:off x="1064" y="1603"/>
              <a:ext cx="174" cy="1556"/>
            </a:xfrm>
            <a:prstGeom prst="straightConnector1">
              <a:avLst/>
            </a:prstGeom>
            <a:noFill/>
            <a:ln w="57150" cap="sq">
              <a:solidFill>
                <a:schemeClr val="tx1"/>
              </a:solidFill>
              <a:round/>
              <a:headEnd type="none" w="sm" len="sm"/>
              <a:tailEnd type="none" w="sm" len="sm"/>
            </a:ln>
          </p:spPr>
        </p:cxnSp>
        <p:cxnSp>
          <p:nvCxnSpPr>
            <p:cNvPr id="56341" name="AutoShape 20"/>
            <p:cNvCxnSpPr>
              <a:cxnSpLocks noChangeShapeType="1"/>
              <a:stCxn id="56336" idx="6"/>
              <a:endCxn id="56337" idx="2"/>
            </p:cNvCxnSpPr>
            <p:nvPr/>
          </p:nvCxnSpPr>
          <p:spPr bwMode="auto">
            <a:xfrm flipV="1">
              <a:off x="1115" y="1134"/>
              <a:ext cx="1746" cy="347"/>
            </a:xfrm>
            <a:prstGeom prst="straightConnector1">
              <a:avLst/>
            </a:prstGeom>
            <a:noFill/>
            <a:ln w="57150" cap="sq">
              <a:solidFill>
                <a:schemeClr val="tx1"/>
              </a:solidFill>
              <a:round/>
              <a:headEnd type="none" w="sm" len="sm"/>
              <a:tailEnd type="none" w="sm" len="sm"/>
            </a:ln>
          </p:spPr>
        </p:cxnSp>
        <p:cxnSp>
          <p:nvCxnSpPr>
            <p:cNvPr id="56342" name="AutoShape 21"/>
            <p:cNvCxnSpPr>
              <a:cxnSpLocks noChangeShapeType="1"/>
              <a:stCxn id="56339" idx="6"/>
              <a:endCxn id="56338" idx="2"/>
            </p:cNvCxnSpPr>
            <p:nvPr/>
          </p:nvCxnSpPr>
          <p:spPr bwMode="auto">
            <a:xfrm flipV="1">
              <a:off x="2891" y="2051"/>
              <a:ext cx="1920" cy="224"/>
            </a:xfrm>
            <a:prstGeom prst="straightConnector1">
              <a:avLst/>
            </a:prstGeom>
            <a:noFill/>
            <a:ln w="57150" cap="sq">
              <a:solidFill>
                <a:schemeClr val="tx1"/>
              </a:solidFill>
              <a:round/>
              <a:headEnd type="none" w="sm" len="sm"/>
              <a:tailEnd type="none" w="sm" len="sm"/>
            </a:ln>
          </p:spPr>
        </p:cxnSp>
        <p:cxnSp>
          <p:nvCxnSpPr>
            <p:cNvPr id="56343" name="AutoShape 22"/>
            <p:cNvCxnSpPr>
              <a:cxnSpLocks noChangeShapeType="1"/>
              <a:stCxn id="56335" idx="6"/>
              <a:endCxn id="56334" idx="2"/>
            </p:cNvCxnSpPr>
            <p:nvPr/>
          </p:nvCxnSpPr>
          <p:spPr bwMode="auto">
            <a:xfrm>
              <a:off x="1411" y="3333"/>
              <a:ext cx="1798" cy="174"/>
            </a:xfrm>
            <a:prstGeom prst="straightConnector1">
              <a:avLst/>
            </a:prstGeom>
            <a:noFill/>
            <a:ln w="57150" cap="sq">
              <a:solidFill>
                <a:schemeClr val="tx1"/>
              </a:solidFill>
              <a:round/>
              <a:headEnd type="none" w="sm" len="sm"/>
              <a:tailEnd type="none" w="sm" len="sm"/>
            </a:ln>
          </p:spPr>
        </p:cxnSp>
        <p:cxnSp>
          <p:nvCxnSpPr>
            <p:cNvPr id="56344" name="AutoShape 23"/>
            <p:cNvCxnSpPr>
              <a:cxnSpLocks noChangeShapeType="1"/>
              <a:stCxn id="56337" idx="6"/>
              <a:endCxn id="56338" idx="0"/>
            </p:cNvCxnSpPr>
            <p:nvPr/>
          </p:nvCxnSpPr>
          <p:spPr bwMode="auto">
            <a:xfrm>
              <a:off x="3208" y="1134"/>
              <a:ext cx="1777" cy="743"/>
            </a:xfrm>
            <a:prstGeom prst="straightConnector1">
              <a:avLst/>
            </a:prstGeom>
            <a:noFill/>
            <a:ln w="57150" cap="sq">
              <a:solidFill>
                <a:schemeClr val="tx1"/>
              </a:solidFill>
              <a:round/>
              <a:headEnd type="none" w="sm" len="sm"/>
              <a:tailEnd type="none" w="sm" len="sm"/>
            </a:ln>
          </p:spPr>
        </p:cxnSp>
        <p:cxnSp>
          <p:nvCxnSpPr>
            <p:cNvPr id="56345" name="AutoShape 24"/>
            <p:cNvCxnSpPr>
              <a:cxnSpLocks noChangeShapeType="1"/>
              <a:stCxn id="56338" idx="4"/>
              <a:endCxn id="56334" idx="6"/>
            </p:cNvCxnSpPr>
            <p:nvPr/>
          </p:nvCxnSpPr>
          <p:spPr bwMode="auto">
            <a:xfrm flipH="1">
              <a:off x="3556" y="2224"/>
              <a:ext cx="1429" cy="1283"/>
            </a:xfrm>
            <a:prstGeom prst="straightConnector1">
              <a:avLst/>
            </a:prstGeom>
            <a:noFill/>
            <a:ln w="57150" cap="sq">
              <a:solidFill>
                <a:schemeClr val="tx1"/>
              </a:solidFill>
              <a:round/>
              <a:headEnd type="none" w="sm" len="sm"/>
              <a:tailEnd type="none" w="sm" len="sm"/>
            </a:ln>
          </p:spPr>
        </p:cxnSp>
        <p:cxnSp>
          <p:nvCxnSpPr>
            <p:cNvPr id="56346" name="AutoShape 25"/>
            <p:cNvCxnSpPr>
              <a:cxnSpLocks noChangeShapeType="1"/>
              <a:stCxn id="56339" idx="0"/>
              <a:endCxn id="56337" idx="4"/>
            </p:cNvCxnSpPr>
            <p:nvPr/>
          </p:nvCxnSpPr>
          <p:spPr bwMode="auto">
            <a:xfrm flipV="1">
              <a:off x="2718" y="1307"/>
              <a:ext cx="317" cy="794"/>
            </a:xfrm>
            <a:prstGeom prst="straightConnector1">
              <a:avLst/>
            </a:prstGeom>
            <a:noFill/>
            <a:ln w="57150" cap="sq">
              <a:solidFill>
                <a:schemeClr val="tx1"/>
              </a:solidFill>
              <a:round/>
              <a:headEnd type="none" w="sm" len="sm"/>
              <a:tailEnd type="none" w="sm" len="sm"/>
            </a:ln>
          </p:spPr>
        </p:cxnSp>
        <p:cxnSp>
          <p:nvCxnSpPr>
            <p:cNvPr id="56347" name="AutoShape 26"/>
            <p:cNvCxnSpPr>
              <a:cxnSpLocks noChangeShapeType="1"/>
              <a:stCxn id="56339" idx="1"/>
              <a:endCxn id="56336" idx="6"/>
            </p:cNvCxnSpPr>
            <p:nvPr/>
          </p:nvCxnSpPr>
          <p:spPr bwMode="auto">
            <a:xfrm flipH="1" flipV="1">
              <a:off x="1115" y="1481"/>
              <a:ext cx="1480" cy="671"/>
            </a:xfrm>
            <a:prstGeom prst="straightConnector1">
              <a:avLst/>
            </a:prstGeom>
            <a:noFill/>
            <a:ln w="57150" cap="sq">
              <a:solidFill>
                <a:schemeClr val="tx1"/>
              </a:solidFill>
              <a:round/>
              <a:headEnd type="none" w="sm" len="sm"/>
              <a:tailEnd type="none" w="sm" len="sm"/>
            </a:ln>
          </p:spPr>
        </p:cxnSp>
        <p:cxnSp>
          <p:nvCxnSpPr>
            <p:cNvPr id="56348" name="AutoShape 27"/>
            <p:cNvCxnSpPr>
              <a:cxnSpLocks noChangeShapeType="1"/>
              <a:stCxn id="56339" idx="3"/>
              <a:endCxn id="56335" idx="7"/>
            </p:cNvCxnSpPr>
            <p:nvPr/>
          </p:nvCxnSpPr>
          <p:spPr bwMode="auto">
            <a:xfrm flipH="1">
              <a:off x="1360" y="2397"/>
              <a:ext cx="1235" cy="813"/>
            </a:xfrm>
            <a:prstGeom prst="straightConnector1">
              <a:avLst/>
            </a:prstGeom>
            <a:noFill/>
            <a:ln w="57150" cap="sq">
              <a:solidFill>
                <a:schemeClr val="tx1"/>
              </a:solidFill>
              <a:round/>
              <a:headEnd type="none" w="sm" len="sm"/>
              <a:tailEnd type="none" w="sm" len="sm"/>
            </a:ln>
          </p:spPr>
        </p:cxnSp>
        <p:cxnSp>
          <p:nvCxnSpPr>
            <p:cNvPr id="56349" name="AutoShape 28"/>
            <p:cNvCxnSpPr>
              <a:cxnSpLocks noChangeShapeType="1"/>
              <a:stCxn id="56339" idx="4"/>
              <a:endCxn id="56334" idx="0"/>
            </p:cNvCxnSpPr>
            <p:nvPr/>
          </p:nvCxnSpPr>
          <p:spPr bwMode="auto">
            <a:xfrm>
              <a:off x="2718" y="2448"/>
              <a:ext cx="665" cy="885"/>
            </a:xfrm>
            <a:prstGeom prst="straightConnector1">
              <a:avLst/>
            </a:prstGeom>
            <a:noFill/>
            <a:ln w="57150" cap="sq">
              <a:solidFill>
                <a:schemeClr val="tx1"/>
              </a:solidFill>
              <a:round/>
              <a:headEnd type="none" w="sm" len="sm"/>
              <a:tailEnd type="none" w="sm" len="sm"/>
            </a:ln>
          </p:spPr>
        </p:cxnSp>
      </p:grpSp>
      <p:sp>
        <p:nvSpPr>
          <p:cNvPr id="56323" name="Text Box 29"/>
          <p:cNvSpPr txBox="1">
            <a:spLocks noChangeArrowheads="1"/>
          </p:cNvSpPr>
          <p:nvPr/>
        </p:nvSpPr>
        <p:spPr bwMode="auto">
          <a:xfrm>
            <a:off x="754063" y="1296988"/>
            <a:ext cx="3525837" cy="641350"/>
          </a:xfrm>
          <a:prstGeom prst="rect">
            <a:avLst/>
          </a:prstGeom>
          <a:noFill/>
          <a:ln w="38100" cap="sq">
            <a:noFill/>
            <a:miter lim="800000"/>
            <a:headEnd/>
            <a:tailEnd/>
          </a:ln>
        </p:spPr>
        <p:txBody>
          <a:bodyPr wrap="none" lIns="274320" rIns="274320">
            <a:prstTxWarp prst="textNoShape">
              <a:avLst/>
            </a:prstTxWarp>
            <a:spAutoFit/>
          </a:bodyPr>
          <a:lstStyle/>
          <a:p>
            <a:pPr algn="ctr">
              <a:spcBef>
                <a:spcPct val="0"/>
              </a:spcBef>
            </a:pPr>
            <a:r>
              <a:rPr lang="en-US" sz="3600"/>
              <a:t>3-Colorability</a:t>
            </a:r>
          </a:p>
        </p:txBody>
      </p:sp>
      <p:sp>
        <p:nvSpPr>
          <p:cNvPr id="56324" name="Text Box 30"/>
          <p:cNvSpPr txBox="1">
            <a:spLocks noChangeArrowheads="1"/>
          </p:cNvSpPr>
          <p:nvPr/>
        </p:nvSpPr>
        <p:spPr bwMode="auto">
          <a:xfrm>
            <a:off x="5197475" y="938213"/>
            <a:ext cx="3438525" cy="1190625"/>
          </a:xfrm>
          <a:prstGeom prst="rect">
            <a:avLst/>
          </a:prstGeom>
          <a:noFill/>
          <a:ln w="38100" cap="sq">
            <a:noFill/>
            <a:miter lim="800000"/>
            <a:headEnd/>
            <a:tailEnd/>
          </a:ln>
        </p:spPr>
        <p:txBody>
          <a:bodyPr lIns="274320" rIns="274320">
            <a:prstTxWarp prst="textNoShape">
              <a:avLst/>
            </a:prstTxWarp>
            <a:spAutoFit/>
          </a:bodyPr>
          <a:lstStyle/>
          <a:p>
            <a:pPr algn="ctr">
              <a:spcBef>
                <a:spcPct val="0"/>
              </a:spcBef>
            </a:pPr>
            <a:r>
              <a:rPr lang="en-US" sz="3600"/>
              <a:t>Circuit Satisfiability</a:t>
            </a:r>
          </a:p>
        </p:txBody>
      </p:sp>
      <p:sp>
        <p:nvSpPr>
          <p:cNvPr id="56325" name="AutoShape 31"/>
          <p:cNvSpPr>
            <a:spLocks noChangeArrowheads="1"/>
          </p:cNvSpPr>
          <p:nvPr/>
        </p:nvSpPr>
        <p:spPr bwMode="auto">
          <a:xfrm rot="5400000" flipV="1">
            <a:off x="5778501" y="2614612"/>
            <a:ext cx="1016000" cy="1089025"/>
          </a:xfrm>
          <a:prstGeom prst="flowChartDelay">
            <a:avLst/>
          </a:prstGeom>
          <a:noFill/>
          <a:ln w="3810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AND</a:t>
            </a:r>
          </a:p>
        </p:txBody>
      </p:sp>
      <p:sp>
        <p:nvSpPr>
          <p:cNvPr id="56326" name="AutoShape 32"/>
          <p:cNvSpPr>
            <a:spLocks noChangeArrowheads="1"/>
          </p:cNvSpPr>
          <p:nvPr/>
        </p:nvSpPr>
        <p:spPr bwMode="auto">
          <a:xfrm rot="5400000" flipV="1">
            <a:off x="6445251" y="4100512"/>
            <a:ext cx="1016000" cy="1089025"/>
          </a:xfrm>
          <a:prstGeom prst="flowChartDelay">
            <a:avLst/>
          </a:prstGeom>
          <a:noFill/>
          <a:ln w="3810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AND</a:t>
            </a:r>
          </a:p>
        </p:txBody>
      </p:sp>
      <p:cxnSp>
        <p:nvCxnSpPr>
          <p:cNvPr id="56327" name="AutoShape 33"/>
          <p:cNvCxnSpPr>
            <a:cxnSpLocks noChangeShapeType="1"/>
            <a:stCxn id="56325" idx="3"/>
            <a:endCxn id="56326" idx="1"/>
          </p:cNvCxnSpPr>
          <p:nvPr/>
        </p:nvCxnSpPr>
        <p:spPr bwMode="auto">
          <a:xfrm>
            <a:off x="6286500" y="3686175"/>
            <a:ext cx="666750" cy="431800"/>
          </a:xfrm>
          <a:prstGeom prst="straightConnector1">
            <a:avLst/>
          </a:prstGeom>
          <a:noFill/>
          <a:ln w="57150" cap="sq">
            <a:solidFill>
              <a:schemeClr val="tx1"/>
            </a:solidFill>
            <a:round/>
            <a:headEnd type="none" w="sm" len="sm"/>
            <a:tailEnd type="triangle" w="med" len="med"/>
          </a:ln>
        </p:spPr>
      </p:cxnSp>
      <p:sp>
        <p:nvSpPr>
          <p:cNvPr id="56328" name="Line 34"/>
          <p:cNvSpPr>
            <a:spLocks noChangeShapeType="1"/>
          </p:cNvSpPr>
          <p:nvPr/>
        </p:nvSpPr>
        <p:spPr bwMode="auto">
          <a:xfrm>
            <a:off x="6953250" y="5157788"/>
            <a:ext cx="0" cy="414337"/>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56329" name="Line 35"/>
          <p:cNvSpPr>
            <a:spLocks noChangeShapeType="1"/>
          </p:cNvSpPr>
          <p:nvPr/>
        </p:nvSpPr>
        <p:spPr bwMode="auto">
          <a:xfrm>
            <a:off x="6046788" y="2314575"/>
            <a:ext cx="0" cy="342900"/>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56330" name="Line 36"/>
          <p:cNvSpPr>
            <a:spLocks noChangeShapeType="1"/>
          </p:cNvSpPr>
          <p:nvPr/>
        </p:nvSpPr>
        <p:spPr bwMode="auto">
          <a:xfrm>
            <a:off x="6484938" y="2316163"/>
            <a:ext cx="0" cy="341312"/>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56331" name="Line 37"/>
          <p:cNvSpPr>
            <a:spLocks noChangeShapeType="1"/>
          </p:cNvSpPr>
          <p:nvPr/>
        </p:nvSpPr>
        <p:spPr bwMode="auto">
          <a:xfrm>
            <a:off x="7534275" y="2314575"/>
            <a:ext cx="0" cy="342900"/>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56332" name="AutoShape 38"/>
          <p:cNvSpPr>
            <a:spLocks noChangeArrowheads="1"/>
          </p:cNvSpPr>
          <p:nvPr/>
        </p:nvSpPr>
        <p:spPr bwMode="auto">
          <a:xfrm rot="5400000" flipV="1">
            <a:off x="7024688" y="2657475"/>
            <a:ext cx="1016000" cy="1069975"/>
          </a:xfrm>
          <a:prstGeom prst="flowChartDelay">
            <a:avLst/>
          </a:prstGeom>
          <a:noFill/>
          <a:ln w="38100" cap="sq">
            <a:solidFill>
              <a:schemeClr val="tx1"/>
            </a:solidFill>
            <a:miter lim="800000"/>
            <a:headEnd type="none" w="sm" len="sm"/>
            <a:tailEnd type="none" w="sm" len="sm"/>
          </a:ln>
        </p:spPr>
        <p:txBody>
          <a:bodyPr vert="eaVert" wrap="none" lIns="274320" rIns="274320" anchor="ctr">
            <a:prstTxWarp prst="textNoShape">
              <a:avLst/>
            </a:prstTxWarp>
            <a:spAutoFit/>
          </a:bodyPr>
          <a:lstStyle/>
          <a:p>
            <a:pPr algn="ctr">
              <a:spcBef>
                <a:spcPct val="0"/>
              </a:spcBef>
            </a:pPr>
            <a:r>
              <a:rPr lang="en-US" sz="2400"/>
              <a:t>NOT</a:t>
            </a:r>
          </a:p>
        </p:txBody>
      </p:sp>
      <p:cxnSp>
        <p:nvCxnSpPr>
          <p:cNvPr id="56333" name="AutoShape 39"/>
          <p:cNvCxnSpPr>
            <a:cxnSpLocks noChangeShapeType="1"/>
            <a:stCxn id="56332" idx="3"/>
            <a:endCxn id="56326" idx="1"/>
          </p:cNvCxnSpPr>
          <p:nvPr/>
        </p:nvCxnSpPr>
        <p:spPr bwMode="auto">
          <a:xfrm flipH="1">
            <a:off x="6953250" y="3719513"/>
            <a:ext cx="579438" cy="398462"/>
          </a:xfrm>
          <a:prstGeom prst="straightConnector1">
            <a:avLst/>
          </a:prstGeom>
          <a:noFill/>
          <a:ln w="57150" cap="sq">
            <a:solidFill>
              <a:schemeClr val="tx1"/>
            </a:solidFill>
            <a:round/>
            <a:headEnd type="none" w="sm" len="sm"/>
            <a:tailEnd type="triangle" w="med" len="med"/>
          </a:ln>
        </p:spPr>
      </p:cxnSp>
    </p:spTree>
  </p:cSld>
  <p:clrMapOvr>
    <a:masterClrMapping/>
  </p:clrMapOvr>
  <p:transition spd="med">
    <p:fade thruBlk="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57346" name="Group 2"/>
          <p:cNvGrpSpPr>
            <a:grpSpLocks/>
          </p:cNvGrpSpPr>
          <p:nvPr/>
        </p:nvGrpSpPr>
        <p:grpSpPr bwMode="auto">
          <a:xfrm>
            <a:off x="820738" y="1066800"/>
            <a:ext cx="4953000" cy="4953000"/>
            <a:chOff x="1728" y="1200"/>
            <a:chExt cx="2160" cy="2160"/>
          </a:xfrm>
        </p:grpSpPr>
        <p:sp>
          <p:nvSpPr>
            <p:cNvPr id="57347" name="Oval 3"/>
            <p:cNvSpPr>
              <a:spLocks noChangeAspect="1" noChangeArrowheads="1"/>
            </p:cNvSpPr>
            <p:nvPr/>
          </p:nvSpPr>
          <p:spPr bwMode="auto">
            <a:xfrm>
              <a:off x="2880"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48" name="Oval 4"/>
            <p:cNvSpPr>
              <a:spLocks noChangeAspect="1" noChangeArrowheads="1"/>
            </p:cNvSpPr>
            <p:nvPr/>
          </p:nvSpPr>
          <p:spPr bwMode="auto">
            <a:xfrm>
              <a:off x="364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49" name="Oval 5"/>
            <p:cNvSpPr>
              <a:spLocks noChangeAspect="1" noChangeArrowheads="1"/>
            </p:cNvSpPr>
            <p:nvPr/>
          </p:nvSpPr>
          <p:spPr bwMode="auto">
            <a:xfrm>
              <a:off x="3072"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50" name="Oval 6"/>
            <p:cNvSpPr>
              <a:spLocks noChangeAspect="1" noChangeArrowheads="1"/>
            </p:cNvSpPr>
            <p:nvPr/>
          </p:nvSpPr>
          <p:spPr bwMode="auto">
            <a:xfrm>
              <a:off x="2088" y="256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51" name="Oval 7"/>
            <p:cNvSpPr>
              <a:spLocks noChangeAspect="1" noChangeArrowheads="1"/>
            </p:cNvSpPr>
            <p:nvPr/>
          </p:nvSpPr>
          <p:spPr bwMode="auto">
            <a:xfrm>
              <a:off x="172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52" name="Oval 8"/>
            <p:cNvSpPr>
              <a:spLocks noChangeAspect="1" noChangeArrowheads="1"/>
            </p:cNvSpPr>
            <p:nvPr/>
          </p:nvSpPr>
          <p:spPr bwMode="auto">
            <a:xfrm>
              <a:off x="172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53" name="Oval 9"/>
            <p:cNvSpPr>
              <a:spLocks noChangeAspect="1" noChangeArrowheads="1"/>
            </p:cNvSpPr>
            <p:nvPr/>
          </p:nvSpPr>
          <p:spPr bwMode="auto">
            <a:xfrm>
              <a:off x="2496" y="312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54" name="Oval 10"/>
            <p:cNvSpPr>
              <a:spLocks noChangeAspect="1" noChangeArrowheads="1"/>
            </p:cNvSpPr>
            <p:nvPr/>
          </p:nvSpPr>
          <p:spPr bwMode="auto">
            <a:xfrm>
              <a:off x="2640" y="153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55" name="Oval 11"/>
            <p:cNvSpPr>
              <a:spLocks noChangeAspect="1" noChangeArrowheads="1"/>
            </p:cNvSpPr>
            <p:nvPr/>
          </p:nvSpPr>
          <p:spPr bwMode="auto">
            <a:xfrm>
              <a:off x="2376"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56" name="Oval 12"/>
            <p:cNvSpPr>
              <a:spLocks noChangeAspect="1" noChangeArrowheads="1"/>
            </p:cNvSpPr>
            <p:nvPr/>
          </p:nvSpPr>
          <p:spPr bwMode="auto">
            <a:xfrm>
              <a:off x="3648" y="18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57" name="Oval 13"/>
            <p:cNvSpPr>
              <a:spLocks noChangeAspect="1" noChangeArrowheads="1"/>
            </p:cNvSpPr>
            <p:nvPr/>
          </p:nvSpPr>
          <p:spPr bwMode="auto">
            <a:xfrm>
              <a:off x="364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7358" name="Oval 14"/>
            <p:cNvSpPr>
              <a:spLocks noChangeAspect="1" noChangeArrowheads="1"/>
            </p:cNvSpPr>
            <p:nvPr/>
          </p:nvSpPr>
          <p:spPr bwMode="auto">
            <a:xfrm>
              <a:off x="1728" y="19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57359" name="AutoShape 15"/>
            <p:cNvCxnSpPr>
              <a:cxnSpLocks noChangeShapeType="1"/>
              <a:stCxn id="57355" idx="6"/>
              <a:endCxn id="57347" idx="2"/>
            </p:cNvCxnSpPr>
            <p:nvPr/>
          </p:nvCxnSpPr>
          <p:spPr bwMode="auto">
            <a:xfrm>
              <a:off x="2616" y="1320"/>
              <a:ext cx="264" cy="0"/>
            </a:xfrm>
            <a:prstGeom prst="straightConnector1">
              <a:avLst/>
            </a:prstGeom>
            <a:noFill/>
            <a:ln w="57150" cap="sq">
              <a:solidFill>
                <a:schemeClr val="tx1"/>
              </a:solidFill>
              <a:round/>
              <a:headEnd type="none" w="sm" len="sm"/>
              <a:tailEnd type="none" w="sm" len="sm"/>
            </a:ln>
          </p:spPr>
        </p:cxnSp>
        <p:cxnSp>
          <p:nvCxnSpPr>
            <p:cNvPr id="57360" name="AutoShape 16"/>
            <p:cNvCxnSpPr>
              <a:cxnSpLocks noChangeShapeType="1"/>
              <a:stCxn id="57347" idx="3"/>
              <a:endCxn id="57354" idx="7"/>
            </p:cNvCxnSpPr>
            <p:nvPr/>
          </p:nvCxnSpPr>
          <p:spPr bwMode="auto">
            <a:xfrm flipH="1">
              <a:off x="2845" y="1405"/>
              <a:ext cx="70" cy="166"/>
            </a:xfrm>
            <a:prstGeom prst="straightConnector1">
              <a:avLst/>
            </a:prstGeom>
            <a:noFill/>
            <a:ln w="57150" cap="sq">
              <a:solidFill>
                <a:schemeClr val="tx1"/>
              </a:solidFill>
              <a:round/>
              <a:headEnd type="none" w="sm" len="sm"/>
              <a:tailEnd type="none" w="sm" len="sm"/>
            </a:ln>
          </p:spPr>
        </p:cxnSp>
        <p:cxnSp>
          <p:nvCxnSpPr>
            <p:cNvPr id="57361" name="AutoShape 17"/>
            <p:cNvCxnSpPr>
              <a:cxnSpLocks noChangeShapeType="1"/>
              <a:stCxn id="57355" idx="5"/>
              <a:endCxn id="57354" idx="1"/>
            </p:cNvCxnSpPr>
            <p:nvPr/>
          </p:nvCxnSpPr>
          <p:spPr bwMode="auto">
            <a:xfrm>
              <a:off x="2581" y="1405"/>
              <a:ext cx="94" cy="166"/>
            </a:xfrm>
            <a:prstGeom prst="straightConnector1">
              <a:avLst/>
            </a:prstGeom>
            <a:noFill/>
            <a:ln w="57150" cap="sq">
              <a:solidFill>
                <a:schemeClr val="tx1"/>
              </a:solidFill>
              <a:round/>
              <a:headEnd type="none" w="sm" len="sm"/>
              <a:tailEnd type="none" w="sm" len="sm"/>
            </a:ln>
          </p:spPr>
        </p:cxnSp>
        <p:cxnSp>
          <p:nvCxnSpPr>
            <p:cNvPr id="57362" name="AutoShape 18"/>
            <p:cNvCxnSpPr>
              <a:cxnSpLocks noChangeShapeType="1"/>
              <a:stCxn id="57347" idx="5"/>
              <a:endCxn id="57357" idx="1"/>
            </p:cNvCxnSpPr>
            <p:nvPr/>
          </p:nvCxnSpPr>
          <p:spPr bwMode="auto">
            <a:xfrm>
              <a:off x="3085" y="1405"/>
              <a:ext cx="598" cy="910"/>
            </a:xfrm>
            <a:prstGeom prst="straightConnector1">
              <a:avLst/>
            </a:prstGeom>
            <a:noFill/>
            <a:ln w="57150" cap="sq">
              <a:solidFill>
                <a:schemeClr val="tx1"/>
              </a:solidFill>
              <a:round/>
              <a:headEnd type="none" w="sm" len="sm"/>
              <a:tailEnd type="none" w="sm" len="sm"/>
            </a:ln>
          </p:spPr>
        </p:cxnSp>
        <p:cxnSp>
          <p:nvCxnSpPr>
            <p:cNvPr id="57363" name="AutoShape 19"/>
            <p:cNvCxnSpPr>
              <a:cxnSpLocks noChangeShapeType="1"/>
              <a:stCxn id="57347" idx="4"/>
              <a:endCxn id="57348" idx="1"/>
            </p:cNvCxnSpPr>
            <p:nvPr/>
          </p:nvCxnSpPr>
          <p:spPr bwMode="auto">
            <a:xfrm>
              <a:off x="3000" y="1440"/>
              <a:ext cx="683" cy="1283"/>
            </a:xfrm>
            <a:prstGeom prst="straightConnector1">
              <a:avLst/>
            </a:prstGeom>
            <a:noFill/>
            <a:ln w="57150" cap="sq">
              <a:solidFill>
                <a:schemeClr val="tx1"/>
              </a:solidFill>
              <a:round/>
              <a:headEnd type="none" w="sm" len="sm"/>
              <a:tailEnd type="none" w="sm" len="sm"/>
            </a:ln>
          </p:spPr>
        </p:cxnSp>
        <p:cxnSp>
          <p:nvCxnSpPr>
            <p:cNvPr id="57364" name="AutoShape 20"/>
            <p:cNvCxnSpPr>
              <a:cxnSpLocks noChangeShapeType="1"/>
              <a:stCxn id="57354" idx="5"/>
              <a:endCxn id="57349" idx="1"/>
            </p:cNvCxnSpPr>
            <p:nvPr/>
          </p:nvCxnSpPr>
          <p:spPr bwMode="auto">
            <a:xfrm>
              <a:off x="2845" y="1741"/>
              <a:ext cx="262" cy="982"/>
            </a:xfrm>
            <a:prstGeom prst="straightConnector1">
              <a:avLst/>
            </a:prstGeom>
            <a:noFill/>
            <a:ln w="57150" cap="sq">
              <a:solidFill>
                <a:schemeClr val="tx1"/>
              </a:solidFill>
              <a:round/>
              <a:headEnd type="none" w="sm" len="sm"/>
              <a:tailEnd type="none" w="sm" len="sm"/>
            </a:ln>
          </p:spPr>
        </p:cxnSp>
        <p:cxnSp>
          <p:nvCxnSpPr>
            <p:cNvPr id="57365" name="AutoShape 21"/>
            <p:cNvCxnSpPr>
              <a:cxnSpLocks noChangeShapeType="1"/>
              <a:stCxn id="57358" idx="7"/>
              <a:endCxn id="57354" idx="2"/>
            </p:cNvCxnSpPr>
            <p:nvPr/>
          </p:nvCxnSpPr>
          <p:spPr bwMode="auto">
            <a:xfrm flipV="1">
              <a:off x="1933" y="1656"/>
              <a:ext cx="707" cy="371"/>
            </a:xfrm>
            <a:prstGeom prst="straightConnector1">
              <a:avLst/>
            </a:prstGeom>
            <a:noFill/>
            <a:ln w="57150" cap="sq">
              <a:solidFill>
                <a:schemeClr val="tx1"/>
              </a:solidFill>
              <a:round/>
              <a:headEnd type="none" w="sm" len="sm"/>
              <a:tailEnd type="none" w="sm" len="sm"/>
            </a:ln>
          </p:spPr>
        </p:cxnSp>
        <p:cxnSp>
          <p:nvCxnSpPr>
            <p:cNvPr id="57366" name="AutoShape 22"/>
            <p:cNvCxnSpPr>
              <a:cxnSpLocks noChangeShapeType="1"/>
              <a:stCxn id="57354" idx="6"/>
              <a:endCxn id="57356" idx="2"/>
            </p:cNvCxnSpPr>
            <p:nvPr/>
          </p:nvCxnSpPr>
          <p:spPr bwMode="auto">
            <a:xfrm>
              <a:off x="2880" y="1656"/>
              <a:ext cx="768" cy="336"/>
            </a:xfrm>
            <a:prstGeom prst="straightConnector1">
              <a:avLst/>
            </a:prstGeom>
            <a:noFill/>
            <a:ln w="57150" cap="sq">
              <a:solidFill>
                <a:schemeClr val="tx1"/>
              </a:solidFill>
              <a:round/>
              <a:headEnd type="none" w="sm" len="sm"/>
              <a:tailEnd type="none" w="sm" len="sm"/>
            </a:ln>
          </p:spPr>
        </p:cxnSp>
        <p:cxnSp>
          <p:nvCxnSpPr>
            <p:cNvPr id="57367" name="AutoShape 23"/>
            <p:cNvCxnSpPr>
              <a:cxnSpLocks noChangeShapeType="1"/>
              <a:stCxn id="57358" idx="6"/>
              <a:endCxn id="57357" idx="2"/>
            </p:cNvCxnSpPr>
            <p:nvPr/>
          </p:nvCxnSpPr>
          <p:spPr bwMode="auto">
            <a:xfrm>
              <a:off x="1968" y="2112"/>
              <a:ext cx="1680" cy="288"/>
            </a:xfrm>
            <a:prstGeom prst="straightConnector1">
              <a:avLst/>
            </a:prstGeom>
            <a:noFill/>
            <a:ln w="57150" cap="sq">
              <a:solidFill>
                <a:schemeClr val="tx1"/>
              </a:solidFill>
              <a:round/>
              <a:headEnd type="none" w="sm" len="sm"/>
              <a:tailEnd type="none" w="sm" len="sm"/>
            </a:ln>
          </p:spPr>
        </p:cxnSp>
        <p:cxnSp>
          <p:nvCxnSpPr>
            <p:cNvPr id="57368" name="AutoShape 24"/>
            <p:cNvCxnSpPr>
              <a:cxnSpLocks noChangeShapeType="1"/>
              <a:stCxn id="57353" idx="0"/>
              <a:endCxn id="57354" idx="4"/>
            </p:cNvCxnSpPr>
            <p:nvPr/>
          </p:nvCxnSpPr>
          <p:spPr bwMode="auto">
            <a:xfrm flipV="1">
              <a:off x="2616" y="1776"/>
              <a:ext cx="144" cy="1344"/>
            </a:xfrm>
            <a:prstGeom prst="straightConnector1">
              <a:avLst/>
            </a:prstGeom>
            <a:noFill/>
            <a:ln w="57150" cap="sq">
              <a:solidFill>
                <a:schemeClr val="tx1"/>
              </a:solidFill>
              <a:round/>
              <a:headEnd type="none" w="sm" len="sm"/>
              <a:tailEnd type="none" w="sm" len="sm"/>
            </a:ln>
          </p:spPr>
        </p:cxnSp>
        <p:cxnSp>
          <p:nvCxnSpPr>
            <p:cNvPr id="57369" name="AutoShape 25"/>
            <p:cNvCxnSpPr>
              <a:cxnSpLocks noChangeShapeType="1"/>
              <a:stCxn id="57353" idx="6"/>
              <a:endCxn id="57349" idx="3"/>
            </p:cNvCxnSpPr>
            <p:nvPr/>
          </p:nvCxnSpPr>
          <p:spPr bwMode="auto">
            <a:xfrm flipV="1">
              <a:off x="2736" y="2893"/>
              <a:ext cx="371" cy="347"/>
            </a:xfrm>
            <a:prstGeom prst="straightConnector1">
              <a:avLst/>
            </a:prstGeom>
            <a:noFill/>
            <a:ln w="57150" cap="sq">
              <a:solidFill>
                <a:schemeClr val="tx1"/>
              </a:solidFill>
              <a:round/>
              <a:headEnd type="none" w="sm" len="sm"/>
              <a:tailEnd type="none" w="sm" len="sm"/>
            </a:ln>
          </p:spPr>
        </p:cxnSp>
        <p:cxnSp>
          <p:nvCxnSpPr>
            <p:cNvPr id="57370" name="AutoShape 26"/>
            <p:cNvCxnSpPr>
              <a:cxnSpLocks noChangeShapeType="1"/>
              <a:stCxn id="57352" idx="5"/>
              <a:endCxn id="57349" idx="2"/>
            </p:cNvCxnSpPr>
            <p:nvPr/>
          </p:nvCxnSpPr>
          <p:spPr bwMode="auto">
            <a:xfrm flipV="1">
              <a:off x="1933" y="2808"/>
              <a:ext cx="1139" cy="85"/>
            </a:xfrm>
            <a:prstGeom prst="straightConnector1">
              <a:avLst/>
            </a:prstGeom>
            <a:noFill/>
            <a:ln w="57150" cap="sq">
              <a:solidFill>
                <a:schemeClr val="tx1"/>
              </a:solidFill>
              <a:round/>
              <a:headEnd type="none" w="sm" len="sm"/>
              <a:tailEnd type="none" w="sm" len="sm"/>
            </a:ln>
          </p:spPr>
        </p:cxnSp>
        <p:cxnSp>
          <p:nvCxnSpPr>
            <p:cNvPr id="57371" name="AutoShape 27"/>
            <p:cNvCxnSpPr>
              <a:cxnSpLocks noChangeShapeType="1"/>
              <a:stCxn id="57349" idx="6"/>
              <a:endCxn id="57348" idx="2"/>
            </p:cNvCxnSpPr>
            <p:nvPr/>
          </p:nvCxnSpPr>
          <p:spPr bwMode="auto">
            <a:xfrm>
              <a:off x="3312" y="2808"/>
              <a:ext cx="336" cy="0"/>
            </a:xfrm>
            <a:prstGeom prst="straightConnector1">
              <a:avLst/>
            </a:prstGeom>
            <a:noFill/>
            <a:ln w="57150" cap="sq">
              <a:solidFill>
                <a:schemeClr val="tx1"/>
              </a:solidFill>
              <a:round/>
              <a:headEnd type="none" w="sm" len="sm"/>
              <a:tailEnd type="none" w="sm" len="sm"/>
            </a:ln>
          </p:spPr>
        </p:cxnSp>
        <p:cxnSp>
          <p:nvCxnSpPr>
            <p:cNvPr id="57372" name="AutoShape 28"/>
            <p:cNvCxnSpPr>
              <a:cxnSpLocks noChangeShapeType="1"/>
              <a:stCxn id="57351" idx="4"/>
              <a:endCxn id="57352" idx="0"/>
            </p:cNvCxnSpPr>
            <p:nvPr/>
          </p:nvCxnSpPr>
          <p:spPr bwMode="auto">
            <a:xfrm>
              <a:off x="1848" y="2520"/>
              <a:ext cx="0" cy="168"/>
            </a:xfrm>
            <a:prstGeom prst="straightConnector1">
              <a:avLst/>
            </a:prstGeom>
            <a:noFill/>
            <a:ln w="57150" cap="sq">
              <a:solidFill>
                <a:schemeClr val="tx1"/>
              </a:solidFill>
              <a:round/>
              <a:headEnd type="none" w="sm" len="sm"/>
              <a:tailEnd type="none" w="sm" len="sm"/>
            </a:ln>
          </p:spPr>
        </p:cxnSp>
        <p:cxnSp>
          <p:nvCxnSpPr>
            <p:cNvPr id="57373" name="AutoShape 29"/>
            <p:cNvCxnSpPr>
              <a:cxnSpLocks noChangeShapeType="1"/>
              <a:stCxn id="57358" idx="4"/>
              <a:endCxn id="57351" idx="0"/>
            </p:cNvCxnSpPr>
            <p:nvPr/>
          </p:nvCxnSpPr>
          <p:spPr bwMode="auto">
            <a:xfrm>
              <a:off x="1848" y="2232"/>
              <a:ext cx="0" cy="48"/>
            </a:xfrm>
            <a:prstGeom prst="straightConnector1">
              <a:avLst/>
            </a:prstGeom>
            <a:noFill/>
            <a:ln w="57150" cap="sq">
              <a:solidFill>
                <a:schemeClr val="tx1"/>
              </a:solidFill>
              <a:round/>
              <a:headEnd type="none" w="sm" len="sm"/>
              <a:tailEnd type="none" w="sm" len="sm"/>
            </a:ln>
          </p:spPr>
        </p:cxnSp>
        <p:cxnSp>
          <p:nvCxnSpPr>
            <p:cNvPr id="57374" name="AutoShape 30"/>
            <p:cNvCxnSpPr>
              <a:cxnSpLocks noChangeShapeType="1"/>
              <a:stCxn id="57351" idx="5"/>
              <a:endCxn id="57350" idx="1"/>
            </p:cNvCxnSpPr>
            <p:nvPr/>
          </p:nvCxnSpPr>
          <p:spPr bwMode="auto">
            <a:xfrm>
              <a:off x="1933" y="2485"/>
              <a:ext cx="190" cy="118"/>
            </a:xfrm>
            <a:prstGeom prst="straightConnector1">
              <a:avLst/>
            </a:prstGeom>
            <a:noFill/>
            <a:ln w="57150" cap="sq">
              <a:solidFill>
                <a:schemeClr val="tx1"/>
              </a:solidFill>
              <a:round/>
              <a:headEnd type="none" w="sm" len="sm"/>
              <a:tailEnd type="none" w="sm" len="sm"/>
            </a:ln>
          </p:spPr>
        </p:cxnSp>
        <p:cxnSp>
          <p:nvCxnSpPr>
            <p:cNvPr id="57375" name="AutoShape 31"/>
            <p:cNvCxnSpPr>
              <a:cxnSpLocks noChangeShapeType="1"/>
              <a:stCxn id="57350" idx="2"/>
              <a:endCxn id="57352" idx="6"/>
            </p:cNvCxnSpPr>
            <p:nvPr/>
          </p:nvCxnSpPr>
          <p:spPr bwMode="auto">
            <a:xfrm flipH="1">
              <a:off x="1968" y="2688"/>
              <a:ext cx="120" cy="120"/>
            </a:xfrm>
            <a:prstGeom prst="straightConnector1">
              <a:avLst/>
            </a:prstGeom>
            <a:noFill/>
            <a:ln w="57150" cap="sq">
              <a:solidFill>
                <a:schemeClr val="tx1"/>
              </a:solidFill>
              <a:round/>
              <a:headEnd type="none" w="sm" len="sm"/>
              <a:tailEnd type="none" w="sm" len="sm"/>
            </a:ln>
          </p:spPr>
        </p:cxnSp>
        <p:cxnSp>
          <p:nvCxnSpPr>
            <p:cNvPr id="57376" name="AutoShape 32"/>
            <p:cNvCxnSpPr>
              <a:cxnSpLocks noChangeShapeType="1"/>
              <a:stCxn id="57350" idx="7"/>
              <a:endCxn id="57356" idx="3"/>
            </p:cNvCxnSpPr>
            <p:nvPr/>
          </p:nvCxnSpPr>
          <p:spPr bwMode="auto">
            <a:xfrm flipV="1">
              <a:off x="2293" y="2077"/>
              <a:ext cx="1390" cy="526"/>
            </a:xfrm>
            <a:prstGeom prst="straightConnector1">
              <a:avLst/>
            </a:prstGeom>
            <a:noFill/>
            <a:ln w="57150" cap="sq">
              <a:solidFill>
                <a:schemeClr val="tx1"/>
              </a:solidFill>
              <a:round/>
              <a:headEnd type="none" w="sm" len="sm"/>
              <a:tailEnd type="none" w="sm" len="sm"/>
            </a:ln>
          </p:spPr>
        </p:cxnSp>
        <p:cxnSp>
          <p:nvCxnSpPr>
            <p:cNvPr id="57377" name="AutoShape 33"/>
            <p:cNvCxnSpPr>
              <a:cxnSpLocks noChangeShapeType="1"/>
              <a:stCxn id="57356" idx="4"/>
              <a:endCxn id="57357" idx="0"/>
            </p:cNvCxnSpPr>
            <p:nvPr/>
          </p:nvCxnSpPr>
          <p:spPr bwMode="auto">
            <a:xfrm>
              <a:off x="3768" y="2112"/>
              <a:ext cx="0" cy="168"/>
            </a:xfrm>
            <a:prstGeom prst="straightConnector1">
              <a:avLst/>
            </a:prstGeom>
            <a:noFill/>
            <a:ln w="57150" cap="sq">
              <a:solidFill>
                <a:schemeClr val="tx1"/>
              </a:solidFill>
              <a:round/>
              <a:headEnd type="none" w="sm" len="sm"/>
              <a:tailEnd type="none" w="sm" len="sm"/>
            </a:ln>
          </p:spPr>
        </p:cxnSp>
        <p:cxnSp>
          <p:nvCxnSpPr>
            <p:cNvPr id="57378" name="AutoShape 34"/>
            <p:cNvCxnSpPr>
              <a:cxnSpLocks noChangeShapeType="1"/>
              <a:stCxn id="57357" idx="4"/>
              <a:endCxn id="57348" idx="0"/>
            </p:cNvCxnSpPr>
            <p:nvPr/>
          </p:nvCxnSpPr>
          <p:spPr bwMode="auto">
            <a:xfrm>
              <a:off x="3768" y="2520"/>
              <a:ext cx="0" cy="168"/>
            </a:xfrm>
            <a:prstGeom prst="straightConnector1">
              <a:avLst/>
            </a:prstGeom>
            <a:noFill/>
            <a:ln w="57150" cap="sq">
              <a:solidFill>
                <a:schemeClr val="tx1"/>
              </a:solidFill>
              <a:round/>
              <a:headEnd type="none" w="sm" len="sm"/>
              <a:tailEnd type="none" w="sm" len="sm"/>
            </a:ln>
          </p:spPr>
        </p:cxnSp>
      </p:gr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2989263" y="269875"/>
            <a:ext cx="337185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K-Coloring</a:t>
            </a:r>
          </a:p>
        </p:txBody>
      </p:sp>
      <p:sp>
        <p:nvSpPr>
          <p:cNvPr id="21507" name="Text Box 5"/>
          <p:cNvSpPr txBox="1">
            <a:spLocks noChangeArrowheads="1"/>
          </p:cNvSpPr>
          <p:nvPr/>
        </p:nvSpPr>
        <p:spPr bwMode="auto">
          <a:xfrm>
            <a:off x="595313" y="1458913"/>
            <a:ext cx="6053260" cy="523220"/>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dirty="0"/>
              <a:t>We define a </a:t>
            </a:r>
            <a:r>
              <a:rPr lang="en-US" dirty="0" err="1"/>
              <a:t>k</a:t>
            </a:r>
            <a:r>
              <a:rPr lang="en-US" dirty="0"/>
              <a:t>-coloring of a graph:</a:t>
            </a:r>
          </a:p>
        </p:txBody>
      </p:sp>
      <p:sp>
        <p:nvSpPr>
          <p:cNvPr id="678918" name="Text Box 6"/>
          <p:cNvSpPr txBox="1">
            <a:spLocks noChangeArrowheads="1"/>
          </p:cNvSpPr>
          <p:nvPr/>
        </p:nvSpPr>
        <p:spPr bwMode="auto">
          <a:xfrm>
            <a:off x="1214438" y="2085975"/>
            <a:ext cx="6853158" cy="523220"/>
          </a:xfrm>
          <a:prstGeom prst="rect">
            <a:avLst/>
          </a:prstGeom>
          <a:noFill/>
          <a:ln w="9525">
            <a:noFill/>
            <a:miter lim="800000"/>
            <a:headEnd/>
            <a:tailEnd/>
          </a:ln>
          <a:effectLst/>
        </p:spPr>
        <p:txBody>
          <a:bodyPr wrap="none">
            <a:prstTxWarp prst="textNoShape">
              <a:avLst/>
            </a:prstTxWarp>
            <a:spAutoFit/>
          </a:bodyPr>
          <a:lstStyle/>
          <a:p>
            <a:pPr>
              <a:tabLst>
                <a:tab pos="858838" algn="l"/>
              </a:tabLst>
              <a:defRPr/>
            </a:pPr>
            <a:r>
              <a:rPr lang="en-US" dirty="0"/>
              <a:t>Each node gets colored with one color</a:t>
            </a:r>
            <a:endParaRPr lang="en-US" dirty="0">
              <a:effectLst>
                <a:outerShdw blurRad="38100" dist="38100" dir="2700000" algn="tl">
                  <a:srgbClr val="000000"/>
                </a:outerShdw>
              </a:effectLst>
            </a:endParaRPr>
          </a:p>
        </p:txBody>
      </p:sp>
      <p:sp>
        <p:nvSpPr>
          <p:cNvPr id="678919" name="Text Box 7"/>
          <p:cNvSpPr txBox="1">
            <a:spLocks noChangeArrowheads="1"/>
          </p:cNvSpPr>
          <p:nvPr/>
        </p:nvSpPr>
        <p:spPr bwMode="auto">
          <a:xfrm>
            <a:off x="1214438" y="2713038"/>
            <a:ext cx="6124575"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dirty="0"/>
              <a:t>At most </a:t>
            </a:r>
            <a:r>
              <a:rPr lang="en-US" dirty="0" err="1"/>
              <a:t>k</a:t>
            </a:r>
            <a:r>
              <a:rPr lang="en-US" dirty="0"/>
              <a:t> different colors are used</a:t>
            </a:r>
          </a:p>
        </p:txBody>
      </p:sp>
      <p:sp>
        <p:nvSpPr>
          <p:cNvPr id="678920" name="Text Box 8"/>
          <p:cNvSpPr txBox="1">
            <a:spLocks noChangeArrowheads="1"/>
          </p:cNvSpPr>
          <p:nvPr/>
        </p:nvSpPr>
        <p:spPr bwMode="auto">
          <a:xfrm>
            <a:off x="1214438" y="3340100"/>
            <a:ext cx="7262812" cy="946150"/>
          </a:xfrm>
          <a:prstGeom prst="rect">
            <a:avLst/>
          </a:prstGeom>
          <a:noFill/>
          <a:ln w="9525">
            <a:noFill/>
            <a:miter lim="800000"/>
            <a:headEnd/>
            <a:tailEnd/>
          </a:ln>
        </p:spPr>
        <p:txBody>
          <a:bodyPr>
            <a:prstTxWarp prst="textNoShape">
              <a:avLst/>
            </a:prstTxWarp>
            <a:spAutoFit/>
          </a:bodyPr>
          <a:lstStyle/>
          <a:p>
            <a:pPr>
              <a:tabLst>
                <a:tab pos="858838" algn="l"/>
              </a:tabLst>
            </a:pPr>
            <a:r>
              <a:rPr lang="en-US"/>
              <a:t>If two nodes have an edge between them they must have different colors</a:t>
            </a:r>
          </a:p>
        </p:txBody>
      </p:sp>
      <p:sp>
        <p:nvSpPr>
          <p:cNvPr id="678922" name="Text Box 10"/>
          <p:cNvSpPr txBox="1">
            <a:spLocks noChangeArrowheads="1"/>
          </p:cNvSpPr>
          <p:nvPr/>
        </p:nvSpPr>
        <p:spPr bwMode="auto">
          <a:xfrm>
            <a:off x="595313" y="4584700"/>
            <a:ext cx="8078787" cy="946150"/>
          </a:xfrm>
          <a:prstGeom prst="rect">
            <a:avLst/>
          </a:prstGeom>
          <a:noFill/>
          <a:ln w="9525">
            <a:noFill/>
            <a:miter lim="800000"/>
            <a:headEnd/>
            <a:tailEnd/>
          </a:ln>
          <a:effectLst/>
        </p:spPr>
        <p:txBody>
          <a:bodyPr>
            <a:prstTxWarp prst="textNoShape">
              <a:avLst/>
            </a:prstTxWarp>
            <a:spAutoFit/>
          </a:bodyPr>
          <a:lstStyle/>
          <a:p>
            <a:pPr>
              <a:tabLst>
                <a:tab pos="858838" algn="l"/>
              </a:tabLst>
              <a:defRPr/>
            </a:pPr>
            <a:r>
              <a:rPr lang="en-US"/>
              <a:t>A graph is called k-colorable if and only if it has a k-coloring</a:t>
            </a:r>
            <a:endParaRPr lang="en-US">
              <a:effectLst>
                <a:outerShdw blurRad="38100" dist="38100" dir="2700000" algn="tl">
                  <a:srgbClr val="000000"/>
                </a:outerShdw>
              </a:effectLs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78918"/>
                                        </p:tgtEl>
                                        <p:attrNameLst>
                                          <p:attrName>style.visibility</p:attrName>
                                        </p:attrNameLst>
                                      </p:cBhvr>
                                      <p:to>
                                        <p:strVal val="visible"/>
                                      </p:to>
                                    </p:set>
                                    <p:animEffect transition="in" filter="fade">
                                      <p:cBhvr>
                                        <p:cTn id="7" dur="500"/>
                                        <p:tgtEl>
                                          <p:spTgt spid="6789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78919"/>
                                        </p:tgtEl>
                                        <p:attrNameLst>
                                          <p:attrName>style.visibility</p:attrName>
                                        </p:attrNameLst>
                                      </p:cBhvr>
                                      <p:to>
                                        <p:strVal val="visible"/>
                                      </p:to>
                                    </p:set>
                                    <p:animEffect transition="in" filter="fade">
                                      <p:cBhvr>
                                        <p:cTn id="12" dur="500"/>
                                        <p:tgtEl>
                                          <p:spTgt spid="6789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78920"/>
                                        </p:tgtEl>
                                        <p:attrNameLst>
                                          <p:attrName>style.visibility</p:attrName>
                                        </p:attrNameLst>
                                      </p:cBhvr>
                                      <p:to>
                                        <p:strVal val="visible"/>
                                      </p:to>
                                    </p:set>
                                    <p:animEffect transition="in" filter="fade">
                                      <p:cBhvr>
                                        <p:cTn id="17" dur="500"/>
                                        <p:tgtEl>
                                          <p:spTgt spid="6789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78922"/>
                                        </p:tgtEl>
                                        <p:attrNameLst>
                                          <p:attrName>style.visibility</p:attrName>
                                        </p:attrNameLst>
                                      </p:cBhvr>
                                      <p:to>
                                        <p:strVal val="visible"/>
                                      </p:to>
                                    </p:set>
                                    <p:animEffect transition="in" filter="fade">
                                      <p:cBhvr>
                                        <p:cTn id="22" dur="500"/>
                                        <p:tgtEl>
                                          <p:spTgt spid="678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8918" grpId="0"/>
      <p:bldP spid="678919" grpId="0"/>
      <p:bldP spid="678920" grpId="0"/>
      <p:bldP spid="678922" grpId="0"/>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2" name="Text Box 36"/>
          <p:cNvSpPr txBox="1">
            <a:spLocks noChangeArrowheads="1"/>
          </p:cNvSpPr>
          <p:nvPr/>
        </p:nvSpPr>
        <p:spPr bwMode="auto">
          <a:xfrm>
            <a:off x="3549650" y="1076325"/>
            <a:ext cx="398463" cy="5191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dirty="0">
                <a:solidFill>
                  <a:schemeClr val="bg2"/>
                </a:solidFill>
              </a:rPr>
              <a:t>F</a:t>
            </a:r>
          </a:p>
        </p:txBody>
      </p:sp>
      <p:grpSp>
        <p:nvGrpSpPr>
          <p:cNvPr id="58370" name="Group 2"/>
          <p:cNvGrpSpPr>
            <a:grpSpLocks/>
          </p:cNvGrpSpPr>
          <p:nvPr/>
        </p:nvGrpSpPr>
        <p:grpSpPr bwMode="auto">
          <a:xfrm>
            <a:off x="820738" y="1066800"/>
            <a:ext cx="4953000" cy="4953000"/>
            <a:chOff x="1728" y="1200"/>
            <a:chExt cx="2160" cy="2160"/>
          </a:xfrm>
        </p:grpSpPr>
        <p:sp>
          <p:nvSpPr>
            <p:cNvPr id="58404" name="Oval 3"/>
            <p:cNvSpPr>
              <a:spLocks noChangeAspect="1" noChangeArrowheads="1"/>
            </p:cNvSpPr>
            <p:nvPr/>
          </p:nvSpPr>
          <p:spPr bwMode="auto">
            <a:xfrm>
              <a:off x="2880" y="1200"/>
              <a:ext cx="240" cy="240"/>
            </a:xfrm>
            <a:prstGeom prst="ellipse">
              <a:avLst/>
            </a:prstGeom>
            <a:solidFill>
              <a:srgbClr val="FF0000"/>
            </a:solidFill>
            <a:ln w="12700" cap="sq">
              <a:noFill/>
              <a:round/>
              <a:headEnd type="none" w="sm" len="sm"/>
              <a:tailEnd type="none" w="sm" len="sm"/>
            </a:ln>
          </p:spPr>
          <p:txBody>
            <a:bodyPr lIns="274320" rIns="274320" anchor="ctr">
              <a:prstTxWarp prst="textNoShape">
                <a:avLst/>
              </a:prstTxWarp>
              <a:spAutoFit/>
            </a:bodyPr>
            <a:lstStyle/>
            <a:p>
              <a:endParaRPr lang="en-US"/>
            </a:p>
          </p:txBody>
        </p:sp>
        <p:sp>
          <p:nvSpPr>
            <p:cNvPr id="58405" name="Oval 4"/>
            <p:cNvSpPr>
              <a:spLocks noChangeAspect="1" noChangeArrowheads="1"/>
            </p:cNvSpPr>
            <p:nvPr/>
          </p:nvSpPr>
          <p:spPr bwMode="auto">
            <a:xfrm>
              <a:off x="364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8406" name="Oval 5"/>
            <p:cNvSpPr>
              <a:spLocks noChangeAspect="1" noChangeArrowheads="1"/>
            </p:cNvSpPr>
            <p:nvPr/>
          </p:nvSpPr>
          <p:spPr bwMode="auto">
            <a:xfrm>
              <a:off x="3072"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8407" name="Oval 6"/>
            <p:cNvSpPr>
              <a:spLocks noChangeAspect="1" noChangeArrowheads="1"/>
            </p:cNvSpPr>
            <p:nvPr/>
          </p:nvSpPr>
          <p:spPr bwMode="auto">
            <a:xfrm>
              <a:off x="2088" y="256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8408" name="Oval 7"/>
            <p:cNvSpPr>
              <a:spLocks noChangeAspect="1" noChangeArrowheads="1"/>
            </p:cNvSpPr>
            <p:nvPr/>
          </p:nvSpPr>
          <p:spPr bwMode="auto">
            <a:xfrm>
              <a:off x="172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8409" name="Oval 8"/>
            <p:cNvSpPr>
              <a:spLocks noChangeAspect="1" noChangeArrowheads="1"/>
            </p:cNvSpPr>
            <p:nvPr/>
          </p:nvSpPr>
          <p:spPr bwMode="auto">
            <a:xfrm>
              <a:off x="172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8410" name="Oval 9"/>
            <p:cNvSpPr>
              <a:spLocks noChangeAspect="1" noChangeArrowheads="1"/>
            </p:cNvSpPr>
            <p:nvPr/>
          </p:nvSpPr>
          <p:spPr bwMode="auto">
            <a:xfrm>
              <a:off x="2496" y="312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8411" name="Oval 10"/>
            <p:cNvSpPr>
              <a:spLocks noChangeAspect="1" noChangeArrowheads="1"/>
            </p:cNvSpPr>
            <p:nvPr/>
          </p:nvSpPr>
          <p:spPr bwMode="auto">
            <a:xfrm>
              <a:off x="2640" y="1536"/>
              <a:ext cx="240" cy="240"/>
            </a:xfrm>
            <a:prstGeom prst="ellipse">
              <a:avLst/>
            </a:prstGeom>
            <a:solidFill>
              <a:srgbClr val="3366FF"/>
            </a:solidFill>
            <a:ln w="12700" cap="sq">
              <a:noFill/>
              <a:round/>
              <a:headEnd type="none" w="sm" len="sm"/>
              <a:tailEnd type="none" w="sm" len="sm"/>
            </a:ln>
          </p:spPr>
          <p:txBody>
            <a:bodyPr lIns="274320" rIns="274320" anchor="ctr">
              <a:prstTxWarp prst="textNoShape">
                <a:avLst/>
              </a:prstTxWarp>
              <a:spAutoFit/>
            </a:bodyPr>
            <a:lstStyle/>
            <a:p>
              <a:endParaRPr lang="en-US"/>
            </a:p>
          </p:txBody>
        </p:sp>
        <p:sp>
          <p:nvSpPr>
            <p:cNvPr id="58412" name="Oval 11"/>
            <p:cNvSpPr>
              <a:spLocks noChangeAspect="1" noChangeArrowheads="1"/>
            </p:cNvSpPr>
            <p:nvPr/>
          </p:nvSpPr>
          <p:spPr bwMode="auto">
            <a:xfrm>
              <a:off x="2376" y="1200"/>
              <a:ext cx="240" cy="240"/>
            </a:xfrm>
            <a:prstGeom prst="ellipse">
              <a:avLst/>
            </a:prstGeom>
            <a:solidFill>
              <a:srgbClr val="00FF00"/>
            </a:solidFill>
            <a:ln w="12700" cap="sq">
              <a:noFill/>
              <a:round/>
              <a:headEnd type="none" w="sm" len="sm"/>
              <a:tailEnd type="none" w="sm" len="sm"/>
            </a:ln>
          </p:spPr>
          <p:txBody>
            <a:bodyPr lIns="274320" rIns="274320" anchor="ctr">
              <a:prstTxWarp prst="textNoShape">
                <a:avLst/>
              </a:prstTxWarp>
              <a:spAutoFit/>
            </a:bodyPr>
            <a:lstStyle/>
            <a:p>
              <a:endParaRPr lang="en-US"/>
            </a:p>
          </p:txBody>
        </p:sp>
        <p:sp>
          <p:nvSpPr>
            <p:cNvPr id="58413" name="Oval 12"/>
            <p:cNvSpPr>
              <a:spLocks noChangeAspect="1" noChangeArrowheads="1"/>
            </p:cNvSpPr>
            <p:nvPr/>
          </p:nvSpPr>
          <p:spPr bwMode="auto">
            <a:xfrm>
              <a:off x="3648" y="18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8414" name="Oval 13"/>
            <p:cNvSpPr>
              <a:spLocks noChangeAspect="1" noChangeArrowheads="1"/>
            </p:cNvSpPr>
            <p:nvPr/>
          </p:nvSpPr>
          <p:spPr bwMode="auto">
            <a:xfrm>
              <a:off x="364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8415" name="Oval 14"/>
            <p:cNvSpPr>
              <a:spLocks noChangeAspect="1" noChangeArrowheads="1"/>
            </p:cNvSpPr>
            <p:nvPr/>
          </p:nvSpPr>
          <p:spPr bwMode="auto">
            <a:xfrm>
              <a:off x="1728" y="19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58416" name="AutoShape 15"/>
            <p:cNvCxnSpPr>
              <a:cxnSpLocks noChangeShapeType="1"/>
              <a:stCxn id="58412" idx="6"/>
              <a:endCxn id="58404" idx="2"/>
            </p:cNvCxnSpPr>
            <p:nvPr/>
          </p:nvCxnSpPr>
          <p:spPr bwMode="auto">
            <a:xfrm>
              <a:off x="2616" y="1320"/>
              <a:ext cx="264" cy="0"/>
            </a:xfrm>
            <a:prstGeom prst="straightConnector1">
              <a:avLst/>
            </a:prstGeom>
            <a:noFill/>
            <a:ln w="57150" cap="sq">
              <a:solidFill>
                <a:schemeClr val="tx1"/>
              </a:solidFill>
              <a:round/>
              <a:headEnd type="none" w="sm" len="sm"/>
              <a:tailEnd type="none" w="sm" len="sm"/>
            </a:ln>
          </p:spPr>
        </p:cxnSp>
        <p:cxnSp>
          <p:nvCxnSpPr>
            <p:cNvPr id="58417" name="AutoShape 16"/>
            <p:cNvCxnSpPr>
              <a:cxnSpLocks noChangeShapeType="1"/>
              <a:stCxn id="58404" idx="3"/>
              <a:endCxn id="58411" idx="7"/>
            </p:cNvCxnSpPr>
            <p:nvPr/>
          </p:nvCxnSpPr>
          <p:spPr bwMode="auto">
            <a:xfrm flipH="1">
              <a:off x="2845" y="1405"/>
              <a:ext cx="70" cy="166"/>
            </a:xfrm>
            <a:prstGeom prst="straightConnector1">
              <a:avLst/>
            </a:prstGeom>
            <a:noFill/>
            <a:ln w="57150" cap="sq">
              <a:solidFill>
                <a:schemeClr val="tx1"/>
              </a:solidFill>
              <a:round/>
              <a:headEnd type="none" w="sm" len="sm"/>
              <a:tailEnd type="none" w="sm" len="sm"/>
            </a:ln>
          </p:spPr>
        </p:cxnSp>
        <p:cxnSp>
          <p:nvCxnSpPr>
            <p:cNvPr id="58418" name="AutoShape 17"/>
            <p:cNvCxnSpPr>
              <a:cxnSpLocks noChangeShapeType="1"/>
              <a:stCxn id="58412" idx="5"/>
              <a:endCxn id="58411" idx="1"/>
            </p:cNvCxnSpPr>
            <p:nvPr/>
          </p:nvCxnSpPr>
          <p:spPr bwMode="auto">
            <a:xfrm>
              <a:off x="2581" y="1405"/>
              <a:ext cx="94" cy="166"/>
            </a:xfrm>
            <a:prstGeom prst="straightConnector1">
              <a:avLst/>
            </a:prstGeom>
            <a:noFill/>
            <a:ln w="57150" cap="sq">
              <a:solidFill>
                <a:schemeClr val="tx1"/>
              </a:solidFill>
              <a:round/>
              <a:headEnd type="none" w="sm" len="sm"/>
              <a:tailEnd type="none" w="sm" len="sm"/>
            </a:ln>
          </p:spPr>
        </p:cxnSp>
        <p:cxnSp>
          <p:nvCxnSpPr>
            <p:cNvPr id="58419" name="AutoShape 18"/>
            <p:cNvCxnSpPr>
              <a:cxnSpLocks noChangeShapeType="1"/>
              <a:stCxn id="58404" idx="5"/>
              <a:endCxn id="58414" idx="1"/>
            </p:cNvCxnSpPr>
            <p:nvPr/>
          </p:nvCxnSpPr>
          <p:spPr bwMode="auto">
            <a:xfrm>
              <a:off x="3085" y="1405"/>
              <a:ext cx="598" cy="910"/>
            </a:xfrm>
            <a:prstGeom prst="straightConnector1">
              <a:avLst/>
            </a:prstGeom>
            <a:noFill/>
            <a:ln w="57150" cap="sq">
              <a:solidFill>
                <a:schemeClr val="tx1"/>
              </a:solidFill>
              <a:round/>
              <a:headEnd type="none" w="sm" len="sm"/>
              <a:tailEnd type="none" w="sm" len="sm"/>
            </a:ln>
          </p:spPr>
        </p:cxnSp>
        <p:cxnSp>
          <p:nvCxnSpPr>
            <p:cNvPr id="58420" name="AutoShape 19"/>
            <p:cNvCxnSpPr>
              <a:cxnSpLocks noChangeShapeType="1"/>
              <a:stCxn id="58404" idx="4"/>
              <a:endCxn id="58405" idx="1"/>
            </p:cNvCxnSpPr>
            <p:nvPr/>
          </p:nvCxnSpPr>
          <p:spPr bwMode="auto">
            <a:xfrm>
              <a:off x="3000" y="1440"/>
              <a:ext cx="683" cy="1283"/>
            </a:xfrm>
            <a:prstGeom prst="straightConnector1">
              <a:avLst/>
            </a:prstGeom>
            <a:noFill/>
            <a:ln w="57150" cap="sq">
              <a:solidFill>
                <a:schemeClr val="tx1"/>
              </a:solidFill>
              <a:round/>
              <a:headEnd type="none" w="sm" len="sm"/>
              <a:tailEnd type="none" w="sm" len="sm"/>
            </a:ln>
          </p:spPr>
        </p:cxnSp>
        <p:cxnSp>
          <p:nvCxnSpPr>
            <p:cNvPr id="58421" name="AutoShape 20"/>
            <p:cNvCxnSpPr>
              <a:cxnSpLocks noChangeShapeType="1"/>
              <a:stCxn id="58411" idx="5"/>
              <a:endCxn id="58406" idx="1"/>
            </p:cNvCxnSpPr>
            <p:nvPr/>
          </p:nvCxnSpPr>
          <p:spPr bwMode="auto">
            <a:xfrm>
              <a:off x="2845" y="1741"/>
              <a:ext cx="262" cy="982"/>
            </a:xfrm>
            <a:prstGeom prst="straightConnector1">
              <a:avLst/>
            </a:prstGeom>
            <a:noFill/>
            <a:ln w="57150" cap="sq">
              <a:solidFill>
                <a:schemeClr val="tx1"/>
              </a:solidFill>
              <a:round/>
              <a:headEnd type="none" w="sm" len="sm"/>
              <a:tailEnd type="none" w="sm" len="sm"/>
            </a:ln>
          </p:spPr>
        </p:cxnSp>
        <p:cxnSp>
          <p:nvCxnSpPr>
            <p:cNvPr id="58422" name="AutoShape 21"/>
            <p:cNvCxnSpPr>
              <a:cxnSpLocks noChangeShapeType="1"/>
              <a:stCxn id="58415" idx="7"/>
              <a:endCxn id="58411" idx="2"/>
            </p:cNvCxnSpPr>
            <p:nvPr/>
          </p:nvCxnSpPr>
          <p:spPr bwMode="auto">
            <a:xfrm flipV="1">
              <a:off x="1933" y="1656"/>
              <a:ext cx="707" cy="371"/>
            </a:xfrm>
            <a:prstGeom prst="straightConnector1">
              <a:avLst/>
            </a:prstGeom>
            <a:noFill/>
            <a:ln w="57150" cap="sq">
              <a:solidFill>
                <a:schemeClr val="tx1"/>
              </a:solidFill>
              <a:round/>
              <a:headEnd type="none" w="sm" len="sm"/>
              <a:tailEnd type="none" w="sm" len="sm"/>
            </a:ln>
          </p:spPr>
        </p:cxnSp>
        <p:cxnSp>
          <p:nvCxnSpPr>
            <p:cNvPr id="58423" name="AutoShape 22"/>
            <p:cNvCxnSpPr>
              <a:cxnSpLocks noChangeShapeType="1"/>
              <a:stCxn id="58411" idx="6"/>
              <a:endCxn id="58413" idx="2"/>
            </p:cNvCxnSpPr>
            <p:nvPr/>
          </p:nvCxnSpPr>
          <p:spPr bwMode="auto">
            <a:xfrm>
              <a:off x="2880" y="1656"/>
              <a:ext cx="768" cy="336"/>
            </a:xfrm>
            <a:prstGeom prst="straightConnector1">
              <a:avLst/>
            </a:prstGeom>
            <a:noFill/>
            <a:ln w="57150" cap="sq">
              <a:solidFill>
                <a:schemeClr val="tx1"/>
              </a:solidFill>
              <a:round/>
              <a:headEnd type="none" w="sm" len="sm"/>
              <a:tailEnd type="none" w="sm" len="sm"/>
            </a:ln>
          </p:spPr>
        </p:cxnSp>
        <p:cxnSp>
          <p:nvCxnSpPr>
            <p:cNvPr id="58424" name="AutoShape 23"/>
            <p:cNvCxnSpPr>
              <a:cxnSpLocks noChangeShapeType="1"/>
              <a:stCxn id="58415" idx="6"/>
              <a:endCxn id="58414" idx="2"/>
            </p:cNvCxnSpPr>
            <p:nvPr/>
          </p:nvCxnSpPr>
          <p:spPr bwMode="auto">
            <a:xfrm>
              <a:off x="1968" y="2112"/>
              <a:ext cx="1680" cy="288"/>
            </a:xfrm>
            <a:prstGeom prst="straightConnector1">
              <a:avLst/>
            </a:prstGeom>
            <a:noFill/>
            <a:ln w="57150" cap="sq">
              <a:solidFill>
                <a:schemeClr val="tx1"/>
              </a:solidFill>
              <a:round/>
              <a:headEnd type="none" w="sm" len="sm"/>
              <a:tailEnd type="none" w="sm" len="sm"/>
            </a:ln>
          </p:spPr>
        </p:cxnSp>
        <p:cxnSp>
          <p:nvCxnSpPr>
            <p:cNvPr id="58425" name="AutoShape 24"/>
            <p:cNvCxnSpPr>
              <a:cxnSpLocks noChangeShapeType="1"/>
              <a:stCxn id="58410" idx="0"/>
              <a:endCxn id="58411" idx="4"/>
            </p:cNvCxnSpPr>
            <p:nvPr/>
          </p:nvCxnSpPr>
          <p:spPr bwMode="auto">
            <a:xfrm flipV="1">
              <a:off x="2616" y="1776"/>
              <a:ext cx="144" cy="1344"/>
            </a:xfrm>
            <a:prstGeom prst="straightConnector1">
              <a:avLst/>
            </a:prstGeom>
            <a:noFill/>
            <a:ln w="57150" cap="sq">
              <a:solidFill>
                <a:schemeClr val="tx1"/>
              </a:solidFill>
              <a:round/>
              <a:headEnd type="none" w="sm" len="sm"/>
              <a:tailEnd type="none" w="sm" len="sm"/>
            </a:ln>
          </p:spPr>
        </p:cxnSp>
        <p:cxnSp>
          <p:nvCxnSpPr>
            <p:cNvPr id="58426" name="AutoShape 25"/>
            <p:cNvCxnSpPr>
              <a:cxnSpLocks noChangeShapeType="1"/>
              <a:stCxn id="58410" idx="6"/>
              <a:endCxn id="58406" idx="3"/>
            </p:cNvCxnSpPr>
            <p:nvPr/>
          </p:nvCxnSpPr>
          <p:spPr bwMode="auto">
            <a:xfrm flipV="1">
              <a:off x="2736" y="2893"/>
              <a:ext cx="371" cy="347"/>
            </a:xfrm>
            <a:prstGeom prst="straightConnector1">
              <a:avLst/>
            </a:prstGeom>
            <a:noFill/>
            <a:ln w="57150" cap="sq">
              <a:solidFill>
                <a:schemeClr val="tx1"/>
              </a:solidFill>
              <a:round/>
              <a:headEnd type="none" w="sm" len="sm"/>
              <a:tailEnd type="none" w="sm" len="sm"/>
            </a:ln>
          </p:spPr>
        </p:cxnSp>
        <p:cxnSp>
          <p:nvCxnSpPr>
            <p:cNvPr id="58427" name="AutoShape 26"/>
            <p:cNvCxnSpPr>
              <a:cxnSpLocks noChangeShapeType="1"/>
              <a:stCxn id="58409" idx="5"/>
              <a:endCxn id="58406" idx="2"/>
            </p:cNvCxnSpPr>
            <p:nvPr/>
          </p:nvCxnSpPr>
          <p:spPr bwMode="auto">
            <a:xfrm flipV="1">
              <a:off x="1933" y="2808"/>
              <a:ext cx="1139" cy="85"/>
            </a:xfrm>
            <a:prstGeom prst="straightConnector1">
              <a:avLst/>
            </a:prstGeom>
            <a:noFill/>
            <a:ln w="57150" cap="sq">
              <a:solidFill>
                <a:schemeClr val="tx1"/>
              </a:solidFill>
              <a:round/>
              <a:headEnd type="none" w="sm" len="sm"/>
              <a:tailEnd type="none" w="sm" len="sm"/>
            </a:ln>
          </p:spPr>
        </p:cxnSp>
        <p:cxnSp>
          <p:nvCxnSpPr>
            <p:cNvPr id="58428" name="AutoShape 27"/>
            <p:cNvCxnSpPr>
              <a:cxnSpLocks noChangeShapeType="1"/>
              <a:stCxn id="58406" idx="6"/>
              <a:endCxn id="58405" idx="2"/>
            </p:cNvCxnSpPr>
            <p:nvPr/>
          </p:nvCxnSpPr>
          <p:spPr bwMode="auto">
            <a:xfrm>
              <a:off x="3312" y="2808"/>
              <a:ext cx="336" cy="0"/>
            </a:xfrm>
            <a:prstGeom prst="straightConnector1">
              <a:avLst/>
            </a:prstGeom>
            <a:noFill/>
            <a:ln w="57150" cap="sq">
              <a:solidFill>
                <a:schemeClr val="tx1"/>
              </a:solidFill>
              <a:round/>
              <a:headEnd type="none" w="sm" len="sm"/>
              <a:tailEnd type="none" w="sm" len="sm"/>
            </a:ln>
          </p:spPr>
        </p:cxnSp>
        <p:cxnSp>
          <p:nvCxnSpPr>
            <p:cNvPr id="58429" name="AutoShape 28"/>
            <p:cNvCxnSpPr>
              <a:cxnSpLocks noChangeShapeType="1"/>
              <a:stCxn id="58408" idx="4"/>
              <a:endCxn id="58409" idx="0"/>
            </p:cNvCxnSpPr>
            <p:nvPr/>
          </p:nvCxnSpPr>
          <p:spPr bwMode="auto">
            <a:xfrm>
              <a:off x="1848" y="2520"/>
              <a:ext cx="0" cy="168"/>
            </a:xfrm>
            <a:prstGeom prst="straightConnector1">
              <a:avLst/>
            </a:prstGeom>
            <a:noFill/>
            <a:ln w="57150" cap="sq">
              <a:solidFill>
                <a:schemeClr val="tx1"/>
              </a:solidFill>
              <a:round/>
              <a:headEnd type="none" w="sm" len="sm"/>
              <a:tailEnd type="none" w="sm" len="sm"/>
            </a:ln>
          </p:spPr>
        </p:cxnSp>
        <p:cxnSp>
          <p:nvCxnSpPr>
            <p:cNvPr id="58430" name="AutoShape 29"/>
            <p:cNvCxnSpPr>
              <a:cxnSpLocks noChangeShapeType="1"/>
              <a:stCxn id="58415" idx="4"/>
              <a:endCxn id="58408" idx="0"/>
            </p:cNvCxnSpPr>
            <p:nvPr/>
          </p:nvCxnSpPr>
          <p:spPr bwMode="auto">
            <a:xfrm>
              <a:off x="1848" y="2232"/>
              <a:ext cx="0" cy="48"/>
            </a:xfrm>
            <a:prstGeom prst="straightConnector1">
              <a:avLst/>
            </a:prstGeom>
            <a:noFill/>
            <a:ln w="57150" cap="sq">
              <a:solidFill>
                <a:schemeClr val="tx1"/>
              </a:solidFill>
              <a:round/>
              <a:headEnd type="none" w="sm" len="sm"/>
              <a:tailEnd type="none" w="sm" len="sm"/>
            </a:ln>
          </p:spPr>
        </p:cxnSp>
        <p:cxnSp>
          <p:nvCxnSpPr>
            <p:cNvPr id="58431" name="AutoShape 30"/>
            <p:cNvCxnSpPr>
              <a:cxnSpLocks noChangeShapeType="1"/>
              <a:stCxn id="58408" idx="5"/>
              <a:endCxn id="58407" idx="1"/>
            </p:cNvCxnSpPr>
            <p:nvPr/>
          </p:nvCxnSpPr>
          <p:spPr bwMode="auto">
            <a:xfrm>
              <a:off x="1933" y="2485"/>
              <a:ext cx="190" cy="118"/>
            </a:xfrm>
            <a:prstGeom prst="straightConnector1">
              <a:avLst/>
            </a:prstGeom>
            <a:noFill/>
            <a:ln w="57150" cap="sq">
              <a:solidFill>
                <a:schemeClr val="tx1"/>
              </a:solidFill>
              <a:round/>
              <a:headEnd type="none" w="sm" len="sm"/>
              <a:tailEnd type="none" w="sm" len="sm"/>
            </a:ln>
          </p:spPr>
        </p:cxnSp>
        <p:cxnSp>
          <p:nvCxnSpPr>
            <p:cNvPr id="58432" name="AutoShape 31"/>
            <p:cNvCxnSpPr>
              <a:cxnSpLocks noChangeShapeType="1"/>
              <a:stCxn id="58407" idx="2"/>
              <a:endCxn id="58409" idx="6"/>
            </p:cNvCxnSpPr>
            <p:nvPr/>
          </p:nvCxnSpPr>
          <p:spPr bwMode="auto">
            <a:xfrm flipH="1">
              <a:off x="1968" y="2688"/>
              <a:ext cx="120" cy="120"/>
            </a:xfrm>
            <a:prstGeom prst="straightConnector1">
              <a:avLst/>
            </a:prstGeom>
            <a:noFill/>
            <a:ln w="57150" cap="sq">
              <a:solidFill>
                <a:schemeClr val="tx1"/>
              </a:solidFill>
              <a:round/>
              <a:headEnd type="none" w="sm" len="sm"/>
              <a:tailEnd type="none" w="sm" len="sm"/>
            </a:ln>
          </p:spPr>
        </p:cxnSp>
        <p:cxnSp>
          <p:nvCxnSpPr>
            <p:cNvPr id="58433" name="AutoShape 32"/>
            <p:cNvCxnSpPr>
              <a:cxnSpLocks noChangeShapeType="1"/>
              <a:stCxn id="58407" idx="7"/>
              <a:endCxn id="58413" idx="3"/>
            </p:cNvCxnSpPr>
            <p:nvPr/>
          </p:nvCxnSpPr>
          <p:spPr bwMode="auto">
            <a:xfrm flipV="1">
              <a:off x="2293" y="2077"/>
              <a:ext cx="1390" cy="526"/>
            </a:xfrm>
            <a:prstGeom prst="straightConnector1">
              <a:avLst/>
            </a:prstGeom>
            <a:noFill/>
            <a:ln w="57150" cap="sq">
              <a:solidFill>
                <a:schemeClr val="tx1"/>
              </a:solidFill>
              <a:round/>
              <a:headEnd type="none" w="sm" len="sm"/>
              <a:tailEnd type="none" w="sm" len="sm"/>
            </a:ln>
          </p:spPr>
        </p:cxnSp>
        <p:cxnSp>
          <p:nvCxnSpPr>
            <p:cNvPr id="58434" name="AutoShape 33"/>
            <p:cNvCxnSpPr>
              <a:cxnSpLocks noChangeShapeType="1"/>
              <a:stCxn id="58413" idx="4"/>
              <a:endCxn id="58414" idx="0"/>
            </p:cNvCxnSpPr>
            <p:nvPr/>
          </p:nvCxnSpPr>
          <p:spPr bwMode="auto">
            <a:xfrm>
              <a:off x="3768" y="2112"/>
              <a:ext cx="0" cy="168"/>
            </a:xfrm>
            <a:prstGeom prst="straightConnector1">
              <a:avLst/>
            </a:prstGeom>
            <a:noFill/>
            <a:ln w="57150" cap="sq">
              <a:solidFill>
                <a:schemeClr val="tx1"/>
              </a:solidFill>
              <a:round/>
              <a:headEnd type="none" w="sm" len="sm"/>
              <a:tailEnd type="none" w="sm" len="sm"/>
            </a:ln>
          </p:spPr>
        </p:cxnSp>
        <p:cxnSp>
          <p:nvCxnSpPr>
            <p:cNvPr id="58435" name="AutoShape 34"/>
            <p:cNvCxnSpPr>
              <a:cxnSpLocks noChangeShapeType="1"/>
              <a:stCxn id="58414" idx="4"/>
              <a:endCxn id="58405" idx="0"/>
            </p:cNvCxnSpPr>
            <p:nvPr/>
          </p:nvCxnSpPr>
          <p:spPr bwMode="auto">
            <a:xfrm>
              <a:off x="3768" y="2520"/>
              <a:ext cx="0" cy="168"/>
            </a:xfrm>
            <a:prstGeom prst="straightConnector1">
              <a:avLst/>
            </a:prstGeom>
            <a:noFill/>
            <a:ln w="57150" cap="sq">
              <a:solidFill>
                <a:schemeClr val="tx1"/>
              </a:solidFill>
              <a:round/>
              <a:headEnd type="none" w="sm" len="sm"/>
              <a:tailEnd type="none" w="sm" len="sm"/>
            </a:ln>
          </p:spPr>
        </p:cxnSp>
      </p:grpSp>
      <p:sp>
        <p:nvSpPr>
          <p:cNvPr id="58371" name="Text Box 35"/>
          <p:cNvSpPr txBox="1">
            <a:spLocks noChangeArrowheads="1"/>
          </p:cNvSpPr>
          <p:nvPr/>
        </p:nvSpPr>
        <p:spPr bwMode="auto">
          <a:xfrm>
            <a:off x="2390775" y="1093788"/>
            <a:ext cx="406400"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dirty="0">
                <a:solidFill>
                  <a:schemeClr val="bg2"/>
                </a:solidFill>
              </a:rPr>
              <a:t>T</a:t>
            </a:r>
          </a:p>
        </p:txBody>
      </p:sp>
      <p:sp>
        <p:nvSpPr>
          <p:cNvPr id="719909" name="Text Box 37"/>
          <p:cNvSpPr txBox="1">
            <a:spLocks noChangeArrowheads="1"/>
          </p:cNvSpPr>
          <p:nvPr/>
        </p:nvSpPr>
        <p:spPr bwMode="auto">
          <a:xfrm>
            <a:off x="835025" y="1751013"/>
            <a:ext cx="398463"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X</a:t>
            </a:r>
          </a:p>
        </p:txBody>
      </p:sp>
      <p:sp>
        <p:nvSpPr>
          <p:cNvPr id="719910" name="Text Box 38"/>
          <p:cNvSpPr txBox="1">
            <a:spLocks noChangeArrowheads="1"/>
          </p:cNvSpPr>
          <p:nvPr/>
        </p:nvSpPr>
        <p:spPr bwMode="auto">
          <a:xfrm>
            <a:off x="5284788" y="1509713"/>
            <a:ext cx="406400"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Y</a:t>
            </a:r>
          </a:p>
        </p:txBody>
      </p:sp>
      <p:sp>
        <p:nvSpPr>
          <p:cNvPr id="719911" name="Line 39"/>
          <p:cNvSpPr>
            <a:spLocks noChangeShapeType="1"/>
          </p:cNvSpPr>
          <p:nvPr/>
        </p:nvSpPr>
        <p:spPr bwMode="auto">
          <a:xfrm flipH="1">
            <a:off x="1042988" y="2324100"/>
            <a:ext cx="1587" cy="431800"/>
          </a:xfrm>
          <a:prstGeom prst="line">
            <a:avLst/>
          </a:prstGeom>
          <a:noFill/>
          <a:ln w="57150">
            <a:solidFill>
              <a:schemeClr val="tx1"/>
            </a:solidFill>
            <a:round/>
            <a:headEnd/>
            <a:tailEnd type="triangle" w="med" len="med"/>
          </a:ln>
        </p:spPr>
        <p:txBody>
          <a:bodyPr>
            <a:prstTxWarp prst="textNoShape">
              <a:avLst/>
            </a:prstTxWarp>
            <a:spAutoFit/>
          </a:bodyPr>
          <a:lstStyle/>
          <a:p>
            <a:endParaRPr lang="en-US"/>
          </a:p>
        </p:txBody>
      </p:sp>
      <p:sp>
        <p:nvSpPr>
          <p:cNvPr id="719912" name="Line 40"/>
          <p:cNvSpPr>
            <a:spLocks noChangeShapeType="1"/>
          </p:cNvSpPr>
          <p:nvPr/>
        </p:nvSpPr>
        <p:spPr bwMode="auto">
          <a:xfrm flipH="1">
            <a:off x="5494338" y="2047875"/>
            <a:ext cx="1587" cy="431800"/>
          </a:xfrm>
          <a:prstGeom prst="line">
            <a:avLst/>
          </a:prstGeom>
          <a:noFill/>
          <a:ln w="57150">
            <a:solidFill>
              <a:schemeClr val="tx1"/>
            </a:solidFill>
            <a:round/>
            <a:headEnd/>
            <a:tailEnd type="triangle" w="med" len="med"/>
          </a:ln>
        </p:spPr>
        <p:txBody>
          <a:bodyPr>
            <a:prstTxWarp prst="textNoShape">
              <a:avLst/>
            </a:prstTxWarp>
            <a:spAutoFit/>
          </a:bodyPr>
          <a:lstStyle/>
          <a:p>
            <a:endParaRPr lang="en-US"/>
          </a:p>
        </p:txBody>
      </p:sp>
      <p:graphicFrame>
        <p:nvGraphicFramePr>
          <p:cNvPr id="719913" name="Group 41"/>
          <p:cNvGraphicFramePr>
            <a:graphicFrameLocks noGrp="1"/>
          </p:cNvGraphicFramePr>
          <p:nvPr>
            <p:ph/>
          </p:nvPr>
        </p:nvGraphicFramePr>
        <p:xfrm>
          <a:off x="4471988" y="3779838"/>
          <a:ext cx="4298950" cy="2673351"/>
        </p:xfrm>
        <a:graphic>
          <a:graphicData uri="http://schemas.openxmlformats.org/drawingml/2006/table">
            <a:tbl>
              <a:tblPr/>
              <a:tblGrid>
                <a:gridCol w="1433512"/>
                <a:gridCol w="1431925"/>
                <a:gridCol w="1433513"/>
              </a:tblGrid>
              <a:tr h="534988">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1" i="0" u="none" strike="noStrike" cap="none" normalizeH="0" baseline="0" smtClean="0">
                          <a:ln>
                            <a:noFill/>
                          </a:ln>
                          <a:solidFill>
                            <a:schemeClr val="bg2"/>
                          </a:solidFill>
                          <a:effectLst/>
                          <a:latin typeface="Arial Rounded MT Bold" pitchFamily="34" charset="0"/>
                        </a:rPr>
                        <a:t>X</a:t>
                      </a:r>
                    </a:p>
                  </a:txBody>
                  <a:tcPr marL="274301" marR="274301" marT="45717" marB="4571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1" i="0" u="none" strike="noStrike" cap="none" normalizeH="0" baseline="0" smtClean="0">
                          <a:ln>
                            <a:noFill/>
                          </a:ln>
                          <a:solidFill>
                            <a:schemeClr val="bg2"/>
                          </a:solidFill>
                          <a:effectLst/>
                          <a:latin typeface="Arial Rounded MT Bold" pitchFamily="34" charset="0"/>
                        </a:rPr>
                        <a:t>Y</a:t>
                      </a:r>
                    </a:p>
                  </a:txBody>
                  <a:tcPr marL="274301" marR="274301" marT="45717" marB="4571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tx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endParaRPr kumimoji="0" lang="en-US" sz="2800" b="1" i="0" u="none" strike="noStrike" cap="none" normalizeH="0" baseline="0" smtClean="0">
                        <a:ln>
                          <a:noFill/>
                        </a:ln>
                        <a:solidFill>
                          <a:schemeClr val="bg2"/>
                        </a:solidFill>
                        <a:effectLst/>
                        <a:latin typeface="Arial Rounded MT Bold" pitchFamily="34" charset="0"/>
                      </a:endParaRPr>
                    </a:p>
                  </a:txBody>
                  <a:tcPr marL="274301" marR="274301" marT="45717" marB="4571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tx1"/>
                    </a:solidFill>
                  </a:tcPr>
                </a:tc>
              </a:tr>
              <a:tr h="5334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F</a:t>
                      </a:r>
                    </a:p>
                  </a:txBody>
                  <a:tcPr marL="274301" marR="274301" marT="45717" marB="4571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F</a:t>
                      </a:r>
                    </a:p>
                  </a:txBody>
                  <a:tcPr marL="274301" marR="274301" marT="45717" marB="4571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F</a:t>
                      </a:r>
                    </a:p>
                  </a:txBody>
                  <a:tcPr marL="274301" marR="274301" marT="45717" marB="4571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3657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F</a:t>
                      </a:r>
                    </a:p>
                  </a:txBody>
                  <a:tcPr marL="274301" marR="274301" marT="45717" marB="4571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T</a:t>
                      </a:r>
                    </a:p>
                  </a:txBody>
                  <a:tcPr marL="274301" marR="274301" marT="45717" marB="4571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T</a:t>
                      </a:r>
                    </a:p>
                  </a:txBody>
                  <a:tcPr marL="274301" marR="274301" marT="45717" marB="4571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334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T</a:t>
                      </a:r>
                    </a:p>
                  </a:txBody>
                  <a:tcPr marL="274301" marR="274301" marT="45717" marB="4571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F</a:t>
                      </a:r>
                    </a:p>
                  </a:txBody>
                  <a:tcPr marL="274301" marR="274301" marT="45717" marB="4571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T</a:t>
                      </a:r>
                    </a:p>
                  </a:txBody>
                  <a:tcPr marL="274301" marR="274301" marT="45717" marB="4571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34988">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T</a:t>
                      </a:r>
                    </a:p>
                  </a:txBody>
                  <a:tcPr marL="274301" marR="274301" marT="45717" marB="4571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T</a:t>
                      </a:r>
                    </a:p>
                  </a:txBody>
                  <a:tcPr marL="274301" marR="274301" marT="45717" marB="45717"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smtClean="0">
                          <a:ln>
                            <a:noFill/>
                          </a:ln>
                          <a:solidFill>
                            <a:schemeClr val="tx1"/>
                          </a:solidFill>
                          <a:effectLst/>
                          <a:latin typeface="Arial Rounded MT Bold" pitchFamily="34" charset="0"/>
                        </a:rPr>
                        <a:t>T</a:t>
                      </a:r>
                    </a:p>
                  </a:txBody>
                  <a:tcPr marL="274301" marR="274301" marT="45717" marB="4571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719940" name="Text Box 68"/>
          <p:cNvSpPr txBox="1">
            <a:spLocks noChangeArrowheads="1"/>
          </p:cNvSpPr>
          <p:nvPr/>
        </p:nvSpPr>
        <p:spPr bwMode="auto">
          <a:xfrm>
            <a:off x="7693025" y="3759200"/>
            <a:ext cx="720725" cy="5191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solidFill>
                  <a:schemeClr val="bg2"/>
                </a:solidFill>
              </a:rPr>
              <a:t>OR</a:t>
            </a:r>
          </a:p>
        </p:txBody>
      </p:sp>
      <p:sp>
        <p:nvSpPr>
          <p:cNvPr id="43" name="Text Box 35"/>
          <p:cNvSpPr txBox="1">
            <a:spLocks noChangeArrowheads="1"/>
          </p:cNvSpPr>
          <p:nvPr/>
        </p:nvSpPr>
        <p:spPr bwMode="auto">
          <a:xfrm>
            <a:off x="3538519" y="1074559"/>
            <a:ext cx="401547" cy="523220"/>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dirty="0">
                <a:solidFill>
                  <a:schemeClr val="bg2"/>
                </a:solidFill>
              </a:rPr>
              <a:t>F</a:t>
            </a:r>
            <a:endParaRPr lang="en-US" dirty="0">
              <a:solidFill>
                <a:schemeClr val="bg2"/>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9911"/>
                                        </p:tgtEl>
                                        <p:attrNameLst>
                                          <p:attrName>style.visibility</p:attrName>
                                        </p:attrNameLst>
                                      </p:cBhvr>
                                      <p:to>
                                        <p:strVal val="visible"/>
                                      </p:to>
                                    </p:set>
                                    <p:animEffect transition="in" filter="fade">
                                      <p:cBhvr>
                                        <p:cTn id="7" dur="500"/>
                                        <p:tgtEl>
                                          <p:spTgt spid="7199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19909"/>
                                        </p:tgtEl>
                                        <p:attrNameLst>
                                          <p:attrName>style.visibility</p:attrName>
                                        </p:attrNameLst>
                                      </p:cBhvr>
                                      <p:to>
                                        <p:strVal val="visible"/>
                                      </p:to>
                                    </p:set>
                                    <p:animEffect transition="in" filter="fade">
                                      <p:cBhvr>
                                        <p:cTn id="10" dur="500"/>
                                        <p:tgtEl>
                                          <p:spTgt spid="71990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19912"/>
                                        </p:tgtEl>
                                        <p:attrNameLst>
                                          <p:attrName>style.visibility</p:attrName>
                                        </p:attrNameLst>
                                      </p:cBhvr>
                                      <p:to>
                                        <p:strVal val="visible"/>
                                      </p:to>
                                    </p:set>
                                    <p:animEffect transition="in" filter="fade">
                                      <p:cBhvr>
                                        <p:cTn id="13" dur="500"/>
                                        <p:tgtEl>
                                          <p:spTgt spid="71991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19910"/>
                                        </p:tgtEl>
                                        <p:attrNameLst>
                                          <p:attrName>style.visibility</p:attrName>
                                        </p:attrNameLst>
                                      </p:cBhvr>
                                      <p:to>
                                        <p:strVal val="visible"/>
                                      </p:to>
                                    </p:set>
                                    <p:animEffect transition="in" filter="fade">
                                      <p:cBhvr>
                                        <p:cTn id="16" dur="500"/>
                                        <p:tgtEl>
                                          <p:spTgt spid="7199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719913"/>
                                        </p:tgtEl>
                                        <p:attrNameLst>
                                          <p:attrName>style.visibility</p:attrName>
                                        </p:attrNameLst>
                                      </p:cBhvr>
                                      <p:to>
                                        <p:strVal val="visible"/>
                                      </p:to>
                                    </p:set>
                                    <p:animEffect transition="in" filter="fade">
                                      <p:cBhvr>
                                        <p:cTn id="21" dur="500"/>
                                        <p:tgtEl>
                                          <p:spTgt spid="71991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719940"/>
                                        </p:tgtEl>
                                        <p:attrNameLst>
                                          <p:attrName>style.visibility</p:attrName>
                                        </p:attrNameLst>
                                      </p:cBhvr>
                                      <p:to>
                                        <p:strVal val="visible"/>
                                      </p:to>
                                    </p:set>
                                    <p:animEffect transition="in" filter="fade">
                                      <p:cBhvr>
                                        <p:cTn id="26" dur="500"/>
                                        <p:tgtEl>
                                          <p:spTgt spid="7199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909" grpId="0"/>
      <p:bldP spid="719910" grpId="0"/>
      <p:bldP spid="719911" grpId="0" animBg="1"/>
      <p:bldP spid="719912" grpId="0" animBg="1"/>
      <p:bldP spid="719940" grpId="0"/>
    </p:bld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Oval 3"/>
          <p:cNvSpPr>
            <a:spLocks noChangeAspect="1" noChangeArrowheads="1"/>
          </p:cNvSpPr>
          <p:nvPr/>
        </p:nvSpPr>
        <p:spPr bwMode="auto">
          <a:xfrm>
            <a:off x="3606800" y="914400"/>
            <a:ext cx="592138" cy="576263"/>
          </a:xfrm>
          <a:prstGeom prst="ellipse">
            <a:avLst/>
          </a:prstGeom>
          <a:solidFill>
            <a:srgbClr val="FF0000"/>
          </a:solidFill>
          <a:ln w="12700" cap="sq">
            <a:noFill/>
            <a:round/>
            <a:headEnd type="none" w="sm" len="sm"/>
            <a:tailEnd type="none" w="sm" len="sm"/>
          </a:ln>
        </p:spPr>
        <p:txBody>
          <a:bodyPr lIns="274320" rIns="274320" anchor="ctr">
            <a:prstTxWarp prst="textNoShape">
              <a:avLst/>
            </a:prstTxWarp>
            <a:spAutoFit/>
          </a:bodyPr>
          <a:lstStyle/>
          <a:p>
            <a:endParaRPr lang="en-US"/>
          </a:p>
        </p:txBody>
      </p:sp>
      <p:sp>
        <p:nvSpPr>
          <p:cNvPr id="59395" name="Oval 4"/>
          <p:cNvSpPr>
            <a:spLocks noChangeAspect="1" noChangeArrowheads="1"/>
          </p:cNvSpPr>
          <p:nvPr/>
        </p:nvSpPr>
        <p:spPr bwMode="auto">
          <a:xfrm>
            <a:off x="3014663" y="1720850"/>
            <a:ext cx="592137" cy="574675"/>
          </a:xfrm>
          <a:prstGeom prst="ellipse">
            <a:avLst/>
          </a:prstGeom>
          <a:solidFill>
            <a:srgbClr val="3366FF"/>
          </a:solidFill>
          <a:ln w="12700" cap="sq">
            <a:noFill/>
            <a:round/>
            <a:headEnd type="none" w="sm" len="sm"/>
            <a:tailEnd type="none" w="sm" len="sm"/>
          </a:ln>
        </p:spPr>
        <p:txBody>
          <a:bodyPr lIns="274320" rIns="274320" anchor="ctr">
            <a:prstTxWarp prst="textNoShape">
              <a:avLst/>
            </a:prstTxWarp>
            <a:spAutoFit/>
          </a:bodyPr>
          <a:lstStyle/>
          <a:p>
            <a:endParaRPr lang="en-US"/>
          </a:p>
        </p:txBody>
      </p:sp>
      <p:sp>
        <p:nvSpPr>
          <p:cNvPr id="59396" name="Oval 5"/>
          <p:cNvSpPr>
            <a:spLocks noChangeAspect="1" noChangeArrowheads="1"/>
          </p:cNvSpPr>
          <p:nvPr/>
        </p:nvSpPr>
        <p:spPr bwMode="auto">
          <a:xfrm>
            <a:off x="2362200" y="914400"/>
            <a:ext cx="592138" cy="576263"/>
          </a:xfrm>
          <a:prstGeom prst="ellipse">
            <a:avLst/>
          </a:prstGeom>
          <a:solidFill>
            <a:srgbClr val="66FF33"/>
          </a:solidFill>
          <a:ln w="12700" cap="sq">
            <a:noFill/>
            <a:round/>
            <a:headEnd type="none" w="sm" len="sm"/>
            <a:tailEnd type="none" w="sm" len="sm"/>
          </a:ln>
        </p:spPr>
        <p:txBody>
          <a:bodyPr lIns="274320" rIns="274320" anchor="ctr">
            <a:prstTxWarp prst="textNoShape">
              <a:avLst/>
            </a:prstTxWarp>
            <a:spAutoFit/>
          </a:bodyPr>
          <a:lstStyle/>
          <a:p>
            <a:endParaRPr lang="en-US"/>
          </a:p>
        </p:txBody>
      </p:sp>
      <p:sp>
        <p:nvSpPr>
          <p:cNvPr id="59397" name="Oval 6"/>
          <p:cNvSpPr>
            <a:spLocks noChangeAspect="1" noChangeArrowheads="1"/>
          </p:cNvSpPr>
          <p:nvPr/>
        </p:nvSpPr>
        <p:spPr bwMode="auto">
          <a:xfrm>
            <a:off x="5503863" y="4943475"/>
            <a:ext cx="592137" cy="576263"/>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9398" name="Oval 7"/>
          <p:cNvSpPr>
            <a:spLocks noChangeAspect="1" noChangeArrowheads="1"/>
          </p:cNvSpPr>
          <p:nvPr/>
        </p:nvSpPr>
        <p:spPr bwMode="auto">
          <a:xfrm>
            <a:off x="762000" y="2814638"/>
            <a:ext cx="592138" cy="574675"/>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59399" name="AutoShape 8"/>
          <p:cNvCxnSpPr>
            <a:cxnSpLocks noChangeShapeType="1"/>
            <a:stCxn id="59396" idx="6"/>
            <a:endCxn id="59394" idx="2"/>
          </p:cNvCxnSpPr>
          <p:nvPr/>
        </p:nvCxnSpPr>
        <p:spPr bwMode="auto">
          <a:xfrm>
            <a:off x="2954338" y="1203325"/>
            <a:ext cx="652462" cy="0"/>
          </a:xfrm>
          <a:prstGeom prst="straightConnector1">
            <a:avLst/>
          </a:prstGeom>
          <a:noFill/>
          <a:ln w="57150" cap="sq">
            <a:solidFill>
              <a:schemeClr val="tx1"/>
            </a:solidFill>
            <a:round/>
            <a:headEnd type="none" w="sm" len="sm"/>
            <a:tailEnd type="none" w="sm" len="sm"/>
          </a:ln>
        </p:spPr>
      </p:cxnSp>
      <p:cxnSp>
        <p:nvCxnSpPr>
          <p:cNvPr id="59400" name="AutoShape 9"/>
          <p:cNvCxnSpPr>
            <a:cxnSpLocks noChangeShapeType="1"/>
            <a:stCxn id="59394" idx="3"/>
            <a:endCxn id="59395" idx="7"/>
          </p:cNvCxnSpPr>
          <p:nvPr/>
        </p:nvCxnSpPr>
        <p:spPr bwMode="auto">
          <a:xfrm flipH="1">
            <a:off x="3519488" y="1406525"/>
            <a:ext cx="174625" cy="398463"/>
          </a:xfrm>
          <a:prstGeom prst="straightConnector1">
            <a:avLst/>
          </a:prstGeom>
          <a:noFill/>
          <a:ln w="57150" cap="sq">
            <a:solidFill>
              <a:schemeClr val="tx1"/>
            </a:solidFill>
            <a:round/>
            <a:headEnd type="none" w="sm" len="sm"/>
            <a:tailEnd type="none" w="sm" len="sm"/>
          </a:ln>
        </p:spPr>
      </p:cxnSp>
      <p:cxnSp>
        <p:nvCxnSpPr>
          <p:cNvPr id="59401" name="AutoShape 10"/>
          <p:cNvCxnSpPr>
            <a:cxnSpLocks noChangeShapeType="1"/>
            <a:stCxn id="59396" idx="5"/>
            <a:endCxn id="59395" idx="1"/>
          </p:cNvCxnSpPr>
          <p:nvPr/>
        </p:nvCxnSpPr>
        <p:spPr bwMode="auto">
          <a:xfrm>
            <a:off x="2867025" y="1406525"/>
            <a:ext cx="234950" cy="398463"/>
          </a:xfrm>
          <a:prstGeom prst="straightConnector1">
            <a:avLst/>
          </a:prstGeom>
          <a:noFill/>
          <a:ln w="57150" cap="sq">
            <a:solidFill>
              <a:schemeClr val="tx1"/>
            </a:solidFill>
            <a:round/>
            <a:headEnd type="none" w="sm" len="sm"/>
            <a:tailEnd type="none" w="sm" len="sm"/>
          </a:ln>
        </p:spPr>
      </p:cxnSp>
      <p:cxnSp>
        <p:nvCxnSpPr>
          <p:cNvPr id="59402" name="AutoShape 11"/>
          <p:cNvCxnSpPr>
            <a:cxnSpLocks noChangeShapeType="1"/>
            <a:stCxn id="59398" idx="7"/>
            <a:endCxn id="59395" idx="2"/>
          </p:cNvCxnSpPr>
          <p:nvPr/>
        </p:nvCxnSpPr>
        <p:spPr bwMode="auto">
          <a:xfrm flipV="1">
            <a:off x="1266825" y="2008188"/>
            <a:ext cx="1747838" cy="890587"/>
          </a:xfrm>
          <a:prstGeom prst="straightConnector1">
            <a:avLst/>
          </a:prstGeom>
          <a:noFill/>
          <a:ln w="57150" cap="sq">
            <a:solidFill>
              <a:schemeClr val="tx1"/>
            </a:solidFill>
            <a:round/>
            <a:headEnd type="none" w="sm" len="sm"/>
            <a:tailEnd type="none" w="sm" len="sm"/>
          </a:ln>
        </p:spPr>
      </p:cxnSp>
      <p:cxnSp>
        <p:nvCxnSpPr>
          <p:cNvPr id="59403" name="AutoShape 12"/>
          <p:cNvCxnSpPr>
            <a:cxnSpLocks noChangeShapeType="1"/>
            <a:stCxn id="59395" idx="6"/>
            <a:endCxn id="59397" idx="2"/>
          </p:cNvCxnSpPr>
          <p:nvPr/>
        </p:nvCxnSpPr>
        <p:spPr bwMode="auto">
          <a:xfrm>
            <a:off x="3606800" y="2008188"/>
            <a:ext cx="1897063" cy="3224212"/>
          </a:xfrm>
          <a:prstGeom prst="straightConnector1">
            <a:avLst/>
          </a:prstGeom>
          <a:noFill/>
          <a:ln w="57150" cap="sq">
            <a:solidFill>
              <a:schemeClr val="tx1"/>
            </a:solidFill>
            <a:round/>
            <a:headEnd type="none" w="sm" len="sm"/>
            <a:tailEnd type="none" w="sm" len="sm"/>
          </a:ln>
        </p:spPr>
      </p:cxnSp>
      <p:cxnSp>
        <p:nvCxnSpPr>
          <p:cNvPr id="59404" name="AutoShape 13"/>
          <p:cNvCxnSpPr>
            <a:cxnSpLocks noChangeShapeType="1"/>
            <a:stCxn id="59398" idx="6"/>
            <a:endCxn id="59397" idx="2"/>
          </p:cNvCxnSpPr>
          <p:nvPr/>
        </p:nvCxnSpPr>
        <p:spPr bwMode="auto">
          <a:xfrm>
            <a:off x="1354138" y="3101975"/>
            <a:ext cx="4149725" cy="2130425"/>
          </a:xfrm>
          <a:prstGeom prst="straightConnector1">
            <a:avLst/>
          </a:prstGeom>
          <a:noFill/>
          <a:ln w="57150" cap="sq">
            <a:solidFill>
              <a:schemeClr val="tx1"/>
            </a:solidFill>
            <a:round/>
            <a:headEnd type="none" w="sm" len="sm"/>
            <a:tailEnd type="none" w="sm" len="sm"/>
          </a:ln>
        </p:spPr>
      </p:cxnSp>
      <p:sp>
        <p:nvSpPr>
          <p:cNvPr id="59405" name="Text Box 14"/>
          <p:cNvSpPr txBox="1">
            <a:spLocks noChangeArrowheads="1"/>
          </p:cNvSpPr>
          <p:nvPr/>
        </p:nvSpPr>
        <p:spPr bwMode="auto">
          <a:xfrm>
            <a:off x="2254250" y="882650"/>
            <a:ext cx="835025" cy="641350"/>
          </a:xfrm>
          <a:prstGeom prst="rect">
            <a:avLst/>
          </a:prstGeom>
          <a:noFill/>
          <a:ln w="57150" cap="sq">
            <a:noFill/>
            <a:miter lim="800000"/>
            <a:headEnd type="none" w="sm" len="sm"/>
            <a:tailEnd type="none" w="sm" len="sm"/>
          </a:ln>
        </p:spPr>
        <p:txBody>
          <a:bodyPr wrap="none" lIns="274301" tIns="45717" rIns="274301" bIns="45717">
            <a:prstTxWarp prst="textNoShape">
              <a:avLst/>
            </a:prstTxWarp>
            <a:spAutoFit/>
          </a:bodyPr>
          <a:lstStyle/>
          <a:p>
            <a:pPr>
              <a:spcBef>
                <a:spcPct val="0"/>
              </a:spcBef>
            </a:pPr>
            <a:r>
              <a:rPr lang="en-US" sz="3600">
                <a:solidFill>
                  <a:schemeClr val="bg2"/>
                </a:solidFill>
              </a:rPr>
              <a:t>T</a:t>
            </a:r>
          </a:p>
        </p:txBody>
      </p:sp>
      <p:sp>
        <p:nvSpPr>
          <p:cNvPr id="59406" name="Text Box 15"/>
          <p:cNvSpPr txBox="1">
            <a:spLocks noChangeArrowheads="1"/>
          </p:cNvSpPr>
          <p:nvPr/>
        </p:nvSpPr>
        <p:spPr bwMode="auto">
          <a:xfrm>
            <a:off x="3511550" y="895350"/>
            <a:ext cx="825500" cy="641350"/>
          </a:xfrm>
          <a:prstGeom prst="rect">
            <a:avLst/>
          </a:prstGeom>
          <a:noFill/>
          <a:ln w="57150" cap="sq">
            <a:noFill/>
            <a:miter lim="800000"/>
            <a:headEnd type="none" w="sm" len="sm"/>
            <a:tailEnd type="none" w="sm" len="sm"/>
          </a:ln>
        </p:spPr>
        <p:txBody>
          <a:bodyPr wrap="none" lIns="274301" tIns="45717" rIns="274301" bIns="45717">
            <a:prstTxWarp prst="textNoShape">
              <a:avLst/>
            </a:prstTxWarp>
            <a:spAutoFit/>
          </a:bodyPr>
          <a:lstStyle/>
          <a:p>
            <a:pPr>
              <a:spcBef>
                <a:spcPct val="0"/>
              </a:spcBef>
            </a:pPr>
            <a:r>
              <a:rPr lang="en-US" sz="3600">
                <a:solidFill>
                  <a:schemeClr val="bg2"/>
                </a:solidFill>
              </a:rPr>
              <a:t>F</a:t>
            </a:r>
          </a:p>
        </p:txBody>
      </p:sp>
      <p:sp>
        <p:nvSpPr>
          <p:cNvPr id="59407" name="Text Box 20"/>
          <p:cNvSpPr txBox="1">
            <a:spLocks noChangeArrowheads="1"/>
          </p:cNvSpPr>
          <p:nvPr/>
        </p:nvSpPr>
        <p:spPr bwMode="auto">
          <a:xfrm>
            <a:off x="835025" y="1751013"/>
            <a:ext cx="398463"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X</a:t>
            </a:r>
          </a:p>
        </p:txBody>
      </p:sp>
      <p:sp>
        <p:nvSpPr>
          <p:cNvPr id="59408" name="Line 21"/>
          <p:cNvSpPr>
            <a:spLocks noChangeShapeType="1"/>
          </p:cNvSpPr>
          <p:nvPr/>
        </p:nvSpPr>
        <p:spPr bwMode="auto">
          <a:xfrm flipH="1">
            <a:off x="1042988" y="2324100"/>
            <a:ext cx="1587" cy="431800"/>
          </a:xfrm>
          <a:prstGeom prst="line">
            <a:avLst/>
          </a:prstGeom>
          <a:noFill/>
          <a:ln w="57150">
            <a:solidFill>
              <a:schemeClr val="tx1"/>
            </a:solidFill>
            <a:round/>
            <a:headEnd/>
            <a:tailEnd type="triangle" w="med" len="med"/>
          </a:ln>
        </p:spPr>
        <p:txBody>
          <a:bodyPr>
            <a:prstTxWarp prst="textNoShape">
              <a:avLst/>
            </a:prstTxWarp>
            <a:spAutoFit/>
          </a:bodyPr>
          <a:lstStyle/>
          <a:p>
            <a:endParaRPr lang="en-US"/>
          </a:p>
        </p:txBody>
      </p:sp>
      <p:sp>
        <p:nvSpPr>
          <p:cNvPr id="603158" name="Text Box 22"/>
          <p:cNvSpPr txBox="1">
            <a:spLocks noChangeArrowheads="1"/>
          </p:cNvSpPr>
          <p:nvPr/>
        </p:nvSpPr>
        <p:spPr bwMode="auto">
          <a:xfrm>
            <a:off x="4937125" y="1771650"/>
            <a:ext cx="318770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NOT gate!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03158"/>
                                        </p:tgtEl>
                                        <p:attrNameLst>
                                          <p:attrName>style.visibility</p:attrName>
                                        </p:attrNameLst>
                                      </p:cBhvr>
                                      <p:to>
                                        <p:strVal val="visible"/>
                                      </p:to>
                                    </p:set>
                                    <p:animEffect transition="in" filter="fade">
                                      <p:cBhvr>
                                        <p:cTn id="7" dur="500"/>
                                        <p:tgtEl>
                                          <p:spTgt spid="603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3158" grpId="0"/>
    </p:bld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60418" name="Group 100"/>
          <p:cNvGrpSpPr>
            <a:grpSpLocks/>
          </p:cNvGrpSpPr>
          <p:nvPr/>
        </p:nvGrpSpPr>
        <p:grpSpPr bwMode="auto">
          <a:xfrm>
            <a:off x="304800" y="50800"/>
            <a:ext cx="2374900" cy="4243388"/>
            <a:chOff x="192" y="32"/>
            <a:chExt cx="1496" cy="2673"/>
          </a:xfrm>
        </p:grpSpPr>
        <p:sp>
          <p:nvSpPr>
            <p:cNvPr id="60489" name="AutoShape 3"/>
            <p:cNvSpPr>
              <a:spLocks noChangeArrowheads="1"/>
            </p:cNvSpPr>
            <p:nvPr/>
          </p:nvSpPr>
          <p:spPr bwMode="auto">
            <a:xfrm rot="5400000" flipV="1">
              <a:off x="263" y="815"/>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sp>
          <p:nvSpPr>
            <p:cNvPr id="60490" name="AutoShape 4"/>
            <p:cNvSpPr>
              <a:spLocks noChangeArrowheads="1"/>
            </p:cNvSpPr>
            <p:nvPr/>
          </p:nvSpPr>
          <p:spPr bwMode="auto">
            <a:xfrm rot="5400000" flipV="1">
              <a:off x="757" y="1817"/>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cxnSp>
          <p:nvCxnSpPr>
            <p:cNvPr id="60491" name="AutoShape 5"/>
            <p:cNvCxnSpPr>
              <a:cxnSpLocks noChangeShapeType="1"/>
              <a:stCxn id="60489" idx="3"/>
              <a:endCxn id="60490" idx="1"/>
            </p:cNvCxnSpPr>
            <p:nvPr/>
          </p:nvCxnSpPr>
          <p:spPr bwMode="auto">
            <a:xfrm>
              <a:off x="582" y="1393"/>
              <a:ext cx="494" cy="339"/>
            </a:xfrm>
            <a:prstGeom prst="straightConnector1">
              <a:avLst/>
            </a:prstGeom>
            <a:noFill/>
            <a:ln w="57150" cap="sq">
              <a:solidFill>
                <a:schemeClr val="tx1"/>
              </a:solidFill>
              <a:round/>
              <a:headEnd type="none" w="sm" len="sm"/>
              <a:tailEnd type="triangle" w="med" len="med"/>
            </a:ln>
          </p:spPr>
        </p:cxnSp>
        <p:sp>
          <p:nvSpPr>
            <p:cNvPr id="60492" name="Line 6"/>
            <p:cNvSpPr>
              <a:spLocks noChangeShapeType="1"/>
            </p:cNvSpPr>
            <p:nvPr/>
          </p:nvSpPr>
          <p:spPr bwMode="auto">
            <a:xfrm>
              <a:off x="1076" y="2384"/>
              <a:ext cx="0" cy="321"/>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0493" name="Line 7"/>
            <p:cNvSpPr>
              <a:spLocks noChangeShapeType="1"/>
            </p:cNvSpPr>
            <p:nvPr/>
          </p:nvSpPr>
          <p:spPr bwMode="auto">
            <a:xfrm>
              <a:off x="448" y="439"/>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0494" name="Line 8"/>
            <p:cNvSpPr>
              <a:spLocks noChangeShapeType="1"/>
            </p:cNvSpPr>
            <p:nvPr/>
          </p:nvSpPr>
          <p:spPr bwMode="auto">
            <a:xfrm>
              <a:off x="696" y="447"/>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0495" name="Line 9"/>
            <p:cNvSpPr>
              <a:spLocks noChangeShapeType="1"/>
            </p:cNvSpPr>
            <p:nvPr/>
          </p:nvSpPr>
          <p:spPr bwMode="auto">
            <a:xfrm>
              <a:off x="1359" y="468"/>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0496" name="AutoShape 10"/>
            <p:cNvSpPr>
              <a:spLocks noChangeArrowheads="1"/>
            </p:cNvSpPr>
            <p:nvPr/>
          </p:nvSpPr>
          <p:spPr bwMode="auto">
            <a:xfrm rot="5400000" flipV="1">
              <a:off x="1031" y="751"/>
              <a:ext cx="640" cy="67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NOT</a:t>
              </a:r>
            </a:p>
          </p:txBody>
        </p:sp>
        <p:cxnSp>
          <p:nvCxnSpPr>
            <p:cNvPr id="60497" name="AutoShape 11"/>
            <p:cNvCxnSpPr>
              <a:cxnSpLocks noChangeShapeType="1"/>
              <a:stCxn id="60496" idx="3"/>
              <a:endCxn id="60490" idx="1"/>
            </p:cNvCxnSpPr>
            <p:nvPr/>
          </p:nvCxnSpPr>
          <p:spPr bwMode="auto">
            <a:xfrm flipH="1">
              <a:off x="1076" y="1420"/>
              <a:ext cx="274" cy="312"/>
            </a:xfrm>
            <a:prstGeom prst="straightConnector1">
              <a:avLst/>
            </a:prstGeom>
            <a:noFill/>
            <a:ln w="57150" cap="sq">
              <a:solidFill>
                <a:schemeClr val="tx1"/>
              </a:solidFill>
              <a:round/>
              <a:headEnd type="none" w="sm" len="sm"/>
              <a:tailEnd type="triangle" w="med" len="med"/>
            </a:ln>
          </p:spPr>
        </p:cxnSp>
        <p:sp>
          <p:nvSpPr>
            <p:cNvPr id="60498" name="Text Box 12"/>
            <p:cNvSpPr txBox="1">
              <a:spLocks noChangeArrowheads="1"/>
            </p:cNvSpPr>
            <p:nvPr/>
          </p:nvSpPr>
          <p:spPr bwMode="auto">
            <a:xfrm>
              <a:off x="19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0499" name="Text Box 13"/>
            <p:cNvSpPr txBox="1">
              <a:spLocks noChangeArrowheads="1"/>
            </p:cNvSpPr>
            <p:nvPr/>
          </p:nvSpPr>
          <p:spPr bwMode="auto">
            <a:xfrm>
              <a:off x="47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0500" name="Text Box 14"/>
            <p:cNvSpPr txBox="1">
              <a:spLocks noChangeArrowheads="1"/>
            </p:cNvSpPr>
            <p:nvPr/>
          </p:nvSpPr>
          <p:spPr bwMode="auto">
            <a:xfrm>
              <a:off x="1120"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grpSp>
        <p:nvGrpSpPr>
          <p:cNvPr id="3" name="Group 101"/>
          <p:cNvGrpSpPr>
            <a:grpSpLocks/>
          </p:cNvGrpSpPr>
          <p:nvPr/>
        </p:nvGrpSpPr>
        <p:grpSpPr bwMode="auto">
          <a:xfrm>
            <a:off x="3251200" y="457200"/>
            <a:ext cx="5638800" cy="6048375"/>
            <a:chOff x="2208" y="288"/>
            <a:chExt cx="3552" cy="3810"/>
          </a:xfrm>
        </p:grpSpPr>
        <p:sp>
          <p:nvSpPr>
            <p:cNvPr id="60420" name="Oval 102"/>
            <p:cNvSpPr>
              <a:spLocks noChangeAspect="1" noChangeArrowheads="1"/>
            </p:cNvSpPr>
            <p:nvPr/>
          </p:nvSpPr>
          <p:spPr bwMode="auto">
            <a:xfrm>
              <a:off x="3500"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21" name="Oval 103"/>
            <p:cNvSpPr>
              <a:spLocks noChangeAspect="1" noChangeArrowheads="1"/>
            </p:cNvSpPr>
            <p:nvPr/>
          </p:nvSpPr>
          <p:spPr bwMode="auto">
            <a:xfrm>
              <a:off x="4270"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22" name="Oval 104"/>
            <p:cNvSpPr>
              <a:spLocks noChangeAspect="1" noChangeArrowheads="1"/>
            </p:cNvSpPr>
            <p:nvPr/>
          </p:nvSpPr>
          <p:spPr bwMode="auto">
            <a:xfrm>
              <a:off x="3692" y="148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23" name="Oval 105"/>
            <p:cNvSpPr>
              <a:spLocks noChangeAspect="1" noChangeArrowheads="1"/>
            </p:cNvSpPr>
            <p:nvPr/>
          </p:nvSpPr>
          <p:spPr bwMode="auto">
            <a:xfrm>
              <a:off x="2706" y="1388"/>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24" name="Oval 106"/>
            <p:cNvSpPr>
              <a:spLocks noChangeAspect="1" noChangeArrowheads="1"/>
            </p:cNvSpPr>
            <p:nvPr/>
          </p:nvSpPr>
          <p:spPr bwMode="auto">
            <a:xfrm>
              <a:off x="2345"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25" name="Oval 107"/>
            <p:cNvSpPr>
              <a:spLocks noChangeAspect="1" noChangeArrowheads="1"/>
            </p:cNvSpPr>
            <p:nvPr/>
          </p:nvSpPr>
          <p:spPr bwMode="auto">
            <a:xfrm>
              <a:off x="2345"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26" name="Oval 108"/>
            <p:cNvSpPr>
              <a:spLocks noChangeAspect="1" noChangeArrowheads="1"/>
            </p:cNvSpPr>
            <p:nvPr/>
          </p:nvSpPr>
          <p:spPr bwMode="auto">
            <a:xfrm>
              <a:off x="3345" y="2705"/>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27" name="Oval 109"/>
            <p:cNvSpPr>
              <a:spLocks noChangeAspect="1" noChangeArrowheads="1"/>
            </p:cNvSpPr>
            <p:nvPr/>
          </p:nvSpPr>
          <p:spPr bwMode="auto">
            <a:xfrm>
              <a:off x="3259" y="57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28" name="Oval 110"/>
            <p:cNvSpPr>
              <a:spLocks noChangeAspect="1" noChangeArrowheads="1"/>
            </p:cNvSpPr>
            <p:nvPr/>
          </p:nvSpPr>
          <p:spPr bwMode="auto">
            <a:xfrm>
              <a:off x="2995"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29" name="Oval 111"/>
            <p:cNvSpPr>
              <a:spLocks noChangeAspect="1" noChangeArrowheads="1"/>
            </p:cNvSpPr>
            <p:nvPr/>
          </p:nvSpPr>
          <p:spPr bwMode="auto">
            <a:xfrm>
              <a:off x="4270" y="83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30" name="Oval 112"/>
            <p:cNvSpPr>
              <a:spLocks noChangeAspect="1" noChangeArrowheads="1"/>
            </p:cNvSpPr>
            <p:nvPr/>
          </p:nvSpPr>
          <p:spPr bwMode="auto">
            <a:xfrm>
              <a:off x="4270"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31" name="Oval 113"/>
            <p:cNvSpPr>
              <a:spLocks noChangeAspect="1" noChangeArrowheads="1"/>
            </p:cNvSpPr>
            <p:nvPr/>
          </p:nvSpPr>
          <p:spPr bwMode="auto">
            <a:xfrm>
              <a:off x="2345" y="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0432" name="AutoShape 114"/>
            <p:cNvCxnSpPr>
              <a:cxnSpLocks noChangeShapeType="1"/>
              <a:stCxn id="60428" idx="6"/>
              <a:endCxn id="60420" idx="2"/>
            </p:cNvCxnSpPr>
            <p:nvPr/>
          </p:nvCxnSpPr>
          <p:spPr bwMode="auto">
            <a:xfrm>
              <a:off x="3235" y="403"/>
              <a:ext cx="265" cy="0"/>
            </a:xfrm>
            <a:prstGeom prst="straightConnector1">
              <a:avLst/>
            </a:prstGeom>
            <a:noFill/>
            <a:ln w="57150" cap="sq">
              <a:solidFill>
                <a:schemeClr val="tx1"/>
              </a:solidFill>
              <a:round/>
              <a:headEnd type="none" w="sm" len="sm"/>
              <a:tailEnd type="none" w="sm" len="sm"/>
            </a:ln>
          </p:spPr>
        </p:cxnSp>
        <p:cxnSp>
          <p:nvCxnSpPr>
            <p:cNvPr id="60433" name="AutoShape 115"/>
            <p:cNvCxnSpPr>
              <a:cxnSpLocks noChangeShapeType="1"/>
              <a:stCxn id="60420" idx="3"/>
              <a:endCxn id="60427" idx="7"/>
            </p:cNvCxnSpPr>
            <p:nvPr/>
          </p:nvCxnSpPr>
          <p:spPr bwMode="auto">
            <a:xfrm flipH="1">
              <a:off x="3465" y="470"/>
              <a:ext cx="69" cy="131"/>
            </a:xfrm>
            <a:prstGeom prst="straightConnector1">
              <a:avLst/>
            </a:prstGeom>
            <a:noFill/>
            <a:ln w="57150" cap="sq">
              <a:solidFill>
                <a:schemeClr val="tx1"/>
              </a:solidFill>
              <a:round/>
              <a:headEnd type="none" w="sm" len="sm"/>
              <a:tailEnd type="none" w="sm" len="sm"/>
            </a:ln>
          </p:spPr>
        </p:cxnSp>
        <p:cxnSp>
          <p:nvCxnSpPr>
            <p:cNvPr id="60434" name="AutoShape 116"/>
            <p:cNvCxnSpPr>
              <a:cxnSpLocks noChangeShapeType="1"/>
              <a:stCxn id="60428" idx="5"/>
              <a:endCxn id="60427" idx="1"/>
            </p:cNvCxnSpPr>
            <p:nvPr/>
          </p:nvCxnSpPr>
          <p:spPr bwMode="auto">
            <a:xfrm>
              <a:off x="3200" y="470"/>
              <a:ext cx="94" cy="131"/>
            </a:xfrm>
            <a:prstGeom prst="straightConnector1">
              <a:avLst/>
            </a:prstGeom>
            <a:noFill/>
            <a:ln w="57150" cap="sq">
              <a:solidFill>
                <a:schemeClr val="tx1"/>
              </a:solidFill>
              <a:round/>
              <a:headEnd type="none" w="sm" len="sm"/>
              <a:tailEnd type="none" w="sm" len="sm"/>
            </a:ln>
          </p:spPr>
        </p:cxnSp>
        <p:cxnSp>
          <p:nvCxnSpPr>
            <p:cNvPr id="60435" name="AutoShape 117"/>
            <p:cNvCxnSpPr>
              <a:cxnSpLocks noChangeShapeType="1"/>
              <a:stCxn id="60420" idx="5"/>
              <a:endCxn id="60430" idx="1"/>
            </p:cNvCxnSpPr>
            <p:nvPr/>
          </p:nvCxnSpPr>
          <p:spPr bwMode="auto">
            <a:xfrm>
              <a:off x="3705" y="470"/>
              <a:ext cx="599" cy="718"/>
            </a:xfrm>
            <a:prstGeom prst="straightConnector1">
              <a:avLst/>
            </a:prstGeom>
            <a:noFill/>
            <a:ln w="57150" cap="sq">
              <a:solidFill>
                <a:schemeClr val="tx1"/>
              </a:solidFill>
              <a:round/>
              <a:headEnd type="none" w="sm" len="sm"/>
              <a:tailEnd type="none" w="sm" len="sm"/>
            </a:ln>
          </p:spPr>
        </p:cxnSp>
        <p:cxnSp>
          <p:nvCxnSpPr>
            <p:cNvPr id="60436" name="AutoShape 118"/>
            <p:cNvCxnSpPr>
              <a:cxnSpLocks noChangeShapeType="1"/>
              <a:stCxn id="60420" idx="4"/>
              <a:endCxn id="60421" idx="1"/>
            </p:cNvCxnSpPr>
            <p:nvPr/>
          </p:nvCxnSpPr>
          <p:spPr bwMode="auto">
            <a:xfrm>
              <a:off x="3620" y="498"/>
              <a:ext cx="684" cy="1012"/>
            </a:xfrm>
            <a:prstGeom prst="straightConnector1">
              <a:avLst/>
            </a:prstGeom>
            <a:noFill/>
            <a:ln w="57150" cap="sq">
              <a:solidFill>
                <a:schemeClr val="tx1"/>
              </a:solidFill>
              <a:round/>
              <a:headEnd type="none" w="sm" len="sm"/>
              <a:tailEnd type="none" w="sm" len="sm"/>
            </a:ln>
          </p:spPr>
        </p:cxnSp>
        <p:cxnSp>
          <p:nvCxnSpPr>
            <p:cNvPr id="60437" name="AutoShape 119"/>
            <p:cNvCxnSpPr>
              <a:cxnSpLocks noChangeShapeType="1"/>
              <a:stCxn id="60427" idx="5"/>
              <a:endCxn id="60422" idx="1"/>
            </p:cNvCxnSpPr>
            <p:nvPr/>
          </p:nvCxnSpPr>
          <p:spPr bwMode="auto">
            <a:xfrm>
              <a:off x="3465" y="735"/>
              <a:ext cx="262" cy="775"/>
            </a:xfrm>
            <a:prstGeom prst="straightConnector1">
              <a:avLst/>
            </a:prstGeom>
            <a:noFill/>
            <a:ln w="57150" cap="sq">
              <a:solidFill>
                <a:schemeClr val="tx1"/>
              </a:solidFill>
              <a:round/>
              <a:headEnd type="none" w="sm" len="sm"/>
              <a:tailEnd type="none" w="sm" len="sm"/>
            </a:ln>
          </p:spPr>
        </p:cxnSp>
        <p:cxnSp>
          <p:nvCxnSpPr>
            <p:cNvPr id="60438" name="AutoShape 120"/>
            <p:cNvCxnSpPr>
              <a:cxnSpLocks noChangeShapeType="1"/>
              <a:stCxn id="60431" idx="7"/>
              <a:endCxn id="60427" idx="2"/>
            </p:cNvCxnSpPr>
            <p:nvPr/>
          </p:nvCxnSpPr>
          <p:spPr bwMode="auto">
            <a:xfrm flipV="1">
              <a:off x="2551" y="668"/>
              <a:ext cx="708" cy="293"/>
            </a:xfrm>
            <a:prstGeom prst="straightConnector1">
              <a:avLst/>
            </a:prstGeom>
            <a:noFill/>
            <a:ln w="57150" cap="sq">
              <a:solidFill>
                <a:schemeClr val="tx1"/>
              </a:solidFill>
              <a:round/>
              <a:headEnd type="none" w="sm" len="sm"/>
              <a:tailEnd type="none" w="sm" len="sm"/>
            </a:ln>
          </p:spPr>
        </p:cxnSp>
        <p:cxnSp>
          <p:nvCxnSpPr>
            <p:cNvPr id="60439" name="AutoShape 121"/>
            <p:cNvCxnSpPr>
              <a:cxnSpLocks noChangeShapeType="1"/>
              <a:stCxn id="60427" idx="6"/>
              <a:endCxn id="60429" idx="2"/>
            </p:cNvCxnSpPr>
            <p:nvPr/>
          </p:nvCxnSpPr>
          <p:spPr bwMode="auto">
            <a:xfrm>
              <a:off x="3500" y="668"/>
              <a:ext cx="770" cy="265"/>
            </a:xfrm>
            <a:prstGeom prst="straightConnector1">
              <a:avLst/>
            </a:prstGeom>
            <a:noFill/>
            <a:ln w="57150" cap="sq">
              <a:solidFill>
                <a:schemeClr val="tx1"/>
              </a:solidFill>
              <a:round/>
              <a:headEnd type="none" w="sm" len="sm"/>
              <a:tailEnd type="none" w="sm" len="sm"/>
            </a:ln>
          </p:spPr>
        </p:cxnSp>
        <p:cxnSp>
          <p:nvCxnSpPr>
            <p:cNvPr id="60440" name="AutoShape 122"/>
            <p:cNvCxnSpPr>
              <a:cxnSpLocks noChangeShapeType="1"/>
              <a:stCxn id="60431" idx="6"/>
              <a:endCxn id="60430" idx="2"/>
            </p:cNvCxnSpPr>
            <p:nvPr/>
          </p:nvCxnSpPr>
          <p:spPr bwMode="auto">
            <a:xfrm>
              <a:off x="2585" y="1028"/>
              <a:ext cx="1685" cy="227"/>
            </a:xfrm>
            <a:prstGeom prst="straightConnector1">
              <a:avLst/>
            </a:prstGeom>
            <a:noFill/>
            <a:ln w="57150" cap="sq">
              <a:solidFill>
                <a:schemeClr val="tx1"/>
              </a:solidFill>
              <a:round/>
              <a:headEnd type="none" w="sm" len="sm"/>
              <a:tailEnd type="none" w="sm" len="sm"/>
            </a:ln>
          </p:spPr>
        </p:cxnSp>
        <p:cxnSp>
          <p:nvCxnSpPr>
            <p:cNvPr id="60441" name="AutoShape 123"/>
            <p:cNvCxnSpPr>
              <a:cxnSpLocks noChangeShapeType="1"/>
              <a:stCxn id="60426" idx="0"/>
              <a:endCxn id="60427" idx="4"/>
            </p:cNvCxnSpPr>
            <p:nvPr/>
          </p:nvCxnSpPr>
          <p:spPr bwMode="auto">
            <a:xfrm flipH="1" flipV="1">
              <a:off x="3380" y="762"/>
              <a:ext cx="85" cy="1943"/>
            </a:xfrm>
            <a:prstGeom prst="straightConnector1">
              <a:avLst/>
            </a:prstGeom>
            <a:noFill/>
            <a:ln w="57150" cap="sq">
              <a:solidFill>
                <a:schemeClr val="tx1"/>
              </a:solidFill>
              <a:round/>
              <a:headEnd type="none" w="sm" len="sm"/>
              <a:tailEnd type="none" w="sm" len="sm"/>
            </a:ln>
          </p:spPr>
        </p:cxnSp>
        <p:cxnSp>
          <p:nvCxnSpPr>
            <p:cNvPr id="60442" name="AutoShape 124"/>
            <p:cNvCxnSpPr>
              <a:cxnSpLocks noChangeShapeType="1"/>
              <a:stCxn id="60426" idx="6"/>
              <a:endCxn id="60422" idx="3"/>
            </p:cNvCxnSpPr>
            <p:nvPr/>
          </p:nvCxnSpPr>
          <p:spPr bwMode="auto">
            <a:xfrm flipV="1">
              <a:off x="3585" y="1644"/>
              <a:ext cx="142" cy="1156"/>
            </a:xfrm>
            <a:prstGeom prst="straightConnector1">
              <a:avLst/>
            </a:prstGeom>
            <a:noFill/>
            <a:ln w="57150" cap="sq">
              <a:solidFill>
                <a:schemeClr val="tx1"/>
              </a:solidFill>
              <a:round/>
              <a:headEnd type="none" w="sm" len="sm"/>
              <a:tailEnd type="none" w="sm" len="sm"/>
            </a:ln>
          </p:spPr>
        </p:cxnSp>
        <p:cxnSp>
          <p:nvCxnSpPr>
            <p:cNvPr id="60443" name="AutoShape 125"/>
            <p:cNvCxnSpPr>
              <a:cxnSpLocks noChangeShapeType="1"/>
              <a:stCxn id="60425" idx="5"/>
              <a:endCxn id="60422" idx="2"/>
            </p:cNvCxnSpPr>
            <p:nvPr/>
          </p:nvCxnSpPr>
          <p:spPr bwMode="auto">
            <a:xfrm flipV="1">
              <a:off x="2551" y="1577"/>
              <a:ext cx="1141" cy="67"/>
            </a:xfrm>
            <a:prstGeom prst="straightConnector1">
              <a:avLst/>
            </a:prstGeom>
            <a:noFill/>
            <a:ln w="57150" cap="sq">
              <a:solidFill>
                <a:schemeClr val="tx1"/>
              </a:solidFill>
              <a:round/>
              <a:headEnd type="none" w="sm" len="sm"/>
              <a:tailEnd type="none" w="sm" len="sm"/>
            </a:ln>
          </p:spPr>
        </p:cxnSp>
        <p:cxnSp>
          <p:nvCxnSpPr>
            <p:cNvPr id="60444" name="AutoShape 126"/>
            <p:cNvCxnSpPr>
              <a:cxnSpLocks noChangeShapeType="1"/>
              <a:stCxn id="60422" idx="6"/>
              <a:endCxn id="60421" idx="2"/>
            </p:cNvCxnSpPr>
            <p:nvPr/>
          </p:nvCxnSpPr>
          <p:spPr bwMode="auto">
            <a:xfrm>
              <a:off x="3933" y="1577"/>
              <a:ext cx="337" cy="0"/>
            </a:xfrm>
            <a:prstGeom prst="straightConnector1">
              <a:avLst/>
            </a:prstGeom>
            <a:noFill/>
            <a:ln w="57150" cap="sq">
              <a:solidFill>
                <a:schemeClr val="tx1"/>
              </a:solidFill>
              <a:round/>
              <a:headEnd type="none" w="sm" len="sm"/>
              <a:tailEnd type="none" w="sm" len="sm"/>
            </a:ln>
          </p:spPr>
        </p:cxnSp>
        <p:cxnSp>
          <p:nvCxnSpPr>
            <p:cNvPr id="60445" name="AutoShape 127"/>
            <p:cNvCxnSpPr>
              <a:cxnSpLocks noChangeShapeType="1"/>
              <a:stCxn id="60424" idx="4"/>
              <a:endCxn id="60425" idx="0"/>
            </p:cNvCxnSpPr>
            <p:nvPr/>
          </p:nvCxnSpPr>
          <p:spPr bwMode="auto">
            <a:xfrm>
              <a:off x="2465" y="1350"/>
              <a:ext cx="0" cy="133"/>
            </a:xfrm>
            <a:prstGeom prst="straightConnector1">
              <a:avLst/>
            </a:prstGeom>
            <a:noFill/>
            <a:ln w="57150" cap="sq">
              <a:solidFill>
                <a:schemeClr val="tx1"/>
              </a:solidFill>
              <a:round/>
              <a:headEnd type="none" w="sm" len="sm"/>
              <a:tailEnd type="none" w="sm" len="sm"/>
            </a:ln>
          </p:spPr>
        </p:cxnSp>
        <p:cxnSp>
          <p:nvCxnSpPr>
            <p:cNvPr id="60446" name="AutoShape 128"/>
            <p:cNvCxnSpPr>
              <a:cxnSpLocks noChangeShapeType="1"/>
              <a:stCxn id="60431" idx="4"/>
              <a:endCxn id="60424" idx="0"/>
            </p:cNvCxnSpPr>
            <p:nvPr/>
          </p:nvCxnSpPr>
          <p:spPr bwMode="auto">
            <a:xfrm>
              <a:off x="2465" y="1122"/>
              <a:ext cx="0" cy="39"/>
            </a:xfrm>
            <a:prstGeom prst="straightConnector1">
              <a:avLst/>
            </a:prstGeom>
            <a:noFill/>
            <a:ln w="57150" cap="sq">
              <a:solidFill>
                <a:schemeClr val="tx1"/>
              </a:solidFill>
              <a:round/>
              <a:headEnd type="none" w="sm" len="sm"/>
              <a:tailEnd type="none" w="sm" len="sm"/>
            </a:ln>
          </p:spPr>
        </p:cxnSp>
        <p:cxnSp>
          <p:nvCxnSpPr>
            <p:cNvPr id="60447" name="AutoShape 129"/>
            <p:cNvCxnSpPr>
              <a:cxnSpLocks noChangeShapeType="1"/>
              <a:stCxn id="60424" idx="5"/>
              <a:endCxn id="60423" idx="1"/>
            </p:cNvCxnSpPr>
            <p:nvPr/>
          </p:nvCxnSpPr>
          <p:spPr bwMode="auto">
            <a:xfrm>
              <a:off x="2551" y="1322"/>
              <a:ext cx="190" cy="93"/>
            </a:xfrm>
            <a:prstGeom prst="straightConnector1">
              <a:avLst/>
            </a:prstGeom>
            <a:noFill/>
            <a:ln w="57150" cap="sq">
              <a:solidFill>
                <a:schemeClr val="tx1"/>
              </a:solidFill>
              <a:round/>
              <a:headEnd type="none" w="sm" len="sm"/>
              <a:tailEnd type="none" w="sm" len="sm"/>
            </a:ln>
          </p:spPr>
        </p:cxnSp>
        <p:cxnSp>
          <p:nvCxnSpPr>
            <p:cNvPr id="60448" name="AutoShape 130"/>
            <p:cNvCxnSpPr>
              <a:cxnSpLocks noChangeShapeType="1"/>
              <a:stCxn id="60423" idx="2"/>
              <a:endCxn id="60425" idx="6"/>
            </p:cNvCxnSpPr>
            <p:nvPr/>
          </p:nvCxnSpPr>
          <p:spPr bwMode="auto">
            <a:xfrm flipH="1">
              <a:off x="2585" y="1483"/>
              <a:ext cx="121" cy="94"/>
            </a:xfrm>
            <a:prstGeom prst="straightConnector1">
              <a:avLst/>
            </a:prstGeom>
            <a:noFill/>
            <a:ln w="57150" cap="sq">
              <a:solidFill>
                <a:schemeClr val="tx1"/>
              </a:solidFill>
              <a:round/>
              <a:headEnd type="none" w="sm" len="sm"/>
              <a:tailEnd type="none" w="sm" len="sm"/>
            </a:ln>
          </p:spPr>
        </p:cxnSp>
        <p:cxnSp>
          <p:nvCxnSpPr>
            <p:cNvPr id="60449" name="AutoShape 131"/>
            <p:cNvCxnSpPr>
              <a:cxnSpLocks noChangeShapeType="1"/>
              <a:stCxn id="60423" idx="7"/>
              <a:endCxn id="60429" idx="3"/>
            </p:cNvCxnSpPr>
            <p:nvPr/>
          </p:nvCxnSpPr>
          <p:spPr bwMode="auto">
            <a:xfrm flipV="1">
              <a:off x="2911" y="1000"/>
              <a:ext cx="1393" cy="415"/>
            </a:xfrm>
            <a:prstGeom prst="straightConnector1">
              <a:avLst/>
            </a:prstGeom>
            <a:noFill/>
            <a:ln w="57150" cap="sq">
              <a:solidFill>
                <a:schemeClr val="tx1"/>
              </a:solidFill>
              <a:round/>
              <a:headEnd type="none" w="sm" len="sm"/>
              <a:tailEnd type="none" w="sm" len="sm"/>
            </a:ln>
          </p:spPr>
        </p:cxnSp>
        <p:cxnSp>
          <p:nvCxnSpPr>
            <p:cNvPr id="60450" name="AutoShape 132"/>
            <p:cNvCxnSpPr>
              <a:cxnSpLocks noChangeShapeType="1"/>
              <a:stCxn id="60429" idx="4"/>
              <a:endCxn id="60430" idx="0"/>
            </p:cNvCxnSpPr>
            <p:nvPr/>
          </p:nvCxnSpPr>
          <p:spPr bwMode="auto">
            <a:xfrm>
              <a:off x="4390" y="1028"/>
              <a:ext cx="0" cy="133"/>
            </a:xfrm>
            <a:prstGeom prst="straightConnector1">
              <a:avLst/>
            </a:prstGeom>
            <a:noFill/>
            <a:ln w="57150" cap="sq">
              <a:solidFill>
                <a:schemeClr val="tx1"/>
              </a:solidFill>
              <a:round/>
              <a:headEnd type="none" w="sm" len="sm"/>
              <a:tailEnd type="none" w="sm" len="sm"/>
            </a:ln>
          </p:spPr>
        </p:cxnSp>
        <p:cxnSp>
          <p:nvCxnSpPr>
            <p:cNvPr id="60451" name="AutoShape 133"/>
            <p:cNvCxnSpPr>
              <a:cxnSpLocks noChangeShapeType="1"/>
              <a:stCxn id="60430" idx="4"/>
              <a:endCxn id="60421" idx="0"/>
            </p:cNvCxnSpPr>
            <p:nvPr/>
          </p:nvCxnSpPr>
          <p:spPr bwMode="auto">
            <a:xfrm>
              <a:off x="4390" y="1350"/>
              <a:ext cx="0" cy="133"/>
            </a:xfrm>
            <a:prstGeom prst="straightConnector1">
              <a:avLst/>
            </a:prstGeom>
            <a:noFill/>
            <a:ln w="57150" cap="sq">
              <a:solidFill>
                <a:schemeClr val="tx1"/>
              </a:solidFill>
              <a:round/>
              <a:headEnd type="none" w="sm" len="sm"/>
              <a:tailEnd type="none" w="sm" len="sm"/>
            </a:ln>
          </p:spPr>
        </p:cxnSp>
        <p:sp>
          <p:nvSpPr>
            <p:cNvPr id="60452" name="Oval 134"/>
            <p:cNvSpPr>
              <a:spLocks noChangeAspect="1" noChangeArrowheads="1"/>
            </p:cNvSpPr>
            <p:nvPr/>
          </p:nvSpPr>
          <p:spPr bwMode="auto">
            <a:xfrm>
              <a:off x="3500" y="28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53" name="Oval 135"/>
            <p:cNvSpPr>
              <a:spLocks noChangeAspect="1" noChangeArrowheads="1"/>
            </p:cNvSpPr>
            <p:nvPr/>
          </p:nvSpPr>
          <p:spPr bwMode="auto">
            <a:xfrm>
              <a:off x="5232"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54" name="Oval 136"/>
            <p:cNvSpPr>
              <a:spLocks noChangeAspect="1" noChangeArrowheads="1"/>
            </p:cNvSpPr>
            <p:nvPr/>
          </p:nvSpPr>
          <p:spPr bwMode="auto">
            <a:xfrm>
              <a:off x="4654" y="3255"/>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55" name="Oval 137"/>
            <p:cNvSpPr>
              <a:spLocks noChangeAspect="1" noChangeArrowheads="1"/>
            </p:cNvSpPr>
            <p:nvPr/>
          </p:nvSpPr>
          <p:spPr bwMode="auto">
            <a:xfrm>
              <a:off x="3668" y="3160"/>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56" name="Oval 138"/>
            <p:cNvSpPr>
              <a:spLocks noChangeAspect="1" noChangeArrowheads="1"/>
            </p:cNvSpPr>
            <p:nvPr/>
          </p:nvSpPr>
          <p:spPr bwMode="auto">
            <a:xfrm>
              <a:off x="3307"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57" name="Oval 139"/>
            <p:cNvSpPr>
              <a:spLocks noChangeAspect="1" noChangeArrowheads="1"/>
            </p:cNvSpPr>
            <p:nvPr/>
          </p:nvSpPr>
          <p:spPr bwMode="auto">
            <a:xfrm>
              <a:off x="3307"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58" name="Oval 140"/>
            <p:cNvSpPr>
              <a:spLocks noChangeAspect="1" noChangeArrowheads="1"/>
            </p:cNvSpPr>
            <p:nvPr/>
          </p:nvSpPr>
          <p:spPr bwMode="auto">
            <a:xfrm>
              <a:off x="4064" y="39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59" name="Oval 141"/>
            <p:cNvSpPr>
              <a:spLocks noChangeAspect="1" noChangeArrowheads="1"/>
            </p:cNvSpPr>
            <p:nvPr/>
          </p:nvSpPr>
          <p:spPr bwMode="auto">
            <a:xfrm>
              <a:off x="3259" y="55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60" name="Oval 142"/>
            <p:cNvSpPr>
              <a:spLocks noChangeAspect="1" noChangeArrowheads="1"/>
            </p:cNvSpPr>
            <p:nvPr/>
          </p:nvSpPr>
          <p:spPr bwMode="auto">
            <a:xfrm>
              <a:off x="2995" y="28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61" name="Oval 143"/>
            <p:cNvSpPr>
              <a:spLocks noChangeAspect="1" noChangeArrowheads="1"/>
            </p:cNvSpPr>
            <p:nvPr/>
          </p:nvSpPr>
          <p:spPr bwMode="auto">
            <a:xfrm>
              <a:off x="5232" y="2610"/>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62" name="Oval 144"/>
            <p:cNvSpPr>
              <a:spLocks noChangeAspect="1" noChangeArrowheads="1"/>
            </p:cNvSpPr>
            <p:nvPr/>
          </p:nvSpPr>
          <p:spPr bwMode="auto">
            <a:xfrm>
              <a:off x="5232"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0463" name="Oval 145"/>
            <p:cNvSpPr>
              <a:spLocks noChangeAspect="1" noChangeArrowheads="1"/>
            </p:cNvSpPr>
            <p:nvPr/>
          </p:nvSpPr>
          <p:spPr bwMode="auto">
            <a:xfrm>
              <a:off x="3307" y="270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0464" name="AutoShape 146"/>
            <p:cNvCxnSpPr>
              <a:cxnSpLocks noChangeShapeType="1"/>
              <a:stCxn id="60460" idx="6"/>
              <a:endCxn id="60452" idx="2"/>
            </p:cNvCxnSpPr>
            <p:nvPr/>
          </p:nvCxnSpPr>
          <p:spPr bwMode="auto">
            <a:xfrm>
              <a:off x="3235" y="383"/>
              <a:ext cx="265" cy="0"/>
            </a:xfrm>
            <a:prstGeom prst="straightConnector1">
              <a:avLst/>
            </a:prstGeom>
            <a:noFill/>
            <a:ln w="57150" cap="sq">
              <a:solidFill>
                <a:schemeClr val="tx1"/>
              </a:solidFill>
              <a:round/>
              <a:headEnd type="none" w="sm" len="sm"/>
              <a:tailEnd type="none" w="sm" len="sm"/>
            </a:ln>
          </p:spPr>
        </p:cxnSp>
        <p:cxnSp>
          <p:nvCxnSpPr>
            <p:cNvPr id="60465" name="AutoShape 147"/>
            <p:cNvCxnSpPr>
              <a:cxnSpLocks noChangeShapeType="1"/>
              <a:stCxn id="60452" idx="3"/>
              <a:endCxn id="60459" idx="7"/>
            </p:cNvCxnSpPr>
            <p:nvPr/>
          </p:nvCxnSpPr>
          <p:spPr bwMode="auto">
            <a:xfrm flipH="1">
              <a:off x="3465" y="450"/>
              <a:ext cx="69" cy="131"/>
            </a:xfrm>
            <a:prstGeom prst="straightConnector1">
              <a:avLst/>
            </a:prstGeom>
            <a:noFill/>
            <a:ln w="57150" cap="sq">
              <a:solidFill>
                <a:schemeClr val="tx1"/>
              </a:solidFill>
              <a:round/>
              <a:headEnd type="none" w="sm" len="sm"/>
              <a:tailEnd type="none" w="sm" len="sm"/>
            </a:ln>
          </p:spPr>
        </p:cxnSp>
        <p:cxnSp>
          <p:nvCxnSpPr>
            <p:cNvPr id="60466" name="AutoShape 148"/>
            <p:cNvCxnSpPr>
              <a:cxnSpLocks noChangeShapeType="1"/>
              <a:stCxn id="60460" idx="5"/>
              <a:endCxn id="60459" idx="1"/>
            </p:cNvCxnSpPr>
            <p:nvPr/>
          </p:nvCxnSpPr>
          <p:spPr bwMode="auto">
            <a:xfrm>
              <a:off x="3200" y="450"/>
              <a:ext cx="94" cy="131"/>
            </a:xfrm>
            <a:prstGeom prst="straightConnector1">
              <a:avLst/>
            </a:prstGeom>
            <a:noFill/>
            <a:ln w="57150" cap="sq">
              <a:solidFill>
                <a:schemeClr val="tx1"/>
              </a:solidFill>
              <a:round/>
              <a:headEnd type="none" w="sm" len="sm"/>
              <a:tailEnd type="none" w="sm" len="sm"/>
            </a:ln>
          </p:spPr>
        </p:cxnSp>
        <p:cxnSp>
          <p:nvCxnSpPr>
            <p:cNvPr id="60467" name="AutoShape 149"/>
            <p:cNvCxnSpPr>
              <a:cxnSpLocks noChangeShapeType="1"/>
              <a:stCxn id="60452" idx="5"/>
              <a:endCxn id="60462" idx="1"/>
            </p:cNvCxnSpPr>
            <p:nvPr/>
          </p:nvCxnSpPr>
          <p:spPr bwMode="auto">
            <a:xfrm>
              <a:off x="3705" y="450"/>
              <a:ext cx="1562" cy="2511"/>
            </a:xfrm>
            <a:prstGeom prst="straightConnector1">
              <a:avLst/>
            </a:prstGeom>
            <a:noFill/>
            <a:ln w="57150" cap="sq">
              <a:solidFill>
                <a:schemeClr val="tx1"/>
              </a:solidFill>
              <a:round/>
              <a:headEnd type="none" w="sm" len="sm"/>
              <a:tailEnd type="none" w="sm" len="sm"/>
            </a:ln>
          </p:spPr>
        </p:cxnSp>
        <p:cxnSp>
          <p:nvCxnSpPr>
            <p:cNvPr id="60468" name="AutoShape 150"/>
            <p:cNvCxnSpPr>
              <a:cxnSpLocks noChangeShapeType="1"/>
              <a:stCxn id="60452" idx="4"/>
              <a:endCxn id="60453" idx="1"/>
            </p:cNvCxnSpPr>
            <p:nvPr/>
          </p:nvCxnSpPr>
          <p:spPr bwMode="auto">
            <a:xfrm>
              <a:off x="3620" y="478"/>
              <a:ext cx="1647" cy="2805"/>
            </a:xfrm>
            <a:prstGeom prst="straightConnector1">
              <a:avLst/>
            </a:prstGeom>
            <a:noFill/>
            <a:ln w="57150" cap="sq">
              <a:solidFill>
                <a:schemeClr val="tx1"/>
              </a:solidFill>
              <a:round/>
              <a:headEnd type="none" w="sm" len="sm"/>
              <a:tailEnd type="none" w="sm" len="sm"/>
            </a:ln>
          </p:spPr>
        </p:cxnSp>
        <p:cxnSp>
          <p:nvCxnSpPr>
            <p:cNvPr id="60469" name="AutoShape 151"/>
            <p:cNvCxnSpPr>
              <a:cxnSpLocks noChangeShapeType="1"/>
              <a:stCxn id="60459" idx="5"/>
              <a:endCxn id="60454" idx="1"/>
            </p:cNvCxnSpPr>
            <p:nvPr/>
          </p:nvCxnSpPr>
          <p:spPr bwMode="auto">
            <a:xfrm>
              <a:off x="3465" y="714"/>
              <a:ext cx="1224" cy="2569"/>
            </a:xfrm>
            <a:prstGeom prst="straightConnector1">
              <a:avLst/>
            </a:prstGeom>
            <a:noFill/>
            <a:ln w="57150" cap="sq">
              <a:solidFill>
                <a:schemeClr val="tx1"/>
              </a:solidFill>
              <a:round/>
              <a:headEnd type="none" w="sm" len="sm"/>
              <a:tailEnd type="none" w="sm" len="sm"/>
            </a:ln>
          </p:spPr>
        </p:cxnSp>
        <p:cxnSp>
          <p:nvCxnSpPr>
            <p:cNvPr id="60470" name="AutoShape 152"/>
            <p:cNvCxnSpPr>
              <a:cxnSpLocks noChangeShapeType="1"/>
              <a:stCxn id="60459" idx="6"/>
              <a:endCxn id="60461" idx="2"/>
            </p:cNvCxnSpPr>
            <p:nvPr/>
          </p:nvCxnSpPr>
          <p:spPr bwMode="auto">
            <a:xfrm>
              <a:off x="3500" y="648"/>
              <a:ext cx="1732" cy="2057"/>
            </a:xfrm>
            <a:prstGeom prst="straightConnector1">
              <a:avLst/>
            </a:prstGeom>
            <a:noFill/>
            <a:ln w="57150" cap="sq">
              <a:solidFill>
                <a:schemeClr val="tx1"/>
              </a:solidFill>
              <a:round/>
              <a:headEnd type="none" w="sm" len="sm"/>
              <a:tailEnd type="none" w="sm" len="sm"/>
            </a:ln>
          </p:spPr>
        </p:cxnSp>
        <p:cxnSp>
          <p:nvCxnSpPr>
            <p:cNvPr id="60471" name="AutoShape 153"/>
            <p:cNvCxnSpPr>
              <a:cxnSpLocks noChangeShapeType="1"/>
              <a:stCxn id="60463" idx="6"/>
              <a:endCxn id="60462" idx="2"/>
            </p:cNvCxnSpPr>
            <p:nvPr/>
          </p:nvCxnSpPr>
          <p:spPr bwMode="auto">
            <a:xfrm>
              <a:off x="3547" y="2800"/>
              <a:ext cx="1685" cy="227"/>
            </a:xfrm>
            <a:prstGeom prst="straightConnector1">
              <a:avLst/>
            </a:prstGeom>
            <a:noFill/>
            <a:ln w="57150" cap="sq">
              <a:solidFill>
                <a:schemeClr val="tx1"/>
              </a:solidFill>
              <a:round/>
              <a:headEnd type="none" w="sm" len="sm"/>
              <a:tailEnd type="none" w="sm" len="sm"/>
            </a:ln>
          </p:spPr>
        </p:cxnSp>
        <p:cxnSp>
          <p:nvCxnSpPr>
            <p:cNvPr id="60472" name="AutoShape 154"/>
            <p:cNvCxnSpPr>
              <a:cxnSpLocks noChangeShapeType="1"/>
              <a:stCxn id="60458" idx="0"/>
              <a:endCxn id="60459" idx="4"/>
            </p:cNvCxnSpPr>
            <p:nvPr/>
          </p:nvCxnSpPr>
          <p:spPr bwMode="auto">
            <a:xfrm flipH="1" flipV="1">
              <a:off x="3380" y="742"/>
              <a:ext cx="804" cy="3166"/>
            </a:xfrm>
            <a:prstGeom prst="straightConnector1">
              <a:avLst/>
            </a:prstGeom>
            <a:noFill/>
            <a:ln w="57150" cap="sq">
              <a:solidFill>
                <a:schemeClr val="tx1"/>
              </a:solidFill>
              <a:round/>
              <a:headEnd type="none" w="sm" len="sm"/>
              <a:tailEnd type="none" w="sm" len="sm"/>
            </a:ln>
          </p:spPr>
        </p:cxnSp>
        <p:cxnSp>
          <p:nvCxnSpPr>
            <p:cNvPr id="60473" name="AutoShape 155"/>
            <p:cNvCxnSpPr>
              <a:cxnSpLocks noChangeShapeType="1"/>
              <a:stCxn id="60458" idx="6"/>
              <a:endCxn id="60454" idx="3"/>
            </p:cNvCxnSpPr>
            <p:nvPr/>
          </p:nvCxnSpPr>
          <p:spPr bwMode="auto">
            <a:xfrm flipV="1">
              <a:off x="4304" y="3416"/>
              <a:ext cx="385" cy="587"/>
            </a:xfrm>
            <a:prstGeom prst="straightConnector1">
              <a:avLst/>
            </a:prstGeom>
            <a:noFill/>
            <a:ln w="57150" cap="sq">
              <a:solidFill>
                <a:schemeClr val="tx1"/>
              </a:solidFill>
              <a:round/>
              <a:headEnd type="none" w="sm" len="sm"/>
              <a:tailEnd type="none" w="sm" len="sm"/>
            </a:ln>
          </p:spPr>
        </p:cxnSp>
        <p:cxnSp>
          <p:nvCxnSpPr>
            <p:cNvPr id="60474" name="AutoShape 156"/>
            <p:cNvCxnSpPr>
              <a:cxnSpLocks noChangeShapeType="1"/>
              <a:stCxn id="60457" idx="5"/>
              <a:endCxn id="60454" idx="2"/>
            </p:cNvCxnSpPr>
            <p:nvPr/>
          </p:nvCxnSpPr>
          <p:spPr bwMode="auto">
            <a:xfrm flipV="1">
              <a:off x="3513" y="3349"/>
              <a:ext cx="1141" cy="67"/>
            </a:xfrm>
            <a:prstGeom prst="straightConnector1">
              <a:avLst/>
            </a:prstGeom>
            <a:noFill/>
            <a:ln w="57150" cap="sq">
              <a:solidFill>
                <a:schemeClr val="tx1"/>
              </a:solidFill>
              <a:round/>
              <a:headEnd type="none" w="sm" len="sm"/>
              <a:tailEnd type="none" w="sm" len="sm"/>
            </a:ln>
          </p:spPr>
        </p:cxnSp>
        <p:cxnSp>
          <p:nvCxnSpPr>
            <p:cNvPr id="60475" name="AutoShape 157"/>
            <p:cNvCxnSpPr>
              <a:cxnSpLocks noChangeShapeType="1"/>
              <a:stCxn id="60454" idx="6"/>
              <a:endCxn id="60453" idx="2"/>
            </p:cNvCxnSpPr>
            <p:nvPr/>
          </p:nvCxnSpPr>
          <p:spPr bwMode="auto">
            <a:xfrm>
              <a:off x="4895" y="3349"/>
              <a:ext cx="337" cy="0"/>
            </a:xfrm>
            <a:prstGeom prst="straightConnector1">
              <a:avLst/>
            </a:prstGeom>
            <a:noFill/>
            <a:ln w="57150" cap="sq">
              <a:solidFill>
                <a:schemeClr val="tx1"/>
              </a:solidFill>
              <a:round/>
              <a:headEnd type="none" w="sm" len="sm"/>
              <a:tailEnd type="none" w="sm" len="sm"/>
            </a:ln>
          </p:spPr>
        </p:cxnSp>
        <p:cxnSp>
          <p:nvCxnSpPr>
            <p:cNvPr id="60476" name="AutoShape 158"/>
            <p:cNvCxnSpPr>
              <a:cxnSpLocks noChangeShapeType="1"/>
              <a:stCxn id="60456" idx="4"/>
              <a:endCxn id="60457" idx="0"/>
            </p:cNvCxnSpPr>
            <p:nvPr/>
          </p:nvCxnSpPr>
          <p:spPr bwMode="auto">
            <a:xfrm>
              <a:off x="3427" y="3122"/>
              <a:ext cx="0" cy="133"/>
            </a:xfrm>
            <a:prstGeom prst="straightConnector1">
              <a:avLst/>
            </a:prstGeom>
            <a:noFill/>
            <a:ln w="57150" cap="sq">
              <a:solidFill>
                <a:schemeClr val="tx1"/>
              </a:solidFill>
              <a:round/>
              <a:headEnd type="none" w="sm" len="sm"/>
              <a:tailEnd type="none" w="sm" len="sm"/>
            </a:ln>
          </p:spPr>
        </p:cxnSp>
        <p:cxnSp>
          <p:nvCxnSpPr>
            <p:cNvPr id="60477" name="AutoShape 159"/>
            <p:cNvCxnSpPr>
              <a:cxnSpLocks noChangeShapeType="1"/>
              <a:stCxn id="60463" idx="4"/>
              <a:endCxn id="60456" idx="0"/>
            </p:cNvCxnSpPr>
            <p:nvPr/>
          </p:nvCxnSpPr>
          <p:spPr bwMode="auto">
            <a:xfrm>
              <a:off x="3427" y="2894"/>
              <a:ext cx="0" cy="39"/>
            </a:xfrm>
            <a:prstGeom prst="straightConnector1">
              <a:avLst/>
            </a:prstGeom>
            <a:noFill/>
            <a:ln w="57150" cap="sq">
              <a:solidFill>
                <a:schemeClr val="tx1"/>
              </a:solidFill>
              <a:round/>
              <a:headEnd type="none" w="sm" len="sm"/>
              <a:tailEnd type="none" w="sm" len="sm"/>
            </a:ln>
          </p:spPr>
        </p:cxnSp>
        <p:cxnSp>
          <p:nvCxnSpPr>
            <p:cNvPr id="60478" name="AutoShape 160"/>
            <p:cNvCxnSpPr>
              <a:cxnSpLocks noChangeShapeType="1"/>
              <a:stCxn id="60456" idx="5"/>
              <a:endCxn id="60455" idx="1"/>
            </p:cNvCxnSpPr>
            <p:nvPr/>
          </p:nvCxnSpPr>
          <p:spPr bwMode="auto">
            <a:xfrm>
              <a:off x="3513" y="3094"/>
              <a:ext cx="190" cy="93"/>
            </a:xfrm>
            <a:prstGeom prst="straightConnector1">
              <a:avLst/>
            </a:prstGeom>
            <a:noFill/>
            <a:ln w="57150" cap="sq">
              <a:solidFill>
                <a:schemeClr val="tx1"/>
              </a:solidFill>
              <a:round/>
              <a:headEnd type="none" w="sm" len="sm"/>
              <a:tailEnd type="none" w="sm" len="sm"/>
            </a:ln>
          </p:spPr>
        </p:cxnSp>
        <p:cxnSp>
          <p:nvCxnSpPr>
            <p:cNvPr id="60479" name="AutoShape 161"/>
            <p:cNvCxnSpPr>
              <a:cxnSpLocks noChangeShapeType="1"/>
              <a:stCxn id="60455" idx="2"/>
              <a:endCxn id="60457" idx="6"/>
            </p:cNvCxnSpPr>
            <p:nvPr/>
          </p:nvCxnSpPr>
          <p:spPr bwMode="auto">
            <a:xfrm flipH="1">
              <a:off x="3547" y="3255"/>
              <a:ext cx="121" cy="94"/>
            </a:xfrm>
            <a:prstGeom prst="straightConnector1">
              <a:avLst/>
            </a:prstGeom>
            <a:noFill/>
            <a:ln w="57150" cap="sq">
              <a:solidFill>
                <a:schemeClr val="tx1"/>
              </a:solidFill>
              <a:round/>
              <a:headEnd type="none" w="sm" len="sm"/>
              <a:tailEnd type="none" w="sm" len="sm"/>
            </a:ln>
          </p:spPr>
        </p:cxnSp>
        <p:cxnSp>
          <p:nvCxnSpPr>
            <p:cNvPr id="60480" name="AutoShape 162"/>
            <p:cNvCxnSpPr>
              <a:cxnSpLocks noChangeShapeType="1"/>
              <a:stCxn id="60455" idx="7"/>
              <a:endCxn id="60461" idx="3"/>
            </p:cNvCxnSpPr>
            <p:nvPr/>
          </p:nvCxnSpPr>
          <p:spPr bwMode="auto">
            <a:xfrm flipV="1">
              <a:off x="3873" y="2772"/>
              <a:ext cx="1393" cy="415"/>
            </a:xfrm>
            <a:prstGeom prst="straightConnector1">
              <a:avLst/>
            </a:prstGeom>
            <a:noFill/>
            <a:ln w="57150" cap="sq">
              <a:solidFill>
                <a:schemeClr val="tx1"/>
              </a:solidFill>
              <a:round/>
              <a:headEnd type="none" w="sm" len="sm"/>
              <a:tailEnd type="none" w="sm" len="sm"/>
            </a:ln>
          </p:spPr>
        </p:cxnSp>
        <p:cxnSp>
          <p:nvCxnSpPr>
            <p:cNvPr id="60481" name="AutoShape 163"/>
            <p:cNvCxnSpPr>
              <a:cxnSpLocks noChangeShapeType="1"/>
              <a:stCxn id="60461" idx="4"/>
              <a:endCxn id="60462" idx="0"/>
            </p:cNvCxnSpPr>
            <p:nvPr/>
          </p:nvCxnSpPr>
          <p:spPr bwMode="auto">
            <a:xfrm>
              <a:off x="5352" y="2800"/>
              <a:ext cx="0" cy="133"/>
            </a:xfrm>
            <a:prstGeom prst="straightConnector1">
              <a:avLst/>
            </a:prstGeom>
            <a:noFill/>
            <a:ln w="57150" cap="sq">
              <a:solidFill>
                <a:schemeClr val="tx1"/>
              </a:solidFill>
              <a:round/>
              <a:headEnd type="none" w="sm" len="sm"/>
              <a:tailEnd type="none" w="sm" len="sm"/>
            </a:ln>
          </p:spPr>
        </p:cxnSp>
        <p:cxnSp>
          <p:nvCxnSpPr>
            <p:cNvPr id="60482" name="AutoShape 164"/>
            <p:cNvCxnSpPr>
              <a:cxnSpLocks noChangeShapeType="1"/>
              <a:stCxn id="60462" idx="4"/>
              <a:endCxn id="60453" idx="0"/>
            </p:cNvCxnSpPr>
            <p:nvPr/>
          </p:nvCxnSpPr>
          <p:spPr bwMode="auto">
            <a:xfrm>
              <a:off x="5352" y="3122"/>
              <a:ext cx="0" cy="133"/>
            </a:xfrm>
            <a:prstGeom prst="straightConnector1">
              <a:avLst/>
            </a:prstGeom>
            <a:noFill/>
            <a:ln w="57150" cap="sq">
              <a:solidFill>
                <a:schemeClr val="tx1"/>
              </a:solidFill>
              <a:round/>
              <a:headEnd type="none" w="sm" len="sm"/>
              <a:tailEnd type="none" w="sm" len="sm"/>
            </a:ln>
          </p:spPr>
        </p:cxnSp>
        <p:sp>
          <p:nvSpPr>
            <p:cNvPr id="60483" name="Oval 165"/>
            <p:cNvSpPr>
              <a:spLocks noChangeAspect="1" noChangeArrowheads="1"/>
            </p:cNvSpPr>
            <p:nvPr/>
          </p:nvSpPr>
          <p:spPr bwMode="auto">
            <a:xfrm>
              <a:off x="5472" y="83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0484" name="AutoShape 166"/>
            <p:cNvCxnSpPr>
              <a:cxnSpLocks noChangeShapeType="1"/>
              <a:stCxn id="60483" idx="4"/>
              <a:endCxn id="60461" idx="0"/>
            </p:cNvCxnSpPr>
            <p:nvPr/>
          </p:nvCxnSpPr>
          <p:spPr bwMode="auto">
            <a:xfrm flipH="1">
              <a:off x="5352" y="1028"/>
              <a:ext cx="240" cy="1582"/>
            </a:xfrm>
            <a:prstGeom prst="straightConnector1">
              <a:avLst/>
            </a:prstGeom>
            <a:noFill/>
            <a:ln w="57150" cap="sq">
              <a:solidFill>
                <a:schemeClr val="tx1"/>
              </a:solidFill>
              <a:round/>
              <a:headEnd type="none" w="sm" len="sm"/>
              <a:tailEnd type="none" w="sm" len="sm"/>
            </a:ln>
          </p:spPr>
        </p:cxnSp>
        <p:cxnSp>
          <p:nvCxnSpPr>
            <p:cNvPr id="60485" name="AutoShape 167"/>
            <p:cNvCxnSpPr>
              <a:cxnSpLocks noChangeShapeType="1"/>
              <a:stCxn id="60459" idx="6"/>
              <a:endCxn id="60483" idx="2"/>
            </p:cNvCxnSpPr>
            <p:nvPr/>
          </p:nvCxnSpPr>
          <p:spPr bwMode="auto">
            <a:xfrm>
              <a:off x="3500" y="648"/>
              <a:ext cx="1972" cy="285"/>
            </a:xfrm>
            <a:prstGeom prst="straightConnector1">
              <a:avLst/>
            </a:prstGeom>
            <a:noFill/>
            <a:ln w="57150" cap="sq">
              <a:solidFill>
                <a:schemeClr val="tx1"/>
              </a:solidFill>
              <a:round/>
              <a:headEnd type="none" w="sm" len="sm"/>
              <a:tailEnd type="none" w="sm" len="sm"/>
            </a:ln>
          </p:spPr>
        </p:cxnSp>
        <p:sp>
          <p:nvSpPr>
            <p:cNvPr id="60486" name="Text Box 168"/>
            <p:cNvSpPr txBox="1">
              <a:spLocks noChangeArrowheads="1"/>
            </p:cNvSpPr>
            <p:nvPr/>
          </p:nvSpPr>
          <p:spPr bwMode="auto">
            <a:xfrm>
              <a:off x="2208" y="576"/>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0487" name="Text Box 169"/>
            <p:cNvSpPr txBox="1">
              <a:spLocks noChangeArrowheads="1"/>
            </p:cNvSpPr>
            <p:nvPr/>
          </p:nvSpPr>
          <p:spPr bwMode="auto">
            <a:xfrm>
              <a:off x="4184" y="34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0488" name="Text Box 170"/>
            <p:cNvSpPr txBox="1">
              <a:spLocks noChangeArrowheads="1"/>
            </p:cNvSpPr>
            <p:nvPr/>
          </p:nvSpPr>
          <p:spPr bwMode="auto">
            <a:xfrm>
              <a:off x="5328" y="49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61442" name="Group 2"/>
          <p:cNvGrpSpPr>
            <a:grpSpLocks/>
          </p:cNvGrpSpPr>
          <p:nvPr/>
        </p:nvGrpSpPr>
        <p:grpSpPr bwMode="auto">
          <a:xfrm>
            <a:off x="304800" y="50800"/>
            <a:ext cx="2374900" cy="4243388"/>
            <a:chOff x="192" y="32"/>
            <a:chExt cx="1496" cy="2673"/>
          </a:xfrm>
        </p:grpSpPr>
        <p:sp>
          <p:nvSpPr>
            <p:cNvPr id="61515" name="AutoShape 3"/>
            <p:cNvSpPr>
              <a:spLocks noChangeArrowheads="1"/>
            </p:cNvSpPr>
            <p:nvPr/>
          </p:nvSpPr>
          <p:spPr bwMode="auto">
            <a:xfrm rot="5400000" flipV="1">
              <a:off x="263" y="815"/>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sp>
          <p:nvSpPr>
            <p:cNvPr id="61516" name="AutoShape 4"/>
            <p:cNvSpPr>
              <a:spLocks noChangeArrowheads="1"/>
            </p:cNvSpPr>
            <p:nvPr/>
          </p:nvSpPr>
          <p:spPr bwMode="auto">
            <a:xfrm rot="5400000" flipV="1">
              <a:off x="757" y="1817"/>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cxnSp>
          <p:nvCxnSpPr>
            <p:cNvPr id="61517" name="AutoShape 5"/>
            <p:cNvCxnSpPr>
              <a:cxnSpLocks noChangeShapeType="1"/>
              <a:stCxn id="61515" idx="3"/>
              <a:endCxn id="61516" idx="1"/>
            </p:cNvCxnSpPr>
            <p:nvPr/>
          </p:nvCxnSpPr>
          <p:spPr bwMode="auto">
            <a:xfrm>
              <a:off x="582" y="1393"/>
              <a:ext cx="494" cy="339"/>
            </a:xfrm>
            <a:prstGeom prst="straightConnector1">
              <a:avLst/>
            </a:prstGeom>
            <a:noFill/>
            <a:ln w="57150" cap="sq">
              <a:solidFill>
                <a:schemeClr val="tx1"/>
              </a:solidFill>
              <a:round/>
              <a:headEnd type="none" w="sm" len="sm"/>
              <a:tailEnd type="triangle" w="med" len="med"/>
            </a:ln>
          </p:spPr>
        </p:cxnSp>
        <p:sp>
          <p:nvSpPr>
            <p:cNvPr id="61518" name="Line 6"/>
            <p:cNvSpPr>
              <a:spLocks noChangeShapeType="1"/>
            </p:cNvSpPr>
            <p:nvPr/>
          </p:nvSpPr>
          <p:spPr bwMode="auto">
            <a:xfrm>
              <a:off x="1076" y="2384"/>
              <a:ext cx="0" cy="321"/>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1519" name="Line 7"/>
            <p:cNvSpPr>
              <a:spLocks noChangeShapeType="1"/>
            </p:cNvSpPr>
            <p:nvPr/>
          </p:nvSpPr>
          <p:spPr bwMode="auto">
            <a:xfrm>
              <a:off x="448" y="439"/>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1520" name="Line 8"/>
            <p:cNvSpPr>
              <a:spLocks noChangeShapeType="1"/>
            </p:cNvSpPr>
            <p:nvPr/>
          </p:nvSpPr>
          <p:spPr bwMode="auto">
            <a:xfrm>
              <a:off x="696" y="447"/>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1521" name="Line 9"/>
            <p:cNvSpPr>
              <a:spLocks noChangeShapeType="1"/>
            </p:cNvSpPr>
            <p:nvPr/>
          </p:nvSpPr>
          <p:spPr bwMode="auto">
            <a:xfrm>
              <a:off x="1359" y="468"/>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1522" name="AutoShape 10"/>
            <p:cNvSpPr>
              <a:spLocks noChangeArrowheads="1"/>
            </p:cNvSpPr>
            <p:nvPr/>
          </p:nvSpPr>
          <p:spPr bwMode="auto">
            <a:xfrm rot="5400000" flipV="1">
              <a:off x="1031" y="751"/>
              <a:ext cx="640" cy="67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NOT</a:t>
              </a:r>
            </a:p>
          </p:txBody>
        </p:sp>
        <p:cxnSp>
          <p:nvCxnSpPr>
            <p:cNvPr id="61523" name="AutoShape 11"/>
            <p:cNvCxnSpPr>
              <a:cxnSpLocks noChangeShapeType="1"/>
              <a:stCxn id="61522" idx="3"/>
              <a:endCxn id="61516" idx="1"/>
            </p:cNvCxnSpPr>
            <p:nvPr/>
          </p:nvCxnSpPr>
          <p:spPr bwMode="auto">
            <a:xfrm flipH="1">
              <a:off x="1076" y="1420"/>
              <a:ext cx="274" cy="312"/>
            </a:xfrm>
            <a:prstGeom prst="straightConnector1">
              <a:avLst/>
            </a:prstGeom>
            <a:noFill/>
            <a:ln w="57150" cap="sq">
              <a:solidFill>
                <a:schemeClr val="tx1"/>
              </a:solidFill>
              <a:round/>
              <a:headEnd type="none" w="sm" len="sm"/>
              <a:tailEnd type="triangle" w="med" len="med"/>
            </a:ln>
          </p:spPr>
        </p:cxnSp>
        <p:sp>
          <p:nvSpPr>
            <p:cNvPr id="61524" name="Text Box 12"/>
            <p:cNvSpPr txBox="1">
              <a:spLocks noChangeArrowheads="1"/>
            </p:cNvSpPr>
            <p:nvPr/>
          </p:nvSpPr>
          <p:spPr bwMode="auto">
            <a:xfrm>
              <a:off x="19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1525" name="Text Box 13"/>
            <p:cNvSpPr txBox="1">
              <a:spLocks noChangeArrowheads="1"/>
            </p:cNvSpPr>
            <p:nvPr/>
          </p:nvSpPr>
          <p:spPr bwMode="auto">
            <a:xfrm>
              <a:off x="47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1526" name="Text Box 14"/>
            <p:cNvSpPr txBox="1">
              <a:spLocks noChangeArrowheads="1"/>
            </p:cNvSpPr>
            <p:nvPr/>
          </p:nvSpPr>
          <p:spPr bwMode="auto">
            <a:xfrm>
              <a:off x="1120"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grpSp>
        <p:nvGrpSpPr>
          <p:cNvPr id="61443" name="Group 15"/>
          <p:cNvGrpSpPr>
            <a:grpSpLocks/>
          </p:cNvGrpSpPr>
          <p:nvPr/>
        </p:nvGrpSpPr>
        <p:grpSpPr bwMode="auto">
          <a:xfrm>
            <a:off x="3251200" y="457200"/>
            <a:ext cx="5638800" cy="6048375"/>
            <a:chOff x="2208" y="288"/>
            <a:chExt cx="3552" cy="3810"/>
          </a:xfrm>
        </p:grpSpPr>
        <p:sp>
          <p:nvSpPr>
            <p:cNvPr id="61446" name="Oval 16"/>
            <p:cNvSpPr>
              <a:spLocks noChangeAspect="1" noChangeArrowheads="1"/>
            </p:cNvSpPr>
            <p:nvPr/>
          </p:nvSpPr>
          <p:spPr bwMode="auto">
            <a:xfrm>
              <a:off x="3500"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47" name="Oval 17"/>
            <p:cNvSpPr>
              <a:spLocks noChangeAspect="1" noChangeArrowheads="1"/>
            </p:cNvSpPr>
            <p:nvPr/>
          </p:nvSpPr>
          <p:spPr bwMode="auto">
            <a:xfrm>
              <a:off x="4270"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48" name="Oval 18"/>
            <p:cNvSpPr>
              <a:spLocks noChangeAspect="1" noChangeArrowheads="1"/>
            </p:cNvSpPr>
            <p:nvPr/>
          </p:nvSpPr>
          <p:spPr bwMode="auto">
            <a:xfrm>
              <a:off x="3692" y="148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49" name="Oval 19"/>
            <p:cNvSpPr>
              <a:spLocks noChangeAspect="1" noChangeArrowheads="1"/>
            </p:cNvSpPr>
            <p:nvPr/>
          </p:nvSpPr>
          <p:spPr bwMode="auto">
            <a:xfrm>
              <a:off x="2706" y="1388"/>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50" name="Oval 20"/>
            <p:cNvSpPr>
              <a:spLocks noChangeAspect="1" noChangeArrowheads="1"/>
            </p:cNvSpPr>
            <p:nvPr/>
          </p:nvSpPr>
          <p:spPr bwMode="auto">
            <a:xfrm>
              <a:off x="2345"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51" name="Oval 21"/>
            <p:cNvSpPr>
              <a:spLocks noChangeAspect="1" noChangeArrowheads="1"/>
            </p:cNvSpPr>
            <p:nvPr/>
          </p:nvSpPr>
          <p:spPr bwMode="auto">
            <a:xfrm>
              <a:off x="2345"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52" name="Oval 22"/>
            <p:cNvSpPr>
              <a:spLocks noChangeAspect="1" noChangeArrowheads="1"/>
            </p:cNvSpPr>
            <p:nvPr/>
          </p:nvSpPr>
          <p:spPr bwMode="auto">
            <a:xfrm>
              <a:off x="3345" y="2705"/>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53" name="Oval 23"/>
            <p:cNvSpPr>
              <a:spLocks noChangeAspect="1" noChangeArrowheads="1"/>
            </p:cNvSpPr>
            <p:nvPr/>
          </p:nvSpPr>
          <p:spPr bwMode="auto">
            <a:xfrm>
              <a:off x="3259" y="57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54" name="Oval 24"/>
            <p:cNvSpPr>
              <a:spLocks noChangeAspect="1" noChangeArrowheads="1"/>
            </p:cNvSpPr>
            <p:nvPr/>
          </p:nvSpPr>
          <p:spPr bwMode="auto">
            <a:xfrm>
              <a:off x="2995"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55" name="Oval 25"/>
            <p:cNvSpPr>
              <a:spLocks noChangeAspect="1" noChangeArrowheads="1"/>
            </p:cNvSpPr>
            <p:nvPr/>
          </p:nvSpPr>
          <p:spPr bwMode="auto">
            <a:xfrm>
              <a:off x="4270" y="83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56" name="Oval 26"/>
            <p:cNvSpPr>
              <a:spLocks noChangeAspect="1" noChangeArrowheads="1"/>
            </p:cNvSpPr>
            <p:nvPr/>
          </p:nvSpPr>
          <p:spPr bwMode="auto">
            <a:xfrm>
              <a:off x="4270"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57" name="Oval 27"/>
            <p:cNvSpPr>
              <a:spLocks noChangeAspect="1" noChangeArrowheads="1"/>
            </p:cNvSpPr>
            <p:nvPr/>
          </p:nvSpPr>
          <p:spPr bwMode="auto">
            <a:xfrm>
              <a:off x="2345" y="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1458" name="AutoShape 28"/>
            <p:cNvCxnSpPr>
              <a:cxnSpLocks noChangeShapeType="1"/>
              <a:stCxn id="61454" idx="6"/>
              <a:endCxn id="61446" idx="2"/>
            </p:cNvCxnSpPr>
            <p:nvPr/>
          </p:nvCxnSpPr>
          <p:spPr bwMode="auto">
            <a:xfrm>
              <a:off x="3235" y="403"/>
              <a:ext cx="265" cy="0"/>
            </a:xfrm>
            <a:prstGeom prst="straightConnector1">
              <a:avLst/>
            </a:prstGeom>
            <a:noFill/>
            <a:ln w="57150" cap="sq">
              <a:solidFill>
                <a:schemeClr val="tx1"/>
              </a:solidFill>
              <a:round/>
              <a:headEnd type="none" w="sm" len="sm"/>
              <a:tailEnd type="none" w="sm" len="sm"/>
            </a:ln>
          </p:spPr>
        </p:cxnSp>
        <p:cxnSp>
          <p:nvCxnSpPr>
            <p:cNvPr id="61459" name="AutoShape 29"/>
            <p:cNvCxnSpPr>
              <a:cxnSpLocks noChangeShapeType="1"/>
              <a:stCxn id="61446" idx="3"/>
              <a:endCxn id="61453" idx="7"/>
            </p:cNvCxnSpPr>
            <p:nvPr/>
          </p:nvCxnSpPr>
          <p:spPr bwMode="auto">
            <a:xfrm flipH="1">
              <a:off x="3465" y="470"/>
              <a:ext cx="69" cy="131"/>
            </a:xfrm>
            <a:prstGeom prst="straightConnector1">
              <a:avLst/>
            </a:prstGeom>
            <a:noFill/>
            <a:ln w="57150" cap="sq">
              <a:solidFill>
                <a:schemeClr val="tx1"/>
              </a:solidFill>
              <a:round/>
              <a:headEnd type="none" w="sm" len="sm"/>
              <a:tailEnd type="none" w="sm" len="sm"/>
            </a:ln>
          </p:spPr>
        </p:cxnSp>
        <p:cxnSp>
          <p:nvCxnSpPr>
            <p:cNvPr id="61460" name="AutoShape 30"/>
            <p:cNvCxnSpPr>
              <a:cxnSpLocks noChangeShapeType="1"/>
              <a:stCxn id="61454" idx="5"/>
              <a:endCxn id="61453" idx="1"/>
            </p:cNvCxnSpPr>
            <p:nvPr/>
          </p:nvCxnSpPr>
          <p:spPr bwMode="auto">
            <a:xfrm>
              <a:off x="3200" y="470"/>
              <a:ext cx="94" cy="131"/>
            </a:xfrm>
            <a:prstGeom prst="straightConnector1">
              <a:avLst/>
            </a:prstGeom>
            <a:noFill/>
            <a:ln w="57150" cap="sq">
              <a:solidFill>
                <a:schemeClr val="tx1"/>
              </a:solidFill>
              <a:round/>
              <a:headEnd type="none" w="sm" len="sm"/>
              <a:tailEnd type="none" w="sm" len="sm"/>
            </a:ln>
          </p:spPr>
        </p:cxnSp>
        <p:cxnSp>
          <p:nvCxnSpPr>
            <p:cNvPr id="61461" name="AutoShape 31"/>
            <p:cNvCxnSpPr>
              <a:cxnSpLocks noChangeShapeType="1"/>
              <a:stCxn id="61446" idx="5"/>
              <a:endCxn id="61456" idx="1"/>
            </p:cNvCxnSpPr>
            <p:nvPr/>
          </p:nvCxnSpPr>
          <p:spPr bwMode="auto">
            <a:xfrm>
              <a:off x="3705" y="470"/>
              <a:ext cx="599" cy="718"/>
            </a:xfrm>
            <a:prstGeom prst="straightConnector1">
              <a:avLst/>
            </a:prstGeom>
            <a:noFill/>
            <a:ln w="57150" cap="sq">
              <a:solidFill>
                <a:schemeClr val="tx1"/>
              </a:solidFill>
              <a:round/>
              <a:headEnd type="none" w="sm" len="sm"/>
              <a:tailEnd type="none" w="sm" len="sm"/>
            </a:ln>
          </p:spPr>
        </p:cxnSp>
        <p:cxnSp>
          <p:nvCxnSpPr>
            <p:cNvPr id="61462" name="AutoShape 32"/>
            <p:cNvCxnSpPr>
              <a:cxnSpLocks noChangeShapeType="1"/>
              <a:stCxn id="61446" idx="4"/>
              <a:endCxn id="61447" idx="1"/>
            </p:cNvCxnSpPr>
            <p:nvPr/>
          </p:nvCxnSpPr>
          <p:spPr bwMode="auto">
            <a:xfrm>
              <a:off x="3620" y="498"/>
              <a:ext cx="684" cy="1012"/>
            </a:xfrm>
            <a:prstGeom prst="straightConnector1">
              <a:avLst/>
            </a:prstGeom>
            <a:noFill/>
            <a:ln w="57150" cap="sq">
              <a:solidFill>
                <a:schemeClr val="tx1"/>
              </a:solidFill>
              <a:round/>
              <a:headEnd type="none" w="sm" len="sm"/>
              <a:tailEnd type="none" w="sm" len="sm"/>
            </a:ln>
          </p:spPr>
        </p:cxnSp>
        <p:cxnSp>
          <p:nvCxnSpPr>
            <p:cNvPr id="61463" name="AutoShape 33"/>
            <p:cNvCxnSpPr>
              <a:cxnSpLocks noChangeShapeType="1"/>
              <a:stCxn id="61453" idx="5"/>
              <a:endCxn id="61448" idx="1"/>
            </p:cNvCxnSpPr>
            <p:nvPr/>
          </p:nvCxnSpPr>
          <p:spPr bwMode="auto">
            <a:xfrm>
              <a:off x="3465" y="735"/>
              <a:ext cx="262" cy="775"/>
            </a:xfrm>
            <a:prstGeom prst="straightConnector1">
              <a:avLst/>
            </a:prstGeom>
            <a:noFill/>
            <a:ln w="57150" cap="sq">
              <a:solidFill>
                <a:schemeClr val="tx1"/>
              </a:solidFill>
              <a:round/>
              <a:headEnd type="none" w="sm" len="sm"/>
              <a:tailEnd type="none" w="sm" len="sm"/>
            </a:ln>
          </p:spPr>
        </p:cxnSp>
        <p:cxnSp>
          <p:nvCxnSpPr>
            <p:cNvPr id="61464" name="AutoShape 34"/>
            <p:cNvCxnSpPr>
              <a:cxnSpLocks noChangeShapeType="1"/>
              <a:stCxn id="61457" idx="7"/>
              <a:endCxn id="61453" idx="2"/>
            </p:cNvCxnSpPr>
            <p:nvPr/>
          </p:nvCxnSpPr>
          <p:spPr bwMode="auto">
            <a:xfrm flipV="1">
              <a:off x="2551" y="668"/>
              <a:ext cx="708" cy="293"/>
            </a:xfrm>
            <a:prstGeom prst="straightConnector1">
              <a:avLst/>
            </a:prstGeom>
            <a:noFill/>
            <a:ln w="57150" cap="sq">
              <a:solidFill>
                <a:schemeClr val="tx1"/>
              </a:solidFill>
              <a:round/>
              <a:headEnd type="none" w="sm" len="sm"/>
              <a:tailEnd type="none" w="sm" len="sm"/>
            </a:ln>
          </p:spPr>
        </p:cxnSp>
        <p:cxnSp>
          <p:nvCxnSpPr>
            <p:cNvPr id="61465" name="AutoShape 35"/>
            <p:cNvCxnSpPr>
              <a:cxnSpLocks noChangeShapeType="1"/>
              <a:stCxn id="61453" idx="6"/>
              <a:endCxn id="61455" idx="2"/>
            </p:cNvCxnSpPr>
            <p:nvPr/>
          </p:nvCxnSpPr>
          <p:spPr bwMode="auto">
            <a:xfrm>
              <a:off x="3500" y="668"/>
              <a:ext cx="770" cy="265"/>
            </a:xfrm>
            <a:prstGeom prst="straightConnector1">
              <a:avLst/>
            </a:prstGeom>
            <a:noFill/>
            <a:ln w="57150" cap="sq">
              <a:solidFill>
                <a:schemeClr val="tx1"/>
              </a:solidFill>
              <a:round/>
              <a:headEnd type="none" w="sm" len="sm"/>
              <a:tailEnd type="none" w="sm" len="sm"/>
            </a:ln>
          </p:spPr>
        </p:cxnSp>
        <p:cxnSp>
          <p:nvCxnSpPr>
            <p:cNvPr id="61466" name="AutoShape 36"/>
            <p:cNvCxnSpPr>
              <a:cxnSpLocks noChangeShapeType="1"/>
              <a:stCxn id="61457" idx="6"/>
              <a:endCxn id="61456" idx="2"/>
            </p:cNvCxnSpPr>
            <p:nvPr/>
          </p:nvCxnSpPr>
          <p:spPr bwMode="auto">
            <a:xfrm>
              <a:off x="2585" y="1028"/>
              <a:ext cx="1685" cy="227"/>
            </a:xfrm>
            <a:prstGeom prst="straightConnector1">
              <a:avLst/>
            </a:prstGeom>
            <a:noFill/>
            <a:ln w="57150" cap="sq">
              <a:solidFill>
                <a:schemeClr val="tx1"/>
              </a:solidFill>
              <a:round/>
              <a:headEnd type="none" w="sm" len="sm"/>
              <a:tailEnd type="none" w="sm" len="sm"/>
            </a:ln>
          </p:spPr>
        </p:cxnSp>
        <p:cxnSp>
          <p:nvCxnSpPr>
            <p:cNvPr id="61467" name="AutoShape 37"/>
            <p:cNvCxnSpPr>
              <a:cxnSpLocks noChangeShapeType="1"/>
              <a:stCxn id="61452" idx="0"/>
              <a:endCxn id="61453" idx="4"/>
            </p:cNvCxnSpPr>
            <p:nvPr/>
          </p:nvCxnSpPr>
          <p:spPr bwMode="auto">
            <a:xfrm flipH="1" flipV="1">
              <a:off x="3380" y="762"/>
              <a:ext cx="85" cy="1943"/>
            </a:xfrm>
            <a:prstGeom prst="straightConnector1">
              <a:avLst/>
            </a:prstGeom>
            <a:noFill/>
            <a:ln w="57150" cap="sq">
              <a:solidFill>
                <a:schemeClr val="tx1"/>
              </a:solidFill>
              <a:round/>
              <a:headEnd type="none" w="sm" len="sm"/>
              <a:tailEnd type="none" w="sm" len="sm"/>
            </a:ln>
          </p:spPr>
        </p:cxnSp>
        <p:cxnSp>
          <p:nvCxnSpPr>
            <p:cNvPr id="61468" name="AutoShape 38"/>
            <p:cNvCxnSpPr>
              <a:cxnSpLocks noChangeShapeType="1"/>
              <a:stCxn id="61452" idx="6"/>
              <a:endCxn id="61448" idx="3"/>
            </p:cNvCxnSpPr>
            <p:nvPr/>
          </p:nvCxnSpPr>
          <p:spPr bwMode="auto">
            <a:xfrm flipV="1">
              <a:off x="3585" y="1644"/>
              <a:ext cx="142" cy="1156"/>
            </a:xfrm>
            <a:prstGeom prst="straightConnector1">
              <a:avLst/>
            </a:prstGeom>
            <a:noFill/>
            <a:ln w="57150" cap="sq">
              <a:solidFill>
                <a:schemeClr val="tx1"/>
              </a:solidFill>
              <a:round/>
              <a:headEnd type="none" w="sm" len="sm"/>
              <a:tailEnd type="none" w="sm" len="sm"/>
            </a:ln>
          </p:spPr>
        </p:cxnSp>
        <p:cxnSp>
          <p:nvCxnSpPr>
            <p:cNvPr id="61469" name="AutoShape 39"/>
            <p:cNvCxnSpPr>
              <a:cxnSpLocks noChangeShapeType="1"/>
              <a:stCxn id="61451" idx="5"/>
              <a:endCxn id="61448" idx="2"/>
            </p:cNvCxnSpPr>
            <p:nvPr/>
          </p:nvCxnSpPr>
          <p:spPr bwMode="auto">
            <a:xfrm flipV="1">
              <a:off x="2551" y="1577"/>
              <a:ext cx="1141" cy="67"/>
            </a:xfrm>
            <a:prstGeom prst="straightConnector1">
              <a:avLst/>
            </a:prstGeom>
            <a:noFill/>
            <a:ln w="57150" cap="sq">
              <a:solidFill>
                <a:schemeClr val="tx1"/>
              </a:solidFill>
              <a:round/>
              <a:headEnd type="none" w="sm" len="sm"/>
              <a:tailEnd type="none" w="sm" len="sm"/>
            </a:ln>
          </p:spPr>
        </p:cxnSp>
        <p:cxnSp>
          <p:nvCxnSpPr>
            <p:cNvPr id="61470" name="AutoShape 40"/>
            <p:cNvCxnSpPr>
              <a:cxnSpLocks noChangeShapeType="1"/>
              <a:stCxn id="61448" idx="6"/>
              <a:endCxn id="61447" idx="2"/>
            </p:cNvCxnSpPr>
            <p:nvPr/>
          </p:nvCxnSpPr>
          <p:spPr bwMode="auto">
            <a:xfrm>
              <a:off x="3933" y="1577"/>
              <a:ext cx="337" cy="0"/>
            </a:xfrm>
            <a:prstGeom prst="straightConnector1">
              <a:avLst/>
            </a:prstGeom>
            <a:noFill/>
            <a:ln w="57150" cap="sq">
              <a:solidFill>
                <a:schemeClr val="tx1"/>
              </a:solidFill>
              <a:round/>
              <a:headEnd type="none" w="sm" len="sm"/>
              <a:tailEnd type="none" w="sm" len="sm"/>
            </a:ln>
          </p:spPr>
        </p:cxnSp>
        <p:cxnSp>
          <p:nvCxnSpPr>
            <p:cNvPr id="61471" name="AutoShape 41"/>
            <p:cNvCxnSpPr>
              <a:cxnSpLocks noChangeShapeType="1"/>
              <a:stCxn id="61450" idx="4"/>
              <a:endCxn id="61451" idx="0"/>
            </p:cNvCxnSpPr>
            <p:nvPr/>
          </p:nvCxnSpPr>
          <p:spPr bwMode="auto">
            <a:xfrm>
              <a:off x="2465" y="1350"/>
              <a:ext cx="0" cy="133"/>
            </a:xfrm>
            <a:prstGeom prst="straightConnector1">
              <a:avLst/>
            </a:prstGeom>
            <a:noFill/>
            <a:ln w="57150" cap="sq">
              <a:solidFill>
                <a:schemeClr val="tx1"/>
              </a:solidFill>
              <a:round/>
              <a:headEnd type="none" w="sm" len="sm"/>
              <a:tailEnd type="none" w="sm" len="sm"/>
            </a:ln>
          </p:spPr>
        </p:cxnSp>
        <p:cxnSp>
          <p:nvCxnSpPr>
            <p:cNvPr id="61472" name="AutoShape 42"/>
            <p:cNvCxnSpPr>
              <a:cxnSpLocks noChangeShapeType="1"/>
              <a:stCxn id="61457" idx="4"/>
              <a:endCxn id="61450" idx="0"/>
            </p:cNvCxnSpPr>
            <p:nvPr/>
          </p:nvCxnSpPr>
          <p:spPr bwMode="auto">
            <a:xfrm>
              <a:off x="2465" y="1122"/>
              <a:ext cx="0" cy="39"/>
            </a:xfrm>
            <a:prstGeom prst="straightConnector1">
              <a:avLst/>
            </a:prstGeom>
            <a:noFill/>
            <a:ln w="57150" cap="sq">
              <a:solidFill>
                <a:schemeClr val="tx1"/>
              </a:solidFill>
              <a:round/>
              <a:headEnd type="none" w="sm" len="sm"/>
              <a:tailEnd type="none" w="sm" len="sm"/>
            </a:ln>
          </p:spPr>
        </p:cxnSp>
        <p:cxnSp>
          <p:nvCxnSpPr>
            <p:cNvPr id="61473" name="AutoShape 43"/>
            <p:cNvCxnSpPr>
              <a:cxnSpLocks noChangeShapeType="1"/>
              <a:stCxn id="61450" idx="5"/>
              <a:endCxn id="61449" idx="1"/>
            </p:cNvCxnSpPr>
            <p:nvPr/>
          </p:nvCxnSpPr>
          <p:spPr bwMode="auto">
            <a:xfrm>
              <a:off x="2551" y="1322"/>
              <a:ext cx="190" cy="93"/>
            </a:xfrm>
            <a:prstGeom prst="straightConnector1">
              <a:avLst/>
            </a:prstGeom>
            <a:noFill/>
            <a:ln w="57150" cap="sq">
              <a:solidFill>
                <a:schemeClr val="tx1"/>
              </a:solidFill>
              <a:round/>
              <a:headEnd type="none" w="sm" len="sm"/>
              <a:tailEnd type="none" w="sm" len="sm"/>
            </a:ln>
          </p:spPr>
        </p:cxnSp>
        <p:cxnSp>
          <p:nvCxnSpPr>
            <p:cNvPr id="61474" name="AutoShape 44"/>
            <p:cNvCxnSpPr>
              <a:cxnSpLocks noChangeShapeType="1"/>
              <a:stCxn id="61449" idx="2"/>
              <a:endCxn id="61451" idx="6"/>
            </p:cNvCxnSpPr>
            <p:nvPr/>
          </p:nvCxnSpPr>
          <p:spPr bwMode="auto">
            <a:xfrm flipH="1">
              <a:off x="2585" y="1483"/>
              <a:ext cx="121" cy="94"/>
            </a:xfrm>
            <a:prstGeom prst="straightConnector1">
              <a:avLst/>
            </a:prstGeom>
            <a:noFill/>
            <a:ln w="57150" cap="sq">
              <a:solidFill>
                <a:schemeClr val="tx1"/>
              </a:solidFill>
              <a:round/>
              <a:headEnd type="none" w="sm" len="sm"/>
              <a:tailEnd type="none" w="sm" len="sm"/>
            </a:ln>
          </p:spPr>
        </p:cxnSp>
        <p:cxnSp>
          <p:nvCxnSpPr>
            <p:cNvPr id="61475" name="AutoShape 45"/>
            <p:cNvCxnSpPr>
              <a:cxnSpLocks noChangeShapeType="1"/>
              <a:stCxn id="61449" idx="7"/>
              <a:endCxn id="61455" idx="3"/>
            </p:cNvCxnSpPr>
            <p:nvPr/>
          </p:nvCxnSpPr>
          <p:spPr bwMode="auto">
            <a:xfrm flipV="1">
              <a:off x="2911" y="1000"/>
              <a:ext cx="1393" cy="415"/>
            </a:xfrm>
            <a:prstGeom prst="straightConnector1">
              <a:avLst/>
            </a:prstGeom>
            <a:noFill/>
            <a:ln w="57150" cap="sq">
              <a:solidFill>
                <a:schemeClr val="tx1"/>
              </a:solidFill>
              <a:round/>
              <a:headEnd type="none" w="sm" len="sm"/>
              <a:tailEnd type="none" w="sm" len="sm"/>
            </a:ln>
          </p:spPr>
        </p:cxnSp>
        <p:cxnSp>
          <p:nvCxnSpPr>
            <p:cNvPr id="61476" name="AutoShape 46"/>
            <p:cNvCxnSpPr>
              <a:cxnSpLocks noChangeShapeType="1"/>
              <a:stCxn id="61455" idx="4"/>
              <a:endCxn id="61456" idx="0"/>
            </p:cNvCxnSpPr>
            <p:nvPr/>
          </p:nvCxnSpPr>
          <p:spPr bwMode="auto">
            <a:xfrm>
              <a:off x="4390" y="1028"/>
              <a:ext cx="0" cy="133"/>
            </a:xfrm>
            <a:prstGeom prst="straightConnector1">
              <a:avLst/>
            </a:prstGeom>
            <a:noFill/>
            <a:ln w="57150" cap="sq">
              <a:solidFill>
                <a:schemeClr val="tx1"/>
              </a:solidFill>
              <a:round/>
              <a:headEnd type="none" w="sm" len="sm"/>
              <a:tailEnd type="none" w="sm" len="sm"/>
            </a:ln>
          </p:spPr>
        </p:cxnSp>
        <p:cxnSp>
          <p:nvCxnSpPr>
            <p:cNvPr id="61477" name="AutoShape 47"/>
            <p:cNvCxnSpPr>
              <a:cxnSpLocks noChangeShapeType="1"/>
              <a:stCxn id="61456" idx="4"/>
              <a:endCxn id="61447" idx="0"/>
            </p:cNvCxnSpPr>
            <p:nvPr/>
          </p:nvCxnSpPr>
          <p:spPr bwMode="auto">
            <a:xfrm>
              <a:off x="4390" y="1350"/>
              <a:ext cx="0" cy="133"/>
            </a:xfrm>
            <a:prstGeom prst="straightConnector1">
              <a:avLst/>
            </a:prstGeom>
            <a:noFill/>
            <a:ln w="57150" cap="sq">
              <a:solidFill>
                <a:schemeClr val="tx1"/>
              </a:solidFill>
              <a:round/>
              <a:headEnd type="none" w="sm" len="sm"/>
              <a:tailEnd type="none" w="sm" len="sm"/>
            </a:ln>
          </p:spPr>
        </p:cxnSp>
        <p:sp>
          <p:nvSpPr>
            <p:cNvPr id="61478" name="Oval 48"/>
            <p:cNvSpPr>
              <a:spLocks noChangeAspect="1" noChangeArrowheads="1"/>
            </p:cNvSpPr>
            <p:nvPr/>
          </p:nvSpPr>
          <p:spPr bwMode="auto">
            <a:xfrm>
              <a:off x="3500" y="28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79" name="Oval 49"/>
            <p:cNvSpPr>
              <a:spLocks noChangeAspect="1" noChangeArrowheads="1"/>
            </p:cNvSpPr>
            <p:nvPr/>
          </p:nvSpPr>
          <p:spPr bwMode="auto">
            <a:xfrm>
              <a:off x="5232"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0" name="Oval 50"/>
            <p:cNvSpPr>
              <a:spLocks noChangeAspect="1" noChangeArrowheads="1"/>
            </p:cNvSpPr>
            <p:nvPr/>
          </p:nvSpPr>
          <p:spPr bwMode="auto">
            <a:xfrm>
              <a:off x="4654" y="3255"/>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1" name="Oval 51"/>
            <p:cNvSpPr>
              <a:spLocks noChangeAspect="1" noChangeArrowheads="1"/>
            </p:cNvSpPr>
            <p:nvPr/>
          </p:nvSpPr>
          <p:spPr bwMode="auto">
            <a:xfrm>
              <a:off x="3668" y="3160"/>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2" name="Oval 52"/>
            <p:cNvSpPr>
              <a:spLocks noChangeAspect="1" noChangeArrowheads="1"/>
            </p:cNvSpPr>
            <p:nvPr/>
          </p:nvSpPr>
          <p:spPr bwMode="auto">
            <a:xfrm>
              <a:off x="3307"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3" name="Oval 53"/>
            <p:cNvSpPr>
              <a:spLocks noChangeAspect="1" noChangeArrowheads="1"/>
            </p:cNvSpPr>
            <p:nvPr/>
          </p:nvSpPr>
          <p:spPr bwMode="auto">
            <a:xfrm>
              <a:off x="3307"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4" name="Oval 54"/>
            <p:cNvSpPr>
              <a:spLocks noChangeAspect="1" noChangeArrowheads="1"/>
            </p:cNvSpPr>
            <p:nvPr/>
          </p:nvSpPr>
          <p:spPr bwMode="auto">
            <a:xfrm>
              <a:off x="4064" y="39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5" name="Oval 55"/>
            <p:cNvSpPr>
              <a:spLocks noChangeAspect="1" noChangeArrowheads="1"/>
            </p:cNvSpPr>
            <p:nvPr/>
          </p:nvSpPr>
          <p:spPr bwMode="auto">
            <a:xfrm>
              <a:off x="3259" y="55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6" name="Oval 56"/>
            <p:cNvSpPr>
              <a:spLocks noChangeAspect="1" noChangeArrowheads="1"/>
            </p:cNvSpPr>
            <p:nvPr/>
          </p:nvSpPr>
          <p:spPr bwMode="auto">
            <a:xfrm>
              <a:off x="2995" y="28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7" name="Oval 57"/>
            <p:cNvSpPr>
              <a:spLocks noChangeAspect="1" noChangeArrowheads="1"/>
            </p:cNvSpPr>
            <p:nvPr/>
          </p:nvSpPr>
          <p:spPr bwMode="auto">
            <a:xfrm>
              <a:off x="5232" y="2610"/>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8" name="Oval 58"/>
            <p:cNvSpPr>
              <a:spLocks noChangeAspect="1" noChangeArrowheads="1"/>
            </p:cNvSpPr>
            <p:nvPr/>
          </p:nvSpPr>
          <p:spPr bwMode="auto">
            <a:xfrm>
              <a:off x="5232"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1489" name="Oval 59"/>
            <p:cNvSpPr>
              <a:spLocks noChangeAspect="1" noChangeArrowheads="1"/>
            </p:cNvSpPr>
            <p:nvPr/>
          </p:nvSpPr>
          <p:spPr bwMode="auto">
            <a:xfrm>
              <a:off x="3307" y="270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1490" name="AutoShape 60"/>
            <p:cNvCxnSpPr>
              <a:cxnSpLocks noChangeShapeType="1"/>
              <a:stCxn id="61486" idx="6"/>
              <a:endCxn id="61478" idx="2"/>
            </p:cNvCxnSpPr>
            <p:nvPr/>
          </p:nvCxnSpPr>
          <p:spPr bwMode="auto">
            <a:xfrm>
              <a:off x="3235" y="383"/>
              <a:ext cx="265" cy="0"/>
            </a:xfrm>
            <a:prstGeom prst="straightConnector1">
              <a:avLst/>
            </a:prstGeom>
            <a:noFill/>
            <a:ln w="57150" cap="sq">
              <a:solidFill>
                <a:schemeClr val="tx1"/>
              </a:solidFill>
              <a:round/>
              <a:headEnd type="none" w="sm" len="sm"/>
              <a:tailEnd type="none" w="sm" len="sm"/>
            </a:ln>
          </p:spPr>
        </p:cxnSp>
        <p:cxnSp>
          <p:nvCxnSpPr>
            <p:cNvPr id="61491" name="AutoShape 61"/>
            <p:cNvCxnSpPr>
              <a:cxnSpLocks noChangeShapeType="1"/>
              <a:stCxn id="61478" idx="3"/>
              <a:endCxn id="61485" idx="7"/>
            </p:cNvCxnSpPr>
            <p:nvPr/>
          </p:nvCxnSpPr>
          <p:spPr bwMode="auto">
            <a:xfrm flipH="1">
              <a:off x="3465" y="450"/>
              <a:ext cx="69" cy="131"/>
            </a:xfrm>
            <a:prstGeom prst="straightConnector1">
              <a:avLst/>
            </a:prstGeom>
            <a:noFill/>
            <a:ln w="57150" cap="sq">
              <a:solidFill>
                <a:schemeClr val="tx1"/>
              </a:solidFill>
              <a:round/>
              <a:headEnd type="none" w="sm" len="sm"/>
              <a:tailEnd type="none" w="sm" len="sm"/>
            </a:ln>
          </p:spPr>
        </p:cxnSp>
        <p:cxnSp>
          <p:nvCxnSpPr>
            <p:cNvPr id="61492" name="AutoShape 62"/>
            <p:cNvCxnSpPr>
              <a:cxnSpLocks noChangeShapeType="1"/>
              <a:stCxn id="61486" idx="5"/>
              <a:endCxn id="61485" idx="1"/>
            </p:cNvCxnSpPr>
            <p:nvPr/>
          </p:nvCxnSpPr>
          <p:spPr bwMode="auto">
            <a:xfrm>
              <a:off x="3200" y="450"/>
              <a:ext cx="94" cy="131"/>
            </a:xfrm>
            <a:prstGeom prst="straightConnector1">
              <a:avLst/>
            </a:prstGeom>
            <a:noFill/>
            <a:ln w="57150" cap="sq">
              <a:solidFill>
                <a:schemeClr val="tx1"/>
              </a:solidFill>
              <a:round/>
              <a:headEnd type="none" w="sm" len="sm"/>
              <a:tailEnd type="none" w="sm" len="sm"/>
            </a:ln>
          </p:spPr>
        </p:cxnSp>
        <p:cxnSp>
          <p:nvCxnSpPr>
            <p:cNvPr id="61493" name="AutoShape 63"/>
            <p:cNvCxnSpPr>
              <a:cxnSpLocks noChangeShapeType="1"/>
              <a:stCxn id="61478" idx="5"/>
              <a:endCxn id="61488" idx="1"/>
            </p:cNvCxnSpPr>
            <p:nvPr/>
          </p:nvCxnSpPr>
          <p:spPr bwMode="auto">
            <a:xfrm>
              <a:off x="3705" y="450"/>
              <a:ext cx="1562" cy="2511"/>
            </a:xfrm>
            <a:prstGeom prst="straightConnector1">
              <a:avLst/>
            </a:prstGeom>
            <a:noFill/>
            <a:ln w="57150" cap="sq">
              <a:solidFill>
                <a:schemeClr val="tx1"/>
              </a:solidFill>
              <a:round/>
              <a:headEnd type="none" w="sm" len="sm"/>
              <a:tailEnd type="none" w="sm" len="sm"/>
            </a:ln>
          </p:spPr>
        </p:cxnSp>
        <p:cxnSp>
          <p:nvCxnSpPr>
            <p:cNvPr id="61494" name="AutoShape 64"/>
            <p:cNvCxnSpPr>
              <a:cxnSpLocks noChangeShapeType="1"/>
              <a:stCxn id="61478" idx="4"/>
              <a:endCxn id="61479" idx="1"/>
            </p:cNvCxnSpPr>
            <p:nvPr/>
          </p:nvCxnSpPr>
          <p:spPr bwMode="auto">
            <a:xfrm>
              <a:off x="3620" y="478"/>
              <a:ext cx="1647" cy="2805"/>
            </a:xfrm>
            <a:prstGeom prst="straightConnector1">
              <a:avLst/>
            </a:prstGeom>
            <a:noFill/>
            <a:ln w="57150" cap="sq">
              <a:solidFill>
                <a:schemeClr val="tx1"/>
              </a:solidFill>
              <a:round/>
              <a:headEnd type="none" w="sm" len="sm"/>
              <a:tailEnd type="none" w="sm" len="sm"/>
            </a:ln>
          </p:spPr>
        </p:cxnSp>
        <p:cxnSp>
          <p:nvCxnSpPr>
            <p:cNvPr id="61495" name="AutoShape 65"/>
            <p:cNvCxnSpPr>
              <a:cxnSpLocks noChangeShapeType="1"/>
              <a:stCxn id="61485" idx="5"/>
              <a:endCxn id="61480" idx="1"/>
            </p:cNvCxnSpPr>
            <p:nvPr/>
          </p:nvCxnSpPr>
          <p:spPr bwMode="auto">
            <a:xfrm>
              <a:off x="3465" y="714"/>
              <a:ext cx="1224" cy="2569"/>
            </a:xfrm>
            <a:prstGeom prst="straightConnector1">
              <a:avLst/>
            </a:prstGeom>
            <a:noFill/>
            <a:ln w="57150" cap="sq">
              <a:solidFill>
                <a:schemeClr val="tx1"/>
              </a:solidFill>
              <a:round/>
              <a:headEnd type="none" w="sm" len="sm"/>
              <a:tailEnd type="none" w="sm" len="sm"/>
            </a:ln>
          </p:spPr>
        </p:cxnSp>
        <p:cxnSp>
          <p:nvCxnSpPr>
            <p:cNvPr id="61496" name="AutoShape 66"/>
            <p:cNvCxnSpPr>
              <a:cxnSpLocks noChangeShapeType="1"/>
              <a:stCxn id="61485" idx="6"/>
              <a:endCxn id="61487" idx="2"/>
            </p:cNvCxnSpPr>
            <p:nvPr/>
          </p:nvCxnSpPr>
          <p:spPr bwMode="auto">
            <a:xfrm>
              <a:off x="3500" y="648"/>
              <a:ext cx="1732" cy="2057"/>
            </a:xfrm>
            <a:prstGeom prst="straightConnector1">
              <a:avLst/>
            </a:prstGeom>
            <a:noFill/>
            <a:ln w="57150" cap="sq">
              <a:solidFill>
                <a:schemeClr val="tx1"/>
              </a:solidFill>
              <a:round/>
              <a:headEnd type="none" w="sm" len="sm"/>
              <a:tailEnd type="none" w="sm" len="sm"/>
            </a:ln>
          </p:spPr>
        </p:cxnSp>
        <p:cxnSp>
          <p:nvCxnSpPr>
            <p:cNvPr id="61497" name="AutoShape 67"/>
            <p:cNvCxnSpPr>
              <a:cxnSpLocks noChangeShapeType="1"/>
              <a:stCxn id="61489" idx="6"/>
              <a:endCxn id="61488" idx="2"/>
            </p:cNvCxnSpPr>
            <p:nvPr/>
          </p:nvCxnSpPr>
          <p:spPr bwMode="auto">
            <a:xfrm>
              <a:off x="3547" y="2800"/>
              <a:ext cx="1685" cy="227"/>
            </a:xfrm>
            <a:prstGeom prst="straightConnector1">
              <a:avLst/>
            </a:prstGeom>
            <a:noFill/>
            <a:ln w="57150" cap="sq">
              <a:solidFill>
                <a:schemeClr val="tx1"/>
              </a:solidFill>
              <a:round/>
              <a:headEnd type="none" w="sm" len="sm"/>
              <a:tailEnd type="none" w="sm" len="sm"/>
            </a:ln>
          </p:spPr>
        </p:cxnSp>
        <p:cxnSp>
          <p:nvCxnSpPr>
            <p:cNvPr id="61498" name="AutoShape 68"/>
            <p:cNvCxnSpPr>
              <a:cxnSpLocks noChangeShapeType="1"/>
              <a:stCxn id="61484" idx="0"/>
              <a:endCxn id="61485" idx="4"/>
            </p:cNvCxnSpPr>
            <p:nvPr/>
          </p:nvCxnSpPr>
          <p:spPr bwMode="auto">
            <a:xfrm flipH="1" flipV="1">
              <a:off x="3380" y="742"/>
              <a:ext cx="804" cy="3166"/>
            </a:xfrm>
            <a:prstGeom prst="straightConnector1">
              <a:avLst/>
            </a:prstGeom>
            <a:noFill/>
            <a:ln w="57150" cap="sq">
              <a:solidFill>
                <a:schemeClr val="tx1"/>
              </a:solidFill>
              <a:round/>
              <a:headEnd type="none" w="sm" len="sm"/>
              <a:tailEnd type="none" w="sm" len="sm"/>
            </a:ln>
          </p:spPr>
        </p:cxnSp>
        <p:cxnSp>
          <p:nvCxnSpPr>
            <p:cNvPr id="61499" name="AutoShape 69"/>
            <p:cNvCxnSpPr>
              <a:cxnSpLocks noChangeShapeType="1"/>
              <a:stCxn id="61484" idx="6"/>
              <a:endCxn id="61480" idx="3"/>
            </p:cNvCxnSpPr>
            <p:nvPr/>
          </p:nvCxnSpPr>
          <p:spPr bwMode="auto">
            <a:xfrm flipV="1">
              <a:off x="4304" y="3416"/>
              <a:ext cx="385" cy="587"/>
            </a:xfrm>
            <a:prstGeom prst="straightConnector1">
              <a:avLst/>
            </a:prstGeom>
            <a:noFill/>
            <a:ln w="57150" cap="sq">
              <a:solidFill>
                <a:schemeClr val="tx1"/>
              </a:solidFill>
              <a:round/>
              <a:headEnd type="none" w="sm" len="sm"/>
              <a:tailEnd type="none" w="sm" len="sm"/>
            </a:ln>
          </p:spPr>
        </p:cxnSp>
        <p:cxnSp>
          <p:nvCxnSpPr>
            <p:cNvPr id="61500" name="AutoShape 70"/>
            <p:cNvCxnSpPr>
              <a:cxnSpLocks noChangeShapeType="1"/>
              <a:stCxn id="61483" idx="5"/>
              <a:endCxn id="61480" idx="2"/>
            </p:cNvCxnSpPr>
            <p:nvPr/>
          </p:nvCxnSpPr>
          <p:spPr bwMode="auto">
            <a:xfrm flipV="1">
              <a:off x="3513" y="3349"/>
              <a:ext cx="1141" cy="67"/>
            </a:xfrm>
            <a:prstGeom prst="straightConnector1">
              <a:avLst/>
            </a:prstGeom>
            <a:noFill/>
            <a:ln w="57150" cap="sq">
              <a:solidFill>
                <a:schemeClr val="tx1"/>
              </a:solidFill>
              <a:round/>
              <a:headEnd type="none" w="sm" len="sm"/>
              <a:tailEnd type="none" w="sm" len="sm"/>
            </a:ln>
          </p:spPr>
        </p:cxnSp>
        <p:cxnSp>
          <p:nvCxnSpPr>
            <p:cNvPr id="61501" name="AutoShape 71"/>
            <p:cNvCxnSpPr>
              <a:cxnSpLocks noChangeShapeType="1"/>
              <a:stCxn id="61480" idx="6"/>
              <a:endCxn id="61479" idx="2"/>
            </p:cNvCxnSpPr>
            <p:nvPr/>
          </p:nvCxnSpPr>
          <p:spPr bwMode="auto">
            <a:xfrm>
              <a:off x="4895" y="3349"/>
              <a:ext cx="337" cy="0"/>
            </a:xfrm>
            <a:prstGeom prst="straightConnector1">
              <a:avLst/>
            </a:prstGeom>
            <a:noFill/>
            <a:ln w="57150" cap="sq">
              <a:solidFill>
                <a:schemeClr val="tx1"/>
              </a:solidFill>
              <a:round/>
              <a:headEnd type="none" w="sm" len="sm"/>
              <a:tailEnd type="none" w="sm" len="sm"/>
            </a:ln>
          </p:spPr>
        </p:cxnSp>
        <p:cxnSp>
          <p:nvCxnSpPr>
            <p:cNvPr id="61502" name="AutoShape 72"/>
            <p:cNvCxnSpPr>
              <a:cxnSpLocks noChangeShapeType="1"/>
              <a:stCxn id="61482" idx="4"/>
              <a:endCxn id="61483" idx="0"/>
            </p:cNvCxnSpPr>
            <p:nvPr/>
          </p:nvCxnSpPr>
          <p:spPr bwMode="auto">
            <a:xfrm>
              <a:off x="3427" y="3122"/>
              <a:ext cx="0" cy="133"/>
            </a:xfrm>
            <a:prstGeom prst="straightConnector1">
              <a:avLst/>
            </a:prstGeom>
            <a:noFill/>
            <a:ln w="57150" cap="sq">
              <a:solidFill>
                <a:schemeClr val="tx1"/>
              </a:solidFill>
              <a:round/>
              <a:headEnd type="none" w="sm" len="sm"/>
              <a:tailEnd type="none" w="sm" len="sm"/>
            </a:ln>
          </p:spPr>
        </p:cxnSp>
        <p:cxnSp>
          <p:nvCxnSpPr>
            <p:cNvPr id="61503" name="AutoShape 73"/>
            <p:cNvCxnSpPr>
              <a:cxnSpLocks noChangeShapeType="1"/>
              <a:stCxn id="61489" idx="4"/>
              <a:endCxn id="61482" idx="0"/>
            </p:cNvCxnSpPr>
            <p:nvPr/>
          </p:nvCxnSpPr>
          <p:spPr bwMode="auto">
            <a:xfrm>
              <a:off x="3427" y="2894"/>
              <a:ext cx="0" cy="39"/>
            </a:xfrm>
            <a:prstGeom prst="straightConnector1">
              <a:avLst/>
            </a:prstGeom>
            <a:noFill/>
            <a:ln w="57150" cap="sq">
              <a:solidFill>
                <a:schemeClr val="tx1"/>
              </a:solidFill>
              <a:round/>
              <a:headEnd type="none" w="sm" len="sm"/>
              <a:tailEnd type="none" w="sm" len="sm"/>
            </a:ln>
          </p:spPr>
        </p:cxnSp>
        <p:cxnSp>
          <p:nvCxnSpPr>
            <p:cNvPr id="61504" name="AutoShape 74"/>
            <p:cNvCxnSpPr>
              <a:cxnSpLocks noChangeShapeType="1"/>
              <a:stCxn id="61482" idx="5"/>
              <a:endCxn id="61481" idx="1"/>
            </p:cNvCxnSpPr>
            <p:nvPr/>
          </p:nvCxnSpPr>
          <p:spPr bwMode="auto">
            <a:xfrm>
              <a:off x="3513" y="3094"/>
              <a:ext cx="190" cy="93"/>
            </a:xfrm>
            <a:prstGeom prst="straightConnector1">
              <a:avLst/>
            </a:prstGeom>
            <a:noFill/>
            <a:ln w="57150" cap="sq">
              <a:solidFill>
                <a:schemeClr val="tx1"/>
              </a:solidFill>
              <a:round/>
              <a:headEnd type="none" w="sm" len="sm"/>
              <a:tailEnd type="none" w="sm" len="sm"/>
            </a:ln>
          </p:spPr>
        </p:cxnSp>
        <p:cxnSp>
          <p:nvCxnSpPr>
            <p:cNvPr id="61505" name="AutoShape 75"/>
            <p:cNvCxnSpPr>
              <a:cxnSpLocks noChangeShapeType="1"/>
              <a:stCxn id="61481" idx="2"/>
              <a:endCxn id="61483" idx="6"/>
            </p:cNvCxnSpPr>
            <p:nvPr/>
          </p:nvCxnSpPr>
          <p:spPr bwMode="auto">
            <a:xfrm flipH="1">
              <a:off x="3547" y="3255"/>
              <a:ext cx="121" cy="94"/>
            </a:xfrm>
            <a:prstGeom prst="straightConnector1">
              <a:avLst/>
            </a:prstGeom>
            <a:noFill/>
            <a:ln w="57150" cap="sq">
              <a:solidFill>
                <a:schemeClr val="tx1"/>
              </a:solidFill>
              <a:round/>
              <a:headEnd type="none" w="sm" len="sm"/>
              <a:tailEnd type="none" w="sm" len="sm"/>
            </a:ln>
          </p:spPr>
        </p:cxnSp>
        <p:cxnSp>
          <p:nvCxnSpPr>
            <p:cNvPr id="61506" name="AutoShape 76"/>
            <p:cNvCxnSpPr>
              <a:cxnSpLocks noChangeShapeType="1"/>
              <a:stCxn id="61481" idx="7"/>
              <a:endCxn id="61487" idx="3"/>
            </p:cNvCxnSpPr>
            <p:nvPr/>
          </p:nvCxnSpPr>
          <p:spPr bwMode="auto">
            <a:xfrm flipV="1">
              <a:off x="3873" y="2772"/>
              <a:ext cx="1393" cy="415"/>
            </a:xfrm>
            <a:prstGeom prst="straightConnector1">
              <a:avLst/>
            </a:prstGeom>
            <a:noFill/>
            <a:ln w="57150" cap="sq">
              <a:solidFill>
                <a:schemeClr val="tx1"/>
              </a:solidFill>
              <a:round/>
              <a:headEnd type="none" w="sm" len="sm"/>
              <a:tailEnd type="none" w="sm" len="sm"/>
            </a:ln>
          </p:spPr>
        </p:cxnSp>
        <p:cxnSp>
          <p:nvCxnSpPr>
            <p:cNvPr id="61507" name="AutoShape 77"/>
            <p:cNvCxnSpPr>
              <a:cxnSpLocks noChangeShapeType="1"/>
              <a:stCxn id="61487" idx="4"/>
              <a:endCxn id="61488" idx="0"/>
            </p:cNvCxnSpPr>
            <p:nvPr/>
          </p:nvCxnSpPr>
          <p:spPr bwMode="auto">
            <a:xfrm>
              <a:off x="5352" y="2800"/>
              <a:ext cx="0" cy="133"/>
            </a:xfrm>
            <a:prstGeom prst="straightConnector1">
              <a:avLst/>
            </a:prstGeom>
            <a:noFill/>
            <a:ln w="57150" cap="sq">
              <a:solidFill>
                <a:schemeClr val="tx1"/>
              </a:solidFill>
              <a:round/>
              <a:headEnd type="none" w="sm" len="sm"/>
              <a:tailEnd type="none" w="sm" len="sm"/>
            </a:ln>
          </p:spPr>
        </p:cxnSp>
        <p:cxnSp>
          <p:nvCxnSpPr>
            <p:cNvPr id="61508" name="AutoShape 78"/>
            <p:cNvCxnSpPr>
              <a:cxnSpLocks noChangeShapeType="1"/>
              <a:stCxn id="61488" idx="4"/>
              <a:endCxn id="61479" idx="0"/>
            </p:cNvCxnSpPr>
            <p:nvPr/>
          </p:nvCxnSpPr>
          <p:spPr bwMode="auto">
            <a:xfrm>
              <a:off x="5352" y="3122"/>
              <a:ext cx="0" cy="133"/>
            </a:xfrm>
            <a:prstGeom prst="straightConnector1">
              <a:avLst/>
            </a:prstGeom>
            <a:noFill/>
            <a:ln w="57150" cap="sq">
              <a:solidFill>
                <a:schemeClr val="tx1"/>
              </a:solidFill>
              <a:round/>
              <a:headEnd type="none" w="sm" len="sm"/>
              <a:tailEnd type="none" w="sm" len="sm"/>
            </a:ln>
          </p:spPr>
        </p:cxnSp>
        <p:sp>
          <p:nvSpPr>
            <p:cNvPr id="61509" name="Oval 79"/>
            <p:cNvSpPr>
              <a:spLocks noChangeAspect="1" noChangeArrowheads="1"/>
            </p:cNvSpPr>
            <p:nvPr/>
          </p:nvSpPr>
          <p:spPr bwMode="auto">
            <a:xfrm>
              <a:off x="5472" y="83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1510" name="AutoShape 80"/>
            <p:cNvCxnSpPr>
              <a:cxnSpLocks noChangeShapeType="1"/>
              <a:stCxn id="61509" idx="4"/>
              <a:endCxn id="61487" idx="0"/>
            </p:cNvCxnSpPr>
            <p:nvPr/>
          </p:nvCxnSpPr>
          <p:spPr bwMode="auto">
            <a:xfrm flipH="1">
              <a:off x="5352" y="1028"/>
              <a:ext cx="240" cy="1582"/>
            </a:xfrm>
            <a:prstGeom prst="straightConnector1">
              <a:avLst/>
            </a:prstGeom>
            <a:noFill/>
            <a:ln w="57150" cap="sq">
              <a:solidFill>
                <a:schemeClr val="tx1"/>
              </a:solidFill>
              <a:round/>
              <a:headEnd type="none" w="sm" len="sm"/>
              <a:tailEnd type="none" w="sm" len="sm"/>
            </a:ln>
          </p:spPr>
        </p:cxnSp>
        <p:cxnSp>
          <p:nvCxnSpPr>
            <p:cNvPr id="61511" name="AutoShape 81"/>
            <p:cNvCxnSpPr>
              <a:cxnSpLocks noChangeShapeType="1"/>
              <a:stCxn id="61485" idx="6"/>
              <a:endCxn id="61509" idx="2"/>
            </p:cNvCxnSpPr>
            <p:nvPr/>
          </p:nvCxnSpPr>
          <p:spPr bwMode="auto">
            <a:xfrm>
              <a:off x="3500" y="648"/>
              <a:ext cx="1972" cy="285"/>
            </a:xfrm>
            <a:prstGeom prst="straightConnector1">
              <a:avLst/>
            </a:prstGeom>
            <a:noFill/>
            <a:ln w="57150" cap="sq">
              <a:solidFill>
                <a:schemeClr val="tx1"/>
              </a:solidFill>
              <a:round/>
              <a:headEnd type="none" w="sm" len="sm"/>
              <a:tailEnd type="none" w="sm" len="sm"/>
            </a:ln>
          </p:spPr>
        </p:cxnSp>
        <p:sp>
          <p:nvSpPr>
            <p:cNvPr id="61512" name="Text Box 82"/>
            <p:cNvSpPr txBox="1">
              <a:spLocks noChangeArrowheads="1"/>
            </p:cNvSpPr>
            <p:nvPr/>
          </p:nvSpPr>
          <p:spPr bwMode="auto">
            <a:xfrm>
              <a:off x="2208" y="576"/>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1513" name="Text Box 83"/>
            <p:cNvSpPr txBox="1">
              <a:spLocks noChangeArrowheads="1"/>
            </p:cNvSpPr>
            <p:nvPr/>
          </p:nvSpPr>
          <p:spPr bwMode="auto">
            <a:xfrm>
              <a:off x="4184" y="34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1514" name="Text Box 84"/>
            <p:cNvSpPr txBox="1">
              <a:spLocks noChangeArrowheads="1"/>
            </p:cNvSpPr>
            <p:nvPr/>
          </p:nvSpPr>
          <p:spPr bwMode="auto">
            <a:xfrm>
              <a:off x="5328" y="49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sp>
        <p:nvSpPr>
          <p:cNvPr id="61444" name="Rectangle 85"/>
          <p:cNvSpPr>
            <a:spLocks noChangeArrowheads="1"/>
          </p:cNvSpPr>
          <p:nvPr/>
        </p:nvSpPr>
        <p:spPr bwMode="auto">
          <a:xfrm>
            <a:off x="365125" y="820738"/>
            <a:ext cx="1122363" cy="1593850"/>
          </a:xfrm>
          <a:prstGeom prst="rect">
            <a:avLst/>
          </a:prstGeom>
          <a:noFill/>
          <a:ln w="76200">
            <a:solidFill>
              <a:srgbClr val="FF0000"/>
            </a:solidFill>
            <a:miter lim="800000"/>
            <a:headEnd/>
            <a:tailEnd/>
          </a:ln>
        </p:spPr>
        <p:txBody>
          <a:bodyPr anchor="ctr">
            <a:prstTxWarp prst="textNoShape">
              <a:avLst/>
            </a:prstTxWarp>
            <a:spAutoFit/>
          </a:bodyPr>
          <a:lstStyle/>
          <a:p>
            <a:endParaRPr lang="en-US"/>
          </a:p>
        </p:txBody>
      </p:sp>
      <p:sp>
        <p:nvSpPr>
          <p:cNvPr id="61445" name="Rectangle 86"/>
          <p:cNvSpPr>
            <a:spLocks noChangeArrowheads="1"/>
          </p:cNvSpPr>
          <p:nvPr/>
        </p:nvSpPr>
        <p:spPr bwMode="auto">
          <a:xfrm>
            <a:off x="3149600" y="214313"/>
            <a:ext cx="4127500" cy="4429125"/>
          </a:xfrm>
          <a:prstGeom prst="rect">
            <a:avLst/>
          </a:prstGeom>
          <a:noFill/>
          <a:ln w="76200">
            <a:solidFill>
              <a:srgbClr val="FF6600"/>
            </a:solidFill>
            <a:miter lim="800000"/>
            <a:headEnd/>
            <a:tailEnd/>
          </a:ln>
        </p:spPr>
        <p:txBody>
          <a:bodyPr anchor="ctr">
            <a:prstTxWarp prst="textNoShape">
              <a:avLst/>
            </a:prstTxWarp>
            <a:spAutoFit/>
          </a:bodyPr>
          <a:lstStyle/>
          <a:p>
            <a:endParaRPr lang="en-US"/>
          </a:p>
        </p:txBody>
      </p:sp>
    </p:spTree>
  </p:cSld>
  <p:clrMapOvr>
    <a:masterClrMapping/>
  </p:clrMapOvr>
  <p:transition spd="med">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62466" name="Group 2"/>
          <p:cNvGrpSpPr>
            <a:grpSpLocks/>
          </p:cNvGrpSpPr>
          <p:nvPr/>
        </p:nvGrpSpPr>
        <p:grpSpPr bwMode="auto">
          <a:xfrm>
            <a:off x="304800" y="50800"/>
            <a:ext cx="2374900" cy="4243388"/>
            <a:chOff x="192" y="32"/>
            <a:chExt cx="1496" cy="2673"/>
          </a:xfrm>
        </p:grpSpPr>
        <p:sp>
          <p:nvSpPr>
            <p:cNvPr id="62538" name="AutoShape 3"/>
            <p:cNvSpPr>
              <a:spLocks noChangeArrowheads="1"/>
            </p:cNvSpPr>
            <p:nvPr/>
          </p:nvSpPr>
          <p:spPr bwMode="auto">
            <a:xfrm rot="5400000" flipV="1">
              <a:off x="263" y="815"/>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sp>
          <p:nvSpPr>
            <p:cNvPr id="62539" name="AutoShape 4"/>
            <p:cNvSpPr>
              <a:spLocks noChangeArrowheads="1"/>
            </p:cNvSpPr>
            <p:nvPr/>
          </p:nvSpPr>
          <p:spPr bwMode="auto">
            <a:xfrm rot="5400000" flipV="1">
              <a:off x="757" y="1817"/>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cxnSp>
          <p:nvCxnSpPr>
            <p:cNvPr id="62540" name="AutoShape 5"/>
            <p:cNvCxnSpPr>
              <a:cxnSpLocks noChangeShapeType="1"/>
              <a:stCxn id="62538" idx="3"/>
              <a:endCxn id="62539" idx="1"/>
            </p:cNvCxnSpPr>
            <p:nvPr/>
          </p:nvCxnSpPr>
          <p:spPr bwMode="auto">
            <a:xfrm>
              <a:off x="582" y="1393"/>
              <a:ext cx="494" cy="339"/>
            </a:xfrm>
            <a:prstGeom prst="straightConnector1">
              <a:avLst/>
            </a:prstGeom>
            <a:noFill/>
            <a:ln w="57150" cap="sq">
              <a:solidFill>
                <a:schemeClr val="tx1"/>
              </a:solidFill>
              <a:round/>
              <a:headEnd type="none" w="sm" len="sm"/>
              <a:tailEnd type="triangle" w="med" len="med"/>
            </a:ln>
          </p:spPr>
        </p:cxnSp>
        <p:sp>
          <p:nvSpPr>
            <p:cNvPr id="62541" name="Line 6"/>
            <p:cNvSpPr>
              <a:spLocks noChangeShapeType="1"/>
            </p:cNvSpPr>
            <p:nvPr/>
          </p:nvSpPr>
          <p:spPr bwMode="auto">
            <a:xfrm>
              <a:off x="1076" y="2384"/>
              <a:ext cx="0" cy="321"/>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2542" name="Line 7"/>
            <p:cNvSpPr>
              <a:spLocks noChangeShapeType="1"/>
            </p:cNvSpPr>
            <p:nvPr/>
          </p:nvSpPr>
          <p:spPr bwMode="auto">
            <a:xfrm>
              <a:off x="448" y="439"/>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2543" name="Line 8"/>
            <p:cNvSpPr>
              <a:spLocks noChangeShapeType="1"/>
            </p:cNvSpPr>
            <p:nvPr/>
          </p:nvSpPr>
          <p:spPr bwMode="auto">
            <a:xfrm>
              <a:off x="696" y="447"/>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2544" name="Line 9"/>
            <p:cNvSpPr>
              <a:spLocks noChangeShapeType="1"/>
            </p:cNvSpPr>
            <p:nvPr/>
          </p:nvSpPr>
          <p:spPr bwMode="auto">
            <a:xfrm>
              <a:off x="1359" y="468"/>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2545" name="AutoShape 10"/>
            <p:cNvSpPr>
              <a:spLocks noChangeArrowheads="1"/>
            </p:cNvSpPr>
            <p:nvPr/>
          </p:nvSpPr>
          <p:spPr bwMode="auto">
            <a:xfrm rot="5400000" flipV="1">
              <a:off x="1031" y="751"/>
              <a:ext cx="640" cy="67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NOT</a:t>
              </a:r>
            </a:p>
          </p:txBody>
        </p:sp>
        <p:cxnSp>
          <p:nvCxnSpPr>
            <p:cNvPr id="62546" name="AutoShape 11"/>
            <p:cNvCxnSpPr>
              <a:cxnSpLocks noChangeShapeType="1"/>
              <a:stCxn id="62545" idx="3"/>
              <a:endCxn id="62539" idx="1"/>
            </p:cNvCxnSpPr>
            <p:nvPr/>
          </p:nvCxnSpPr>
          <p:spPr bwMode="auto">
            <a:xfrm flipH="1">
              <a:off x="1076" y="1420"/>
              <a:ext cx="274" cy="312"/>
            </a:xfrm>
            <a:prstGeom prst="straightConnector1">
              <a:avLst/>
            </a:prstGeom>
            <a:noFill/>
            <a:ln w="57150" cap="sq">
              <a:solidFill>
                <a:schemeClr val="tx1"/>
              </a:solidFill>
              <a:round/>
              <a:headEnd type="none" w="sm" len="sm"/>
              <a:tailEnd type="triangle" w="med" len="med"/>
            </a:ln>
          </p:spPr>
        </p:cxnSp>
        <p:sp>
          <p:nvSpPr>
            <p:cNvPr id="62547" name="Text Box 12"/>
            <p:cNvSpPr txBox="1">
              <a:spLocks noChangeArrowheads="1"/>
            </p:cNvSpPr>
            <p:nvPr/>
          </p:nvSpPr>
          <p:spPr bwMode="auto">
            <a:xfrm>
              <a:off x="19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2548" name="Text Box 13"/>
            <p:cNvSpPr txBox="1">
              <a:spLocks noChangeArrowheads="1"/>
            </p:cNvSpPr>
            <p:nvPr/>
          </p:nvSpPr>
          <p:spPr bwMode="auto">
            <a:xfrm>
              <a:off x="47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2549" name="Text Box 14"/>
            <p:cNvSpPr txBox="1">
              <a:spLocks noChangeArrowheads="1"/>
            </p:cNvSpPr>
            <p:nvPr/>
          </p:nvSpPr>
          <p:spPr bwMode="auto">
            <a:xfrm>
              <a:off x="1120"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grpSp>
        <p:nvGrpSpPr>
          <p:cNvPr id="62467" name="Group 15"/>
          <p:cNvGrpSpPr>
            <a:grpSpLocks/>
          </p:cNvGrpSpPr>
          <p:nvPr/>
        </p:nvGrpSpPr>
        <p:grpSpPr bwMode="auto">
          <a:xfrm>
            <a:off x="3251200" y="457200"/>
            <a:ext cx="5638800" cy="6048375"/>
            <a:chOff x="2208" y="288"/>
            <a:chExt cx="3552" cy="3810"/>
          </a:xfrm>
        </p:grpSpPr>
        <p:sp>
          <p:nvSpPr>
            <p:cNvPr id="62469" name="Oval 16"/>
            <p:cNvSpPr>
              <a:spLocks noChangeAspect="1" noChangeArrowheads="1"/>
            </p:cNvSpPr>
            <p:nvPr/>
          </p:nvSpPr>
          <p:spPr bwMode="auto">
            <a:xfrm>
              <a:off x="3500"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0" name="Oval 17"/>
            <p:cNvSpPr>
              <a:spLocks noChangeAspect="1" noChangeArrowheads="1"/>
            </p:cNvSpPr>
            <p:nvPr/>
          </p:nvSpPr>
          <p:spPr bwMode="auto">
            <a:xfrm>
              <a:off x="4270"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1" name="Oval 18"/>
            <p:cNvSpPr>
              <a:spLocks noChangeAspect="1" noChangeArrowheads="1"/>
            </p:cNvSpPr>
            <p:nvPr/>
          </p:nvSpPr>
          <p:spPr bwMode="auto">
            <a:xfrm>
              <a:off x="3692" y="148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2" name="Oval 19"/>
            <p:cNvSpPr>
              <a:spLocks noChangeAspect="1" noChangeArrowheads="1"/>
            </p:cNvSpPr>
            <p:nvPr/>
          </p:nvSpPr>
          <p:spPr bwMode="auto">
            <a:xfrm>
              <a:off x="2706" y="1388"/>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3" name="Oval 20"/>
            <p:cNvSpPr>
              <a:spLocks noChangeAspect="1" noChangeArrowheads="1"/>
            </p:cNvSpPr>
            <p:nvPr/>
          </p:nvSpPr>
          <p:spPr bwMode="auto">
            <a:xfrm>
              <a:off x="2345"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4" name="Oval 21"/>
            <p:cNvSpPr>
              <a:spLocks noChangeAspect="1" noChangeArrowheads="1"/>
            </p:cNvSpPr>
            <p:nvPr/>
          </p:nvSpPr>
          <p:spPr bwMode="auto">
            <a:xfrm>
              <a:off x="2345"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5" name="Oval 22"/>
            <p:cNvSpPr>
              <a:spLocks noChangeAspect="1" noChangeArrowheads="1"/>
            </p:cNvSpPr>
            <p:nvPr/>
          </p:nvSpPr>
          <p:spPr bwMode="auto">
            <a:xfrm>
              <a:off x="3345" y="2705"/>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6" name="Oval 23"/>
            <p:cNvSpPr>
              <a:spLocks noChangeAspect="1" noChangeArrowheads="1"/>
            </p:cNvSpPr>
            <p:nvPr/>
          </p:nvSpPr>
          <p:spPr bwMode="auto">
            <a:xfrm>
              <a:off x="3259" y="57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7" name="Oval 24"/>
            <p:cNvSpPr>
              <a:spLocks noChangeAspect="1" noChangeArrowheads="1"/>
            </p:cNvSpPr>
            <p:nvPr/>
          </p:nvSpPr>
          <p:spPr bwMode="auto">
            <a:xfrm>
              <a:off x="2995"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8" name="Oval 25"/>
            <p:cNvSpPr>
              <a:spLocks noChangeAspect="1" noChangeArrowheads="1"/>
            </p:cNvSpPr>
            <p:nvPr/>
          </p:nvSpPr>
          <p:spPr bwMode="auto">
            <a:xfrm>
              <a:off x="4270" y="83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79" name="Oval 26"/>
            <p:cNvSpPr>
              <a:spLocks noChangeAspect="1" noChangeArrowheads="1"/>
            </p:cNvSpPr>
            <p:nvPr/>
          </p:nvSpPr>
          <p:spPr bwMode="auto">
            <a:xfrm>
              <a:off x="4270"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480" name="Oval 27"/>
            <p:cNvSpPr>
              <a:spLocks noChangeAspect="1" noChangeArrowheads="1"/>
            </p:cNvSpPr>
            <p:nvPr/>
          </p:nvSpPr>
          <p:spPr bwMode="auto">
            <a:xfrm>
              <a:off x="2345" y="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2481" name="AutoShape 28"/>
            <p:cNvCxnSpPr>
              <a:cxnSpLocks noChangeShapeType="1"/>
              <a:stCxn id="62477" idx="6"/>
              <a:endCxn id="62469" idx="2"/>
            </p:cNvCxnSpPr>
            <p:nvPr/>
          </p:nvCxnSpPr>
          <p:spPr bwMode="auto">
            <a:xfrm>
              <a:off x="3235" y="403"/>
              <a:ext cx="265" cy="0"/>
            </a:xfrm>
            <a:prstGeom prst="straightConnector1">
              <a:avLst/>
            </a:prstGeom>
            <a:noFill/>
            <a:ln w="57150" cap="sq">
              <a:solidFill>
                <a:schemeClr val="tx1"/>
              </a:solidFill>
              <a:round/>
              <a:headEnd type="none" w="sm" len="sm"/>
              <a:tailEnd type="none" w="sm" len="sm"/>
            </a:ln>
          </p:spPr>
        </p:cxnSp>
        <p:cxnSp>
          <p:nvCxnSpPr>
            <p:cNvPr id="62482" name="AutoShape 29"/>
            <p:cNvCxnSpPr>
              <a:cxnSpLocks noChangeShapeType="1"/>
              <a:stCxn id="62469" idx="3"/>
              <a:endCxn id="62476" idx="7"/>
            </p:cNvCxnSpPr>
            <p:nvPr/>
          </p:nvCxnSpPr>
          <p:spPr bwMode="auto">
            <a:xfrm flipH="1">
              <a:off x="3465" y="470"/>
              <a:ext cx="69" cy="131"/>
            </a:xfrm>
            <a:prstGeom prst="straightConnector1">
              <a:avLst/>
            </a:prstGeom>
            <a:noFill/>
            <a:ln w="57150" cap="sq">
              <a:solidFill>
                <a:schemeClr val="tx1"/>
              </a:solidFill>
              <a:round/>
              <a:headEnd type="none" w="sm" len="sm"/>
              <a:tailEnd type="none" w="sm" len="sm"/>
            </a:ln>
          </p:spPr>
        </p:cxnSp>
        <p:cxnSp>
          <p:nvCxnSpPr>
            <p:cNvPr id="62483" name="AutoShape 30"/>
            <p:cNvCxnSpPr>
              <a:cxnSpLocks noChangeShapeType="1"/>
              <a:stCxn id="62477" idx="5"/>
              <a:endCxn id="62476" idx="1"/>
            </p:cNvCxnSpPr>
            <p:nvPr/>
          </p:nvCxnSpPr>
          <p:spPr bwMode="auto">
            <a:xfrm>
              <a:off x="3200" y="470"/>
              <a:ext cx="94" cy="131"/>
            </a:xfrm>
            <a:prstGeom prst="straightConnector1">
              <a:avLst/>
            </a:prstGeom>
            <a:noFill/>
            <a:ln w="57150" cap="sq">
              <a:solidFill>
                <a:schemeClr val="tx1"/>
              </a:solidFill>
              <a:round/>
              <a:headEnd type="none" w="sm" len="sm"/>
              <a:tailEnd type="none" w="sm" len="sm"/>
            </a:ln>
          </p:spPr>
        </p:cxnSp>
        <p:cxnSp>
          <p:nvCxnSpPr>
            <p:cNvPr id="62484" name="AutoShape 31"/>
            <p:cNvCxnSpPr>
              <a:cxnSpLocks noChangeShapeType="1"/>
              <a:stCxn id="62469" idx="5"/>
              <a:endCxn id="62479" idx="1"/>
            </p:cNvCxnSpPr>
            <p:nvPr/>
          </p:nvCxnSpPr>
          <p:spPr bwMode="auto">
            <a:xfrm>
              <a:off x="3705" y="470"/>
              <a:ext cx="599" cy="718"/>
            </a:xfrm>
            <a:prstGeom prst="straightConnector1">
              <a:avLst/>
            </a:prstGeom>
            <a:noFill/>
            <a:ln w="57150" cap="sq">
              <a:solidFill>
                <a:schemeClr val="tx1"/>
              </a:solidFill>
              <a:round/>
              <a:headEnd type="none" w="sm" len="sm"/>
              <a:tailEnd type="none" w="sm" len="sm"/>
            </a:ln>
          </p:spPr>
        </p:cxnSp>
        <p:cxnSp>
          <p:nvCxnSpPr>
            <p:cNvPr id="62485" name="AutoShape 32"/>
            <p:cNvCxnSpPr>
              <a:cxnSpLocks noChangeShapeType="1"/>
              <a:stCxn id="62469" idx="4"/>
              <a:endCxn id="62470" idx="1"/>
            </p:cNvCxnSpPr>
            <p:nvPr/>
          </p:nvCxnSpPr>
          <p:spPr bwMode="auto">
            <a:xfrm>
              <a:off x="3620" y="498"/>
              <a:ext cx="684" cy="1012"/>
            </a:xfrm>
            <a:prstGeom prst="straightConnector1">
              <a:avLst/>
            </a:prstGeom>
            <a:noFill/>
            <a:ln w="57150" cap="sq">
              <a:solidFill>
                <a:schemeClr val="tx1"/>
              </a:solidFill>
              <a:round/>
              <a:headEnd type="none" w="sm" len="sm"/>
              <a:tailEnd type="none" w="sm" len="sm"/>
            </a:ln>
          </p:spPr>
        </p:cxnSp>
        <p:cxnSp>
          <p:nvCxnSpPr>
            <p:cNvPr id="62486" name="AutoShape 33"/>
            <p:cNvCxnSpPr>
              <a:cxnSpLocks noChangeShapeType="1"/>
              <a:stCxn id="62476" idx="5"/>
              <a:endCxn id="62471" idx="1"/>
            </p:cNvCxnSpPr>
            <p:nvPr/>
          </p:nvCxnSpPr>
          <p:spPr bwMode="auto">
            <a:xfrm>
              <a:off x="3465" y="735"/>
              <a:ext cx="262" cy="775"/>
            </a:xfrm>
            <a:prstGeom prst="straightConnector1">
              <a:avLst/>
            </a:prstGeom>
            <a:noFill/>
            <a:ln w="57150" cap="sq">
              <a:solidFill>
                <a:schemeClr val="tx1"/>
              </a:solidFill>
              <a:round/>
              <a:headEnd type="none" w="sm" len="sm"/>
              <a:tailEnd type="none" w="sm" len="sm"/>
            </a:ln>
          </p:spPr>
        </p:cxnSp>
        <p:cxnSp>
          <p:nvCxnSpPr>
            <p:cNvPr id="62487" name="AutoShape 34"/>
            <p:cNvCxnSpPr>
              <a:cxnSpLocks noChangeShapeType="1"/>
              <a:stCxn id="62480" idx="7"/>
              <a:endCxn id="62476" idx="2"/>
            </p:cNvCxnSpPr>
            <p:nvPr/>
          </p:nvCxnSpPr>
          <p:spPr bwMode="auto">
            <a:xfrm flipV="1">
              <a:off x="2551" y="668"/>
              <a:ext cx="708" cy="293"/>
            </a:xfrm>
            <a:prstGeom prst="straightConnector1">
              <a:avLst/>
            </a:prstGeom>
            <a:noFill/>
            <a:ln w="57150" cap="sq">
              <a:solidFill>
                <a:schemeClr val="tx1"/>
              </a:solidFill>
              <a:round/>
              <a:headEnd type="none" w="sm" len="sm"/>
              <a:tailEnd type="none" w="sm" len="sm"/>
            </a:ln>
          </p:spPr>
        </p:cxnSp>
        <p:cxnSp>
          <p:nvCxnSpPr>
            <p:cNvPr id="62488" name="AutoShape 35"/>
            <p:cNvCxnSpPr>
              <a:cxnSpLocks noChangeShapeType="1"/>
              <a:stCxn id="62476" idx="6"/>
              <a:endCxn id="62478" idx="2"/>
            </p:cNvCxnSpPr>
            <p:nvPr/>
          </p:nvCxnSpPr>
          <p:spPr bwMode="auto">
            <a:xfrm>
              <a:off x="3500" y="668"/>
              <a:ext cx="770" cy="265"/>
            </a:xfrm>
            <a:prstGeom prst="straightConnector1">
              <a:avLst/>
            </a:prstGeom>
            <a:noFill/>
            <a:ln w="57150" cap="sq">
              <a:solidFill>
                <a:schemeClr val="tx1"/>
              </a:solidFill>
              <a:round/>
              <a:headEnd type="none" w="sm" len="sm"/>
              <a:tailEnd type="none" w="sm" len="sm"/>
            </a:ln>
          </p:spPr>
        </p:cxnSp>
        <p:cxnSp>
          <p:nvCxnSpPr>
            <p:cNvPr id="62489" name="AutoShape 36"/>
            <p:cNvCxnSpPr>
              <a:cxnSpLocks noChangeShapeType="1"/>
              <a:stCxn id="62480" idx="6"/>
              <a:endCxn id="62479" idx="2"/>
            </p:cNvCxnSpPr>
            <p:nvPr/>
          </p:nvCxnSpPr>
          <p:spPr bwMode="auto">
            <a:xfrm>
              <a:off x="2585" y="1028"/>
              <a:ext cx="1685" cy="227"/>
            </a:xfrm>
            <a:prstGeom prst="straightConnector1">
              <a:avLst/>
            </a:prstGeom>
            <a:noFill/>
            <a:ln w="57150" cap="sq">
              <a:solidFill>
                <a:schemeClr val="tx1"/>
              </a:solidFill>
              <a:round/>
              <a:headEnd type="none" w="sm" len="sm"/>
              <a:tailEnd type="none" w="sm" len="sm"/>
            </a:ln>
          </p:spPr>
        </p:cxnSp>
        <p:cxnSp>
          <p:nvCxnSpPr>
            <p:cNvPr id="62490" name="AutoShape 37"/>
            <p:cNvCxnSpPr>
              <a:cxnSpLocks noChangeShapeType="1"/>
              <a:stCxn id="62475" idx="0"/>
              <a:endCxn id="62476" idx="4"/>
            </p:cNvCxnSpPr>
            <p:nvPr/>
          </p:nvCxnSpPr>
          <p:spPr bwMode="auto">
            <a:xfrm flipH="1" flipV="1">
              <a:off x="3380" y="762"/>
              <a:ext cx="85" cy="1943"/>
            </a:xfrm>
            <a:prstGeom prst="straightConnector1">
              <a:avLst/>
            </a:prstGeom>
            <a:noFill/>
            <a:ln w="57150" cap="sq">
              <a:solidFill>
                <a:schemeClr val="tx1"/>
              </a:solidFill>
              <a:round/>
              <a:headEnd type="none" w="sm" len="sm"/>
              <a:tailEnd type="none" w="sm" len="sm"/>
            </a:ln>
          </p:spPr>
        </p:cxnSp>
        <p:cxnSp>
          <p:nvCxnSpPr>
            <p:cNvPr id="62491" name="AutoShape 38"/>
            <p:cNvCxnSpPr>
              <a:cxnSpLocks noChangeShapeType="1"/>
              <a:stCxn id="62475" idx="6"/>
              <a:endCxn id="62471" idx="3"/>
            </p:cNvCxnSpPr>
            <p:nvPr/>
          </p:nvCxnSpPr>
          <p:spPr bwMode="auto">
            <a:xfrm flipV="1">
              <a:off x="3585" y="1644"/>
              <a:ext cx="142" cy="1156"/>
            </a:xfrm>
            <a:prstGeom prst="straightConnector1">
              <a:avLst/>
            </a:prstGeom>
            <a:noFill/>
            <a:ln w="57150" cap="sq">
              <a:solidFill>
                <a:schemeClr val="tx1"/>
              </a:solidFill>
              <a:round/>
              <a:headEnd type="none" w="sm" len="sm"/>
              <a:tailEnd type="none" w="sm" len="sm"/>
            </a:ln>
          </p:spPr>
        </p:cxnSp>
        <p:cxnSp>
          <p:nvCxnSpPr>
            <p:cNvPr id="62492" name="AutoShape 39"/>
            <p:cNvCxnSpPr>
              <a:cxnSpLocks noChangeShapeType="1"/>
              <a:stCxn id="62474" idx="5"/>
              <a:endCxn id="62471" idx="2"/>
            </p:cNvCxnSpPr>
            <p:nvPr/>
          </p:nvCxnSpPr>
          <p:spPr bwMode="auto">
            <a:xfrm flipV="1">
              <a:off x="2551" y="1577"/>
              <a:ext cx="1141" cy="67"/>
            </a:xfrm>
            <a:prstGeom prst="straightConnector1">
              <a:avLst/>
            </a:prstGeom>
            <a:noFill/>
            <a:ln w="57150" cap="sq">
              <a:solidFill>
                <a:schemeClr val="tx1"/>
              </a:solidFill>
              <a:round/>
              <a:headEnd type="none" w="sm" len="sm"/>
              <a:tailEnd type="none" w="sm" len="sm"/>
            </a:ln>
          </p:spPr>
        </p:cxnSp>
        <p:cxnSp>
          <p:nvCxnSpPr>
            <p:cNvPr id="62493" name="AutoShape 40"/>
            <p:cNvCxnSpPr>
              <a:cxnSpLocks noChangeShapeType="1"/>
              <a:stCxn id="62471" idx="6"/>
              <a:endCxn id="62470" idx="2"/>
            </p:cNvCxnSpPr>
            <p:nvPr/>
          </p:nvCxnSpPr>
          <p:spPr bwMode="auto">
            <a:xfrm>
              <a:off x="3933" y="1577"/>
              <a:ext cx="337" cy="0"/>
            </a:xfrm>
            <a:prstGeom prst="straightConnector1">
              <a:avLst/>
            </a:prstGeom>
            <a:noFill/>
            <a:ln w="57150" cap="sq">
              <a:solidFill>
                <a:schemeClr val="tx1"/>
              </a:solidFill>
              <a:round/>
              <a:headEnd type="none" w="sm" len="sm"/>
              <a:tailEnd type="none" w="sm" len="sm"/>
            </a:ln>
          </p:spPr>
        </p:cxnSp>
        <p:cxnSp>
          <p:nvCxnSpPr>
            <p:cNvPr id="62494" name="AutoShape 41"/>
            <p:cNvCxnSpPr>
              <a:cxnSpLocks noChangeShapeType="1"/>
              <a:stCxn id="62473" idx="4"/>
              <a:endCxn id="62474" idx="0"/>
            </p:cNvCxnSpPr>
            <p:nvPr/>
          </p:nvCxnSpPr>
          <p:spPr bwMode="auto">
            <a:xfrm>
              <a:off x="2465" y="1350"/>
              <a:ext cx="0" cy="133"/>
            </a:xfrm>
            <a:prstGeom prst="straightConnector1">
              <a:avLst/>
            </a:prstGeom>
            <a:noFill/>
            <a:ln w="57150" cap="sq">
              <a:solidFill>
                <a:schemeClr val="tx1"/>
              </a:solidFill>
              <a:round/>
              <a:headEnd type="none" w="sm" len="sm"/>
              <a:tailEnd type="none" w="sm" len="sm"/>
            </a:ln>
          </p:spPr>
        </p:cxnSp>
        <p:cxnSp>
          <p:nvCxnSpPr>
            <p:cNvPr id="62495" name="AutoShape 42"/>
            <p:cNvCxnSpPr>
              <a:cxnSpLocks noChangeShapeType="1"/>
              <a:stCxn id="62480" idx="4"/>
              <a:endCxn id="62473" idx="0"/>
            </p:cNvCxnSpPr>
            <p:nvPr/>
          </p:nvCxnSpPr>
          <p:spPr bwMode="auto">
            <a:xfrm>
              <a:off x="2465" y="1122"/>
              <a:ext cx="0" cy="39"/>
            </a:xfrm>
            <a:prstGeom prst="straightConnector1">
              <a:avLst/>
            </a:prstGeom>
            <a:noFill/>
            <a:ln w="57150" cap="sq">
              <a:solidFill>
                <a:schemeClr val="tx1"/>
              </a:solidFill>
              <a:round/>
              <a:headEnd type="none" w="sm" len="sm"/>
              <a:tailEnd type="none" w="sm" len="sm"/>
            </a:ln>
          </p:spPr>
        </p:cxnSp>
        <p:cxnSp>
          <p:nvCxnSpPr>
            <p:cNvPr id="62496" name="AutoShape 43"/>
            <p:cNvCxnSpPr>
              <a:cxnSpLocks noChangeShapeType="1"/>
              <a:stCxn id="62473" idx="5"/>
              <a:endCxn id="62472" idx="1"/>
            </p:cNvCxnSpPr>
            <p:nvPr/>
          </p:nvCxnSpPr>
          <p:spPr bwMode="auto">
            <a:xfrm>
              <a:off x="2551" y="1322"/>
              <a:ext cx="190" cy="93"/>
            </a:xfrm>
            <a:prstGeom prst="straightConnector1">
              <a:avLst/>
            </a:prstGeom>
            <a:noFill/>
            <a:ln w="57150" cap="sq">
              <a:solidFill>
                <a:schemeClr val="tx1"/>
              </a:solidFill>
              <a:round/>
              <a:headEnd type="none" w="sm" len="sm"/>
              <a:tailEnd type="none" w="sm" len="sm"/>
            </a:ln>
          </p:spPr>
        </p:cxnSp>
        <p:cxnSp>
          <p:nvCxnSpPr>
            <p:cNvPr id="62497" name="AutoShape 44"/>
            <p:cNvCxnSpPr>
              <a:cxnSpLocks noChangeShapeType="1"/>
              <a:stCxn id="62472" idx="2"/>
              <a:endCxn id="62474" idx="6"/>
            </p:cNvCxnSpPr>
            <p:nvPr/>
          </p:nvCxnSpPr>
          <p:spPr bwMode="auto">
            <a:xfrm flipH="1">
              <a:off x="2585" y="1483"/>
              <a:ext cx="121" cy="94"/>
            </a:xfrm>
            <a:prstGeom prst="straightConnector1">
              <a:avLst/>
            </a:prstGeom>
            <a:noFill/>
            <a:ln w="57150" cap="sq">
              <a:solidFill>
                <a:schemeClr val="tx1"/>
              </a:solidFill>
              <a:round/>
              <a:headEnd type="none" w="sm" len="sm"/>
              <a:tailEnd type="none" w="sm" len="sm"/>
            </a:ln>
          </p:spPr>
        </p:cxnSp>
        <p:cxnSp>
          <p:nvCxnSpPr>
            <p:cNvPr id="62498" name="AutoShape 45"/>
            <p:cNvCxnSpPr>
              <a:cxnSpLocks noChangeShapeType="1"/>
              <a:stCxn id="62472" idx="7"/>
              <a:endCxn id="62478" idx="3"/>
            </p:cNvCxnSpPr>
            <p:nvPr/>
          </p:nvCxnSpPr>
          <p:spPr bwMode="auto">
            <a:xfrm flipV="1">
              <a:off x="2911" y="1000"/>
              <a:ext cx="1393" cy="415"/>
            </a:xfrm>
            <a:prstGeom prst="straightConnector1">
              <a:avLst/>
            </a:prstGeom>
            <a:noFill/>
            <a:ln w="57150" cap="sq">
              <a:solidFill>
                <a:schemeClr val="tx1"/>
              </a:solidFill>
              <a:round/>
              <a:headEnd type="none" w="sm" len="sm"/>
              <a:tailEnd type="none" w="sm" len="sm"/>
            </a:ln>
          </p:spPr>
        </p:cxnSp>
        <p:cxnSp>
          <p:nvCxnSpPr>
            <p:cNvPr id="62499" name="AutoShape 46"/>
            <p:cNvCxnSpPr>
              <a:cxnSpLocks noChangeShapeType="1"/>
              <a:stCxn id="62478" idx="4"/>
              <a:endCxn id="62479" idx="0"/>
            </p:cNvCxnSpPr>
            <p:nvPr/>
          </p:nvCxnSpPr>
          <p:spPr bwMode="auto">
            <a:xfrm>
              <a:off x="4390" y="1028"/>
              <a:ext cx="0" cy="133"/>
            </a:xfrm>
            <a:prstGeom prst="straightConnector1">
              <a:avLst/>
            </a:prstGeom>
            <a:noFill/>
            <a:ln w="57150" cap="sq">
              <a:solidFill>
                <a:schemeClr val="tx1"/>
              </a:solidFill>
              <a:round/>
              <a:headEnd type="none" w="sm" len="sm"/>
              <a:tailEnd type="none" w="sm" len="sm"/>
            </a:ln>
          </p:spPr>
        </p:cxnSp>
        <p:cxnSp>
          <p:nvCxnSpPr>
            <p:cNvPr id="62500" name="AutoShape 47"/>
            <p:cNvCxnSpPr>
              <a:cxnSpLocks noChangeShapeType="1"/>
              <a:stCxn id="62479" idx="4"/>
              <a:endCxn id="62470" idx="0"/>
            </p:cNvCxnSpPr>
            <p:nvPr/>
          </p:nvCxnSpPr>
          <p:spPr bwMode="auto">
            <a:xfrm>
              <a:off x="4390" y="1350"/>
              <a:ext cx="0" cy="133"/>
            </a:xfrm>
            <a:prstGeom prst="straightConnector1">
              <a:avLst/>
            </a:prstGeom>
            <a:noFill/>
            <a:ln w="57150" cap="sq">
              <a:solidFill>
                <a:schemeClr val="tx1"/>
              </a:solidFill>
              <a:round/>
              <a:headEnd type="none" w="sm" len="sm"/>
              <a:tailEnd type="none" w="sm" len="sm"/>
            </a:ln>
          </p:spPr>
        </p:cxnSp>
        <p:sp>
          <p:nvSpPr>
            <p:cNvPr id="62501" name="Oval 48"/>
            <p:cNvSpPr>
              <a:spLocks noChangeAspect="1" noChangeArrowheads="1"/>
            </p:cNvSpPr>
            <p:nvPr/>
          </p:nvSpPr>
          <p:spPr bwMode="auto">
            <a:xfrm>
              <a:off x="3500" y="288"/>
              <a:ext cx="240" cy="190"/>
            </a:xfrm>
            <a:prstGeom prst="ellipse">
              <a:avLst/>
            </a:prstGeom>
            <a:solidFill>
              <a:srgbClr val="FF0000"/>
            </a:solidFill>
            <a:ln w="12700" cap="sq">
              <a:solidFill>
                <a:srgbClr val="FF0000"/>
              </a:solidFill>
              <a:round/>
              <a:headEnd type="none" w="sm" len="sm"/>
              <a:tailEnd type="none" w="sm" len="sm"/>
            </a:ln>
          </p:spPr>
          <p:txBody>
            <a:bodyPr lIns="274320" rIns="274320" anchor="ctr">
              <a:prstTxWarp prst="textNoShape">
                <a:avLst/>
              </a:prstTxWarp>
              <a:spAutoFit/>
            </a:bodyPr>
            <a:lstStyle/>
            <a:p>
              <a:endParaRPr lang="en-US"/>
            </a:p>
          </p:txBody>
        </p:sp>
        <p:sp>
          <p:nvSpPr>
            <p:cNvPr id="62502" name="Oval 49"/>
            <p:cNvSpPr>
              <a:spLocks noChangeAspect="1" noChangeArrowheads="1"/>
            </p:cNvSpPr>
            <p:nvPr/>
          </p:nvSpPr>
          <p:spPr bwMode="auto">
            <a:xfrm>
              <a:off x="5232"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503" name="Oval 50"/>
            <p:cNvSpPr>
              <a:spLocks noChangeAspect="1" noChangeArrowheads="1"/>
            </p:cNvSpPr>
            <p:nvPr/>
          </p:nvSpPr>
          <p:spPr bwMode="auto">
            <a:xfrm>
              <a:off x="4654" y="3255"/>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504" name="Oval 51"/>
            <p:cNvSpPr>
              <a:spLocks noChangeAspect="1" noChangeArrowheads="1"/>
            </p:cNvSpPr>
            <p:nvPr/>
          </p:nvSpPr>
          <p:spPr bwMode="auto">
            <a:xfrm>
              <a:off x="3668" y="3160"/>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505" name="Oval 52"/>
            <p:cNvSpPr>
              <a:spLocks noChangeAspect="1" noChangeArrowheads="1"/>
            </p:cNvSpPr>
            <p:nvPr/>
          </p:nvSpPr>
          <p:spPr bwMode="auto">
            <a:xfrm>
              <a:off x="3307"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506" name="Oval 53"/>
            <p:cNvSpPr>
              <a:spLocks noChangeAspect="1" noChangeArrowheads="1"/>
            </p:cNvSpPr>
            <p:nvPr/>
          </p:nvSpPr>
          <p:spPr bwMode="auto">
            <a:xfrm>
              <a:off x="3307"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507" name="Oval 54"/>
            <p:cNvSpPr>
              <a:spLocks noChangeAspect="1" noChangeArrowheads="1"/>
            </p:cNvSpPr>
            <p:nvPr/>
          </p:nvSpPr>
          <p:spPr bwMode="auto">
            <a:xfrm>
              <a:off x="4064" y="39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508" name="Oval 55"/>
            <p:cNvSpPr>
              <a:spLocks noChangeAspect="1" noChangeArrowheads="1"/>
            </p:cNvSpPr>
            <p:nvPr/>
          </p:nvSpPr>
          <p:spPr bwMode="auto">
            <a:xfrm>
              <a:off x="3259" y="553"/>
              <a:ext cx="241" cy="189"/>
            </a:xfrm>
            <a:prstGeom prst="ellipse">
              <a:avLst/>
            </a:prstGeom>
            <a:solidFill>
              <a:srgbClr val="FF0000"/>
            </a:solidFill>
            <a:ln w="12700" cap="sq">
              <a:solidFill>
                <a:schemeClr val="tx2"/>
              </a:solidFill>
              <a:round/>
              <a:headEnd type="none" w="sm" len="sm"/>
              <a:tailEnd type="none" w="sm" len="sm"/>
            </a:ln>
          </p:spPr>
          <p:txBody>
            <a:bodyPr lIns="274320" rIns="274320" anchor="ctr">
              <a:prstTxWarp prst="textNoShape">
                <a:avLst/>
              </a:prstTxWarp>
              <a:spAutoFit/>
            </a:bodyPr>
            <a:lstStyle/>
            <a:p>
              <a:endParaRPr lang="en-US"/>
            </a:p>
          </p:txBody>
        </p:sp>
        <p:sp>
          <p:nvSpPr>
            <p:cNvPr id="62509" name="Oval 56"/>
            <p:cNvSpPr>
              <a:spLocks noChangeAspect="1" noChangeArrowheads="1"/>
            </p:cNvSpPr>
            <p:nvPr/>
          </p:nvSpPr>
          <p:spPr bwMode="auto">
            <a:xfrm>
              <a:off x="3002" y="310"/>
              <a:ext cx="240" cy="190"/>
            </a:xfrm>
            <a:prstGeom prst="ellipse">
              <a:avLst/>
            </a:prstGeom>
            <a:solidFill>
              <a:srgbClr val="FF0000"/>
            </a:solidFill>
            <a:ln w="12700" cap="sq">
              <a:solidFill>
                <a:schemeClr val="tx2"/>
              </a:solidFill>
              <a:round/>
              <a:headEnd type="none" w="sm" len="sm"/>
              <a:tailEnd type="none" w="sm" len="sm"/>
            </a:ln>
          </p:spPr>
          <p:txBody>
            <a:bodyPr lIns="274320" rIns="274320" anchor="ctr">
              <a:prstTxWarp prst="textNoShape">
                <a:avLst/>
              </a:prstTxWarp>
              <a:spAutoFit/>
            </a:bodyPr>
            <a:lstStyle/>
            <a:p>
              <a:endParaRPr lang="en-US"/>
            </a:p>
          </p:txBody>
        </p:sp>
        <p:sp>
          <p:nvSpPr>
            <p:cNvPr id="62510" name="Oval 57"/>
            <p:cNvSpPr>
              <a:spLocks noChangeAspect="1" noChangeArrowheads="1"/>
            </p:cNvSpPr>
            <p:nvPr/>
          </p:nvSpPr>
          <p:spPr bwMode="auto">
            <a:xfrm>
              <a:off x="5232" y="2610"/>
              <a:ext cx="240" cy="190"/>
            </a:xfrm>
            <a:prstGeom prst="ellipse">
              <a:avLst/>
            </a:prstGeom>
            <a:solidFill>
              <a:srgbClr val="FF0000"/>
            </a:solidFill>
            <a:ln w="12700" cap="sq">
              <a:solidFill>
                <a:schemeClr val="tx2"/>
              </a:solidFill>
              <a:round/>
              <a:headEnd type="none" w="sm" len="sm"/>
              <a:tailEnd type="none" w="sm" len="sm"/>
            </a:ln>
          </p:spPr>
          <p:txBody>
            <a:bodyPr lIns="274320" rIns="274320" anchor="ctr">
              <a:prstTxWarp prst="textNoShape">
                <a:avLst/>
              </a:prstTxWarp>
              <a:spAutoFit/>
            </a:bodyPr>
            <a:lstStyle/>
            <a:p>
              <a:endParaRPr lang="en-US"/>
            </a:p>
          </p:txBody>
        </p:sp>
        <p:sp>
          <p:nvSpPr>
            <p:cNvPr id="62511" name="Oval 58"/>
            <p:cNvSpPr>
              <a:spLocks noChangeAspect="1" noChangeArrowheads="1"/>
            </p:cNvSpPr>
            <p:nvPr/>
          </p:nvSpPr>
          <p:spPr bwMode="auto">
            <a:xfrm>
              <a:off x="5232"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2512" name="Oval 59"/>
            <p:cNvSpPr>
              <a:spLocks noChangeAspect="1" noChangeArrowheads="1"/>
            </p:cNvSpPr>
            <p:nvPr/>
          </p:nvSpPr>
          <p:spPr bwMode="auto">
            <a:xfrm>
              <a:off x="3307" y="270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2513" name="AutoShape 60"/>
            <p:cNvCxnSpPr>
              <a:cxnSpLocks noChangeShapeType="1"/>
              <a:stCxn id="62509" idx="6"/>
              <a:endCxn id="62501" idx="2"/>
            </p:cNvCxnSpPr>
            <p:nvPr/>
          </p:nvCxnSpPr>
          <p:spPr bwMode="auto">
            <a:xfrm flipV="1">
              <a:off x="3242" y="383"/>
              <a:ext cx="258" cy="22"/>
            </a:xfrm>
            <a:prstGeom prst="straightConnector1">
              <a:avLst/>
            </a:prstGeom>
            <a:noFill/>
            <a:ln w="114300" cap="sq">
              <a:solidFill>
                <a:srgbClr val="FF0000"/>
              </a:solidFill>
              <a:round/>
              <a:headEnd type="none" w="sm" len="sm"/>
              <a:tailEnd type="none" w="sm" len="sm"/>
            </a:ln>
          </p:spPr>
        </p:cxnSp>
        <p:cxnSp>
          <p:nvCxnSpPr>
            <p:cNvPr id="62514" name="AutoShape 61"/>
            <p:cNvCxnSpPr>
              <a:cxnSpLocks noChangeShapeType="1"/>
              <a:stCxn id="62501" idx="3"/>
              <a:endCxn id="62508" idx="7"/>
            </p:cNvCxnSpPr>
            <p:nvPr/>
          </p:nvCxnSpPr>
          <p:spPr bwMode="auto">
            <a:xfrm flipH="1">
              <a:off x="3465" y="450"/>
              <a:ext cx="69" cy="131"/>
            </a:xfrm>
            <a:prstGeom prst="straightConnector1">
              <a:avLst/>
            </a:prstGeom>
            <a:noFill/>
            <a:ln w="114300" cap="sq">
              <a:solidFill>
                <a:srgbClr val="FF0000"/>
              </a:solidFill>
              <a:round/>
              <a:headEnd type="none" w="sm" len="sm"/>
              <a:tailEnd type="none" w="sm" len="sm"/>
            </a:ln>
          </p:spPr>
        </p:cxnSp>
        <p:cxnSp>
          <p:nvCxnSpPr>
            <p:cNvPr id="62515" name="AutoShape 62"/>
            <p:cNvCxnSpPr>
              <a:cxnSpLocks noChangeShapeType="1"/>
              <a:stCxn id="62509" idx="5"/>
              <a:endCxn id="62508" idx="1"/>
            </p:cNvCxnSpPr>
            <p:nvPr/>
          </p:nvCxnSpPr>
          <p:spPr bwMode="auto">
            <a:xfrm rot="16200000" flipH="1">
              <a:off x="3196" y="483"/>
              <a:ext cx="109" cy="87"/>
            </a:xfrm>
            <a:prstGeom prst="straightConnector1">
              <a:avLst/>
            </a:prstGeom>
            <a:noFill/>
            <a:ln w="114300" cap="sq">
              <a:solidFill>
                <a:srgbClr val="FF0000"/>
              </a:solidFill>
              <a:round/>
              <a:headEnd type="none" w="sm" len="sm"/>
              <a:tailEnd type="none" w="sm" len="sm"/>
            </a:ln>
          </p:spPr>
        </p:cxnSp>
        <p:cxnSp>
          <p:nvCxnSpPr>
            <p:cNvPr id="62516" name="AutoShape 63"/>
            <p:cNvCxnSpPr>
              <a:cxnSpLocks noChangeShapeType="1"/>
              <a:stCxn id="62501" idx="5"/>
              <a:endCxn id="62511" idx="1"/>
            </p:cNvCxnSpPr>
            <p:nvPr/>
          </p:nvCxnSpPr>
          <p:spPr bwMode="auto">
            <a:xfrm>
              <a:off x="3705" y="450"/>
              <a:ext cx="1562" cy="2511"/>
            </a:xfrm>
            <a:prstGeom prst="straightConnector1">
              <a:avLst/>
            </a:prstGeom>
            <a:noFill/>
            <a:ln w="57150" cap="sq">
              <a:solidFill>
                <a:schemeClr val="tx1"/>
              </a:solidFill>
              <a:round/>
              <a:headEnd type="none" w="sm" len="sm"/>
              <a:tailEnd type="none" w="sm" len="sm"/>
            </a:ln>
          </p:spPr>
        </p:cxnSp>
        <p:cxnSp>
          <p:nvCxnSpPr>
            <p:cNvPr id="62517" name="AutoShape 64"/>
            <p:cNvCxnSpPr>
              <a:cxnSpLocks noChangeShapeType="1"/>
              <a:stCxn id="62501" idx="4"/>
              <a:endCxn id="62502" idx="1"/>
            </p:cNvCxnSpPr>
            <p:nvPr/>
          </p:nvCxnSpPr>
          <p:spPr bwMode="auto">
            <a:xfrm>
              <a:off x="3620" y="478"/>
              <a:ext cx="1647" cy="2805"/>
            </a:xfrm>
            <a:prstGeom prst="straightConnector1">
              <a:avLst/>
            </a:prstGeom>
            <a:noFill/>
            <a:ln w="57150" cap="sq">
              <a:solidFill>
                <a:schemeClr val="tx1"/>
              </a:solidFill>
              <a:round/>
              <a:headEnd type="none" w="sm" len="sm"/>
              <a:tailEnd type="none" w="sm" len="sm"/>
            </a:ln>
          </p:spPr>
        </p:cxnSp>
        <p:cxnSp>
          <p:nvCxnSpPr>
            <p:cNvPr id="62518" name="AutoShape 65"/>
            <p:cNvCxnSpPr>
              <a:cxnSpLocks noChangeShapeType="1"/>
              <a:stCxn id="62508" idx="5"/>
              <a:endCxn id="62503" idx="1"/>
            </p:cNvCxnSpPr>
            <p:nvPr/>
          </p:nvCxnSpPr>
          <p:spPr bwMode="auto">
            <a:xfrm>
              <a:off x="3465" y="714"/>
              <a:ext cx="1224" cy="2569"/>
            </a:xfrm>
            <a:prstGeom prst="straightConnector1">
              <a:avLst/>
            </a:prstGeom>
            <a:noFill/>
            <a:ln w="57150" cap="sq">
              <a:solidFill>
                <a:schemeClr val="tx1"/>
              </a:solidFill>
              <a:round/>
              <a:headEnd type="none" w="sm" len="sm"/>
              <a:tailEnd type="none" w="sm" len="sm"/>
            </a:ln>
          </p:spPr>
        </p:cxnSp>
        <p:cxnSp>
          <p:nvCxnSpPr>
            <p:cNvPr id="62519" name="AutoShape 66"/>
            <p:cNvCxnSpPr>
              <a:cxnSpLocks noChangeShapeType="1"/>
              <a:stCxn id="62508" idx="6"/>
              <a:endCxn id="62510" idx="2"/>
            </p:cNvCxnSpPr>
            <p:nvPr/>
          </p:nvCxnSpPr>
          <p:spPr bwMode="auto">
            <a:xfrm>
              <a:off x="3500" y="648"/>
              <a:ext cx="1732" cy="2057"/>
            </a:xfrm>
            <a:prstGeom prst="straightConnector1">
              <a:avLst/>
            </a:prstGeom>
            <a:noFill/>
            <a:ln w="114300" cap="sq">
              <a:solidFill>
                <a:srgbClr val="FF0000"/>
              </a:solidFill>
              <a:round/>
              <a:headEnd type="none" w="sm" len="sm"/>
              <a:tailEnd type="none" w="sm" len="sm"/>
            </a:ln>
          </p:spPr>
        </p:cxnSp>
        <p:cxnSp>
          <p:nvCxnSpPr>
            <p:cNvPr id="62520" name="AutoShape 67"/>
            <p:cNvCxnSpPr>
              <a:cxnSpLocks noChangeShapeType="1"/>
              <a:stCxn id="62512" idx="6"/>
              <a:endCxn id="62511" idx="2"/>
            </p:cNvCxnSpPr>
            <p:nvPr/>
          </p:nvCxnSpPr>
          <p:spPr bwMode="auto">
            <a:xfrm>
              <a:off x="3547" y="2800"/>
              <a:ext cx="1685" cy="227"/>
            </a:xfrm>
            <a:prstGeom prst="straightConnector1">
              <a:avLst/>
            </a:prstGeom>
            <a:noFill/>
            <a:ln w="57150" cap="sq">
              <a:solidFill>
                <a:schemeClr val="tx1"/>
              </a:solidFill>
              <a:round/>
              <a:headEnd type="none" w="sm" len="sm"/>
              <a:tailEnd type="none" w="sm" len="sm"/>
            </a:ln>
          </p:spPr>
        </p:cxnSp>
        <p:cxnSp>
          <p:nvCxnSpPr>
            <p:cNvPr id="62521" name="AutoShape 68"/>
            <p:cNvCxnSpPr>
              <a:cxnSpLocks noChangeShapeType="1"/>
              <a:stCxn id="62507" idx="0"/>
              <a:endCxn id="62508" idx="4"/>
            </p:cNvCxnSpPr>
            <p:nvPr/>
          </p:nvCxnSpPr>
          <p:spPr bwMode="auto">
            <a:xfrm flipH="1" flipV="1">
              <a:off x="3380" y="742"/>
              <a:ext cx="804" cy="3166"/>
            </a:xfrm>
            <a:prstGeom prst="straightConnector1">
              <a:avLst/>
            </a:prstGeom>
            <a:noFill/>
            <a:ln w="57150" cap="sq">
              <a:solidFill>
                <a:schemeClr val="tx1"/>
              </a:solidFill>
              <a:round/>
              <a:headEnd type="none" w="sm" len="sm"/>
              <a:tailEnd type="none" w="sm" len="sm"/>
            </a:ln>
          </p:spPr>
        </p:cxnSp>
        <p:cxnSp>
          <p:nvCxnSpPr>
            <p:cNvPr id="62522" name="AutoShape 69"/>
            <p:cNvCxnSpPr>
              <a:cxnSpLocks noChangeShapeType="1"/>
              <a:stCxn id="62507" idx="6"/>
              <a:endCxn id="62503" idx="3"/>
            </p:cNvCxnSpPr>
            <p:nvPr/>
          </p:nvCxnSpPr>
          <p:spPr bwMode="auto">
            <a:xfrm flipV="1">
              <a:off x="4304" y="3416"/>
              <a:ext cx="385" cy="587"/>
            </a:xfrm>
            <a:prstGeom prst="straightConnector1">
              <a:avLst/>
            </a:prstGeom>
            <a:noFill/>
            <a:ln w="57150" cap="sq">
              <a:solidFill>
                <a:schemeClr val="tx1"/>
              </a:solidFill>
              <a:round/>
              <a:headEnd type="none" w="sm" len="sm"/>
              <a:tailEnd type="none" w="sm" len="sm"/>
            </a:ln>
          </p:spPr>
        </p:cxnSp>
        <p:cxnSp>
          <p:nvCxnSpPr>
            <p:cNvPr id="62523" name="AutoShape 70"/>
            <p:cNvCxnSpPr>
              <a:cxnSpLocks noChangeShapeType="1"/>
              <a:stCxn id="62506" idx="5"/>
              <a:endCxn id="62503" idx="2"/>
            </p:cNvCxnSpPr>
            <p:nvPr/>
          </p:nvCxnSpPr>
          <p:spPr bwMode="auto">
            <a:xfrm flipV="1">
              <a:off x="3513" y="3349"/>
              <a:ext cx="1141" cy="67"/>
            </a:xfrm>
            <a:prstGeom prst="straightConnector1">
              <a:avLst/>
            </a:prstGeom>
            <a:noFill/>
            <a:ln w="57150" cap="sq">
              <a:solidFill>
                <a:schemeClr val="tx1"/>
              </a:solidFill>
              <a:round/>
              <a:headEnd type="none" w="sm" len="sm"/>
              <a:tailEnd type="none" w="sm" len="sm"/>
            </a:ln>
          </p:spPr>
        </p:cxnSp>
        <p:cxnSp>
          <p:nvCxnSpPr>
            <p:cNvPr id="62524" name="AutoShape 71"/>
            <p:cNvCxnSpPr>
              <a:cxnSpLocks noChangeShapeType="1"/>
              <a:stCxn id="62503" idx="6"/>
              <a:endCxn id="62502" idx="2"/>
            </p:cNvCxnSpPr>
            <p:nvPr/>
          </p:nvCxnSpPr>
          <p:spPr bwMode="auto">
            <a:xfrm>
              <a:off x="4895" y="3349"/>
              <a:ext cx="337" cy="0"/>
            </a:xfrm>
            <a:prstGeom prst="straightConnector1">
              <a:avLst/>
            </a:prstGeom>
            <a:noFill/>
            <a:ln w="57150" cap="sq">
              <a:solidFill>
                <a:schemeClr val="tx1"/>
              </a:solidFill>
              <a:round/>
              <a:headEnd type="none" w="sm" len="sm"/>
              <a:tailEnd type="none" w="sm" len="sm"/>
            </a:ln>
          </p:spPr>
        </p:cxnSp>
        <p:cxnSp>
          <p:nvCxnSpPr>
            <p:cNvPr id="62525" name="AutoShape 72"/>
            <p:cNvCxnSpPr>
              <a:cxnSpLocks noChangeShapeType="1"/>
              <a:stCxn id="62505" idx="4"/>
              <a:endCxn id="62506" idx="0"/>
            </p:cNvCxnSpPr>
            <p:nvPr/>
          </p:nvCxnSpPr>
          <p:spPr bwMode="auto">
            <a:xfrm>
              <a:off x="3427" y="3122"/>
              <a:ext cx="0" cy="133"/>
            </a:xfrm>
            <a:prstGeom prst="straightConnector1">
              <a:avLst/>
            </a:prstGeom>
            <a:noFill/>
            <a:ln w="57150" cap="sq">
              <a:solidFill>
                <a:schemeClr val="tx1"/>
              </a:solidFill>
              <a:round/>
              <a:headEnd type="none" w="sm" len="sm"/>
              <a:tailEnd type="none" w="sm" len="sm"/>
            </a:ln>
          </p:spPr>
        </p:cxnSp>
        <p:cxnSp>
          <p:nvCxnSpPr>
            <p:cNvPr id="62526" name="AutoShape 73"/>
            <p:cNvCxnSpPr>
              <a:cxnSpLocks noChangeShapeType="1"/>
              <a:stCxn id="62512" idx="4"/>
              <a:endCxn id="62505" idx="0"/>
            </p:cNvCxnSpPr>
            <p:nvPr/>
          </p:nvCxnSpPr>
          <p:spPr bwMode="auto">
            <a:xfrm>
              <a:off x="3427" y="2894"/>
              <a:ext cx="0" cy="39"/>
            </a:xfrm>
            <a:prstGeom prst="straightConnector1">
              <a:avLst/>
            </a:prstGeom>
            <a:noFill/>
            <a:ln w="57150" cap="sq">
              <a:solidFill>
                <a:schemeClr val="tx1"/>
              </a:solidFill>
              <a:round/>
              <a:headEnd type="none" w="sm" len="sm"/>
              <a:tailEnd type="none" w="sm" len="sm"/>
            </a:ln>
          </p:spPr>
        </p:cxnSp>
        <p:cxnSp>
          <p:nvCxnSpPr>
            <p:cNvPr id="62527" name="AutoShape 74"/>
            <p:cNvCxnSpPr>
              <a:cxnSpLocks noChangeShapeType="1"/>
              <a:stCxn id="62505" idx="5"/>
              <a:endCxn id="62504" idx="1"/>
            </p:cNvCxnSpPr>
            <p:nvPr/>
          </p:nvCxnSpPr>
          <p:spPr bwMode="auto">
            <a:xfrm>
              <a:off x="3513" y="3094"/>
              <a:ext cx="190" cy="93"/>
            </a:xfrm>
            <a:prstGeom prst="straightConnector1">
              <a:avLst/>
            </a:prstGeom>
            <a:noFill/>
            <a:ln w="57150" cap="sq">
              <a:solidFill>
                <a:schemeClr val="tx1"/>
              </a:solidFill>
              <a:round/>
              <a:headEnd type="none" w="sm" len="sm"/>
              <a:tailEnd type="none" w="sm" len="sm"/>
            </a:ln>
          </p:spPr>
        </p:cxnSp>
        <p:cxnSp>
          <p:nvCxnSpPr>
            <p:cNvPr id="62528" name="AutoShape 75"/>
            <p:cNvCxnSpPr>
              <a:cxnSpLocks noChangeShapeType="1"/>
              <a:stCxn id="62504" idx="2"/>
              <a:endCxn id="62506" idx="6"/>
            </p:cNvCxnSpPr>
            <p:nvPr/>
          </p:nvCxnSpPr>
          <p:spPr bwMode="auto">
            <a:xfrm flipH="1">
              <a:off x="3547" y="3255"/>
              <a:ext cx="121" cy="94"/>
            </a:xfrm>
            <a:prstGeom prst="straightConnector1">
              <a:avLst/>
            </a:prstGeom>
            <a:noFill/>
            <a:ln w="57150" cap="sq">
              <a:solidFill>
                <a:schemeClr val="tx1"/>
              </a:solidFill>
              <a:round/>
              <a:headEnd type="none" w="sm" len="sm"/>
              <a:tailEnd type="none" w="sm" len="sm"/>
            </a:ln>
          </p:spPr>
        </p:cxnSp>
        <p:cxnSp>
          <p:nvCxnSpPr>
            <p:cNvPr id="62529" name="AutoShape 76"/>
            <p:cNvCxnSpPr>
              <a:cxnSpLocks noChangeShapeType="1"/>
              <a:stCxn id="62504" idx="7"/>
              <a:endCxn id="62510" idx="3"/>
            </p:cNvCxnSpPr>
            <p:nvPr/>
          </p:nvCxnSpPr>
          <p:spPr bwMode="auto">
            <a:xfrm flipV="1">
              <a:off x="3873" y="2772"/>
              <a:ext cx="1393" cy="415"/>
            </a:xfrm>
            <a:prstGeom prst="straightConnector1">
              <a:avLst/>
            </a:prstGeom>
            <a:noFill/>
            <a:ln w="57150" cap="sq">
              <a:solidFill>
                <a:schemeClr val="tx1"/>
              </a:solidFill>
              <a:round/>
              <a:headEnd type="none" w="sm" len="sm"/>
              <a:tailEnd type="none" w="sm" len="sm"/>
            </a:ln>
          </p:spPr>
        </p:cxnSp>
        <p:cxnSp>
          <p:nvCxnSpPr>
            <p:cNvPr id="62530" name="AutoShape 77"/>
            <p:cNvCxnSpPr>
              <a:cxnSpLocks noChangeShapeType="1"/>
              <a:stCxn id="62510" idx="4"/>
              <a:endCxn id="62511" idx="0"/>
            </p:cNvCxnSpPr>
            <p:nvPr/>
          </p:nvCxnSpPr>
          <p:spPr bwMode="auto">
            <a:xfrm>
              <a:off x="5352" y="2800"/>
              <a:ext cx="0" cy="133"/>
            </a:xfrm>
            <a:prstGeom prst="straightConnector1">
              <a:avLst/>
            </a:prstGeom>
            <a:noFill/>
            <a:ln w="57150" cap="sq">
              <a:solidFill>
                <a:schemeClr val="tx1"/>
              </a:solidFill>
              <a:round/>
              <a:headEnd type="none" w="sm" len="sm"/>
              <a:tailEnd type="none" w="sm" len="sm"/>
            </a:ln>
          </p:spPr>
        </p:cxnSp>
        <p:cxnSp>
          <p:nvCxnSpPr>
            <p:cNvPr id="62531" name="AutoShape 78"/>
            <p:cNvCxnSpPr>
              <a:cxnSpLocks noChangeShapeType="1"/>
              <a:stCxn id="62511" idx="4"/>
              <a:endCxn id="62502" idx="0"/>
            </p:cNvCxnSpPr>
            <p:nvPr/>
          </p:nvCxnSpPr>
          <p:spPr bwMode="auto">
            <a:xfrm>
              <a:off x="5352" y="3122"/>
              <a:ext cx="0" cy="133"/>
            </a:xfrm>
            <a:prstGeom prst="straightConnector1">
              <a:avLst/>
            </a:prstGeom>
            <a:noFill/>
            <a:ln w="57150" cap="sq">
              <a:solidFill>
                <a:schemeClr val="tx1"/>
              </a:solidFill>
              <a:round/>
              <a:headEnd type="none" w="sm" len="sm"/>
              <a:tailEnd type="none" w="sm" len="sm"/>
            </a:ln>
          </p:spPr>
        </p:cxnSp>
        <p:sp>
          <p:nvSpPr>
            <p:cNvPr id="62532" name="Oval 79"/>
            <p:cNvSpPr>
              <a:spLocks noChangeAspect="1" noChangeArrowheads="1"/>
            </p:cNvSpPr>
            <p:nvPr/>
          </p:nvSpPr>
          <p:spPr bwMode="auto">
            <a:xfrm>
              <a:off x="5472" y="838"/>
              <a:ext cx="240" cy="190"/>
            </a:xfrm>
            <a:prstGeom prst="ellipse">
              <a:avLst/>
            </a:prstGeom>
            <a:solidFill>
              <a:srgbClr val="FF0000"/>
            </a:solidFill>
            <a:ln w="12700" cap="sq">
              <a:solidFill>
                <a:schemeClr val="tx2"/>
              </a:solidFill>
              <a:round/>
              <a:headEnd type="none" w="sm" len="sm"/>
              <a:tailEnd type="none" w="sm" len="sm"/>
            </a:ln>
          </p:spPr>
          <p:txBody>
            <a:bodyPr lIns="274320" rIns="274320" anchor="ctr">
              <a:prstTxWarp prst="textNoShape">
                <a:avLst/>
              </a:prstTxWarp>
              <a:spAutoFit/>
            </a:bodyPr>
            <a:lstStyle/>
            <a:p>
              <a:endParaRPr lang="en-US"/>
            </a:p>
          </p:txBody>
        </p:sp>
        <p:cxnSp>
          <p:nvCxnSpPr>
            <p:cNvPr id="62533" name="AutoShape 80"/>
            <p:cNvCxnSpPr>
              <a:cxnSpLocks noChangeShapeType="1"/>
              <a:stCxn id="62532" idx="4"/>
              <a:endCxn id="62510" idx="0"/>
            </p:cNvCxnSpPr>
            <p:nvPr/>
          </p:nvCxnSpPr>
          <p:spPr bwMode="auto">
            <a:xfrm flipH="1">
              <a:off x="5352" y="1028"/>
              <a:ext cx="240" cy="1582"/>
            </a:xfrm>
            <a:prstGeom prst="straightConnector1">
              <a:avLst/>
            </a:prstGeom>
            <a:noFill/>
            <a:ln w="114300" cap="sq">
              <a:solidFill>
                <a:srgbClr val="FF0000"/>
              </a:solidFill>
              <a:round/>
              <a:headEnd type="none" w="sm" len="sm"/>
              <a:tailEnd type="none" w="sm" len="sm"/>
            </a:ln>
          </p:spPr>
        </p:cxnSp>
        <p:cxnSp>
          <p:nvCxnSpPr>
            <p:cNvPr id="62534" name="AutoShape 81"/>
            <p:cNvCxnSpPr>
              <a:cxnSpLocks noChangeShapeType="1"/>
              <a:stCxn id="62508" idx="6"/>
              <a:endCxn id="62532" idx="2"/>
            </p:cNvCxnSpPr>
            <p:nvPr/>
          </p:nvCxnSpPr>
          <p:spPr bwMode="auto">
            <a:xfrm>
              <a:off x="3500" y="648"/>
              <a:ext cx="1972" cy="285"/>
            </a:xfrm>
            <a:prstGeom prst="straightConnector1">
              <a:avLst/>
            </a:prstGeom>
            <a:noFill/>
            <a:ln w="114300" cap="sq">
              <a:solidFill>
                <a:srgbClr val="FF0000"/>
              </a:solidFill>
              <a:round/>
              <a:headEnd type="none" w="sm" len="sm"/>
              <a:tailEnd type="none" w="sm" len="sm"/>
            </a:ln>
          </p:spPr>
        </p:cxnSp>
        <p:sp>
          <p:nvSpPr>
            <p:cNvPr id="62535" name="Text Box 82"/>
            <p:cNvSpPr txBox="1">
              <a:spLocks noChangeArrowheads="1"/>
            </p:cNvSpPr>
            <p:nvPr/>
          </p:nvSpPr>
          <p:spPr bwMode="auto">
            <a:xfrm>
              <a:off x="2208" y="576"/>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2536" name="Text Box 83"/>
            <p:cNvSpPr txBox="1">
              <a:spLocks noChangeArrowheads="1"/>
            </p:cNvSpPr>
            <p:nvPr/>
          </p:nvSpPr>
          <p:spPr bwMode="auto">
            <a:xfrm>
              <a:off x="4184" y="34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2537" name="Text Box 84"/>
            <p:cNvSpPr txBox="1">
              <a:spLocks noChangeArrowheads="1"/>
            </p:cNvSpPr>
            <p:nvPr/>
          </p:nvSpPr>
          <p:spPr bwMode="auto">
            <a:xfrm>
              <a:off x="5328" y="49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sp>
        <p:nvSpPr>
          <p:cNvPr id="62468" name="Rectangle 85"/>
          <p:cNvSpPr>
            <a:spLocks noChangeArrowheads="1"/>
          </p:cNvSpPr>
          <p:nvPr/>
        </p:nvSpPr>
        <p:spPr bwMode="auto">
          <a:xfrm>
            <a:off x="1462088" y="965200"/>
            <a:ext cx="1395412" cy="1581150"/>
          </a:xfrm>
          <a:prstGeom prst="rect">
            <a:avLst/>
          </a:prstGeom>
          <a:noFill/>
          <a:ln w="76200">
            <a:solidFill>
              <a:srgbClr val="FF0000"/>
            </a:solidFill>
            <a:miter lim="800000"/>
            <a:headEnd/>
            <a:tailEnd/>
          </a:ln>
        </p:spPr>
        <p:txBody>
          <a:bodyPr anchor="ctr">
            <a:prstTxWarp prst="textNoShape">
              <a:avLst/>
            </a:prstTxWarp>
            <a:spAutoFit/>
          </a:bodyPr>
          <a:lstStyle/>
          <a:p>
            <a:endParaRPr lang="en-US"/>
          </a:p>
        </p:txBody>
      </p:sp>
    </p:spTree>
  </p:cSld>
  <p:clrMapOvr>
    <a:masterClrMapping/>
  </p:clrMapOvr>
  <p:transition spd="med">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63490" name="Group 2"/>
          <p:cNvGrpSpPr>
            <a:grpSpLocks/>
          </p:cNvGrpSpPr>
          <p:nvPr/>
        </p:nvGrpSpPr>
        <p:grpSpPr bwMode="auto">
          <a:xfrm>
            <a:off x="304800" y="50800"/>
            <a:ext cx="2374900" cy="4243388"/>
            <a:chOff x="192" y="32"/>
            <a:chExt cx="1496" cy="2673"/>
          </a:xfrm>
        </p:grpSpPr>
        <p:sp>
          <p:nvSpPr>
            <p:cNvPr id="63563" name="AutoShape 3"/>
            <p:cNvSpPr>
              <a:spLocks noChangeArrowheads="1"/>
            </p:cNvSpPr>
            <p:nvPr/>
          </p:nvSpPr>
          <p:spPr bwMode="auto">
            <a:xfrm rot="5400000" flipV="1">
              <a:off x="263" y="815"/>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sp>
          <p:nvSpPr>
            <p:cNvPr id="63564" name="AutoShape 4"/>
            <p:cNvSpPr>
              <a:spLocks noChangeArrowheads="1"/>
            </p:cNvSpPr>
            <p:nvPr/>
          </p:nvSpPr>
          <p:spPr bwMode="auto">
            <a:xfrm rot="5400000" flipV="1">
              <a:off x="757" y="1817"/>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cxnSp>
          <p:nvCxnSpPr>
            <p:cNvPr id="63565" name="AutoShape 5"/>
            <p:cNvCxnSpPr>
              <a:cxnSpLocks noChangeShapeType="1"/>
              <a:stCxn id="63563" idx="3"/>
              <a:endCxn id="63564" idx="1"/>
            </p:cNvCxnSpPr>
            <p:nvPr/>
          </p:nvCxnSpPr>
          <p:spPr bwMode="auto">
            <a:xfrm>
              <a:off x="582" y="1393"/>
              <a:ext cx="494" cy="339"/>
            </a:xfrm>
            <a:prstGeom prst="straightConnector1">
              <a:avLst/>
            </a:prstGeom>
            <a:noFill/>
            <a:ln w="57150" cap="sq">
              <a:solidFill>
                <a:schemeClr val="tx1"/>
              </a:solidFill>
              <a:round/>
              <a:headEnd type="none" w="sm" len="sm"/>
              <a:tailEnd type="triangle" w="med" len="med"/>
            </a:ln>
          </p:spPr>
        </p:cxnSp>
        <p:sp>
          <p:nvSpPr>
            <p:cNvPr id="63566" name="Line 6"/>
            <p:cNvSpPr>
              <a:spLocks noChangeShapeType="1"/>
            </p:cNvSpPr>
            <p:nvPr/>
          </p:nvSpPr>
          <p:spPr bwMode="auto">
            <a:xfrm>
              <a:off x="1076" y="2384"/>
              <a:ext cx="0" cy="321"/>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3567" name="Line 7"/>
            <p:cNvSpPr>
              <a:spLocks noChangeShapeType="1"/>
            </p:cNvSpPr>
            <p:nvPr/>
          </p:nvSpPr>
          <p:spPr bwMode="auto">
            <a:xfrm>
              <a:off x="448" y="439"/>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3568" name="Line 8"/>
            <p:cNvSpPr>
              <a:spLocks noChangeShapeType="1"/>
            </p:cNvSpPr>
            <p:nvPr/>
          </p:nvSpPr>
          <p:spPr bwMode="auto">
            <a:xfrm>
              <a:off x="696" y="447"/>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3569" name="Line 9"/>
            <p:cNvSpPr>
              <a:spLocks noChangeShapeType="1"/>
            </p:cNvSpPr>
            <p:nvPr/>
          </p:nvSpPr>
          <p:spPr bwMode="auto">
            <a:xfrm>
              <a:off x="1359" y="468"/>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3570" name="AutoShape 10"/>
            <p:cNvSpPr>
              <a:spLocks noChangeArrowheads="1"/>
            </p:cNvSpPr>
            <p:nvPr/>
          </p:nvSpPr>
          <p:spPr bwMode="auto">
            <a:xfrm rot="5400000" flipV="1">
              <a:off x="1031" y="751"/>
              <a:ext cx="640" cy="67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dirty="0"/>
                <a:t>NOT</a:t>
              </a:r>
            </a:p>
          </p:txBody>
        </p:sp>
        <p:cxnSp>
          <p:nvCxnSpPr>
            <p:cNvPr id="63571" name="AutoShape 11"/>
            <p:cNvCxnSpPr>
              <a:cxnSpLocks noChangeShapeType="1"/>
              <a:stCxn id="63570" idx="3"/>
              <a:endCxn id="63564" idx="1"/>
            </p:cNvCxnSpPr>
            <p:nvPr/>
          </p:nvCxnSpPr>
          <p:spPr bwMode="auto">
            <a:xfrm flipH="1">
              <a:off x="1076" y="1420"/>
              <a:ext cx="274" cy="312"/>
            </a:xfrm>
            <a:prstGeom prst="straightConnector1">
              <a:avLst/>
            </a:prstGeom>
            <a:noFill/>
            <a:ln w="57150" cap="sq">
              <a:solidFill>
                <a:schemeClr val="tx1"/>
              </a:solidFill>
              <a:round/>
              <a:headEnd type="none" w="sm" len="sm"/>
              <a:tailEnd type="triangle" w="med" len="med"/>
            </a:ln>
          </p:spPr>
        </p:cxnSp>
        <p:sp>
          <p:nvSpPr>
            <p:cNvPr id="63572" name="Text Box 12"/>
            <p:cNvSpPr txBox="1">
              <a:spLocks noChangeArrowheads="1"/>
            </p:cNvSpPr>
            <p:nvPr/>
          </p:nvSpPr>
          <p:spPr bwMode="auto">
            <a:xfrm>
              <a:off x="19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3573" name="Text Box 13"/>
            <p:cNvSpPr txBox="1">
              <a:spLocks noChangeArrowheads="1"/>
            </p:cNvSpPr>
            <p:nvPr/>
          </p:nvSpPr>
          <p:spPr bwMode="auto">
            <a:xfrm>
              <a:off x="47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3574" name="Text Box 14"/>
            <p:cNvSpPr txBox="1">
              <a:spLocks noChangeArrowheads="1"/>
            </p:cNvSpPr>
            <p:nvPr/>
          </p:nvSpPr>
          <p:spPr bwMode="auto">
            <a:xfrm>
              <a:off x="1120"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grpSp>
        <p:nvGrpSpPr>
          <p:cNvPr id="63491" name="Group 15"/>
          <p:cNvGrpSpPr>
            <a:grpSpLocks/>
          </p:cNvGrpSpPr>
          <p:nvPr/>
        </p:nvGrpSpPr>
        <p:grpSpPr bwMode="auto">
          <a:xfrm>
            <a:off x="3251200" y="457200"/>
            <a:ext cx="5638800" cy="6048375"/>
            <a:chOff x="2208" y="288"/>
            <a:chExt cx="3552" cy="3810"/>
          </a:xfrm>
        </p:grpSpPr>
        <p:sp>
          <p:nvSpPr>
            <p:cNvPr id="63494" name="Oval 16"/>
            <p:cNvSpPr>
              <a:spLocks noChangeAspect="1" noChangeArrowheads="1"/>
            </p:cNvSpPr>
            <p:nvPr/>
          </p:nvSpPr>
          <p:spPr bwMode="auto">
            <a:xfrm>
              <a:off x="3500"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495" name="Oval 17"/>
            <p:cNvSpPr>
              <a:spLocks noChangeAspect="1" noChangeArrowheads="1"/>
            </p:cNvSpPr>
            <p:nvPr/>
          </p:nvSpPr>
          <p:spPr bwMode="auto">
            <a:xfrm>
              <a:off x="4270"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496" name="Oval 18"/>
            <p:cNvSpPr>
              <a:spLocks noChangeAspect="1" noChangeArrowheads="1"/>
            </p:cNvSpPr>
            <p:nvPr/>
          </p:nvSpPr>
          <p:spPr bwMode="auto">
            <a:xfrm>
              <a:off x="3692" y="148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497" name="Oval 19"/>
            <p:cNvSpPr>
              <a:spLocks noChangeAspect="1" noChangeArrowheads="1"/>
            </p:cNvSpPr>
            <p:nvPr/>
          </p:nvSpPr>
          <p:spPr bwMode="auto">
            <a:xfrm>
              <a:off x="2706" y="1388"/>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498" name="Oval 20"/>
            <p:cNvSpPr>
              <a:spLocks noChangeAspect="1" noChangeArrowheads="1"/>
            </p:cNvSpPr>
            <p:nvPr/>
          </p:nvSpPr>
          <p:spPr bwMode="auto">
            <a:xfrm>
              <a:off x="2345"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499" name="Oval 21"/>
            <p:cNvSpPr>
              <a:spLocks noChangeAspect="1" noChangeArrowheads="1"/>
            </p:cNvSpPr>
            <p:nvPr/>
          </p:nvSpPr>
          <p:spPr bwMode="auto">
            <a:xfrm>
              <a:off x="2345"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00" name="Oval 22"/>
            <p:cNvSpPr>
              <a:spLocks noChangeAspect="1" noChangeArrowheads="1"/>
            </p:cNvSpPr>
            <p:nvPr/>
          </p:nvSpPr>
          <p:spPr bwMode="auto">
            <a:xfrm>
              <a:off x="3345" y="2705"/>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01" name="Oval 23"/>
            <p:cNvSpPr>
              <a:spLocks noChangeAspect="1" noChangeArrowheads="1"/>
            </p:cNvSpPr>
            <p:nvPr/>
          </p:nvSpPr>
          <p:spPr bwMode="auto">
            <a:xfrm>
              <a:off x="3259" y="57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02" name="Oval 24"/>
            <p:cNvSpPr>
              <a:spLocks noChangeAspect="1" noChangeArrowheads="1"/>
            </p:cNvSpPr>
            <p:nvPr/>
          </p:nvSpPr>
          <p:spPr bwMode="auto">
            <a:xfrm>
              <a:off x="2995"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03" name="Oval 25"/>
            <p:cNvSpPr>
              <a:spLocks noChangeAspect="1" noChangeArrowheads="1"/>
            </p:cNvSpPr>
            <p:nvPr/>
          </p:nvSpPr>
          <p:spPr bwMode="auto">
            <a:xfrm>
              <a:off x="4270" y="83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04" name="Oval 26"/>
            <p:cNvSpPr>
              <a:spLocks noChangeAspect="1" noChangeArrowheads="1"/>
            </p:cNvSpPr>
            <p:nvPr/>
          </p:nvSpPr>
          <p:spPr bwMode="auto">
            <a:xfrm>
              <a:off x="4270"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05" name="Oval 27"/>
            <p:cNvSpPr>
              <a:spLocks noChangeAspect="1" noChangeArrowheads="1"/>
            </p:cNvSpPr>
            <p:nvPr/>
          </p:nvSpPr>
          <p:spPr bwMode="auto">
            <a:xfrm>
              <a:off x="2345" y="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3506" name="AutoShape 28"/>
            <p:cNvCxnSpPr>
              <a:cxnSpLocks noChangeShapeType="1"/>
              <a:stCxn id="63502" idx="6"/>
              <a:endCxn id="63494" idx="2"/>
            </p:cNvCxnSpPr>
            <p:nvPr/>
          </p:nvCxnSpPr>
          <p:spPr bwMode="auto">
            <a:xfrm>
              <a:off x="3235" y="403"/>
              <a:ext cx="265" cy="0"/>
            </a:xfrm>
            <a:prstGeom prst="straightConnector1">
              <a:avLst/>
            </a:prstGeom>
            <a:noFill/>
            <a:ln w="57150" cap="sq">
              <a:solidFill>
                <a:schemeClr val="tx1"/>
              </a:solidFill>
              <a:round/>
              <a:headEnd type="none" w="sm" len="sm"/>
              <a:tailEnd type="none" w="sm" len="sm"/>
            </a:ln>
          </p:spPr>
        </p:cxnSp>
        <p:cxnSp>
          <p:nvCxnSpPr>
            <p:cNvPr id="63507" name="AutoShape 29"/>
            <p:cNvCxnSpPr>
              <a:cxnSpLocks noChangeShapeType="1"/>
              <a:stCxn id="63494" idx="3"/>
              <a:endCxn id="63501" idx="7"/>
            </p:cNvCxnSpPr>
            <p:nvPr/>
          </p:nvCxnSpPr>
          <p:spPr bwMode="auto">
            <a:xfrm flipH="1">
              <a:off x="3465" y="470"/>
              <a:ext cx="69" cy="131"/>
            </a:xfrm>
            <a:prstGeom prst="straightConnector1">
              <a:avLst/>
            </a:prstGeom>
            <a:noFill/>
            <a:ln w="57150" cap="sq">
              <a:solidFill>
                <a:schemeClr val="tx1"/>
              </a:solidFill>
              <a:round/>
              <a:headEnd type="none" w="sm" len="sm"/>
              <a:tailEnd type="none" w="sm" len="sm"/>
            </a:ln>
          </p:spPr>
        </p:cxnSp>
        <p:cxnSp>
          <p:nvCxnSpPr>
            <p:cNvPr id="63508" name="AutoShape 30"/>
            <p:cNvCxnSpPr>
              <a:cxnSpLocks noChangeShapeType="1"/>
              <a:stCxn id="63502" idx="5"/>
              <a:endCxn id="63501" idx="1"/>
            </p:cNvCxnSpPr>
            <p:nvPr/>
          </p:nvCxnSpPr>
          <p:spPr bwMode="auto">
            <a:xfrm>
              <a:off x="3200" y="470"/>
              <a:ext cx="94" cy="131"/>
            </a:xfrm>
            <a:prstGeom prst="straightConnector1">
              <a:avLst/>
            </a:prstGeom>
            <a:noFill/>
            <a:ln w="57150" cap="sq">
              <a:solidFill>
                <a:schemeClr val="tx1"/>
              </a:solidFill>
              <a:round/>
              <a:headEnd type="none" w="sm" len="sm"/>
              <a:tailEnd type="none" w="sm" len="sm"/>
            </a:ln>
          </p:spPr>
        </p:cxnSp>
        <p:cxnSp>
          <p:nvCxnSpPr>
            <p:cNvPr id="63509" name="AutoShape 31"/>
            <p:cNvCxnSpPr>
              <a:cxnSpLocks noChangeShapeType="1"/>
              <a:stCxn id="63494" idx="5"/>
              <a:endCxn id="63504" idx="1"/>
            </p:cNvCxnSpPr>
            <p:nvPr/>
          </p:nvCxnSpPr>
          <p:spPr bwMode="auto">
            <a:xfrm>
              <a:off x="3705" y="470"/>
              <a:ext cx="599" cy="718"/>
            </a:xfrm>
            <a:prstGeom prst="straightConnector1">
              <a:avLst/>
            </a:prstGeom>
            <a:noFill/>
            <a:ln w="57150" cap="sq">
              <a:solidFill>
                <a:schemeClr val="tx1"/>
              </a:solidFill>
              <a:round/>
              <a:headEnd type="none" w="sm" len="sm"/>
              <a:tailEnd type="none" w="sm" len="sm"/>
            </a:ln>
          </p:spPr>
        </p:cxnSp>
        <p:cxnSp>
          <p:nvCxnSpPr>
            <p:cNvPr id="63510" name="AutoShape 32"/>
            <p:cNvCxnSpPr>
              <a:cxnSpLocks noChangeShapeType="1"/>
              <a:stCxn id="63494" idx="4"/>
              <a:endCxn id="63495" idx="1"/>
            </p:cNvCxnSpPr>
            <p:nvPr/>
          </p:nvCxnSpPr>
          <p:spPr bwMode="auto">
            <a:xfrm>
              <a:off x="3620" y="498"/>
              <a:ext cx="684" cy="1012"/>
            </a:xfrm>
            <a:prstGeom prst="straightConnector1">
              <a:avLst/>
            </a:prstGeom>
            <a:noFill/>
            <a:ln w="57150" cap="sq">
              <a:solidFill>
                <a:schemeClr val="tx1"/>
              </a:solidFill>
              <a:round/>
              <a:headEnd type="none" w="sm" len="sm"/>
              <a:tailEnd type="none" w="sm" len="sm"/>
            </a:ln>
          </p:spPr>
        </p:cxnSp>
        <p:cxnSp>
          <p:nvCxnSpPr>
            <p:cNvPr id="63511" name="AutoShape 33"/>
            <p:cNvCxnSpPr>
              <a:cxnSpLocks noChangeShapeType="1"/>
              <a:stCxn id="63501" idx="5"/>
              <a:endCxn id="63496" idx="1"/>
            </p:cNvCxnSpPr>
            <p:nvPr/>
          </p:nvCxnSpPr>
          <p:spPr bwMode="auto">
            <a:xfrm>
              <a:off x="3465" y="735"/>
              <a:ext cx="262" cy="775"/>
            </a:xfrm>
            <a:prstGeom prst="straightConnector1">
              <a:avLst/>
            </a:prstGeom>
            <a:noFill/>
            <a:ln w="57150" cap="sq">
              <a:solidFill>
                <a:schemeClr val="tx1"/>
              </a:solidFill>
              <a:round/>
              <a:headEnd type="none" w="sm" len="sm"/>
              <a:tailEnd type="none" w="sm" len="sm"/>
            </a:ln>
          </p:spPr>
        </p:cxnSp>
        <p:cxnSp>
          <p:nvCxnSpPr>
            <p:cNvPr id="63512" name="AutoShape 34"/>
            <p:cNvCxnSpPr>
              <a:cxnSpLocks noChangeShapeType="1"/>
              <a:stCxn id="63505" idx="7"/>
              <a:endCxn id="63501" idx="2"/>
            </p:cNvCxnSpPr>
            <p:nvPr/>
          </p:nvCxnSpPr>
          <p:spPr bwMode="auto">
            <a:xfrm flipV="1">
              <a:off x="2551" y="668"/>
              <a:ext cx="708" cy="293"/>
            </a:xfrm>
            <a:prstGeom prst="straightConnector1">
              <a:avLst/>
            </a:prstGeom>
            <a:noFill/>
            <a:ln w="57150" cap="sq">
              <a:solidFill>
                <a:schemeClr val="tx1"/>
              </a:solidFill>
              <a:round/>
              <a:headEnd type="none" w="sm" len="sm"/>
              <a:tailEnd type="none" w="sm" len="sm"/>
            </a:ln>
          </p:spPr>
        </p:cxnSp>
        <p:cxnSp>
          <p:nvCxnSpPr>
            <p:cNvPr id="63513" name="AutoShape 35"/>
            <p:cNvCxnSpPr>
              <a:cxnSpLocks noChangeShapeType="1"/>
              <a:stCxn id="63501" idx="6"/>
              <a:endCxn id="63503" idx="2"/>
            </p:cNvCxnSpPr>
            <p:nvPr/>
          </p:nvCxnSpPr>
          <p:spPr bwMode="auto">
            <a:xfrm>
              <a:off x="3500" y="668"/>
              <a:ext cx="770" cy="265"/>
            </a:xfrm>
            <a:prstGeom prst="straightConnector1">
              <a:avLst/>
            </a:prstGeom>
            <a:noFill/>
            <a:ln w="57150" cap="sq">
              <a:solidFill>
                <a:schemeClr val="tx1"/>
              </a:solidFill>
              <a:round/>
              <a:headEnd type="none" w="sm" len="sm"/>
              <a:tailEnd type="none" w="sm" len="sm"/>
            </a:ln>
          </p:spPr>
        </p:cxnSp>
        <p:cxnSp>
          <p:nvCxnSpPr>
            <p:cNvPr id="63514" name="AutoShape 36"/>
            <p:cNvCxnSpPr>
              <a:cxnSpLocks noChangeShapeType="1"/>
              <a:stCxn id="63505" idx="6"/>
              <a:endCxn id="63504" idx="2"/>
            </p:cNvCxnSpPr>
            <p:nvPr/>
          </p:nvCxnSpPr>
          <p:spPr bwMode="auto">
            <a:xfrm>
              <a:off x="2585" y="1028"/>
              <a:ext cx="1685" cy="227"/>
            </a:xfrm>
            <a:prstGeom prst="straightConnector1">
              <a:avLst/>
            </a:prstGeom>
            <a:noFill/>
            <a:ln w="57150" cap="sq">
              <a:solidFill>
                <a:schemeClr val="tx1"/>
              </a:solidFill>
              <a:round/>
              <a:headEnd type="none" w="sm" len="sm"/>
              <a:tailEnd type="none" w="sm" len="sm"/>
            </a:ln>
          </p:spPr>
        </p:cxnSp>
        <p:cxnSp>
          <p:nvCxnSpPr>
            <p:cNvPr id="63515" name="AutoShape 37"/>
            <p:cNvCxnSpPr>
              <a:cxnSpLocks noChangeShapeType="1"/>
              <a:stCxn id="63500" idx="0"/>
              <a:endCxn id="63501" idx="4"/>
            </p:cNvCxnSpPr>
            <p:nvPr/>
          </p:nvCxnSpPr>
          <p:spPr bwMode="auto">
            <a:xfrm flipH="1" flipV="1">
              <a:off x="3380" y="762"/>
              <a:ext cx="85" cy="1943"/>
            </a:xfrm>
            <a:prstGeom prst="straightConnector1">
              <a:avLst/>
            </a:prstGeom>
            <a:noFill/>
            <a:ln w="57150" cap="sq">
              <a:solidFill>
                <a:schemeClr val="tx1"/>
              </a:solidFill>
              <a:round/>
              <a:headEnd type="none" w="sm" len="sm"/>
              <a:tailEnd type="none" w="sm" len="sm"/>
            </a:ln>
          </p:spPr>
        </p:cxnSp>
        <p:cxnSp>
          <p:nvCxnSpPr>
            <p:cNvPr id="63516" name="AutoShape 38"/>
            <p:cNvCxnSpPr>
              <a:cxnSpLocks noChangeShapeType="1"/>
              <a:stCxn id="63500" idx="6"/>
              <a:endCxn id="63496" idx="3"/>
            </p:cNvCxnSpPr>
            <p:nvPr/>
          </p:nvCxnSpPr>
          <p:spPr bwMode="auto">
            <a:xfrm flipV="1">
              <a:off x="3585" y="1644"/>
              <a:ext cx="142" cy="1156"/>
            </a:xfrm>
            <a:prstGeom prst="straightConnector1">
              <a:avLst/>
            </a:prstGeom>
            <a:noFill/>
            <a:ln w="57150" cap="sq">
              <a:solidFill>
                <a:schemeClr val="tx1"/>
              </a:solidFill>
              <a:round/>
              <a:headEnd type="none" w="sm" len="sm"/>
              <a:tailEnd type="none" w="sm" len="sm"/>
            </a:ln>
          </p:spPr>
        </p:cxnSp>
        <p:cxnSp>
          <p:nvCxnSpPr>
            <p:cNvPr id="63517" name="AutoShape 39"/>
            <p:cNvCxnSpPr>
              <a:cxnSpLocks noChangeShapeType="1"/>
              <a:stCxn id="63499" idx="5"/>
              <a:endCxn id="63496" idx="2"/>
            </p:cNvCxnSpPr>
            <p:nvPr/>
          </p:nvCxnSpPr>
          <p:spPr bwMode="auto">
            <a:xfrm flipV="1">
              <a:off x="2551" y="1577"/>
              <a:ext cx="1141" cy="67"/>
            </a:xfrm>
            <a:prstGeom prst="straightConnector1">
              <a:avLst/>
            </a:prstGeom>
            <a:noFill/>
            <a:ln w="57150" cap="sq">
              <a:solidFill>
                <a:schemeClr val="tx1"/>
              </a:solidFill>
              <a:round/>
              <a:headEnd type="none" w="sm" len="sm"/>
              <a:tailEnd type="none" w="sm" len="sm"/>
            </a:ln>
          </p:spPr>
        </p:cxnSp>
        <p:cxnSp>
          <p:nvCxnSpPr>
            <p:cNvPr id="63518" name="AutoShape 40"/>
            <p:cNvCxnSpPr>
              <a:cxnSpLocks noChangeShapeType="1"/>
              <a:stCxn id="63496" idx="6"/>
              <a:endCxn id="63495" idx="2"/>
            </p:cNvCxnSpPr>
            <p:nvPr/>
          </p:nvCxnSpPr>
          <p:spPr bwMode="auto">
            <a:xfrm>
              <a:off x="3933" y="1577"/>
              <a:ext cx="337" cy="0"/>
            </a:xfrm>
            <a:prstGeom prst="straightConnector1">
              <a:avLst/>
            </a:prstGeom>
            <a:noFill/>
            <a:ln w="57150" cap="sq">
              <a:solidFill>
                <a:schemeClr val="tx1"/>
              </a:solidFill>
              <a:round/>
              <a:headEnd type="none" w="sm" len="sm"/>
              <a:tailEnd type="none" w="sm" len="sm"/>
            </a:ln>
          </p:spPr>
        </p:cxnSp>
        <p:cxnSp>
          <p:nvCxnSpPr>
            <p:cNvPr id="63519" name="AutoShape 41"/>
            <p:cNvCxnSpPr>
              <a:cxnSpLocks noChangeShapeType="1"/>
              <a:stCxn id="63498" idx="4"/>
              <a:endCxn id="63499" idx="0"/>
            </p:cNvCxnSpPr>
            <p:nvPr/>
          </p:nvCxnSpPr>
          <p:spPr bwMode="auto">
            <a:xfrm>
              <a:off x="2465" y="1350"/>
              <a:ext cx="0" cy="133"/>
            </a:xfrm>
            <a:prstGeom prst="straightConnector1">
              <a:avLst/>
            </a:prstGeom>
            <a:noFill/>
            <a:ln w="57150" cap="sq">
              <a:solidFill>
                <a:schemeClr val="tx1"/>
              </a:solidFill>
              <a:round/>
              <a:headEnd type="none" w="sm" len="sm"/>
              <a:tailEnd type="none" w="sm" len="sm"/>
            </a:ln>
          </p:spPr>
        </p:cxnSp>
        <p:cxnSp>
          <p:nvCxnSpPr>
            <p:cNvPr id="63520" name="AutoShape 42"/>
            <p:cNvCxnSpPr>
              <a:cxnSpLocks noChangeShapeType="1"/>
              <a:stCxn id="63505" idx="4"/>
              <a:endCxn id="63498" idx="0"/>
            </p:cNvCxnSpPr>
            <p:nvPr/>
          </p:nvCxnSpPr>
          <p:spPr bwMode="auto">
            <a:xfrm>
              <a:off x="2465" y="1122"/>
              <a:ext cx="0" cy="39"/>
            </a:xfrm>
            <a:prstGeom prst="straightConnector1">
              <a:avLst/>
            </a:prstGeom>
            <a:noFill/>
            <a:ln w="57150" cap="sq">
              <a:solidFill>
                <a:schemeClr val="tx1"/>
              </a:solidFill>
              <a:round/>
              <a:headEnd type="none" w="sm" len="sm"/>
              <a:tailEnd type="none" w="sm" len="sm"/>
            </a:ln>
          </p:spPr>
        </p:cxnSp>
        <p:cxnSp>
          <p:nvCxnSpPr>
            <p:cNvPr id="63521" name="AutoShape 43"/>
            <p:cNvCxnSpPr>
              <a:cxnSpLocks noChangeShapeType="1"/>
              <a:stCxn id="63498" idx="5"/>
              <a:endCxn id="63497" idx="1"/>
            </p:cNvCxnSpPr>
            <p:nvPr/>
          </p:nvCxnSpPr>
          <p:spPr bwMode="auto">
            <a:xfrm>
              <a:off x="2551" y="1322"/>
              <a:ext cx="190" cy="93"/>
            </a:xfrm>
            <a:prstGeom prst="straightConnector1">
              <a:avLst/>
            </a:prstGeom>
            <a:noFill/>
            <a:ln w="57150" cap="sq">
              <a:solidFill>
                <a:schemeClr val="tx1"/>
              </a:solidFill>
              <a:round/>
              <a:headEnd type="none" w="sm" len="sm"/>
              <a:tailEnd type="none" w="sm" len="sm"/>
            </a:ln>
          </p:spPr>
        </p:cxnSp>
        <p:cxnSp>
          <p:nvCxnSpPr>
            <p:cNvPr id="63522" name="AutoShape 44"/>
            <p:cNvCxnSpPr>
              <a:cxnSpLocks noChangeShapeType="1"/>
              <a:stCxn id="63497" idx="2"/>
              <a:endCxn id="63499" idx="6"/>
            </p:cNvCxnSpPr>
            <p:nvPr/>
          </p:nvCxnSpPr>
          <p:spPr bwMode="auto">
            <a:xfrm flipH="1">
              <a:off x="2585" y="1483"/>
              <a:ext cx="121" cy="94"/>
            </a:xfrm>
            <a:prstGeom prst="straightConnector1">
              <a:avLst/>
            </a:prstGeom>
            <a:noFill/>
            <a:ln w="57150" cap="sq">
              <a:solidFill>
                <a:schemeClr val="tx1"/>
              </a:solidFill>
              <a:round/>
              <a:headEnd type="none" w="sm" len="sm"/>
              <a:tailEnd type="none" w="sm" len="sm"/>
            </a:ln>
          </p:spPr>
        </p:cxnSp>
        <p:cxnSp>
          <p:nvCxnSpPr>
            <p:cNvPr id="63523" name="AutoShape 45"/>
            <p:cNvCxnSpPr>
              <a:cxnSpLocks noChangeShapeType="1"/>
              <a:stCxn id="63497" idx="7"/>
              <a:endCxn id="63503" idx="3"/>
            </p:cNvCxnSpPr>
            <p:nvPr/>
          </p:nvCxnSpPr>
          <p:spPr bwMode="auto">
            <a:xfrm flipV="1">
              <a:off x="2911" y="1000"/>
              <a:ext cx="1393" cy="415"/>
            </a:xfrm>
            <a:prstGeom prst="straightConnector1">
              <a:avLst/>
            </a:prstGeom>
            <a:noFill/>
            <a:ln w="57150" cap="sq">
              <a:solidFill>
                <a:schemeClr val="tx1"/>
              </a:solidFill>
              <a:round/>
              <a:headEnd type="none" w="sm" len="sm"/>
              <a:tailEnd type="none" w="sm" len="sm"/>
            </a:ln>
          </p:spPr>
        </p:cxnSp>
        <p:cxnSp>
          <p:nvCxnSpPr>
            <p:cNvPr id="63524" name="AutoShape 46"/>
            <p:cNvCxnSpPr>
              <a:cxnSpLocks noChangeShapeType="1"/>
              <a:stCxn id="63503" idx="4"/>
              <a:endCxn id="63504" idx="0"/>
            </p:cNvCxnSpPr>
            <p:nvPr/>
          </p:nvCxnSpPr>
          <p:spPr bwMode="auto">
            <a:xfrm>
              <a:off x="4390" y="1028"/>
              <a:ext cx="0" cy="133"/>
            </a:xfrm>
            <a:prstGeom prst="straightConnector1">
              <a:avLst/>
            </a:prstGeom>
            <a:noFill/>
            <a:ln w="57150" cap="sq">
              <a:solidFill>
                <a:schemeClr val="tx1"/>
              </a:solidFill>
              <a:round/>
              <a:headEnd type="none" w="sm" len="sm"/>
              <a:tailEnd type="none" w="sm" len="sm"/>
            </a:ln>
          </p:spPr>
        </p:cxnSp>
        <p:cxnSp>
          <p:nvCxnSpPr>
            <p:cNvPr id="63525" name="AutoShape 47"/>
            <p:cNvCxnSpPr>
              <a:cxnSpLocks noChangeShapeType="1"/>
              <a:stCxn id="63504" idx="4"/>
              <a:endCxn id="63495" idx="0"/>
            </p:cNvCxnSpPr>
            <p:nvPr/>
          </p:nvCxnSpPr>
          <p:spPr bwMode="auto">
            <a:xfrm>
              <a:off x="4390" y="1350"/>
              <a:ext cx="0" cy="133"/>
            </a:xfrm>
            <a:prstGeom prst="straightConnector1">
              <a:avLst/>
            </a:prstGeom>
            <a:noFill/>
            <a:ln w="57150" cap="sq">
              <a:solidFill>
                <a:schemeClr val="tx1"/>
              </a:solidFill>
              <a:round/>
              <a:headEnd type="none" w="sm" len="sm"/>
              <a:tailEnd type="none" w="sm" len="sm"/>
            </a:ln>
          </p:spPr>
        </p:cxnSp>
        <p:sp>
          <p:nvSpPr>
            <p:cNvPr id="63526" name="Oval 48"/>
            <p:cNvSpPr>
              <a:spLocks noChangeAspect="1" noChangeArrowheads="1"/>
            </p:cNvSpPr>
            <p:nvPr/>
          </p:nvSpPr>
          <p:spPr bwMode="auto">
            <a:xfrm>
              <a:off x="3500" y="28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27" name="Oval 49"/>
            <p:cNvSpPr>
              <a:spLocks noChangeAspect="1" noChangeArrowheads="1"/>
            </p:cNvSpPr>
            <p:nvPr/>
          </p:nvSpPr>
          <p:spPr bwMode="auto">
            <a:xfrm>
              <a:off x="5232"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28" name="Oval 50"/>
            <p:cNvSpPr>
              <a:spLocks noChangeAspect="1" noChangeArrowheads="1"/>
            </p:cNvSpPr>
            <p:nvPr/>
          </p:nvSpPr>
          <p:spPr bwMode="auto">
            <a:xfrm>
              <a:off x="4654" y="3255"/>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29" name="Oval 51"/>
            <p:cNvSpPr>
              <a:spLocks noChangeAspect="1" noChangeArrowheads="1"/>
            </p:cNvSpPr>
            <p:nvPr/>
          </p:nvSpPr>
          <p:spPr bwMode="auto">
            <a:xfrm>
              <a:off x="3668" y="3160"/>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30" name="Oval 52"/>
            <p:cNvSpPr>
              <a:spLocks noChangeAspect="1" noChangeArrowheads="1"/>
            </p:cNvSpPr>
            <p:nvPr/>
          </p:nvSpPr>
          <p:spPr bwMode="auto">
            <a:xfrm>
              <a:off x="3307"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31" name="Oval 53"/>
            <p:cNvSpPr>
              <a:spLocks noChangeAspect="1" noChangeArrowheads="1"/>
            </p:cNvSpPr>
            <p:nvPr/>
          </p:nvSpPr>
          <p:spPr bwMode="auto">
            <a:xfrm>
              <a:off x="3307"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32" name="Oval 54"/>
            <p:cNvSpPr>
              <a:spLocks noChangeAspect="1" noChangeArrowheads="1"/>
            </p:cNvSpPr>
            <p:nvPr/>
          </p:nvSpPr>
          <p:spPr bwMode="auto">
            <a:xfrm>
              <a:off x="4064" y="39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33" name="Oval 55"/>
            <p:cNvSpPr>
              <a:spLocks noChangeAspect="1" noChangeArrowheads="1"/>
            </p:cNvSpPr>
            <p:nvPr/>
          </p:nvSpPr>
          <p:spPr bwMode="auto">
            <a:xfrm>
              <a:off x="3259" y="55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34" name="Oval 56"/>
            <p:cNvSpPr>
              <a:spLocks noChangeAspect="1" noChangeArrowheads="1"/>
            </p:cNvSpPr>
            <p:nvPr/>
          </p:nvSpPr>
          <p:spPr bwMode="auto">
            <a:xfrm>
              <a:off x="2995" y="28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35" name="Oval 57"/>
            <p:cNvSpPr>
              <a:spLocks noChangeAspect="1" noChangeArrowheads="1"/>
            </p:cNvSpPr>
            <p:nvPr/>
          </p:nvSpPr>
          <p:spPr bwMode="auto">
            <a:xfrm>
              <a:off x="5232" y="2610"/>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36" name="Oval 58"/>
            <p:cNvSpPr>
              <a:spLocks noChangeAspect="1" noChangeArrowheads="1"/>
            </p:cNvSpPr>
            <p:nvPr/>
          </p:nvSpPr>
          <p:spPr bwMode="auto">
            <a:xfrm>
              <a:off x="5232"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3537" name="Oval 59"/>
            <p:cNvSpPr>
              <a:spLocks noChangeAspect="1" noChangeArrowheads="1"/>
            </p:cNvSpPr>
            <p:nvPr/>
          </p:nvSpPr>
          <p:spPr bwMode="auto">
            <a:xfrm>
              <a:off x="3307" y="270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3538" name="AutoShape 60"/>
            <p:cNvCxnSpPr>
              <a:cxnSpLocks noChangeShapeType="1"/>
              <a:stCxn id="63534" idx="6"/>
              <a:endCxn id="63526" idx="2"/>
            </p:cNvCxnSpPr>
            <p:nvPr/>
          </p:nvCxnSpPr>
          <p:spPr bwMode="auto">
            <a:xfrm>
              <a:off x="3235" y="383"/>
              <a:ext cx="265" cy="0"/>
            </a:xfrm>
            <a:prstGeom prst="straightConnector1">
              <a:avLst/>
            </a:prstGeom>
            <a:noFill/>
            <a:ln w="57150" cap="sq">
              <a:solidFill>
                <a:schemeClr val="tx1"/>
              </a:solidFill>
              <a:round/>
              <a:headEnd type="none" w="sm" len="sm"/>
              <a:tailEnd type="none" w="sm" len="sm"/>
            </a:ln>
          </p:spPr>
        </p:cxnSp>
        <p:cxnSp>
          <p:nvCxnSpPr>
            <p:cNvPr id="63539" name="AutoShape 61"/>
            <p:cNvCxnSpPr>
              <a:cxnSpLocks noChangeShapeType="1"/>
              <a:stCxn id="63526" idx="3"/>
              <a:endCxn id="63533" idx="7"/>
            </p:cNvCxnSpPr>
            <p:nvPr/>
          </p:nvCxnSpPr>
          <p:spPr bwMode="auto">
            <a:xfrm flipH="1">
              <a:off x="3465" y="450"/>
              <a:ext cx="69" cy="131"/>
            </a:xfrm>
            <a:prstGeom prst="straightConnector1">
              <a:avLst/>
            </a:prstGeom>
            <a:noFill/>
            <a:ln w="57150" cap="sq">
              <a:solidFill>
                <a:schemeClr val="tx1"/>
              </a:solidFill>
              <a:round/>
              <a:headEnd type="none" w="sm" len="sm"/>
              <a:tailEnd type="none" w="sm" len="sm"/>
            </a:ln>
          </p:spPr>
        </p:cxnSp>
        <p:cxnSp>
          <p:nvCxnSpPr>
            <p:cNvPr id="63540" name="AutoShape 62"/>
            <p:cNvCxnSpPr>
              <a:cxnSpLocks noChangeShapeType="1"/>
              <a:stCxn id="63534" idx="5"/>
              <a:endCxn id="63533" idx="1"/>
            </p:cNvCxnSpPr>
            <p:nvPr/>
          </p:nvCxnSpPr>
          <p:spPr bwMode="auto">
            <a:xfrm>
              <a:off x="3200" y="450"/>
              <a:ext cx="94" cy="131"/>
            </a:xfrm>
            <a:prstGeom prst="straightConnector1">
              <a:avLst/>
            </a:prstGeom>
            <a:noFill/>
            <a:ln w="57150" cap="sq">
              <a:solidFill>
                <a:schemeClr val="tx1"/>
              </a:solidFill>
              <a:round/>
              <a:headEnd type="none" w="sm" len="sm"/>
              <a:tailEnd type="none" w="sm" len="sm"/>
            </a:ln>
          </p:spPr>
        </p:cxnSp>
        <p:cxnSp>
          <p:nvCxnSpPr>
            <p:cNvPr id="63541" name="AutoShape 63"/>
            <p:cNvCxnSpPr>
              <a:cxnSpLocks noChangeShapeType="1"/>
              <a:stCxn id="63526" idx="5"/>
              <a:endCxn id="63536" idx="1"/>
            </p:cNvCxnSpPr>
            <p:nvPr/>
          </p:nvCxnSpPr>
          <p:spPr bwMode="auto">
            <a:xfrm>
              <a:off x="3705" y="450"/>
              <a:ext cx="1562" cy="2511"/>
            </a:xfrm>
            <a:prstGeom prst="straightConnector1">
              <a:avLst/>
            </a:prstGeom>
            <a:noFill/>
            <a:ln w="57150" cap="sq">
              <a:solidFill>
                <a:schemeClr val="tx1"/>
              </a:solidFill>
              <a:round/>
              <a:headEnd type="none" w="sm" len="sm"/>
              <a:tailEnd type="none" w="sm" len="sm"/>
            </a:ln>
          </p:spPr>
        </p:cxnSp>
        <p:cxnSp>
          <p:nvCxnSpPr>
            <p:cNvPr id="63542" name="AutoShape 64"/>
            <p:cNvCxnSpPr>
              <a:cxnSpLocks noChangeShapeType="1"/>
              <a:stCxn id="63526" idx="4"/>
              <a:endCxn id="63527" idx="1"/>
            </p:cNvCxnSpPr>
            <p:nvPr/>
          </p:nvCxnSpPr>
          <p:spPr bwMode="auto">
            <a:xfrm>
              <a:off x="3620" y="478"/>
              <a:ext cx="1647" cy="2805"/>
            </a:xfrm>
            <a:prstGeom prst="straightConnector1">
              <a:avLst/>
            </a:prstGeom>
            <a:noFill/>
            <a:ln w="57150" cap="sq">
              <a:solidFill>
                <a:schemeClr val="tx1"/>
              </a:solidFill>
              <a:round/>
              <a:headEnd type="none" w="sm" len="sm"/>
              <a:tailEnd type="none" w="sm" len="sm"/>
            </a:ln>
          </p:spPr>
        </p:cxnSp>
        <p:cxnSp>
          <p:nvCxnSpPr>
            <p:cNvPr id="63543" name="AutoShape 65"/>
            <p:cNvCxnSpPr>
              <a:cxnSpLocks noChangeShapeType="1"/>
              <a:stCxn id="63533" idx="5"/>
              <a:endCxn id="63528" idx="1"/>
            </p:cNvCxnSpPr>
            <p:nvPr/>
          </p:nvCxnSpPr>
          <p:spPr bwMode="auto">
            <a:xfrm>
              <a:off x="3465" y="714"/>
              <a:ext cx="1224" cy="2569"/>
            </a:xfrm>
            <a:prstGeom prst="straightConnector1">
              <a:avLst/>
            </a:prstGeom>
            <a:noFill/>
            <a:ln w="57150" cap="sq">
              <a:solidFill>
                <a:schemeClr val="tx1"/>
              </a:solidFill>
              <a:round/>
              <a:headEnd type="none" w="sm" len="sm"/>
              <a:tailEnd type="none" w="sm" len="sm"/>
            </a:ln>
          </p:spPr>
        </p:cxnSp>
        <p:cxnSp>
          <p:nvCxnSpPr>
            <p:cNvPr id="63544" name="AutoShape 66"/>
            <p:cNvCxnSpPr>
              <a:cxnSpLocks noChangeShapeType="1"/>
              <a:stCxn id="63533" idx="6"/>
              <a:endCxn id="63535" idx="2"/>
            </p:cNvCxnSpPr>
            <p:nvPr/>
          </p:nvCxnSpPr>
          <p:spPr bwMode="auto">
            <a:xfrm>
              <a:off x="3500" y="648"/>
              <a:ext cx="1732" cy="2057"/>
            </a:xfrm>
            <a:prstGeom prst="straightConnector1">
              <a:avLst/>
            </a:prstGeom>
            <a:noFill/>
            <a:ln w="57150" cap="sq">
              <a:solidFill>
                <a:schemeClr val="tx1"/>
              </a:solidFill>
              <a:round/>
              <a:headEnd type="none" w="sm" len="sm"/>
              <a:tailEnd type="none" w="sm" len="sm"/>
            </a:ln>
          </p:spPr>
        </p:cxnSp>
        <p:cxnSp>
          <p:nvCxnSpPr>
            <p:cNvPr id="63545" name="AutoShape 67"/>
            <p:cNvCxnSpPr>
              <a:cxnSpLocks noChangeShapeType="1"/>
              <a:stCxn id="63537" idx="6"/>
              <a:endCxn id="63536" idx="2"/>
            </p:cNvCxnSpPr>
            <p:nvPr/>
          </p:nvCxnSpPr>
          <p:spPr bwMode="auto">
            <a:xfrm>
              <a:off x="3547" y="2800"/>
              <a:ext cx="1685" cy="227"/>
            </a:xfrm>
            <a:prstGeom prst="straightConnector1">
              <a:avLst/>
            </a:prstGeom>
            <a:noFill/>
            <a:ln w="57150" cap="sq">
              <a:solidFill>
                <a:schemeClr val="tx1"/>
              </a:solidFill>
              <a:round/>
              <a:headEnd type="none" w="sm" len="sm"/>
              <a:tailEnd type="none" w="sm" len="sm"/>
            </a:ln>
          </p:spPr>
        </p:cxnSp>
        <p:cxnSp>
          <p:nvCxnSpPr>
            <p:cNvPr id="63546" name="AutoShape 68"/>
            <p:cNvCxnSpPr>
              <a:cxnSpLocks noChangeShapeType="1"/>
              <a:stCxn id="63532" idx="0"/>
              <a:endCxn id="63533" idx="4"/>
            </p:cNvCxnSpPr>
            <p:nvPr/>
          </p:nvCxnSpPr>
          <p:spPr bwMode="auto">
            <a:xfrm flipH="1" flipV="1">
              <a:off x="3380" y="742"/>
              <a:ext cx="804" cy="3166"/>
            </a:xfrm>
            <a:prstGeom prst="straightConnector1">
              <a:avLst/>
            </a:prstGeom>
            <a:noFill/>
            <a:ln w="57150" cap="sq">
              <a:solidFill>
                <a:schemeClr val="tx1"/>
              </a:solidFill>
              <a:round/>
              <a:headEnd type="none" w="sm" len="sm"/>
              <a:tailEnd type="none" w="sm" len="sm"/>
            </a:ln>
          </p:spPr>
        </p:cxnSp>
        <p:cxnSp>
          <p:nvCxnSpPr>
            <p:cNvPr id="63547" name="AutoShape 69"/>
            <p:cNvCxnSpPr>
              <a:cxnSpLocks noChangeShapeType="1"/>
              <a:stCxn id="63532" idx="6"/>
              <a:endCxn id="63528" idx="3"/>
            </p:cNvCxnSpPr>
            <p:nvPr/>
          </p:nvCxnSpPr>
          <p:spPr bwMode="auto">
            <a:xfrm flipV="1">
              <a:off x="4304" y="3416"/>
              <a:ext cx="385" cy="587"/>
            </a:xfrm>
            <a:prstGeom prst="straightConnector1">
              <a:avLst/>
            </a:prstGeom>
            <a:noFill/>
            <a:ln w="57150" cap="sq">
              <a:solidFill>
                <a:schemeClr val="tx1"/>
              </a:solidFill>
              <a:round/>
              <a:headEnd type="none" w="sm" len="sm"/>
              <a:tailEnd type="none" w="sm" len="sm"/>
            </a:ln>
          </p:spPr>
        </p:cxnSp>
        <p:cxnSp>
          <p:nvCxnSpPr>
            <p:cNvPr id="63548" name="AutoShape 70"/>
            <p:cNvCxnSpPr>
              <a:cxnSpLocks noChangeShapeType="1"/>
              <a:stCxn id="63531" idx="5"/>
              <a:endCxn id="63528" idx="2"/>
            </p:cNvCxnSpPr>
            <p:nvPr/>
          </p:nvCxnSpPr>
          <p:spPr bwMode="auto">
            <a:xfrm flipV="1">
              <a:off x="3513" y="3349"/>
              <a:ext cx="1141" cy="67"/>
            </a:xfrm>
            <a:prstGeom prst="straightConnector1">
              <a:avLst/>
            </a:prstGeom>
            <a:noFill/>
            <a:ln w="57150" cap="sq">
              <a:solidFill>
                <a:schemeClr val="tx1"/>
              </a:solidFill>
              <a:round/>
              <a:headEnd type="none" w="sm" len="sm"/>
              <a:tailEnd type="none" w="sm" len="sm"/>
            </a:ln>
          </p:spPr>
        </p:cxnSp>
        <p:cxnSp>
          <p:nvCxnSpPr>
            <p:cNvPr id="63549" name="AutoShape 71"/>
            <p:cNvCxnSpPr>
              <a:cxnSpLocks noChangeShapeType="1"/>
              <a:stCxn id="63528" idx="6"/>
              <a:endCxn id="63527" idx="2"/>
            </p:cNvCxnSpPr>
            <p:nvPr/>
          </p:nvCxnSpPr>
          <p:spPr bwMode="auto">
            <a:xfrm>
              <a:off x="4895" y="3349"/>
              <a:ext cx="337" cy="0"/>
            </a:xfrm>
            <a:prstGeom prst="straightConnector1">
              <a:avLst/>
            </a:prstGeom>
            <a:noFill/>
            <a:ln w="57150" cap="sq">
              <a:solidFill>
                <a:schemeClr val="tx1"/>
              </a:solidFill>
              <a:round/>
              <a:headEnd type="none" w="sm" len="sm"/>
              <a:tailEnd type="none" w="sm" len="sm"/>
            </a:ln>
          </p:spPr>
        </p:cxnSp>
        <p:cxnSp>
          <p:nvCxnSpPr>
            <p:cNvPr id="63550" name="AutoShape 72"/>
            <p:cNvCxnSpPr>
              <a:cxnSpLocks noChangeShapeType="1"/>
              <a:stCxn id="63530" idx="4"/>
              <a:endCxn id="63531" idx="0"/>
            </p:cNvCxnSpPr>
            <p:nvPr/>
          </p:nvCxnSpPr>
          <p:spPr bwMode="auto">
            <a:xfrm>
              <a:off x="3427" y="3122"/>
              <a:ext cx="0" cy="133"/>
            </a:xfrm>
            <a:prstGeom prst="straightConnector1">
              <a:avLst/>
            </a:prstGeom>
            <a:noFill/>
            <a:ln w="57150" cap="sq">
              <a:solidFill>
                <a:schemeClr val="tx1"/>
              </a:solidFill>
              <a:round/>
              <a:headEnd type="none" w="sm" len="sm"/>
              <a:tailEnd type="none" w="sm" len="sm"/>
            </a:ln>
          </p:spPr>
        </p:cxnSp>
        <p:cxnSp>
          <p:nvCxnSpPr>
            <p:cNvPr id="63551" name="AutoShape 73"/>
            <p:cNvCxnSpPr>
              <a:cxnSpLocks noChangeShapeType="1"/>
              <a:stCxn id="63537" idx="4"/>
              <a:endCxn id="63530" idx="0"/>
            </p:cNvCxnSpPr>
            <p:nvPr/>
          </p:nvCxnSpPr>
          <p:spPr bwMode="auto">
            <a:xfrm>
              <a:off x="3427" y="2894"/>
              <a:ext cx="0" cy="39"/>
            </a:xfrm>
            <a:prstGeom prst="straightConnector1">
              <a:avLst/>
            </a:prstGeom>
            <a:noFill/>
            <a:ln w="57150" cap="sq">
              <a:solidFill>
                <a:schemeClr val="tx1"/>
              </a:solidFill>
              <a:round/>
              <a:headEnd type="none" w="sm" len="sm"/>
              <a:tailEnd type="none" w="sm" len="sm"/>
            </a:ln>
          </p:spPr>
        </p:cxnSp>
        <p:cxnSp>
          <p:nvCxnSpPr>
            <p:cNvPr id="63552" name="AutoShape 74"/>
            <p:cNvCxnSpPr>
              <a:cxnSpLocks noChangeShapeType="1"/>
              <a:stCxn id="63530" idx="5"/>
              <a:endCxn id="63529" idx="1"/>
            </p:cNvCxnSpPr>
            <p:nvPr/>
          </p:nvCxnSpPr>
          <p:spPr bwMode="auto">
            <a:xfrm>
              <a:off x="3513" y="3094"/>
              <a:ext cx="190" cy="93"/>
            </a:xfrm>
            <a:prstGeom prst="straightConnector1">
              <a:avLst/>
            </a:prstGeom>
            <a:noFill/>
            <a:ln w="57150" cap="sq">
              <a:solidFill>
                <a:schemeClr val="tx1"/>
              </a:solidFill>
              <a:round/>
              <a:headEnd type="none" w="sm" len="sm"/>
              <a:tailEnd type="none" w="sm" len="sm"/>
            </a:ln>
          </p:spPr>
        </p:cxnSp>
        <p:cxnSp>
          <p:nvCxnSpPr>
            <p:cNvPr id="63553" name="AutoShape 75"/>
            <p:cNvCxnSpPr>
              <a:cxnSpLocks noChangeShapeType="1"/>
              <a:stCxn id="63529" idx="2"/>
              <a:endCxn id="63531" idx="6"/>
            </p:cNvCxnSpPr>
            <p:nvPr/>
          </p:nvCxnSpPr>
          <p:spPr bwMode="auto">
            <a:xfrm flipH="1">
              <a:off x="3547" y="3255"/>
              <a:ext cx="121" cy="94"/>
            </a:xfrm>
            <a:prstGeom prst="straightConnector1">
              <a:avLst/>
            </a:prstGeom>
            <a:noFill/>
            <a:ln w="57150" cap="sq">
              <a:solidFill>
                <a:schemeClr val="tx1"/>
              </a:solidFill>
              <a:round/>
              <a:headEnd type="none" w="sm" len="sm"/>
              <a:tailEnd type="none" w="sm" len="sm"/>
            </a:ln>
          </p:spPr>
        </p:cxnSp>
        <p:cxnSp>
          <p:nvCxnSpPr>
            <p:cNvPr id="63554" name="AutoShape 76"/>
            <p:cNvCxnSpPr>
              <a:cxnSpLocks noChangeShapeType="1"/>
              <a:stCxn id="63529" idx="7"/>
              <a:endCxn id="63535" idx="3"/>
            </p:cNvCxnSpPr>
            <p:nvPr/>
          </p:nvCxnSpPr>
          <p:spPr bwMode="auto">
            <a:xfrm flipV="1">
              <a:off x="3873" y="2772"/>
              <a:ext cx="1393" cy="415"/>
            </a:xfrm>
            <a:prstGeom prst="straightConnector1">
              <a:avLst/>
            </a:prstGeom>
            <a:noFill/>
            <a:ln w="57150" cap="sq">
              <a:solidFill>
                <a:schemeClr val="tx1"/>
              </a:solidFill>
              <a:round/>
              <a:headEnd type="none" w="sm" len="sm"/>
              <a:tailEnd type="none" w="sm" len="sm"/>
            </a:ln>
          </p:spPr>
        </p:cxnSp>
        <p:cxnSp>
          <p:nvCxnSpPr>
            <p:cNvPr id="63555" name="AutoShape 77"/>
            <p:cNvCxnSpPr>
              <a:cxnSpLocks noChangeShapeType="1"/>
              <a:stCxn id="63535" idx="4"/>
              <a:endCxn id="63536" idx="0"/>
            </p:cNvCxnSpPr>
            <p:nvPr/>
          </p:nvCxnSpPr>
          <p:spPr bwMode="auto">
            <a:xfrm>
              <a:off x="5352" y="2800"/>
              <a:ext cx="0" cy="133"/>
            </a:xfrm>
            <a:prstGeom prst="straightConnector1">
              <a:avLst/>
            </a:prstGeom>
            <a:noFill/>
            <a:ln w="57150" cap="sq">
              <a:solidFill>
                <a:schemeClr val="tx1"/>
              </a:solidFill>
              <a:round/>
              <a:headEnd type="none" w="sm" len="sm"/>
              <a:tailEnd type="none" w="sm" len="sm"/>
            </a:ln>
          </p:spPr>
        </p:cxnSp>
        <p:cxnSp>
          <p:nvCxnSpPr>
            <p:cNvPr id="63556" name="AutoShape 78"/>
            <p:cNvCxnSpPr>
              <a:cxnSpLocks noChangeShapeType="1"/>
              <a:stCxn id="63536" idx="4"/>
              <a:endCxn id="63527" idx="0"/>
            </p:cNvCxnSpPr>
            <p:nvPr/>
          </p:nvCxnSpPr>
          <p:spPr bwMode="auto">
            <a:xfrm>
              <a:off x="5352" y="3122"/>
              <a:ext cx="0" cy="133"/>
            </a:xfrm>
            <a:prstGeom prst="straightConnector1">
              <a:avLst/>
            </a:prstGeom>
            <a:noFill/>
            <a:ln w="57150" cap="sq">
              <a:solidFill>
                <a:schemeClr val="tx1"/>
              </a:solidFill>
              <a:round/>
              <a:headEnd type="none" w="sm" len="sm"/>
              <a:tailEnd type="none" w="sm" len="sm"/>
            </a:ln>
          </p:spPr>
        </p:cxnSp>
        <p:sp>
          <p:nvSpPr>
            <p:cNvPr id="63557" name="Oval 79"/>
            <p:cNvSpPr>
              <a:spLocks noChangeAspect="1" noChangeArrowheads="1"/>
            </p:cNvSpPr>
            <p:nvPr/>
          </p:nvSpPr>
          <p:spPr bwMode="auto">
            <a:xfrm>
              <a:off x="5472" y="83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3558" name="AutoShape 80"/>
            <p:cNvCxnSpPr>
              <a:cxnSpLocks noChangeShapeType="1"/>
              <a:stCxn id="63557" idx="4"/>
              <a:endCxn id="63535" idx="0"/>
            </p:cNvCxnSpPr>
            <p:nvPr/>
          </p:nvCxnSpPr>
          <p:spPr bwMode="auto">
            <a:xfrm flipH="1">
              <a:off x="5352" y="1028"/>
              <a:ext cx="240" cy="1582"/>
            </a:xfrm>
            <a:prstGeom prst="straightConnector1">
              <a:avLst/>
            </a:prstGeom>
            <a:noFill/>
            <a:ln w="57150" cap="sq">
              <a:solidFill>
                <a:schemeClr val="tx1"/>
              </a:solidFill>
              <a:round/>
              <a:headEnd type="none" w="sm" len="sm"/>
              <a:tailEnd type="none" w="sm" len="sm"/>
            </a:ln>
          </p:spPr>
        </p:cxnSp>
        <p:cxnSp>
          <p:nvCxnSpPr>
            <p:cNvPr id="63559" name="AutoShape 81"/>
            <p:cNvCxnSpPr>
              <a:cxnSpLocks noChangeShapeType="1"/>
              <a:stCxn id="63533" idx="6"/>
              <a:endCxn id="63557" idx="2"/>
            </p:cNvCxnSpPr>
            <p:nvPr/>
          </p:nvCxnSpPr>
          <p:spPr bwMode="auto">
            <a:xfrm>
              <a:off x="3500" y="648"/>
              <a:ext cx="1972" cy="285"/>
            </a:xfrm>
            <a:prstGeom prst="straightConnector1">
              <a:avLst/>
            </a:prstGeom>
            <a:noFill/>
            <a:ln w="57150" cap="sq">
              <a:solidFill>
                <a:schemeClr val="tx1"/>
              </a:solidFill>
              <a:round/>
              <a:headEnd type="none" w="sm" len="sm"/>
              <a:tailEnd type="none" w="sm" len="sm"/>
            </a:ln>
          </p:spPr>
        </p:cxnSp>
        <p:sp>
          <p:nvSpPr>
            <p:cNvPr id="63560" name="Text Box 82"/>
            <p:cNvSpPr txBox="1">
              <a:spLocks noChangeArrowheads="1"/>
            </p:cNvSpPr>
            <p:nvPr/>
          </p:nvSpPr>
          <p:spPr bwMode="auto">
            <a:xfrm>
              <a:off x="2208" y="576"/>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3561" name="Text Box 83"/>
            <p:cNvSpPr txBox="1">
              <a:spLocks noChangeArrowheads="1"/>
            </p:cNvSpPr>
            <p:nvPr/>
          </p:nvSpPr>
          <p:spPr bwMode="auto">
            <a:xfrm>
              <a:off x="4184" y="34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3562" name="Text Box 84"/>
            <p:cNvSpPr txBox="1">
              <a:spLocks noChangeArrowheads="1"/>
            </p:cNvSpPr>
            <p:nvPr/>
          </p:nvSpPr>
          <p:spPr bwMode="auto">
            <a:xfrm>
              <a:off x="5328" y="49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sp>
        <p:nvSpPr>
          <p:cNvPr id="63492" name="Rectangle 85"/>
          <p:cNvSpPr>
            <a:spLocks noChangeArrowheads="1"/>
          </p:cNvSpPr>
          <p:nvPr/>
        </p:nvSpPr>
        <p:spPr bwMode="auto">
          <a:xfrm>
            <a:off x="1131888" y="2527300"/>
            <a:ext cx="1122362" cy="1593850"/>
          </a:xfrm>
          <a:prstGeom prst="rect">
            <a:avLst/>
          </a:prstGeom>
          <a:noFill/>
          <a:ln w="76200">
            <a:solidFill>
              <a:srgbClr val="FF0000"/>
            </a:solidFill>
            <a:miter lim="800000"/>
            <a:headEnd/>
            <a:tailEnd/>
          </a:ln>
        </p:spPr>
        <p:txBody>
          <a:bodyPr anchor="ctr">
            <a:prstTxWarp prst="textNoShape">
              <a:avLst/>
            </a:prstTxWarp>
            <a:spAutoFit/>
          </a:bodyPr>
          <a:lstStyle/>
          <a:p>
            <a:endParaRPr lang="en-US"/>
          </a:p>
        </p:txBody>
      </p:sp>
      <p:sp>
        <p:nvSpPr>
          <p:cNvPr id="63493" name="Rectangle 86"/>
          <p:cNvSpPr>
            <a:spLocks noChangeArrowheads="1"/>
          </p:cNvSpPr>
          <p:nvPr/>
        </p:nvSpPr>
        <p:spPr bwMode="auto">
          <a:xfrm>
            <a:off x="4586288" y="3956050"/>
            <a:ext cx="4127500" cy="2706688"/>
          </a:xfrm>
          <a:prstGeom prst="rect">
            <a:avLst/>
          </a:prstGeom>
          <a:noFill/>
          <a:ln w="76200">
            <a:solidFill>
              <a:srgbClr val="FF0000"/>
            </a:solidFill>
            <a:miter lim="800000"/>
            <a:headEnd/>
            <a:tailEnd/>
          </a:ln>
        </p:spPr>
        <p:txBody>
          <a:bodyPr anchor="ctr">
            <a:prstTxWarp prst="textNoShape">
              <a:avLst/>
            </a:prstTxWarp>
            <a:spAutoFit/>
          </a:bodyPr>
          <a:lstStyle/>
          <a:p>
            <a:endParaRPr lang="en-US"/>
          </a:p>
        </p:txBody>
      </p:sp>
    </p:spTree>
  </p:cSld>
  <p:clrMapOvr>
    <a:masterClrMapping/>
  </p:clrMapOvr>
  <p:transition spd="med">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64514" name="Group 2"/>
          <p:cNvGrpSpPr>
            <a:grpSpLocks/>
          </p:cNvGrpSpPr>
          <p:nvPr/>
        </p:nvGrpSpPr>
        <p:grpSpPr bwMode="auto">
          <a:xfrm>
            <a:off x="304800" y="50800"/>
            <a:ext cx="2374900" cy="4243388"/>
            <a:chOff x="192" y="32"/>
            <a:chExt cx="1496" cy="2673"/>
          </a:xfrm>
        </p:grpSpPr>
        <p:sp>
          <p:nvSpPr>
            <p:cNvPr id="64587" name="AutoShape 3"/>
            <p:cNvSpPr>
              <a:spLocks noChangeArrowheads="1"/>
            </p:cNvSpPr>
            <p:nvPr/>
          </p:nvSpPr>
          <p:spPr bwMode="auto">
            <a:xfrm rot="5400000" flipV="1">
              <a:off x="263" y="815"/>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sp>
          <p:nvSpPr>
            <p:cNvPr id="64588" name="AutoShape 4"/>
            <p:cNvSpPr>
              <a:spLocks noChangeArrowheads="1"/>
            </p:cNvSpPr>
            <p:nvPr/>
          </p:nvSpPr>
          <p:spPr bwMode="auto">
            <a:xfrm rot="5400000" flipV="1">
              <a:off x="757" y="1817"/>
              <a:ext cx="640" cy="49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OR</a:t>
              </a:r>
            </a:p>
          </p:txBody>
        </p:sp>
        <p:cxnSp>
          <p:nvCxnSpPr>
            <p:cNvPr id="64589" name="AutoShape 5"/>
            <p:cNvCxnSpPr>
              <a:cxnSpLocks noChangeShapeType="1"/>
              <a:stCxn id="64587" idx="3"/>
              <a:endCxn id="64588" idx="1"/>
            </p:cNvCxnSpPr>
            <p:nvPr/>
          </p:nvCxnSpPr>
          <p:spPr bwMode="auto">
            <a:xfrm>
              <a:off x="582" y="1393"/>
              <a:ext cx="494" cy="339"/>
            </a:xfrm>
            <a:prstGeom prst="straightConnector1">
              <a:avLst/>
            </a:prstGeom>
            <a:noFill/>
            <a:ln w="57150" cap="sq">
              <a:solidFill>
                <a:schemeClr val="tx1"/>
              </a:solidFill>
              <a:round/>
              <a:headEnd type="none" w="sm" len="sm"/>
              <a:tailEnd type="triangle" w="med" len="med"/>
            </a:ln>
          </p:spPr>
        </p:cxnSp>
        <p:sp>
          <p:nvSpPr>
            <p:cNvPr id="64590" name="Line 6"/>
            <p:cNvSpPr>
              <a:spLocks noChangeShapeType="1"/>
            </p:cNvSpPr>
            <p:nvPr/>
          </p:nvSpPr>
          <p:spPr bwMode="auto">
            <a:xfrm>
              <a:off x="1076" y="2384"/>
              <a:ext cx="0" cy="321"/>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4591" name="Line 7"/>
            <p:cNvSpPr>
              <a:spLocks noChangeShapeType="1"/>
            </p:cNvSpPr>
            <p:nvPr/>
          </p:nvSpPr>
          <p:spPr bwMode="auto">
            <a:xfrm>
              <a:off x="448" y="439"/>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4592" name="Line 8"/>
            <p:cNvSpPr>
              <a:spLocks noChangeShapeType="1"/>
            </p:cNvSpPr>
            <p:nvPr/>
          </p:nvSpPr>
          <p:spPr bwMode="auto">
            <a:xfrm>
              <a:off x="696" y="447"/>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4593" name="Line 9"/>
            <p:cNvSpPr>
              <a:spLocks noChangeShapeType="1"/>
            </p:cNvSpPr>
            <p:nvPr/>
          </p:nvSpPr>
          <p:spPr bwMode="auto">
            <a:xfrm>
              <a:off x="1359" y="468"/>
              <a:ext cx="0" cy="265"/>
            </a:xfrm>
            <a:prstGeom prst="line">
              <a:avLst/>
            </a:prstGeom>
            <a:noFill/>
            <a:ln w="57150" cap="sq">
              <a:solidFill>
                <a:schemeClr val="tx1"/>
              </a:solidFill>
              <a:round/>
              <a:headEnd type="none" w="sm" len="sm"/>
              <a:tailEnd type="triangle" w="med" len="med"/>
            </a:ln>
          </p:spPr>
          <p:txBody>
            <a:bodyPr lIns="274320" rIns="274320" anchor="ctr">
              <a:prstTxWarp prst="textNoShape">
                <a:avLst/>
              </a:prstTxWarp>
              <a:spAutoFit/>
            </a:bodyPr>
            <a:lstStyle/>
            <a:p>
              <a:endParaRPr lang="en-US"/>
            </a:p>
          </p:txBody>
        </p:sp>
        <p:sp>
          <p:nvSpPr>
            <p:cNvPr id="64594" name="AutoShape 10"/>
            <p:cNvSpPr>
              <a:spLocks noChangeArrowheads="1"/>
            </p:cNvSpPr>
            <p:nvPr/>
          </p:nvSpPr>
          <p:spPr bwMode="auto">
            <a:xfrm rot="5400000" flipV="1">
              <a:off x="1031" y="751"/>
              <a:ext cx="640" cy="674"/>
            </a:xfrm>
            <a:prstGeom prst="flowChartDelay">
              <a:avLst/>
            </a:prstGeom>
            <a:noFill/>
            <a:ln w="38100" cap="sq">
              <a:solidFill>
                <a:schemeClr val="tx1"/>
              </a:solidFill>
              <a:miter lim="800000"/>
              <a:headEnd type="none" w="sm" len="sm"/>
              <a:tailEnd type="none" w="sm" len="sm"/>
            </a:ln>
          </p:spPr>
          <p:txBody>
            <a:bodyPr vert="eaVert" wrap="none" lIns="274301" tIns="45717" rIns="274301" bIns="45717" anchor="ctr">
              <a:prstTxWarp prst="textNoShape">
                <a:avLst/>
              </a:prstTxWarp>
              <a:spAutoFit/>
            </a:bodyPr>
            <a:lstStyle/>
            <a:p>
              <a:pPr algn="ctr">
                <a:spcBef>
                  <a:spcPct val="0"/>
                </a:spcBef>
              </a:pPr>
              <a:r>
                <a:rPr lang="en-US" sz="2400"/>
                <a:t>NOT</a:t>
              </a:r>
            </a:p>
          </p:txBody>
        </p:sp>
        <p:cxnSp>
          <p:nvCxnSpPr>
            <p:cNvPr id="64595" name="AutoShape 11"/>
            <p:cNvCxnSpPr>
              <a:cxnSpLocks noChangeShapeType="1"/>
              <a:stCxn id="64594" idx="3"/>
              <a:endCxn id="64588" idx="1"/>
            </p:cNvCxnSpPr>
            <p:nvPr/>
          </p:nvCxnSpPr>
          <p:spPr bwMode="auto">
            <a:xfrm flipH="1">
              <a:off x="1076" y="1420"/>
              <a:ext cx="274" cy="312"/>
            </a:xfrm>
            <a:prstGeom prst="straightConnector1">
              <a:avLst/>
            </a:prstGeom>
            <a:noFill/>
            <a:ln w="57150" cap="sq">
              <a:solidFill>
                <a:schemeClr val="tx1"/>
              </a:solidFill>
              <a:round/>
              <a:headEnd type="none" w="sm" len="sm"/>
              <a:tailEnd type="triangle" w="med" len="med"/>
            </a:ln>
          </p:spPr>
        </p:cxnSp>
        <p:sp>
          <p:nvSpPr>
            <p:cNvPr id="64596" name="Text Box 12"/>
            <p:cNvSpPr txBox="1">
              <a:spLocks noChangeArrowheads="1"/>
            </p:cNvSpPr>
            <p:nvPr/>
          </p:nvSpPr>
          <p:spPr bwMode="auto">
            <a:xfrm>
              <a:off x="19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4597" name="Text Box 13"/>
            <p:cNvSpPr txBox="1">
              <a:spLocks noChangeArrowheads="1"/>
            </p:cNvSpPr>
            <p:nvPr/>
          </p:nvSpPr>
          <p:spPr bwMode="auto">
            <a:xfrm>
              <a:off x="472"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4598" name="Text Box 14"/>
            <p:cNvSpPr txBox="1">
              <a:spLocks noChangeArrowheads="1"/>
            </p:cNvSpPr>
            <p:nvPr/>
          </p:nvSpPr>
          <p:spPr bwMode="auto">
            <a:xfrm>
              <a:off x="1120" y="32"/>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grpSp>
        <p:nvGrpSpPr>
          <p:cNvPr id="64515" name="Group 15"/>
          <p:cNvGrpSpPr>
            <a:grpSpLocks/>
          </p:cNvGrpSpPr>
          <p:nvPr/>
        </p:nvGrpSpPr>
        <p:grpSpPr bwMode="auto">
          <a:xfrm>
            <a:off x="3251200" y="457200"/>
            <a:ext cx="5638800" cy="6048375"/>
            <a:chOff x="2208" y="288"/>
            <a:chExt cx="3552" cy="3810"/>
          </a:xfrm>
        </p:grpSpPr>
        <p:sp>
          <p:nvSpPr>
            <p:cNvPr id="64518" name="Oval 16"/>
            <p:cNvSpPr>
              <a:spLocks noChangeAspect="1" noChangeArrowheads="1"/>
            </p:cNvSpPr>
            <p:nvPr/>
          </p:nvSpPr>
          <p:spPr bwMode="auto">
            <a:xfrm>
              <a:off x="3500"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19" name="Oval 17"/>
            <p:cNvSpPr>
              <a:spLocks noChangeAspect="1" noChangeArrowheads="1"/>
            </p:cNvSpPr>
            <p:nvPr/>
          </p:nvSpPr>
          <p:spPr bwMode="auto">
            <a:xfrm>
              <a:off x="4270"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0" name="Oval 18"/>
            <p:cNvSpPr>
              <a:spLocks noChangeAspect="1" noChangeArrowheads="1"/>
            </p:cNvSpPr>
            <p:nvPr/>
          </p:nvSpPr>
          <p:spPr bwMode="auto">
            <a:xfrm>
              <a:off x="3692" y="148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1" name="Oval 19"/>
            <p:cNvSpPr>
              <a:spLocks noChangeAspect="1" noChangeArrowheads="1"/>
            </p:cNvSpPr>
            <p:nvPr/>
          </p:nvSpPr>
          <p:spPr bwMode="auto">
            <a:xfrm>
              <a:off x="2706" y="1388"/>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2" name="Oval 20"/>
            <p:cNvSpPr>
              <a:spLocks noChangeAspect="1" noChangeArrowheads="1"/>
            </p:cNvSpPr>
            <p:nvPr/>
          </p:nvSpPr>
          <p:spPr bwMode="auto">
            <a:xfrm>
              <a:off x="2345"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3" name="Oval 21"/>
            <p:cNvSpPr>
              <a:spLocks noChangeAspect="1" noChangeArrowheads="1"/>
            </p:cNvSpPr>
            <p:nvPr/>
          </p:nvSpPr>
          <p:spPr bwMode="auto">
            <a:xfrm>
              <a:off x="2345" y="148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4" name="Oval 22"/>
            <p:cNvSpPr>
              <a:spLocks noChangeAspect="1" noChangeArrowheads="1"/>
            </p:cNvSpPr>
            <p:nvPr/>
          </p:nvSpPr>
          <p:spPr bwMode="auto">
            <a:xfrm>
              <a:off x="3345" y="2705"/>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5" name="Oval 23"/>
            <p:cNvSpPr>
              <a:spLocks noChangeAspect="1" noChangeArrowheads="1"/>
            </p:cNvSpPr>
            <p:nvPr/>
          </p:nvSpPr>
          <p:spPr bwMode="auto">
            <a:xfrm>
              <a:off x="3259" y="57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6" name="Oval 24"/>
            <p:cNvSpPr>
              <a:spLocks noChangeAspect="1" noChangeArrowheads="1"/>
            </p:cNvSpPr>
            <p:nvPr/>
          </p:nvSpPr>
          <p:spPr bwMode="auto">
            <a:xfrm>
              <a:off x="2995" y="3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7" name="Oval 25"/>
            <p:cNvSpPr>
              <a:spLocks noChangeAspect="1" noChangeArrowheads="1"/>
            </p:cNvSpPr>
            <p:nvPr/>
          </p:nvSpPr>
          <p:spPr bwMode="auto">
            <a:xfrm>
              <a:off x="4270" y="83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8" name="Oval 26"/>
            <p:cNvSpPr>
              <a:spLocks noChangeAspect="1" noChangeArrowheads="1"/>
            </p:cNvSpPr>
            <p:nvPr/>
          </p:nvSpPr>
          <p:spPr bwMode="auto">
            <a:xfrm>
              <a:off x="4270" y="1161"/>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29" name="Oval 27"/>
            <p:cNvSpPr>
              <a:spLocks noChangeAspect="1" noChangeArrowheads="1"/>
            </p:cNvSpPr>
            <p:nvPr/>
          </p:nvSpPr>
          <p:spPr bwMode="auto">
            <a:xfrm>
              <a:off x="2345" y="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4530" name="AutoShape 28"/>
            <p:cNvCxnSpPr>
              <a:cxnSpLocks noChangeShapeType="1"/>
              <a:stCxn id="64526" idx="6"/>
              <a:endCxn id="64518" idx="2"/>
            </p:cNvCxnSpPr>
            <p:nvPr/>
          </p:nvCxnSpPr>
          <p:spPr bwMode="auto">
            <a:xfrm>
              <a:off x="3235" y="403"/>
              <a:ext cx="265" cy="0"/>
            </a:xfrm>
            <a:prstGeom prst="straightConnector1">
              <a:avLst/>
            </a:prstGeom>
            <a:noFill/>
            <a:ln w="57150" cap="sq">
              <a:solidFill>
                <a:schemeClr val="tx1"/>
              </a:solidFill>
              <a:round/>
              <a:headEnd type="none" w="sm" len="sm"/>
              <a:tailEnd type="none" w="sm" len="sm"/>
            </a:ln>
          </p:spPr>
        </p:cxnSp>
        <p:cxnSp>
          <p:nvCxnSpPr>
            <p:cNvPr id="64531" name="AutoShape 29"/>
            <p:cNvCxnSpPr>
              <a:cxnSpLocks noChangeShapeType="1"/>
              <a:stCxn id="64518" idx="3"/>
              <a:endCxn id="64525" idx="7"/>
            </p:cNvCxnSpPr>
            <p:nvPr/>
          </p:nvCxnSpPr>
          <p:spPr bwMode="auto">
            <a:xfrm flipH="1">
              <a:off x="3465" y="470"/>
              <a:ext cx="69" cy="131"/>
            </a:xfrm>
            <a:prstGeom prst="straightConnector1">
              <a:avLst/>
            </a:prstGeom>
            <a:noFill/>
            <a:ln w="57150" cap="sq">
              <a:solidFill>
                <a:schemeClr val="tx1"/>
              </a:solidFill>
              <a:round/>
              <a:headEnd type="none" w="sm" len="sm"/>
              <a:tailEnd type="none" w="sm" len="sm"/>
            </a:ln>
          </p:spPr>
        </p:cxnSp>
        <p:cxnSp>
          <p:nvCxnSpPr>
            <p:cNvPr id="64532" name="AutoShape 30"/>
            <p:cNvCxnSpPr>
              <a:cxnSpLocks noChangeShapeType="1"/>
              <a:stCxn id="64526" idx="5"/>
              <a:endCxn id="64525" idx="1"/>
            </p:cNvCxnSpPr>
            <p:nvPr/>
          </p:nvCxnSpPr>
          <p:spPr bwMode="auto">
            <a:xfrm>
              <a:off x="3200" y="470"/>
              <a:ext cx="94" cy="131"/>
            </a:xfrm>
            <a:prstGeom prst="straightConnector1">
              <a:avLst/>
            </a:prstGeom>
            <a:noFill/>
            <a:ln w="57150" cap="sq">
              <a:solidFill>
                <a:schemeClr val="tx1"/>
              </a:solidFill>
              <a:round/>
              <a:headEnd type="none" w="sm" len="sm"/>
              <a:tailEnd type="none" w="sm" len="sm"/>
            </a:ln>
          </p:spPr>
        </p:cxnSp>
        <p:cxnSp>
          <p:nvCxnSpPr>
            <p:cNvPr id="64533" name="AutoShape 31"/>
            <p:cNvCxnSpPr>
              <a:cxnSpLocks noChangeShapeType="1"/>
              <a:stCxn id="64518" idx="5"/>
              <a:endCxn id="64528" idx="1"/>
            </p:cNvCxnSpPr>
            <p:nvPr/>
          </p:nvCxnSpPr>
          <p:spPr bwMode="auto">
            <a:xfrm>
              <a:off x="3705" y="470"/>
              <a:ext cx="599" cy="718"/>
            </a:xfrm>
            <a:prstGeom prst="straightConnector1">
              <a:avLst/>
            </a:prstGeom>
            <a:noFill/>
            <a:ln w="57150" cap="sq">
              <a:solidFill>
                <a:schemeClr val="tx1"/>
              </a:solidFill>
              <a:round/>
              <a:headEnd type="none" w="sm" len="sm"/>
              <a:tailEnd type="none" w="sm" len="sm"/>
            </a:ln>
          </p:spPr>
        </p:cxnSp>
        <p:cxnSp>
          <p:nvCxnSpPr>
            <p:cNvPr id="64534" name="AutoShape 32"/>
            <p:cNvCxnSpPr>
              <a:cxnSpLocks noChangeShapeType="1"/>
              <a:stCxn id="64518" idx="4"/>
              <a:endCxn id="64519" idx="1"/>
            </p:cNvCxnSpPr>
            <p:nvPr/>
          </p:nvCxnSpPr>
          <p:spPr bwMode="auto">
            <a:xfrm>
              <a:off x="3620" y="498"/>
              <a:ext cx="684" cy="1012"/>
            </a:xfrm>
            <a:prstGeom prst="straightConnector1">
              <a:avLst/>
            </a:prstGeom>
            <a:noFill/>
            <a:ln w="57150" cap="sq">
              <a:solidFill>
                <a:schemeClr val="tx1"/>
              </a:solidFill>
              <a:round/>
              <a:headEnd type="none" w="sm" len="sm"/>
              <a:tailEnd type="none" w="sm" len="sm"/>
            </a:ln>
          </p:spPr>
        </p:cxnSp>
        <p:cxnSp>
          <p:nvCxnSpPr>
            <p:cNvPr id="64535" name="AutoShape 33"/>
            <p:cNvCxnSpPr>
              <a:cxnSpLocks noChangeShapeType="1"/>
              <a:stCxn id="64525" idx="5"/>
              <a:endCxn id="64520" idx="1"/>
            </p:cNvCxnSpPr>
            <p:nvPr/>
          </p:nvCxnSpPr>
          <p:spPr bwMode="auto">
            <a:xfrm>
              <a:off x="3465" y="735"/>
              <a:ext cx="262" cy="775"/>
            </a:xfrm>
            <a:prstGeom prst="straightConnector1">
              <a:avLst/>
            </a:prstGeom>
            <a:noFill/>
            <a:ln w="57150" cap="sq">
              <a:solidFill>
                <a:schemeClr val="tx1"/>
              </a:solidFill>
              <a:round/>
              <a:headEnd type="none" w="sm" len="sm"/>
              <a:tailEnd type="none" w="sm" len="sm"/>
            </a:ln>
          </p:spPr>
        </p:cxnSp>
        <p:cxnSp>
          <p:nvCxnSpPr>
            <p:cNvPr id="64536" name="AutoShape 34"/>
            <p:cNvCxnSpPr>
              <a:cxnSpLocks noChangeShapeType="1"/>
              <a:stCxn id="64529" idx="7"/>
              <a:endCxn id="64525" idx="2"/>
            </p:cNvCxnSpPr>
            <p:nvPr/>
          </p:nvCxnSpPr>
          <p:spPr bwMode="auto">
            <a:xfrm flipV="1">
              <a:off x="2551" y="668"/>
              <a:ext cx="708" cy="293"/>
            </a:xfrm>
            <a:prstGeom prst="straightConnector1">
              <a:avLst/>
            </a:prstGeom>
            <a:noFill/>
            <a:ln w="57150" cap="sq">
              <a:solidFill>
                <a:schemeClr val="tx1"/>
              </a:solidFill>
              <a:round/>
              <a:headEnd type="none" w="sm" len="sm"/>
              <a:tailEnd type="none" w="sm" len="sm"/>
            </a:ln>
          </p:spPr>
        </p:cxnSp>
        <p:cxnSp>
          <p:nvCxnSpPr>
            <p:cNvPr id="64537" name="AutoShape 35"/>
            <p:cNvCxnSpPr>
              <a:cxnSpLocks noChangeShapeType="1"/>
              <a:stCxn id="64525" idx="6"/>
              <a:endCxn id="64527" idx="2"/>
            </p:cNvCxnSpPr>
            <p:nvPr/>
          </p:nvCxnSpPr>
          <p:spPr bwMode="auto">
            <a:xfrm>
              <a:off x="3500" y="668"/>
              <a:ext cx="770" cy="265"/>
            </a:xfrm>
            <a:prstGeom prst="straightConnector1">
              <a:avLst/>
            </a:prstGeom>
            <a:noFill/>
            <a:ln w="57150" cap="sq">
              <a:solidFill>
                <a:schemeClr val="tx1"/>
              </a:solidFill>
              <a:round/>
              <a:headEnd type="none" w="sm" len="sm"/>
              <a:tailEnd type="none" w="sm" len="sm"/>
            </a:ln>
          </p:spPr>
        </p:cxnSp>
        <p:cxnSp>
          <p:nvCxnSpPr>
            <p:cNvPr id="64538" name="AutoShape 36"/>
            <p:cNvCxnSpPr>
              <a:cxnSpLocks noChangeShapeType="1"/>
              <a:stCxn id="64529" idx="6"/>
              <a:endCxn id="64528" idx="2"/>
            </p:cNvCxnSpPr>
            <p:nvPr/>
          </p:nvCxnSpPr>
          <p:spPr bwMode="auto">
            <a:xfrm>
              <a:off x="2585" y="1028"/>
              <a:ext cx="1685" cy="227"/>
            </a:xfrm>
            <a:prstGeom prst="straightConnector1">
              <a:avLst/>
            </a:prstGeom>
            <a:noFill/>
            <a:ln w="57150" cap="sq">
              <a:solidFill>
                <a:schemeClr val="tx1"/>
              </a:solidFill>
              <a:round/>
              <a:headEnd type="none" w="sm" len="sm"/>
              <a:tailEnd type="none" w="sm" len="sm"/>
            </a:ln>
          </p:spPr>
        </p:cxnSp>
        <p:cxnSp>
          <p:nvCxnSpPr>
            <p:cNvPr id="64539" name="AutoShape 37"/>
            <p:cNvCxnSpPr>
              <a:cxnSpLocks noChangeShapeType="1"/>
              <a:stCxn id="64524" idx="0"/>
              <a:endCxn id="64525" idx="4"/>
            </p:cNvCxnSpPr>
            <p:nvPr/>
          </p:nvCxnSpPr>
          <p:spPr bwMode="auto">
            <a:xfrm flipH="1" flipV="1">
              <a:off x="3380" y="762"/>
              <a:ext cx="85" cy="1943"/>
            </a:xfrm>
            <a:prstGeom prst="straightConnector1">
              <a:avLst/>
            </a:prstGeom>
            <a:noFill/>
            <a:ln w="57150" cap="sq">
              <a:solidFill>
                <a:schemeClr val="tx1"/>
              </a:solidFill>
              <a:round/>
              <a:headEnd type="none" w="sm" len="sm"/>
              <a:tailEnd type="none" w="sm" len="sm"/>
            </a:ln>
          </p:spPr>
        </p:cxnSp>
        <p:cxnSp>
          <p:nvCxnSpPr>
            <p:cNvPr id="64540" name="AutoShape 38"/>
            <p:cNvCxnSpPr>
              <a:cxnSpLocks noChangeShapeType="1"/>
              <a:stCxn id="64524" idx="6"/>
              <a:endCxn id="64520" idx="3"/>
            </p:cNvCxnSpPr>
            <p:nvPr/>
          </p:nvCxnSpPr>
          <p:spPr bwMode="auto">
            <a:xfrm flipV="1">
              <a:off x="3585" y="1644"/>
              <a:ext cx="142" cy="1156"/>
            </a:xfrm>
            <a:prstGeom prst="straightConnector1">
              <a:avLst/>
            </a:prstGeom>
            <a:noFill/>
            <a:ln w="57150" cap="sq">
              <a:solidFill>
                <a:schemeClr val="tx1"/>
              </a:solidFill>
              <a:round/>
              <a:headEnd type="none" w="sm" len="sm"/>
              <a:tailEnd type="none" w="sm" len="sm"/>
            </a:ln>
          </p:spPr>
        </p:cxnSp>
        <p:cxnSp>
          <p:nvCxnSpPr>
            <p:cNvPr id="64541" name="AutoShape 39"/>
            <p:cNvCxnSpPr>
              <a:cxnSpLocks noChangeShapeType="1"/>
              <a:stCxn id="64523" idx="5"/>
              <a:endCxn id="64520" idx="2"/>
            </p:cNvCxnSpPr>
            <p:nvPr/>
          </p:nvCxnSpPr>
          <p:spPr bwMode="auto">
            <a:xfrm flipV="1">
              <a:off x="2551" y="1577"/>
              <a:ext cx="1141" cy="67"/>
            </a:xfrm>
            <a:prstGeom prst="straightConnector1">
              <a:avLst/>
            </a:prstGeom>
            <a:noFill/>
            <a:ln w="57150" cap="sq">
              <a:solidFill>
                <a:schemeClr val="tx1"/>
              </a:solidFill>
              <a:round/>
              <a:headEnd type="none" w="sm" len="sm"/>
              <a:tailEnd type="none" w="sm" len="sm"/>
            </a:ln>
          </p:spPr>
        </p:cxnSp>
        <p:cxnSp>
          <p:nvCxnSpPr>
            <p:cNvPr id="64542" name="AutoShape 40"/>
            <p:cNvCxnSpPr>
              <a:cxnSpLocks noChangeShapeType="1"/>
              <a:stCxn id="64520" idx="6"/>
              <a:endCxn id="64519" idx="2"/>
            </p:cNvCxnSpPr>
            <p:nvPr/>
          </p:nvCxnSpPr>
          <p:spPr bwMode="auto">
            <a:xfrm>
              <a:off x="3933" y="1577"/>
              <a:ext cx="337" cy="0"/>
            </a:xfrm>
            <a:prstGeom prst="straightConnector1">
              <a:avLst/>
            </a:prstGeom>
            <a:noFill/>
            <a:ln w="57150" cap="sq">
              <a:solidFill>
                <a:schemeClr val="tx1"/>
              </a:solidFill>
              <a:round/>
              <a:headEnd type="none" w="sm" len="sm"/>
              <a:tailEnd type="none" w="sm" len="sm"/>
            </a:ln>
          </p:spPr>
        </p:cxnSp>
        <p:cxnSp>
          <p:nvCxnSpPr>
            <p:cNvPr id="64543" name="AutoShape 41"/>
            <p:cNvCxnSpPr>
              <a:cxnSpLocks noChangeShapeType="1"/>
              <a:stCxn id="64522" idx="4"/>
              <a:endCxn id="64523" idx="0"/>
            </p:cNvCxnSpPr>
            <p:nvPr/>
          </p:nvCxnSpPr>
          <p:spPr bwMode="auto">
            <a:xfrm>
              <a:off x="2465" y="1350"/>
              <a:ext cx="0" cy="133"/>
            </a:xfrm>
            <a:prstGeom prst="straightConnector1">
              <a:avLst/>
            </a:prstGeom>
            <a:noFill/>
            <a:ln w="57150" cap="sq">
              <a:solidFill>
                <a:schemeClr val="tx1"/>
              </a:solidFill>
              <a:round/>
              <a:headEnd type="none" w="sm" len="sm"/>
              <a:tailEnd type="none" w="sm" len="sm"/>
            </a:ln>
          </p:spPr>
        </p:cxnSp>
        <p:cxnSp>
          <p:nvCxnSpPr>
            <p:cNvPr id="64544" name="AutoShape 42"/>
            <p:cNvCxnSpPr>
              <a:cxnSpLocks noChangeShapeType="1"/>
              <a:stCxn id="64529" idx="4"/>
              <a:endCxn id="64522" idx="0"/>
            </p:cNvCxnSpPr>
            <p:nvPr/>
          </p:nvCxnSpPr>
          <p:spPr bwMode="auto">
            <a:xfrm>
              <a:off x="2465" y="1122"/>
              <a:ext cx="0" cy="39"/>
            </a:xfrm>
            <a:prstGeom prst="straightConnector1">
              <a:avLst/>
            </a:prstGeom>
            <a:noFill/>
            <a:ln w="57150" cap="sq">
              <a:solidFill>
                <a:schemeClr val="tx1"/>
              </a:solidFill>
              <a:round/>
              <a:headEnd type="none" w="sm" len="sm"/>
              <a:tailEnd type="none" w="sm" len="sm"/>
            </a:ln>
          </p:spPr>
        </p:cxnSp>
        <p:cxnSp>
          <p:nvCxnSpPr>
            <p:cNvPr id="64545" name="AutoShape 43"/>
            <p:cNvCxnSpPr>
              <a:cxnSpLocks noChangeShapeType="1"/>
              <a:stCxn id="64522" idx="5"/>
              <a:endCxn id="64521" idx="1"/>
            </p:cNvCxnSpPr>
            <p:nvPr/>
          </p:nvCxnSpPr>
          <p:spPr bwMode="auto">
            <a:xfrm>
              <a:off x="2551" y="1322"/>
              <a:ext cx="190" cy="93"/>
            </a:xfrm>
            <a:prstGeom prst="straightConnector1">
              <a:avLst/>
            </a:prstGeom>
            <a:noFill/>
            <a:ln w="57150" cap="sq">
              <a:solidFill>
                <a:schemeClr val="tx1"/>
              </a:solidFill>
              <a:round/>
              <a:headEnd type="none" w="sm" len="sm"/>
              <a:tailEnd type="none" w="sm" len="sm"/>
            </a:ln>
          </p:spPr>
        </p:cxnSp>
        <p:cxnSp>
          <p:nvCxnSpPr>
            <p:cNvPr id="64546" name="AutoShape 44"/>
            <p:cNvCxnSpPr>
              <a:cxnSpLocks noChangeShapeType="1"/>
              <a:stCxn id="64521" idx="2"/>
              <a:endCxn id="64523" idx="6"/>
            </p:cNvCxnSpPr>
            <p:nvPr/>
          </p:nvCxnSpPr>
          <p:spPr bwMode="auto">
            <a:xfrm flipH="1">
              <a:off x="2585" y="1483"/>
              <a:ext cx="121" cy="94"/>
            </a:xfrm>
            <a:prstGeom prst="straightConnector1">
              <a:avLst/>
            </a:prstGeom>
            <a:noFill/>
            <a:ln w="57150" cap="sq">
              <a:solidFill>
                <a:schemeClr val="tx1"/>
              </a:solidFill>
              <a:round/>
              <a:headEnd type="none" w="sm" len="sm"/>
              <a:tailEnd type="none" w="sm" len="sm"/>
            </a:ln>
          </p:spPr>
        </p:cxnSp>
        <p:cxnSp>
          <p:nvCxnSpPr>
            <p:cNvPr id="64547" name="AutoShape 45"/>
            <p:cNvCxnSpPr>
              <a:cxnSpLocks noChangeShapeType="1"/>
              <a:stCxn id="64521" idx="7"/>
              <a:endCxn id="64527" idx="3"/>
            </p:cNvCxnSpPr>
            <p:nvPr/>
          </p:nvCxnSpPr>
          <p:spPr bwMode="auto">
            <a:xfrm flipV="1">
              <a:off x="2911" y="1000"/>
              <a:ext cx="1393" cy="415"/>
            </a:xfrm>
            <a:prstGeom prst="straightConnector1">
              <a:avLst/>
            </a:prstGeom>
            <a:noFill/>
            <a:ln w="57150" cap="sq">
              <a:solidFill>
                <a:schemeClr val="tx1"/>
              </a:solidFill>
              <a:round/>
              <a:headEnd type="none" w="sm" len="sm"/>
              <a:tailEnd type="none" w="sm" len="sm"/>
            </a:ln>
          </p:spPr>
        </p:cxnSp>
        <p:cxnSp>
          <p:nvCxnSpPr>
            <p:cNvPr id="64548" name="AutoShape 46"/>
            <p:cNvCxnSpPr>
              <a:cxnSpLocks noChangeShapeType="1"/>
              <a:stCxn id="64527" idx="4"/>
              <a:endCxn id="64528" idx="0"/>
            </p:cNvCxnSpPr>
            <p:nvPr/>
          </p:nvCxnSpPr>
          <p:spPr bwMode="auto">
            <a:xfrm>
              <a:off x="4390" y="1028"/>
              <a:ext cx="0" cy="133"/>
            </a:xfrm>
            <a:prstGeom prst="straightConnector1">
              <a:avLst/>
            </a:prstGeom>
            <a:noFill/>
            <a:ln w="57150" cap="sq">
              <a:solidFill>
                <a:schemeClr val="tx1"/>
              </a:solidFill>
              <a:round/>
              <a:headEnd type="none" w="sm" len="sm"/>
              <a:tailEnd type="none" w="sm" len="sm"/>
            </a:ln>
          </p:spPr>
        </p:cxnSp>
        <p:cxnSp>
          <p:nvCxnSpPr>
            <p:cNvPr id="64549" name="AutoShape 47"/>
            <p:cNvCxnSpPr>
              <a:cxnSpLocks noChangeShapeType="1"/>
              <a:stCxn id="64528" idx="4"/>
              <a:endCxn id="64519" idx="0"/>
            </p:cNvCxnSpPr>
            <p:nvPr/>
          </p:nvCxnSpPr>
          <p:spPr bwMode="auto">
            <a:xfrm>
              <a:off x="4390" y="1350"/>
              <a:ext cx="0" cy="133"/>
            </a:xfrm>
            <a:prstGeom prst="straightConnector1">
              <a:avLst/>
            </a:prstGeom>
            <a:noFill/>
            <a:ln w="57150" cap="sq">
              <a:solidFill>
                <a:schemeClr val="tx1"/>
              </a:solidFill>
              <a:round/>
              <a:headEnd type="none" w="sm" len="sm"/>
              <a:tailEnd type="none" w="sm" len="sm"/>
            </a:ln>
          </p:spPr>
        </p:cxnSp>
        <p:sp>
          <p:nvSpPr>
            <p:cNvPr id="64550" name="Oval 48"/>
            <p:cNvSpPr>
              <a:spLocks noChangeAspect="1" noChangeArrowheads="1"/>
            </p:cNvSpPr>
            <p:nvPr/>
          </p:nvSpPr>
          <p:spPr bwMode="auto">
            <a:xfrm>
              <a:off x="3500" y="28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51" name="Oval 49"/>
            <p:cNvSpPr>
              <a:spLocks noChangeAspect="1" noChangeArrowheads="1"/>
            </p:cNvSpPr>
            <p:nvPr/>
          </p:nvSpPr>
          <p:spPr bwMode="auto">
            <a:xfrm>
              <a:off x="5232"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52" name="Oval 50"/>
            <p:cNvSpPr>
              <a:spLocks noChangeAspect="1" noChangeArrowheads="1"/>
            </p:cNvSpPr>
            <p:nvPr/>
          </p:nvSpPr>
          <p:spPr bwMode="auto">
            <a:xfrm>
              <a:off x="4654" y="3255"/>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53" name="Oval 51"/>
            <p:cNvSpPr>
              <a:spLocks noChangeAspect="1" noChangeArrowheads="1"/>
            </p:cNvSpPr>
            <p:nvPr/>
          </p:nvSpPr>
          <p:spPr bwMode="auto">
            <a:xfrm>
              <a:off x="3668" y="3160"/>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54" name="Oval 52"/>
            <p:cNvSpPr>
              <a:spLocks noChangeAspect="1" noChangeArrowheads="1"/>
            </p:cNvSpPr>
            <p:nvPr/>
          </p:nvSpPr>
          <p:spPr bwMode="auto">
            <a:xfrm>
              <a:off x="3307"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55" name="Oval 53"/>
            <p:cNvSpPr>
              <a:spLocks noChangeAspect="1" noChangeArrowheads="1"/>
            </p:cNvSpPr>
            <p:nvPr/>
          </p:nvSpPr>
          <p:spPr bwMode="auto">
            <a:xfrm>
              <a:off x="3307" y="325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56" name="Oval 54"/>
            <p:cNvSpPr>
              <a:spLocks noChangeAspect="1" noChangeArrowheads="1"/>
            </p:cNvSpPr>
            <p:nvPr/>
          </p:nvSpPr>
          <p:spPr bwMode="auto">
            <a:xfrm>
              <a:off x="4064" y="390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57" name="Oval 55"/>
            <p:cNvSpPr>
              <a:spLocks noChangeAspect="1" noChangeArrowheads="1"/>
            </p:cNvSpPr>
            <p:nvPr/>
          </p:nvSpPr>
          <p:spPr bwMode="auto">
            <a:xfrm>
              <a:off x="3259" y="553"/>
              <a:ext cx="241"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58" name="Oval 56"/>
            <p:cNvSpPr>
              <a:spLocks noChangeAspect="1" noChangeArrowheads="1"/>
            </p:cNvSpPr>
            <p:nvPr/>
          </p:nvSpPr>
          <p:spPr bwMode="auto">
            <a:xfrm>
              <a:off x="2995" y="28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59" name="Oval 57"/>
            <p:cNvSpPr>
              <a:spLocks noChangeAspect="1" noChangeArrowheads="1"/>
            </p:cNvSpPr>
            <p:nvPr/>
          </p:nvSpPr>
          <p:spPr bwMode="auto">
            <a:xfrm>
              <a:off x="5232" y="2610"/>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60" name="Oval 58"/>
            <p:cNvSpPr>
              <a:spLocks noChangeAspect="1" noChangeArrowheads="1"/>
            </p:cNvSpPr>
            <p:nvPr/>
          </p:nvSpPr>
          <p:spPr bwMode="auto">
            <a:xfrm>
              <a:off x="5232" y="2933"/>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64561" name="Oval 59"/>
            <p:cNvSpPr>
              <a:spLocks noChangeAspect="1" noChangeArrowheads="1"/>
            </p:cNvSpPr>
            <p:nvPr/>
          </p:nvSpPr>
          <p:spPr bwMode="auto">
            <a:xfrm>
              <a:off x="3307" y="2705"/>
              <a:ext cx="240" cy="189"/>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4562" name="AutoShape 60"/>
            <p:cNvCxnSpPr>
              <a:cxnSpLocks noChangeShapeType="1"/>
              <a:stCxn id="64558" idx="6"/>
              <a:endCxn id="64550" idx="2"/>
            </p:cNvCxnSpPr>
            <p:nvPr/>
          </p:nvCxnSpPr>
          <p:spPr bwMode="auto">
            <a:xfrm>
              <a:off x="3235" y="383"/>
              <a:ext cx="265" cy="0"/>
            </a:xfrm>
            <a:prstGeom prst="straightConnector1">
              <a:avLst/>
            </a:prstGeom>
            <a:noFill/>
            <a:ln w="57150" cap="sq">
              <a:solidFill>
                <a:schemeClr val="tx1"/>
              </a:solidFill>
              <a:round/>
              <a:headEnd type="none" w="sm" len="sm"/>
              <a:tailEnd type="none" w="sm" len="sm"/>
            </a:ln>
          </p:spPr>
        </p:cxnSp>
        <p:cxnSp>
          <p:nvCxnSpPr>
            <p:cNvPr id="64563" name="AutoShape 61"/>
            <p:cNvCxnSpPr>
              <a:cxnSpLocks noChangeShapeType="1"/>
              <a:stCxn id="64550" idx="3"/>
              <a:endCxn id="64557" idx="7"/>
            </p:cNvCxnSpPr>
            <p:nvPr/>
          </p:nvCxnSpPr>
          <p:spPr bwMode="auto">
            <a:xfrm flipH="1">
              <a:off x="3465" y="450"/>
              <a:ext cx="69" cy="131"/>
            </a:xfrm>
            <a:prstGeom prst="straightConnector1">
              <a:avLst/>
            </a:prstGeom>
            <a:noFill/>
            <a:ln w="57150" cap="sq">
              <a:solidFill>
                <a:schemeClr val="tx1"/>
              </a:solidFill>
              <a:round/>
              <a:headEnd type="none" w="sm" len="sm"/>
              <a:tailEnd type="none" w="sm" len="sm"/>
            </a:ln>
          </p:spPr>
        </p:cxnSp>
        <p:cxnSp>
          <p:nvCxnSpPr>
            <p:cNvPr id="64564" name="AutoShape 62"/>
            <p:cNvCxnSpPr>
              <a:cxnSpLocks noChangeShapeType="1"/>
              <a:stCxn id="64558" idx="5"/>
              <a:endCxn id="64557" idx="1"/>
            </p:cNvCxnSpPr>
            <p:nvPr/>
          </p:nvCxnSpPr>
          <p:spPr bwMode="auto">
            <a:xfrm>
              <a:off x="3200" y="450"/>
              <a:ext cx="94" cy="131"/>
            </a:xfrm>
            <a:prstGeom prst="straightConnector1">
              <a:avLst/>
            </a:prstGeom>
            <a:noFill/>
            <a:ln w="57150" cap="sq">
              <a:solidFill>
                <a:schemeClr val="tx1"/>
              </a:solidFill>
              <a:round/>
              <a:headEnd type="none" w="sm" len="sm"/>
              <a:tailEnd type="none" w="sm" len="sm"/>
            </a:ln>
          </p:spPr>
        </p:cxnSp>
        <p:cxnSp>
          <p:nvCxnSpPr>
            <p:cNvPr id="64565" name="AutoShape 63"/>
            <p:cNvCxnSpPr>
              <a:cxnSpLocks noChangeShapeType="1"/>
              <a:stCxn id="64550" idx="5"/>
              <a:endCxn id="64560" idx="1"/>
            </p:cNvCxnSpPr>
            <p:nvPr/>
          </p:nvCxnSpPr>
          <p:spPr bwMode="auto">
            <a:xfrm>
              <a:off x="3705" y="450"/>
              <a:ext cx="1562" cy="2511"/>
            </a:xfrm>
            <a:prstGeom prst="straightConnector1">
              <a:avLst/>
            </a:prstGeom>
            <a:noFill/>
            <a:ln w="57150" cap="sq">
              <a:solidFill>
                <a:schemeClr val="tx1"/>
              </a:solidFill>
              <a:round/>
              <a:headEnd type="none" w="sm" len="sm"/>
              <a:tailEnd type="none" w="sm" len="sm"/>
            </a:ln>
          </p:spPr>
        </p:cxnSp>
        <p:cxnSp>
          <p:nvCxnSpPr>
            <p:cNvPr id="64566" name="AutoShape 64"/>
            <p:cNvCxnSpPr>
              <a:cxnSpLocks noChangeShapeType="1"/>
              <a:stCxn id="64550" idx="4"/>
              <a:endCxn id="64551" idx="1"/>
            </p:cNvCxnSpPr>
            <p:nvPr/>
          </p:nvCxnSpPr>
          <p:spPr bwMode="auto">
            <a:xfrm>
              <a:off x="3620" y="478"/>
              <a:ext cx="1647" cy="2805"/>
            </a:xfrm>
            <a:prstGeom prst="straightConnector1">
              <a:avLst/>
            </a:prstGeom>
            <a:noFill/>
            <a:ln w="57150" cap="sq">
              <a:solidFill>
                <a:schemeClr val="tx1"/>
              </a:solidFill>
              <a:round/>
              <a:headEnd type="none" w="sm" len="sm"/>
              <a:tailEnd type="none" w="sm" len="sm"/>
            </a:ln>
          </p:spPr>
        </p:cxnSp>
        <p:cxnSp>
          <p:nvCxnSpPr>
            <p:cNvPr id="64567" name="AutoShape 65"/>
            <p:cNvCxnSpPr>
              <a:cxnSpLocks noChangeShapeType="1"/>
              <a:stCxn id="64557" idx="5"/>
              <a:endCxn id="64552" idx="1"/>
            </p:cNvCxnSpPr>
            <p:nvPr/>
          </p:nvCxnSpPr>
          <p:spPr bwMode="auto">
            <a:xfrm>
              <a:off x="3465" y="714"/>
              <a:ext cx="1224" cy="2569"/>
            </a:xfrm>
            <a:prstGeom prst="straightConnector1">
              <a:avLst/>
            </a:prstGeom>
            <a:noFill/>
            <a:ln w="57150" cap="sq">
              <a:solidFill>
                <a:schemeClr val="tx1"/>
              </a:solidFill>
              <a:round/>
              <a:headEnd type="none" w="sm" len="sm"/>
              <a:tailEnd type="none" w="sm" len="sm"/>
            </a:ln>
          </p:spPr>
        </p:cxnSp>
        <p:cxnSp>
          <p:nvCxnSpPr>
            <p:cNvPr id="64568" name="AutoShape 66"/>
            <p:cNvCxnSpPr>
              <a:cxnSpLocks noChangeShapeType="1"/>
              <a:stCxn id="64557" idx="6"/>
              <a:endCxn id="64559" idx="2"/>
            </p:cNvCxnSpPr>
            <p:nvPr/>
          </p:nvCxnSpPr>
          <p:spPr bwMode="auto">
            <a:xfrm>
              <a:off x="3500" y="648"/>
              <a:ext cx="1732" cy="2057"/>
            </a:xfrm>
            <a:prstGeom prst="straightConnector1">
              <a:avLst/>
            </a:prstGeom>
            <a:noFill/>
            <a:ln w="57150" cap="sq">
              <a:solidFill>
                <a:schemeClr val="tx1"/>
              </a:solidFill>
              <a:round/>
              <a:headEnd type="none" w="sm" len="sm"/>
              <a:tailEnd type="none" w="sm" len="sm"/>
            </a:ln>
          </p:spPr>
        </p:cxnSp>
        <p:cxnSp>
          <p:nvCxnSpPr>
            <p:cNvPr id="64569" name="AutoShape 67"/>
            <p:cNvCxnSpPr>
              <a:cxnSpLocks noChangeShapeType="1"/>
              <a:stCxn id="64561" idx="6"/>
              <a:endCxn id="64560" idx="2"/>
            </p:cNvCxnSpPr>
            <p:nvPr/>
          </p:nvCxnSpPr>
          <p:spPr bwMode="auto">
            <a:xfrm>
              <a:off x="3547" y="2800"/>
              <a:ext cx="1685" cy="227"/>
            </a:xfrm>
            <a:prstGeom prst="straightConnector1">
              <a:avLst/>
            </a:prstGeom>
            <a:noFill/>
            <a:ln w="57150" cap="sq">
              <a:solidFill>
                <a:schemeClr val="tx1"/>
              </a:solidFill>
              <a:round/>
              <a:headEnd type="none" w="sm" len="sm"/>
              <a:tailEnd type="none" w="sm" len="sm"/>
            </a:ln>
          </p:spPr>
        </p:cxnSp>
        <p:cxnSp>
          <p:nvCxnSpPr>
            <p:cNvPr id="64570" name="AutoShape 68"/>
            <p:cNvCxnSpPr>
              <a:cxnSpLocks noChangeShapeType="1"/>
              <a:stCxn id="64556" idx="0"/>
              <a:endCxn id="64557" idx="4"/>
            </p:cNvCxnSpPr>
            <p:nvPr/>
          </p:nvCxnSpPr>
          <p:spPr bwMode="auto">
            <a:xfrm flipH="1" flipV="1">
              <a:off x="3380" y="742"/>
              <a:ext cx="804" cy="3166"/>
            </a:xfrm>
            <a:prstGeom prst="straightConnector1">
              <a:avLst/>
            </a:prstGeom>
            <a:noFill/>
            <a:ln w="57150" cap="sq">
              <a:solidFill>
                <a:schemeClr val="tx1"/>
              </a:solidFill>
              <a:round/>
              <a:headEnd type="none" w="sm" len="sm"/>
              <a:tailEnd type="none" w="sm" len="sm"/>
            </a:ln>
          </p:spPr>
        </p:cxnSp>
        <p:cxnSp>
          <p:nvCxnSpPr>
            <p:cNvPr id="64571" name="AutoShape 69"/>
            <p:cNvCxnSpPr>
              <a:cxnSpLocks noChangeShapeType="1"/>
              <a:stCxn id="64556" idx="6"/>
              <a:endCxn id="64552" idx="3"/>
            </p:cNvCxnSpPr>
            <p:nvPr/>
          </p:nvCxnSpPr>
          <p:spPr bwMode="auto">
            <a:xfrm flipV="1">
              <a:off x="4304" y="3416"/>
              <a:ext cx="385" cy="587"/>
            </a:xfrm>
            <a:prstGeom prst="straightConnector1">
              <a:avLst/>
            </a:prstGeom>
            <a:noFill/>
            <a:ln w="57150" cap="sq">
              <a:solidFill>
                <a:schemeClr val="tx1"/>
              </a:solidFill>
              <a:round/>
              <a:headEnd type="none" w="sm" len="sm"/>
              <a:tailEnd type="none" w="sm" len="sm"/>
            </a:ln>
          </p:spPr>
        </p:cxnSp>
        <p:cxnSp>
          <p:nvCxnSpPr>
            <p:cNvPr id="64572" name="AutoShape 70"/>
            <p:cNvCxnSpPr>
              <a:cxnSpLocks noChangeShapeType="1"/>
              <a:stCxn id="64555" idx="5"/>
              <a:endCxn id="64552" idx="2"/>
            </p:cNvCxnSpPr>
            <p:nvPr/>
          </p:nvCxnSpPr>
          <p:spPr bwMode="auto">
            <a:xfrm flipV="1">
              <a:off x="3513" y="3349"/>
              <a:ext cx="1141" cy="67"/>
            </a:xfrm>
            <a:prstGeom prst="straightConnector1">
              <a:avLst/>
            </a:prstGeom>
            <a:noFill/>
            <a:ln w="57150" cap="sq">
              <a:solidFill>
                <a:schemeClr val="tx1"/>
              </a:solidFill>
              <a:round/>
              <a:headEnd type="none" w="sm" len="sm"/>
              <a:tailEnd type="none" w="sm" len="sm"/>
            </a:ln>
          </p:spPr>
        </p:cxnSp>
        <p:cxnSp>
          <p:nvCxnSpPr>
            <p:cNvPr id="64573" name="AutoShape 71"/>
            <p:cNvCxnSpPr>
              <a:cxnSpLocks noChangeShapeType="1"/>
              <a:stCxn id="64552" idx="6"/>
              <a:endCxn id="64551" idx="2"/>
            </p:cNvCxnSpPr>
            <p:nvPr/>
          </p:nvCxnSpPr>
          <p:spPr bwMode="auto">
            <a:xfrm>
              <a:off x="4895" y="3349"/>
              <a:ext cx="337" cy="0"/>
            </a:xfrm>
            <a:prstGeom prst="straightConnector1">
              <a:avLst/>
            </a:prstGeom>
            <a:noFill/>
            <a:ln w="57150" cap="sq">
              <a:solidFill>
                <a:schemeClr val="tx1"/>
              </a:solidFill>
              <a:round/>
              <a:headEnd type="none" w="sm" len="sm"/>
              <a:tailEnd type="none" w="sm" len="sm"/>
            </a:ln>
          </p:spPr>
        </p:cxnSp>
        <p:cxnSp>
          <p:nvCxnSpPr>
            <p:cNvPr id="64574" name="AutoShape 72"/>
            <p:cNvCxnSpPr>
              <a:cxnSpLocks noChangeShapeType="1"/>
              <a:stCxn id="64554" idx="4"/>
              <a:endCxn id="64555" idx="0"/>
            </p:cNvCxnSpPr>
            <p:nvPr/>
          </p:nvCxnSpPr>
          <p:spPr bwMode="auto">
            <a:xfrm>
              <a:off x="3427" y="3122"/>
              <a:ext cx="0" cy="133"/>
            </a:xfrm>
            <a:prstGeom prst="straightConnector1">
              <a:avLst/>
            </a:prstGeom>
            <a:noFill/>
            <a:ln w="57150" cap="sq">
              <a:solidFill>
                <a:schemeClr val="tx1"/>
              </a:solidFill>
              <a:round/>
              <a:headEnd type="none" w="sm" len="sm"/>
              <a:tailEnd type="none" w="sm" len="sm"/>
            </a:ln>
          </p:spPr>
        </p:cxnSp>
        <p:cxnSp>
          <p:nvCxnSpPr>
            <p:cNvPr id="64575" name="AutoShape 73"/>
            <p:cNvCxnSpPr>
              <a:cxnSpLocks noChangeShapeType="1"/>
              <a:stCxn id="64561" idx="4"/>
              <a:endCxn id="64554" idx="0"/>
            </p:cNvCxnSpPr>
            <p:nvPr/>
          </p:nvCxnSpPr>
          <p:spPr bwMode="auto">
            <a:xfrm>
              <a:off x="3427" y="2894"/>
              <a:ext cx="0" cy="39"/>
            </a:xfrm>
            <a:prstGeom prst="straightConnector1">
              <a:avLst/>
            </a:prstGeom>
            <a:noFill/>
            <a:ln w="57150" cap="sq">
              <a:solidFill>
                <a:schemeClr val="tx1"/>
              </a:solidFill>
              <a:round/>
              <a:headEnd type="none" w="sm" len="sm"/>
              <a:tailEnd type="none" w="sm" len="sm"/>
            </a:ln>
          </p:spPr>
        </p:cxnSp>
        <p:cxnSp>
          <p:nvCxnSpPr>
            <p:cNvPr id="64576" name="AutoShape 74"/>
            <p:cNvCxnSpPr>
              <a:cxnSpLocks noChangeShapeType="1"/>
              <a:stCxn id="64554" idx="5"/>
              <a:endCxn id="64553" idx="1"/>
            </p:cNvCxnSpPr>
            <p:nvPr/>
          </p:nvCxnSpPr>
          <p:spPr bwMode="auto">
            <a:xfrm>
              <a:off x="3513" y="3094"/>
              <a:ext cx="190" cy="93"/>
            </a:xfrm>
            <a:prstGeom prst="straightConnector1">
              <a:avLst/>
            </a:prstGeom>
            <a:noFill/>
            <a:ln w="57150" cap="sq">
              <a:solidFill>
                <a:schemeClr val="tx1"/>
              </a:solidFill>
              <a:round/>
              <a:headEnd type="none" w="sm" len="sm"/>
              <a:tailEnd type="none" w="sm" len="sm"/>
            </a:ln>
          </p:spPr>
        </p:cxnSp>
        <p:cxnSp>
          <p:nvCxnSpPr>
            <p:cNvPr id="64577" name="AutoShape 75"/>
            <p:cNvCxnSpPr>
              <a:cxnSpLocks noChangeShapeType="1"/>
              <a:stCxn id="64553" idx="2"/>
              <a:endCxn id="64555" idx="6"/>
            </p:cNvCxnSpPr>
            <p:nvPr/>
          </p:nvCxnSpPr>
          <p:spPr bwMode="auto">
            <a:xfrm flipH="1">
              <a:off x="3547" y="3255"/>
              <a:ext cx="121" cy="94"/>
            </a:xfrm>
            <a:prstGeom prst="straightConnector1">
              <a:avLst/>
            </a:prstGeom>
            <a:noFill/>
            <a:ln w="57150" cap="sq">
              <a:solidFill>
                <a:schemeClr val="tx1"/>
              </a:solidFill>
              <a:round/>
              <a:headEnd type="none" w="sm" len="sm"/>
              <a:tailEnd type="none" w="sm" len="sm"/>
            </a:ln>
          </p:spPr>
        </p:cxnSp>
        <p:cxnSp>
          <p:nvCxnSpPr>
            <p:cNvPr id="64578" name="AutoShape 76"/>
            <p:cNvCxnSpPr>
              <a:cxnSpLocks noChangeShapeType="1"/>
              <a:stCxn id="64553" idx="7"/>
              <a:endCxn id="64559" idx="3"/>
            </p:cNvCxnSpPr>
            <p:nvPr/>
          </p:nvCxnSpPr>
          <p:spPr bwMode="auto">
            <a:xfrm flipV="1">
              <a:off x="3873" y="2772"/>
              <a:ext cx="1393" cy="415"/>
            </a:xfrm>
            <a:prstGeom prst="straightConnector1">
              <a:avLst/>
            </a:prstGeom>
            <a:noFill/>
            <a:ln w="57150" cap="sq">
              <a:solidFill>
                <a:schemeClr val="tx1"/>
              </a:solidFill>
              <a:round/>
              <a:headEnd type="none" w="sm" len="sm"/>
              <a:tailEnd type="none" w="sm" len="sm"/>
            </a:ln>
          </p:spPr>
        </p:cxnSp>
        <p:cxnSp>
          <p:nvCxnSpPr>
            <p:cNvPr id="64579" name="AutoShape 77"/>
            <p:cNvCxnSpPr>
              <a:cxnSpLocks noChangeShapeType="1"/>
              <a:stCxn id="64559" idx="4"/>
              <a:endCxn id="64560" idx="0"/>
            </p:cNvCxnSpPr>
            <p:nvPr/>
          </p:nvCxnSpPr>
          <p:spPr bwMode="auto">
            <a:xfrm>
              <a:off x="5352" y="2800"/>
              <a:ext cx="0" cy="133"/>
            </a:xfrm>
            <a:prstGeom prst="straightConnector1">
              <a:avLst/>
            </a:prstGeom>
            <a:noFill/>
            <a:ln w="57150" cap="sq">
              <a:solidFill>
                <a:schemeClr val="tx1"/>
              </a:solidFill>
              <a:round/>
              <a:headEnd type="none" w="sm" len="sm"/>
              <a:tailEnd type="none" w="sm" len="sm"/>
            </a:ln>
          </p:spPr>
        </p:cxnSp>
        <p:cxnSp>
          <p:nvCxnSpPr>
            <p:cNvPr id="64580" name="AutoShape 78"/>
            <p:cNvCxnSpPr>
              <a:cxnSpLocks noChangeShapeType="1"/>
              <a:stCxn id="64560" idx="4"/>
              <a:endCxn id="64551" idx="0"/>
            </p:cNvCxnSpPr>
            <p:nvPr/>
          </p:nvCxnSpPr>
          <p:spPr bwMode="auto">
            <a:xfrm>
              <a:off x="5352" y="3122"/>
              <a:ext cx="0" cy="133"/>
            </a:xfrm>
            <a:prstGeom prst="straightConnector1">
              <a:avLst/>
            </a:prstGeom>
            <a:noFill/>
            <a:ln w="57150" cap="sq">
              <a:solidFill>
                <a:schemeClr val="tx1"/>
              </a:solidFill>
              <a:round/>
              <a:headEnd type="none" w="sm" len="sm"/>
              <a:tailEnd type="none" w="sm" len="sm"/>
            </a:ln>
          </p:spPr>
        </p:cxnSp>
        <p:sp>
          <p:nvSpPr>
            <p:cNvPr id="64581" name="Oval 79"/>
            <p:cNvSpPr>
              <a:spLocks noChangeAspect="1" noChangeArrowheads="1"/>
            </p:cNvSpPr>
            <p:nvPr/>
          </p:nvSpPr>
          <p:spPr bwMode="auto">
            <a:xfrm>
              <a:off x="5472" y="838"/>
              <a:ext cx="240" cy="19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64582" name="AutoShape 80"/>
            <p:cNvCxnSpPr>
              <a:cxnSpLocks noChangeShapeType="1"/>
              <a:stCxn id="64581" idx="4"/>
              <a:endCxn id="64559" idx="0"/>
            </p:cNvCxnSpPr>
            <p:nvPr/>
          </p:nvCxnSpPr>
          <p:spPr bwMode="auto">
            <a:xfrm flipH="1">
              <a:off x="5352" y="1028"/>
              <a:ext cx="240" cy="1582"/>
            </a:xfrm>
            <a:prstGeom prst="straightConnector1">
              <a:avLst/>
            </a:prstGeom>
            <a:noFill/>
            <a:ln w="57150" cap="sq">
              <a:solidFill>
                <a:schemeClr val="tx1"/>
              </a:solidFill>
              <a:round/>
              <a:headEnd type="none" w="sm" len="sm"/>
              <a:tailEnd type="none" w="sm" len="sm"/>
            </a:ln>
          </p:spPr>
        </p:cxnSp>
        <p:cxnSp>
          <p:nvCxnSpPr>
            <p:cNvPr id="64583" name="AutoShape 81"/>
            <p:cNvCxnSpPr>
              <a:cxnSpLocks noChangeShapeType="1"/>
              <a:stCxn id="64557" idx="6"/>
              <a:endCxn id="64581" idx="2"/>
            </p:cNvCxnSpPr>
            <p:nvPr/>
          </p:nvCxnSpPr>
          <p:spPr bwMode="auto">
            <a:xfrm>
              <a:off x="3500" y="648"/>
              <a:ext cx="1972" cy="285"/>
            </a:xfrm>
            <a:prstGeom prst="straightConnector1">
              <a:avLst/>
            </a:prstGeom>
            <a:noFill/>
            <a:ln w="57150" cap="sq">
              <a:solidFill>
                <a:schemeClr val="tx1"/>
              </a:solidFill>
              <a:round/>
              <a:headEnd type="none" w="sm" len="sm"/>
              <a:tailEnd type="none" w="sm" len="sm"/>
            </a:ln>
          </p:spPr>
        </p:cxnSp>
        <p:sp>
          <p:nvSpPr>
            <p:cNvPr id="64584" name="Text Box 82"/>
            <p:cNvSpPr txBox="1">
              <a:spLocks noChangeArrowheads="1"/>
            </p:cNvSpPr>
            <p:nvPr/>
          </p:nvSpPr>
          <p:spPr bwMode="auto">
            <a:xfrm>
              <a:off x="2208" y="576"/>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x</a:t>
              </a:r>
            </a:p>
          </p:txBody>
        </p:sp>
        <p:sp>
          <p:nvSpPr>
            <p:cNvPr id="64585" name="Text Box 83"/>
            <p:cNvSpPr txBox="1">
              <a:spLocks noChangeArrowheads="1"/>
            </p:cNvSpPr>
            <p:nvPr/>
          </p:nvSpPr>
          <p:spPr bwMode="auto">
            <a:xfrm>
              <a:off x="4184" y="34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y</a:t>
              </a:r>
            </a:p>
          </p:txBody>
        </p:sp>
        <p:sp>
          <p:nvSpPr>
            <p:cNvPr id="64586" name="Text Box 84"/>
            <p:cNvSpPr txBox="1">
              <a:spLocks noChangeArrowheads="1"/>
            </p:cNvSpPr>
            <p:nvPr/>
          </p:nvSpPr>
          <p:spPr bwMode="auto">
            <a:xfrm>
              <a:off x="5328" y="499"/>
              <a:ext cx="432" cy="365"/>
            </a:xfrm>
            <a:prstGeom prst="rect">
              <a:avLst/>
            </a:prstGeom>
            <a:noFill/>
            <a:ln w="57150" cap="sq">
              <a:noFill/>
              <a:miter lim="800000"/>
              <a:headEnd type="none" w="sm" len="sm"/>
              <a:tailEnd type="none" w="sm" len="sm"/>
            </a:ln>
          </p:spPr>
          <p:txBody>
            <a:bodyPr lIns="274301" tIns="45717" rIns="274301" bIns="45717">
              <a:prstTxWarp prst="textNoShape">
                <a:avLst/>
              </a:prstTxWarp>
              <a:spAutoFit/>
            </a:bodyPr>
            <a:lstStyle/>
            <a:p>
              <a:pPr>
                <a:spcBef>
                  <a:spcPct val="0"/>
                </a:spcBef>
              </a:pPr>
              <a:r>
                <a:rPr lang="en-US" sz="3200"/>
                <a:t>z</a:t>
              </a:r>
            </a:p>
          </p:txBody>
        </p:sp>
      </p:grpSp>
      <p:sp>
        <p:nvSpPr>
          <p:cNvPr id="64516" name="Text Box 85"/>
          <p:cNvSpPr txBox="1">
            <a:spLocks noChangeArrowheads="1"/>
          </p:cNvSpPr>
          <p:nvPr/>
        </p:nvSpPr>
        <p:spPr bwMode="auto">
          <a:xfrm>
            <a:off x="379413" y="4511675"/>
            <a:ext cx="4243387" cy="1800225"/>
          </a:xfrm>
          <a:prstGeom prst="rect">
            <a:avLst/>
          </a:prstGeom>
          <a:noFill/>
          <a:ln w="9525">
            <a:noFill/>
            <a:miter lim="800000"/>
            <a:headEnd/>
            <a:tailEnd/>
          </a:ln>
        </p:spPr>
        <p:txBody>
          <a:bodyPr>
            <a:prstTxWarp prst="textNoShape">
              <a:avLst/>
            </a:prstTxWarp>
            <a:spAutoFit/>
          </a:bodyPr>
          <a:lstStyle/>
          <a:p>
            <a:pPr>
              <a:tabLst>
                <a:tab pos="858838" algn="l"/>
              </a:tabLst>
            </a:pPr>
            <a:r>
              <a:rPr lang="en-US"/>
              <a:t>How do we force the graph to be 3 colorable exactly when the circuit is satifiable?</a:t>
            </a:r>
          </a:p>
        </p:txBody>
      </p:sp>
      <p:cxnSp>
        <p:nvCxnSpPr>
          <p:cNvPr id="725078" name="AutoShape 86"/>
          <p:cNvCxnSpPr>
            <a:cxnSpLocks noChangeShapeType="1"/>
            <a:stCxn id="64556" idx="0"/>
            <a:endCxn id="64550" idx="4"/>
          </p:cNvCxnSpPr>
          <p:nvPr/>
        </p:nvCxnSpPr>
        <p:spPr bwMode="auto">
          <a:xfrm rot="5400000" flipH="1">
            <a:off x="3217862" y="3033713"/>
            <a:ext cx="5445125" cy="895350"/>
          </a:xfrm>
          <a:prstGeom prst="curvedConnector3">
            <a:avLst>
              <a:gd name="adj1" fmla="val 50000"/>
            </a:avLst>
          </a:prstGeom>
          <a:noFill/>
          <a:ln w="114300" cap="sq">
            <a:solidFill>
              <a:srgbClr val="00FFCC"/>
            </a:solidFill>
            <a:round/>
            <a:headEnd type="none" w="sm" len="sm"/>
            <a:tailEnd type="none" w="sm" len="sm"/>
          </a:ln>
        </p:spPr>
      </p:cxn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25078"/>
                                        </p:tgtEl>
                                        <p:attrNameLst>
                                          <p:attrName>style.visibility</p:attrName>
                                        </p:attrNameLst>
                                      </p:cBhvr>
                                      <p:to>
                                        <p:strVal val="visible"/>
                                      </p:to>
                                    </p:set>
                                    <p:animEffect transition="in" filter="fade">
                                      <p:cBhvr>
                                        <p:cTn id="7" dur="500"/>
                                        <p:tgtEl>
                                          <p:spTgt spid="725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2082800" y="290513"/>
            <a:ext cx="4984750" cy="519112"/>
          </a:xfrm>
          <a:prstGeom prst="rect">
            <a:avLst/>
          </a:prstGeom>
          <a:noFill/>
          <a:ln w="12700" cap="sq">
            <a:noFill/>
            <a:miter lim="800000"/>
            <a:headEnd type="none" w="sm" len="sm"/>
            <a:tailEnd type="none" w="sm" len="sm"/>
          </a:ln>
        </p:spPr>
        <p:txBody>
          <a:bodyPr wrap="none" lIns="274301" tIns="45717" rIns="274301" bIns="45717">
            <a:prstTxWarp prst="textNoShape">
              <a:avLst/>
            </a:prstTxWarp>
            <a:spAutoFit/>
          </a:bodyPr>
          <a:lstStyle/>
          <a:p>
            <a:pPr algn="ctr">
              <a:spcBef>
                <a:spcPct val="0"/>
              </a:spcBef>
            </a:pPr>
            <a:r>
              <a:rPr lang="en-US"/>
              <a:t>Let C be an n-input circuit</a:t>
            </a:r>
          </a:p>
        </p:txBody>
      </p:sp>
      <p:pic>
        <p:nvPicPr>
          <p:cNvPr id="606212" name="Picture 4" descr="Z313"/>
          <p:cNvPicPr>
            <a:picLocks noChangeAspect="1" noChangeArrowheads="1"/>
          </p:cNvPicPr>
          <p:nvPr/>
        </p:nvPicPr>
        <p:blipFill>
          <a:blip r:embed="rId2"/>
          <a:srcRect/>
          <a:stretch>
            <a:fillRect/>
          </a:stretch>
        </p:blipFill>
        <p:spPr bwMode="auto">
          <a:xfrm>
            <a:off x="6962775" y="2032000"/>
            <a:ext cx="1800225" cy="2390775"/>
          </a:xfrm>
          <a:prstGeom prst="rect">
            <a:avLst/>
          </a:prstGeom>
          <a:solidFill>
            <a:schemeClr val="bg2"/>
          </a:solidFill>
          <a:ln w="9525">
            <a:solidFill>
              <a:schemeClr val="tx1"/>
            </a:solidFill>
            <a:miter lim="800000"/>
            <a:headEnd/>
            <a:tailEnd/>
          </a:ln>
        </p:spPr>
      </p:pic>
      <p:sp>
        <p:nvSpPr>
          <p:cNvPr id="606213" name="Text Box 5"/>
          <p:cNvSpPr txBox="1">
            <a:spLocks noChangeArrowheads="1"/>
          </p:cNvSpPr>
          <p:nvPr/>
        </p:nvSpPr>
        <p:spPr bwMode="auto">
          <a:xfrm>
            <a:off x="6732588" y="4584700"/>
            <a:ext cx="2259012" cy="1373188"/>
          </a:xfrm>
          <a:prstGeom prst="rect">
            <a:avLst/>
          </a:prstGeom>
          <a:solidFill>
            <a:schemeClr val="bg2"/>
          </a:solidFill>
          <a:ln w="12700" cap="sq">
            <a:noFill/>
            <a:miter lim="800000"/>
            <a:headEnd type="none" w="sm" len="sm"/>
            <a:tailEnd type="none" w="sm" len="sm"/>
          </a:ln>
        </p:spPr>
        <p:txBody>
          <a:bodyPr lIns="274301" tIns="45717" rIns="274301" bIns="45717">
            <a:prstTxWarp prst="textNoShape">
              <a:avLst/>
            </a:prstTxWarp>
            <a:spAutoFit/>
          </a:bodyPr>
          <a:lstStyle/>
          <a:p>
            <a:pPr algn="ctr">
              <a:spcBef>
                <a:spcPct val="50000"/>
              </a:spcBef>
            </a:pPr>
            <a:r>
              <a:rPr lang="en-US"/>
              <a:t>GIVEN:       3-color</a:t>
            </a:r>
            <a:br>
              <a:rPr lang="en-US"/>
            </a:br>
            <a:r>
              <a:rPr lang="en-US"/>
              <a:t>Oracle </a:t>
            </a:r>
          </a:p>
        </p:txBody>
      </p:sp>
      <p:sp>
        <p:nvSpPr>
          <p:cNvPr id="606217" name="Text Box 9"/>
          <p:cNvSpPr txBox="1">
            <a:spLocks noChangeArrowheads="1"/>
          </p:cNvSpPr>
          <p:nvPr/>
        </p:nvSpPr>
        <p:spPr bwMode="auto">
          <a:xfrm>
            <a:off x="1308100" y="4521200"/>
            <a:ext cx="1800225" cy="1373188"/>
          </a:xfrm>
          <a:prstGeom prst="rect">
            <a:avLst/>
          </a:prstGeom>
          <a:solidFill>
            <a:schemeClr val="bg2"/>
          </a:solidFill>
          <a:ln w="12700" cap="sq">
            <a:noFill/>
            <a:miter lim="800000"/>
            <a:headEnd type="none" w="sm" len="sm"/>
            <a:tailEnd type="none" w="sm" len="sm"/>
          </a:ln>
        </p:spPr>
        <p:txBody>
          <a:bodyPr lIns="274301" tIns="45717" rIns="274301" bIns="45717">
            <a:prstTxWarp prst="textNoShape">
              <a:avLst/>
            </a:prstTxWarp>
            <a:spAutoFit/>
          </a:bodyPr>
          <a:lstStyle/>
          <a:p>
            <a:pPr algn="ctr">
              <a:spcBef>
                <a:spcPct val="50000"/>
              </a:spcBef>
            </a:pPr>
            <a:r>
              <a:rPr lang="en-US"/>
              <a:t>BUILD:</a:t>
            </a:r>
            <a:br>
              <a:rPr lang="en-US"/>
            </a:br>
            <a:r>
              <a:rPr lang="en-US"/>
              <a:t>SAT</a:t>
            </a:r>
            <a:br>
              <a:rPr lang="en-US"/>
            </a:br>
            <a:r>
              <a:rPr lang="en-US"/>
              <a:t>Oracle</a:t>
            </a:r>
          </a:p>
        </p:txBody>
      </p:sp>
      <p:sp>
        <p:nvSpPr>
          <p:cNvPr id="606220" name="Line 12"/>
          <p:cNvSpPr>
            <a:spLocks noChangeShapeType="1"/>
          </p:cNvSpPr>
          <p:nvPr/>
        </p:nvSpPr>
        <p:spPr bwMode="auto">
          <a:xfrm>
            <a:off x="3398838" y="3087688"/>
            <a:ext cx="3363912" cy="11112"/>
          </a:xfrm>
          <a:prstGeom prst="line">
            <a:avLst/>
          </a:pr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606221" name="Freeform 13"/>
          <p:cNvSpPr>
            <a:spLocks/>
          </p:cNvSpPr>
          <p:nvPr/>
        </p:nvSpPr>
        <p:spPr bwMode="auto">
          <a:xfrm>
            <a:off x="393700" y="1624013"/>
            <a:ext cx="685800" cy="1295400"/>
          </a:xfrm>
          <a:custGeom>
            <a:avLst/>
            <a:gdLst>
              <a:gd name="T0" fmla="*/ 0 w 432"/>
              <a:gd name="T1" fmla="*/ 0 h 816"/>
              <a:gd name="T2" fmla="*/ 2147483647 w 432"/>
              <a:gd name="T3" fmla="*/ 2147483647 h 816"/>
              <a:gd name="T4" fmla="*/ 2147483647 w 432"/>
              <a:gd name="T5" fmla="*/ 2147483647 h 816"/>
              <a:gd name="T6" fmla="*/ 0 60000 65536"/>
              <a:gd name="T7" fmla="*/ 0 60000 65536"/>
              <a:gd name="T8" fmla="*/ 0 60000 65536"/>
              <a:gd name="T9" fmla="*/ 0 w 432"/>
              <a:gd name="T10" fmla="*/ 0 h 816"/>
              <a:gd name="T11" fmla="*/ 432 w 432"/>
              <a:gd name="T12" fmla="*/ 816 h 816"/>
            </a:gdLst>
            <a:ahLst/>
            <a:cxnLst>
              <a:cxn ang="T6">
                <a:pos x="T0" y="T1"/>
              </a:cxn>
              <a:cxn ang="T7">
                <a:pos x="T2" y="T3"/>
              </a:cxn>
              <a:cxn ang="T8">
                <a:pos x="T4" y="T5"/>
              </a:cxn>
            </a:cxnLst>
            <a:rect l="T9" t="T10" r="T11" b="T12"/>
            <a:pathLst>
              <a:path w="432" h="816">
                <a:moveTo>
                  <a:pt x="0" y="0"/>
                </a:moveTo>
                <a:cubicBezTo>
                  <a:pt x="12" y="196"/>
                  <a:pt x="24" y="392"/>
                  <a:pt x="96" y="528"/>
                </a:cubicBezTo>
                <a:cubicBezTo>
                  <a:pt x="168" y="664"/>
                  <a:pt x="376" y="760"/>
                  <a:pt x="432" y="816"/>
                </a:cubicBezTo>
              </a:path>
            </a:pathLst>
          </a:cu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606222" name="Freeform 14"/>
          <p:cNvSpPr>
            <a:spLocks/>
          </p:cNvSpPr>
          <p:nvPr/>
        </p:nvSpPr>
        <p:spPr bwMode="auto">
          <a:xfrm>
            <a:off x="771525" y="1716088"/>
            <a:ext cx="384175" cy="746125"/>
          </a:xfrm>
          <a:custGeom>
            <a:avLst/>
            <a:gdLst>
              <a:gd name="T0" fmla="*/ 2147483647 w 242"/>
              <a:gd name="T1" fmla="*/ 2147483647 h 470"/>
              <a:gd name="T2" fmla="*/ 2147483647 w 242"/>
              <a:gd name="T3" fmla="*/ 2147483647 h 470"/>
              <a:gd name="T4" fmla="*/ 2147483647 w 242"/>
              <a:gd name="T5" fmla="*/ 0 h 470"/>
              <a:gd name="T6" fmla="*/ 0 60000 65536"/>
              <a:gd name="T7" fmla="*/ 0 60000 65536"/>
              <a:gd name="T8" fmla="*/ 0 60000 65536"/>
              <a:gd name="T9" fmla="*/ 0 w 242"/>
              <a:gd name="T10" fmla="*/ 0 h 470"/>
              <a:gd name="T11" fmla="*/ 242 w 242"/>
              <a:gd name="T12" fmla="*/ 470 h 470"/>
            </a:gdLst>
            <a:ahLst/>
            <a:cxnLst>
              <a:cxn ang="T6">
                <a:pos x="T0" y="T1"/>
              </a:cxn>
              <a:cxn ang="T7">
                <a:pos x="T2" y="T3"/>
              </a:cxn>
              <a:cxn ang="T8">
                <a:pos x="T4" y="T5"/>
              </a:cxn>
            </a:cxnLst>
            <a:rect l="T9" t="T10" r="T11" b="T12"/>
            <a:pathLst>
              <a:path w="242" h="470">
                <a:moveTo>
                  <a:pt x="242" y="470"/>
                </a:moveTo>
                <a:cubicBezTo>
                  <a:pt x="208" y="449"/>
                  <a:pt x="80" y="423"/>
                  <a:pt x="40" y="345"/>
                </a:cubicBezTo>
                <a:cubicBezTo>
                  <a:pt x="0" y="267"/>
                  <a:pt x="10" y="72"/>
                  <a:pt x="2" y="0"/>
                </a:cubicBezTo>
              </a:path>
            </a:pathLst>
          </a:cu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606223" name="Line 15"/>
          <p:cNvSpPr>
            <a:spLocks noChangeShapeType="1"/>
          </p:cNvSpPr>
          <p:nvPr/>
        </p:nvSpPr>
        <p:spPr bwMode="auto">
          <a:xfrm flipH="1" flipV="1">
            <a:off x="3321050" y="3479800"/>
            <a:ext cx="3389313" cy="25400"/>
          </a:xfrm>
          <a:prstGeom prst="line">
            <a:avLst/>
          </a:pr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606224" name="Text Box 16"/>
          <p:cNvSpPr txBox="1">
            <a:spLocks noChangeArrowheads="1"/>
          </p:cNvSpPr>
          <p:nvPr/>
        </p:nvSpPr>
        <p:spPr bwMode="auto">
          <a:xfrm>
            <a:off x="3173413" y="1457325"/>
            <a:ext cx="3735387" cy="1373188"/>
          </a:xfrm>
          <a:prstGeom prst="rect">
            <a:avLst/>
          </a:prstGeom>
          <a:noFill/>
          <a:ln w="9525">
            <a:noFill/>
            <a:miter lim="800000"/>
            <a:headEnd/>
            <a:tailEnd/>
          </a:ln>
        </p:spPr>
        <p:txBody>
          <a:bodyPr>
            <a:prstTxWarp prst="textNoShape">
              <a:avLst/>
            </a:prstTxWarp>
            <a:spAutoFit/>
          </a:bodyPr>
          <a:lstStyle/>
          <a:p>
            <a:pPr algn="ctr">
              <a:tabLst>
                <a:tab pos="858838" algn="l"/>
              </a:tabLst>
            </a:pPr>
            <a:r>
              <a:rPr lang="en-US"/>
              <a:t>Graph composed of gadgets that mimic the gates in C </a:t>
            </a:r>
          </a:p>
        </p:txBody>
      </p:sp>
      <p:sp>
        <p:nvSpPr>
          <p:cNvPr id="606225" name="Text Box 17"/>
          <p:cNvSpPr txBox="1">
            <a:spLocks noChangeArrowheads="1"/>
          </p:cNvSpPr>
          <p:nvPr/>
        </p:nvSpPr>
        <p:spPr bwMode="auto">
          <a:xfrm>
            <a:off x="106363" y="989013"/>
            <a:ext cx="447675"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C</a:t>
            </a:r>
          </a:p>
        </p:txBody>
      </p:sp>
      <p:pic>
        <p:nvPicPr>
          <p:cNvPr id="606226" name="Picture 18" descr="Z313"/>
          <p:cNvPicPr>
            <a:picLocks noChangeAspect="1" noChangeArrowheads="1"/>
          </p:cNvPicPr>
          <p:nvPr/>
        </p:nvPicPr>
        <p:blipFill>
          <a:blip r:embed="rId2"/>
          <a:srcRect/>
          <a:stretch>
            <a:fillRect/>
          </a:stretch>
        </p:blipFill>
        <p:spPr bwMode="auto">
          <a:xfrm>
            <a:off x="1296988" y="2032000"/>
            <a:ext cx="1800225" cy="2390775"/>
          </a:xfrm>
          <a:prstGeom prst="rect">
            <a:avLst/>
          </a:prstGeom>
          <a:solidFill>
            <a:schemeClr val="bg2"/>
          </a:solidFill>
          <a:ln w="9525">
            <a:solidFill>
              <a:schemeClr val="tx1"/>
            </a:solidFill>
            <a:miter lim="800000"/>
            <a:headEnd/>
            <a:tailEnd/>
          </a:ln>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06212"/>
                                        </p:tgtEl>
                                        <p:attrNameLst>
                                          <p:attrName>style.visibility</p:attrName>
                                        </p:attrNameLst>
                                      </p:cBhvr>
                                      <p:to>
                                        <p:strVal val="visible"/>
                                      </p:to>
                                    </p:set>
                                    <p:animEffect transition="in" filter="fade">
                                      <p:cBhvr>
                                        <p:cTn id="7" dur="500"/>
                                        <p:tgtEl>
                                          <p:spTgt spid="6062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06213"/>
                                        </p:tgtEl>
                                        <p:attrNameLst>
                                          <p:attrName>style.visibility</p:attrName>
                                        </p:attrNameLst>
                                      </p:cBhvr>
                                      <p:to>
                                        <p:strVal val="visible"/>
                                      </p:to>
                                    </p:set>
                                    <p:animEffect transition="in" filter="fade">
                                      <p:cBhvr>
                                        <p:cTn id="10" dur="500"/>
                                        <p:tgtEl>
                                          <p:spTgt spid="6062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06226"/>
                                        </p:tgtEl>
                                        <p:attrNameLst>
                                          <p:attrName>style.visibility</p:attrName>
                                        </p:attrNameLst>
                                      </p:cBhvr>
                                      <p:to>
                                        <p:strVal val="visible"/>
                                      </p:to>
                                    </p:set>
                                    <p:animEffect transition="in" filter="fade">
                                      <p:cBhvr>
                                        <p:cTn id="15" dur="500"/>
                                        <p:tgtEl>
                                          <p:spTgt spid="60622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06217"/>
                                        </p:tgtEl>
                                        <p:attrNameLst>
                                          <p:attrName>style.visibility</p:attrName>
                                        </p:attrNameLst>
                                      </p:cBhvr>
                                      <p:to>
                                        <p:strVal val="visible"/>
                                      </p:to>
                                    </p:set>
                                    <p:animEffect transition="in" filter="fade">
                                      <p:cBhvr>
                                        <p:cTn id="18" dur="500"/>
                                        <p:tgtEl>
                                          <p:spTgt spid="60621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06225"/>
                                        </p:tgtEl>
                                        <p:attrNameLst>
                                          <p:attrName>style.visibility</p:attrName>
                                        </p:attrNameLst>
                                      </p:cBhvr>
                                      <p:to>
                                        <p:strVal val="visible"/>
                                      </p:to>
                                    </p:set>
                                    <p:animEffect transition="in" filter="fade">
                                      <p:cBhvr>
                                        <p:cTn id="23" dur="500"/>
                                        <p:tgtEl>
                                          <p:spTgt spid="60622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06221"/>
                                        </p:tgtEl>
                                        <p:attrNameLst>
                                          <p:attrName>style.visibility</p:attrName>
                                        </p:attrNameLst>
                                      </p:cBhvr>
                                      <p:to>
                                        <p:strVal val="visible"/>
                                      </p:to>
                                    </p:set>
                                    <p:animEffect transition="in" filter="fade">
                                      <p:cBhvr>
                                        <p:cTn id="26" dur="500"/>
                                        <p:tgtEl>
                                          <p:spTgt spid="606221"/>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06224"/>
                                        </p:tgtEl>
                                        <p:attrNameLst>
                                          <p:attrName>style.visibility</p:attrName>
                                        </p:attrNameLst>
                                      </p:cBhvr>
                                      <p:to>
                                        <p:strVal val="visible"/>
                                      </p:to>
                                    </p:set>
                                    <p:animEffect transition="in" filter="fade">
                                      <p:cBhvr>
                                        <p:cTn id="31" dur="500"/>
                                        <p:tgtEl>
                                          <p:spTgt spid="60622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606220"/>
                                        </p:tgtEl>
                                        <p:attrNameLst>
                                          <p:attrName>style.visibility</p:attrName>
                                        </p:attrNameLst>
                                      </p:cBhvr>
                                      <p:to>
                                        <p:strVal val="visible"/>
                                      </p:to>
                                    </p:set>
                                    <p:animEffect transition="in" filter="fade">
                                      <p:cBhvr>
                                        <p:cTn id="34" dur="500"/>
                                        <p:tgtEl>
                                          <p:spTgt spid="606220"/>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606223"/>
                                        </p:tgtEl>
                                        <p:attrNameLst>
                                          <p:attrName>style.visibility</p:attrName>
                                        </p:attrNameLst>
                                      </p:cBhvr>
                                      <p:to>
                                        <p:strVal val="visible"/>
                                      </p:to>
                                    </p:set>
                                    <p:animEffect transition="in" filter="fade">
                                      <p:cBhvr>
                                        <p:cTn id="39" dur="500"/>
                                        <p:tgtEl>
                                          <p:spTgt spid="606223"/>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606222"/>
                                        </p:tgtEl>
                                        <p:attrNameLst>
                                          <p:attrName>style.visibility</p:attrName>
                                        </p:attrNameLst>
                                      </p:cBhvr>
                                      <p:to>
                                        <p:strVal val="visible"/>
                                      </p:to>
                                    </p:set>
                                    <p:animEffect transition="in" filter="fade">
                                      <p:cBhvr>
                                        <p:cTn id="44" dur="500"/>
                                        <p:tgtEl>
                                          <p:spTgt spid="606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6213" grpId="0" animBg="1"/>
      <p:bldP spid="606217" grpId="0" animBg="1"/>
      <p:bldP spid="606220" grpId="0" animBg="1"/>
      <p:bldP spid="606221" grpId="0" animBg="1"/>
      <p:bldP spid="606222" grpId="0" animBg="1"/>
      <p:bldP spid="606223" grpId="0" animBg="1"/>
      <p:bldP spid="606224" grpId="0"/>
      <p:bldP spid="606225" grpId="0"/>
    </p:bld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66562" name="Picture 8" descr="Z313"/>
          <p:cNvPicPr>
            <a:picLocks noChangeAspect="1" noChangeArrowheads="1"/>
          </p:cNvPicPr>
          <p:nvPr/>
        </p:nvPicPr>
        <p:blipFill>
          <a:blip r:embed="rId2"/>
          <a:srcRect/>
          <a:stretch>
            <a:fillRect/>
          </a:stretch>
        </p:blipFill>
        <p:spPr bwMode="auto">
          <a:xfrm>
            <a:off x="6657975" y="3733800"/>
            <a:ext cx="1800225" cy="2390775"/>
          </a:xfrm>
          <a:prstGeom prst="rect">
            <a:avLst/>
          </a:prstGeom>
          <a:solidFill>
            <a:schemeClr val="bg2"/>
          </a:solidFill>
          <a:ln w="9525">
            <a:solidFill>
              <a:schemeClr val="tx1"/>
            </a:solidFill>
            <a:miter lim="800000"/>
            <a:headEnd/>
            <a:tailEnd/>
          </a:ln>
        </p:spPr>
      </p:pic>
      <p:sp>
        <p:nvSpPr>
          <p:cNvPr id="66563" name="Text Box 10"/>
          <p:cNvSpPr txBox="1">
            <a:spLocks noChangeArrowheads="1"/>
          </p:cNvSpPr>
          <p:nvPr/>
        </p:nvSpPr>
        <p:spPr bwMode="auto">
          <a:xfrm>
            <a:off x="731838" y="806450"/>
            <a:ext cx="7737475" cy="2289175"/>
          </a:xfrm>
          <a:prstGeom prst="rect">
            <a:avLst/>
          </a:prstGeom>
          <a:noFill/>
          <a:ln w="9525">
            <a:noFill/>
            <a:miter lim="800000"/>
            <a:headEnd/>
            <a:tailEnd/>
          </a:ln>
        </p:spPr>
        <p:txBody>
          <a:bodyPr>
            <a:prstTxWarp prst="textNoShape">
              <a:avLst/>
            </a:prstTxWarp>
            <a:spAutoFit/>
          </a:bodyPr>
          <a:lstStyle/>
          <a:p>
            <a:pPr algn="ctr">
              <a:tabLst>
                <a:tab pos="858838" algn="l"/>
              </a:tabLst>
            </a:pPr>
            <a:r>
              <a:rPr lang="en-US" sz="3600"/>
              <a:t>You can quickly transform a method to decide 3-coloring into a method to decide circuit satifiability!</a:t>
            </a:r>
          </a:p>
        </p:txBody>
      </p:sp>
    </p:spTree>
  </p:cSld>
  <p:clrMapOvr>
    <a:masterClrMapping/>
  </p:clrMapOvr>
  <p:transition spd="med">
    <p:fade thruBlk="1"/>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67586" name="Group 2"/>
          <p:cNvGrpSpPr>
            <a:grpSpLocks/>
          </p:cNvGrpSpPr>
          <p:nvPr/>
        </p:nvGrpSpPr>
        <p:grpSpPr bwMode="auto">
          <a:xfrm>
            <a:off x="684213" y="2547938"/>
            <a:ext cx="1660525" cy="3743325"/>
            <a:chOff x="864" y="465"/>
            <a:chExt cx="1046" cy="2358"/>
          </a:xfrm>
        </p:grpSpPr>
        <p:grpSp>
          <p:nvGrpSpPr>
            <p:cNvPr id="67588" name="Group 3"/>
            <p:cNvGrpSpPr>
              <a:grpSpLocks/>
            </p:cNvGrpSpPr>
            <p:nvPr/>
          </p:nvGrpSpPr>
          <p:grpSpPr bwMode="auto">
            <a:xfrm>
              <a:off x="864" y="465"/>
              <a:ext cx="1008" cy="2319"/>
              <a:chOff x="587" y="528"/>
              <a:chExt cx="1008" cy="2319"/>
            </a:xfrm>
          </p:grpSpPr>
          <p:grpSp>
            <p:nvGrpSpPr>
              <p:cNvPr id="67591" name="Group 4"/>
              <p:cNvGrpSpPr>
                <a:grpSpLocks/>
              </p:cNvGrpSpPr>
              <p:nvPr/>
            </p:nvGrpSpPr>
            <p:grpSpPr bwMode="auto">
              <a:xfrm>
                <a:off x="587" y="528"/>
                <a:ext cx="1008" cy="2319"/>
                <a:chOff x="587" y="528"/>
                <a:chExt cx="1008" cy="2319"/>
              </a:xfrm>
            </p:grpSpPr>
            <p:grpSp>
              <p:nvGrpSpPr>
                <p:cNvPr id="67593" name="Group 5"/>
                <p:cNvGrpSpPr>
                  <a:grpSpLocks/>
                </p:cNvGrpSpPr>
                <p:nvPr/>
              </p:nvGrpSpPr>
              <p:grpSpPr bwMode="auto">
                <a:xfrm>
                  <a:off x="587" y="528"/>
                  <a:ext cx="1008" cy="2319"/>
                  <a:chOff x="1151" y="1104"/>
                  <a:chExt cx="686" cy="1741"/>
                </a:xfrm>
              </p:grpSpPr>
              <p:sp>
                <p:nvSpPr>
                  <p:cNvPr id="67600" name="Freeform 6"/>
                  <p:cNvSpPr>
                    <a:spLocks/>
                  </p:cNvSpPr>
                  <p:nvPr/>
                </p:nvSpPr>
                <p:spPr bwMode="auto">
                  <a:xfrm flipH="1">
                    <a:off x="1321" y="1581"/>
                    <a:ext cx="304" cy="566"/>
                  </a:xfrm>
                  <a:custGeom>
                    <a:avLst/>
                    <a:gdLst>
                      <a:gd name="T0" fmla="*/ 7 w 304"/>
                      <a:gd name="T1" fmla="*/ 174 h 566"/>
                      <a:gd name="T2" fmla="*/ 18 w 304"/>
                      <a:gd name="T3" fmla="*/ 122 h 566"/>
                      <a:gd name="T4" fmla="*/ 42 w 304"/>
                      <a:gd name="T5" fmla="*/ 83 h 566"/>
                      <a:gd name="T6" fmla="*/ 81 w 304"/>
                      <a:gd name="T7" fmla="*/ 45 h 566"/>
                      <a:gd name="T8" fmla="*/ 148 w 304"/>
                      <a:gd name="T9" fmla="*/ 7 h 566"/>
                      <a:gd name="T10" fmla="*/ 205 w 304"/>
                      <a:gd name="T11" fmla="*/ 0 h 566"/>
                      <a:gd name="T12" fmla="*/ 255 w 304"/>
                      <a:gd name="T13" fmla="*/ 10 h 566"/>
                      <a:gd name="T14" fmla="*/ 290 w 304"/>
                      <a:gd name="T15" fmla="*/ 31 h 566"/>
                      <a:gd name="T16" fmla="*/ 304 w 304"/>
                      <a:gd name="T17" fmla="*/ 59 h 566"/>
                      <a:gd name="T18" fmla="*/ 304 w 304"/>
                      <a:gd name="T19" fmla="*/ 87 h 566"/>
                      <a:gd name="T20" fmla="*/ 290 w 304"/>
                      <a:gd name="T21" fmla="*/ 118 h 566"/>
                      <a:gd name="T22" fmla="*/ 262 w 304"/>
                      <a:gd name="T23" fmla="*/ 146 h 566"/>
                      <a:gd name="T24" fmla="*/ 223 w 304"/>
                      <a:gd name="T25" fmla="*/ 181 h 566"/>
                      <a:gd name="T26" fmla="*/ 201 w 304"/>
                      <a:gd name="T27" fmla="*/ 215 h 566"/>
                      <a:gd name="T28" fmla="*/ 194 w 304"/>
                      <a:gd name="T29" fmla="*/ 240 h 566"/>
                      <a:gd name="T30" fmla="*/ 194 w 304"/>
                      <a:gd name="T31" fmla="*/ 260 h 566"/>
                      <a:gd name="T32" fmla="*/ 205 w 304"/>
                      <a:gd name="T33" fmla="*/ 295 h 566"/>
                      <a:gd name="T34" fmla="*/ 230 w 304"/>
                      <a:gd name="T35" fmla="*/ 344 h 566"/>
                      <a:gd name="T36" fmla="*/ 247 w 304"/>
                      <a:gd name="T37" fmla="*/ 399 h 566"/>
                      <a:gd name="T38" fmla="*/ 251 w 304"/>
                      <a:gd name="T39" fmla="*/ 438 h 566"/>
                      <a:gd name="T40" fmla="*/ 244 w 304"/>
                      <a:gd name="T41" fmla="*/ 479 h 566"/>
                      <a:gd name="T42" fmla="*/ 233 w 304"/>
                      <a:gd name="T43" fmla="*/ 510 h 566"/>
                      <a:gd name="T44" fmla="*/ 201 w 304"/>
                      <a:gd name="T45" fmla="*/ 545 h 566"/>
                      <a:gd name="T46" fmla="*/ 173 w 304"/>
                      <a:gd name="T47" fmla="*/ 559 h 566"/>
                      <a:gd name="T48" fmla="*/ 141 w 304"/>
                      <a:gd name="T49" fmla="*/ 566 h 566"/>
                      <a:gd name="T50" fmla="*/ 113 w 304"/>
                      <a:gd name="T51" fmla="*/ 563 h 566"/>
                      <a:gd name="T52" fmla="*/ 92 w 304"/>
                      <a:gd name="T53" fmla="*/ 549 h 566"/>
                      <a:gd name="T54" fmla="*/ 67 w 304"/>
                      <a:gd name="T55" fmla="*/ 521 h 566"/>
                      <a:gd name="T56" fmla="*/ 42 w 304"/>
                      <a:gd name="T57" fmla="*/ 472 h 566"/>
                      <a:gd name="T58" fmla="*/ 14 w 304"/>
                      <a:gd name="T59" fmla="*/ 392 h 566"/>
                      <a:gd name="T60" fmla="*/ 4 w 304"/>
                      <a:gd name="T61" fmla="*/ 333 h 566"/>
                      <a:gd name="T62" fmla="*/ 0 w 304"/>
                      <a:gd name="T63" fmla="*/ 257 h 566"/>
                      <a:gd name="T64" fmla="*/ 0 w 304"/>
                      <a:gd name="T65" fmla="*/ 222 h 566"/>
                      <a:gd name="T66" fmla="*/ 7 w 304"/>
                      <a:gd name="T67" fmla="*/ 174 h 56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04"/>
                      <a:gd name="T103" fmla="*/ 0 h 566"/>
                      <a:gd name="T104" fmla="*/ 304 w 304"/>
                      <a:gd name="T105" fmla="*/ 566 h 56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04" h="566">
                        <a:moveTo>
                          <a:pt x="7" y="174"/>
                        </a:moveTo>
                        <a:lnTo>
                          <a:pt x="18" y="122"/>
                        </a:lnTo>
                        <a:lnTo>
                          <a:pt x="42" y="83"/>
                        </a:lnTo>
                        <a:lnTo>
                          <a:pt x="81" y="45"/>
                        </a:lnTo>
                        <a:lnTo>
                          <a:pt x="148" y="7"/>
                        </a:lnTo>
                        <a:lnTo>
                          <a:pt x="205" y="0"/>
                        </a:lnTo>
                        <a:lnTo>
                          <a:pt x="255" y="10"/>
                        </a:lnTo>
                        <a:lnTo>
                          <a:pt x="290" y="31"/>
                        </a:lnTo>
                        <a:lnTo>
                          <a:pt x="304" y="59"/>
                        </a:lnTo>
                        <a:lnTo>
                          <a:pt x="304" y="87"/>
                        </a:lnTo>
                        <a:lnTo>
                          <a:pt x="290" y="118"/>
                        </a:lnTo>
                        <a:lnTo>
                          <a:pt x="262" y="146"/>
                        </a:lnTo>
                        <a:lnTo>
                          <a:pt x="223" y="181"/>
                        </a:lnTo>
                        <a:lnTo>
                          <a:pt x="201" y="215"/>
                        </a:lnTo>
                        <a:lnTo>
                          <a:pt x="194" y="240"/>
                        </a:lnTo>
                        <a:lnTo>
                          <a:pt x="194" y="260"/>
                        </a:lnTo>
                        <a:lnTo>
                          <a:pt x="205" y="295"/>
                        </a:lnTo>
                        <a:lnTo>
                          <a:pt x="230" y="344"/>
                        </a:lnTo>
                        <a:lnTo>
                          <a:pt x="247" y="399"/>
                        </a:lnTo>
                        <a:lnTo>
                          <a:pt x="251" y="438"/>
                        </a:lnTo>
                        <a:lnTo>
                          <a:pt x="244" y="479"/>
                        </a:lnTo>
                        <a:lnTo>
                          <a:pt x="233" y="510"/>
                        </a:lnTo>
                        <a:lnTo>
                          <a:pt x="201" y="545"/>
                        </a:lnTo>
                        <a:lnTo>
                          <a:pt x="173" y="559"/>
                        </a:lnTo>
                        <a:lnTo>
                          <a:pt x="141" y="566"/>
                        </a:lnTo>
                        <a:lnTo>
                          <a:pt x="113" y="563"/>
                        </a:lnTo>
                        <a:lnTo>
                          <a:pt x="92" y="549"/>
                        </a:lnTo>
                        <a:lnTo>
                          <a:pt x="67" y="521"/>
                        </a:lnTo>
                        <a:lnTo>
                          <a:pt x="42" y="472"/>
                        </a:lnTo>
                        <a:lnTo>
                          <a:pt x="14" y="392"/>
                        </a:lnTo>
                        <a:lnTo>
                          <a:pt x="4" y="333"/>
                        </a:lnTo>
                        <a:lnTo>
                          <a:pt x="0" y="257"/>
                        </a:lnTo>
                        <a:lnTo>
                          <a:pt x="0" y="222"/>
                        </a:lnTo>
                        <a:lnTo>
                          <a:pt x="7" y="174"/>
                        </a:lnTo>
                        <a:close/>
                      </a:path>
                    </a:pathLst>
                  </a:custGeom>
                  <a:solidFill>
                    <a:schemeClr val="accent2"/>
                  </a:solidFill>
                  <a:ln w="9525">
                    <a:noFill/>
                    <a:round/>
                    <a:headEnd/>
                    <a:tailEnd/>
                  </a:ln>
                </p:spPr>
                <p:txBody>
                  <a:bodyPr>
                    <a:prstTxWarp prst="textNoShape">
                      <a:avLst/>
                    </a:prstTxWarp>
                  </a:bodyPr>
                  <a:lstStyle/>
                  <a:p>
                    <a:endParaRPr lang="en-US"/>
                  </a:p>
                </p:txBody>
              </p:sp>
              <p:sp>
                <p:nvSpPr>
                  <p:cNvPr id="67601" name="Freeform 7"/>
                  <p:cNvSpPr>
                    <a:spLocks/>
                  </p:cNvSpPr>
                  <p:nvPr/>
                </p:nvSpPr>
                <p:spPr bwMode="auto">
                  <a:xfrm flipH="1">
                    <a:off x="1151" y="1619"/>
                    <a:ext cx="249" cy="572"/>
                  </a:xfrm>
                  <a:custGeom>
                    <a:avLst/>
                    <a:gdLst>
                      <a:gd name="T0" fmla="*/ 25 w 249"/>
                      <a:gd name="T1" fmla="*/ 65 h 572"/>
                      <a:gd name="T2" fmla="*/ 7 w 249"/>
                      <a:gd name="T3" fmla="*/ 44 h 572"/>
                      <a:gd name="T4" fmla="*/ 0 w 249"/>
                      <a:gd name="T5" fmla="*/ 27 h 572"/>
                      <a:gd name="T6" fmla="*/ 11 w 249"/>
                      <a:gd name="T7" fmla="*/ 7 h 572"/>
                      <a:gd name="T8" fmla="*/ 28 w 249"/>
                      <a:gd name="T9" fmla="*/ 0 h 572"/>
                      <a:gd name="T10" fmla="*/ 60 w 249"/>
                      <a:gd name="T11" fmla="*/ 0 h 572"/>
                      <a:gd name="T12" fmla="*/ 96 w 249"/>
                      <a:gd name="T13" fmla="*/ 24 h 572"/>
                      <a:gd name="T14" fmla="*/ 132 w 249"/>
                      <a:gd name="T15" fmla="*/ 61 h 572"/>
                      <a:gd name="T16" fmla="*/ 192 w 249"/>
                      <a:gd name="T17" fmla="*/ 140 h 572"/>
                      <a:gd name="T18" fmla="*/ 231 w 249"/>
                      <a:gd name="T19" fmla="*/ 204 h 572"/>
                      <a:gd name="T20" fmla="*/ 249 w 249"/>
                      <a:gd name="T21" fmla="*/ 255 h 572"/>
                      <a:gd name="T22" fmla="*/ 245 w 249"/>
                      <a:gd name="T23" fmla="*/ 283 h 572"/>
                      <a:gd name="T24" fmla="*/ 224 w 249"/>
                      <a:gd name="T25" fmla="*/ 320 h 572"/>
                      <a:gd name="T26" fmla="*/ 181 w 249"/>
                      <a:gd name="T27" fmla="*/ 347 h 572"/>
                      <a:gd name="T28" fmla="*/ 110 w 249"/>
                      <a:gd name="T29" fmla="*/ 371 h 572"/>
                      <a:gd name="T30" fmla="*/ 75 w 249"/>
                      <a:gd name="T31" fmla="*/ 395 h 572"/>
                      <a:gd name="T32" fmla="*/ 60 w 249"/>
                      <a:gd name="T33" fmla="*/ 415 h 572"/>
                      <a:gd name="T34" fmla="*/ 68 w 249"/>
                      <a:gd name="T35" fmla="*/ 436 h 572"/>
                      <a:gd name="T36" fmla="*/ 107 w 249"/>
                      <a:gd name="T37" fmla="*/ 456 h 572"/>
                      <a:gd name="T38" fmla="*/ 139 w 249"/>
                      <a:gd name="T39" fmla="*/ 497 h 572"/>
                      <a:gd name="T40" fmla="*/ 153 w 249"/>
                      <a:gd name="T41" fmla="*/ 538 h 572"/>
                      <a:gd name="T42" fmla="*/ 149 w 249"/>
                      <a:gd name="T43" fmla="*/ 558 h 572"/>
                      <a:gd name="T44" fmla="*/ 117 w 249"/>
                      <a:gd name="T45" fmla="*/ 572 h 572"/>
                      <a:gd name="T46" fmla="*/ 107 w 249"/>
                      <a:gd name="T47" fmla="*/ 572 h 572"/>
                      <a:gd name="T48" fmla="*/ 92 w 249"/>
                      <a:gd name="T49" fmla="*/ 535 h 572"/>
                      <a:gd name="T50" fmla="*/ 85 w 249"/>
                      <a:gd name="T51" fmla="*/ 494 h 572"/>
                      <a:gd name="T52" fmla="*/ 64 w 249"/>
                      <a:gd name="T53" fmla="*/ 463 h 572"/>
                      <a:gd name="T54" fmla="*/ 32 w 249"/>
                      <a:gd name="T55" fmla="*/ 446 h 572"/>
                      <a:gd name="T56" fmla="*/ 21 w 249"/>
                      <a:gd name="T57" fmla="*/ 426 h 572"/>
                      <a:gd name="T58" fmla="*/ 25 w 249"/>
                      <a:gd name="T59" fmla="*/ 405 h 572"/>
                      <a:gd name="T60" fmla="*/ 53 w 249"/>
                      <a:gd name="T61" fmla="*/ 371 h 572"/>
                      <a:gd name="T62" fmla="*/ 107 w 249"/>
                      <a:gd name="T63" fmla="*/ 351 h 572"/>
                      <a:gd name="T64" fmla="*/ 157 w 249"/>
                      <a:gd name="T65" fmla="*/ 320 h 572"/>
                      <a:gd name="T66" fmla="*/ 196 w 249"/>
                      <a:gd name="T67" fmla="*/ 286 h 572"/>
                      <a:gd name="T68" fmla="*/ 210 w 249"/>
                      <a:gd name="T69" fmla="*/ 252 h 572"/>
                      <a:gd name="T70" fmla="*/ 206 w 249"/>
                      <a:gd name="T71" fmla="*/ 238 h 572"/>
                      <a:gd name="T72" fmla="*/ 189 w 249"/>
                      <a:gd name="T73" fmla="*/ 208 h 572"/>
                      <a:gd name="T74" fmla="*/ 157 w 249"/>
                      <a:gd name="T75" fmla="*/ 163 h 572"/>
                      <a:gd name="T76" fmla="*/ 121 w 249"/>
                      <a:gd name="T77" fmla="*/ 136 h 572"/>
                      <a:gd name="T78" fmla="*/ 82 w 249"/>
                      <a:gd name="T79" fmla="*/ 106 h 572"/>
                      <a:gd name="T80" fmla="*/ 53 w 249"/>
                      <a:gd name="T81" fmla="*/ 89 h 572"/>
                      <a:gd name="T82" fmla="*/ 25 w 249"/>
                      <a:gd name="T83" fmla="*/ 65 h 57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572"/>
                      <a:gd name="T128" fmla="*/ 249 w 249"/>
                      <a:gd name="T129" fmla="*/ 572 h 57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572">
                        <a:moveTo>
                          <a:pt x="25" y="65"/>
                        </a:moveTo>
                        <a:lnTo>
                          <a:pt x="7" y="44"/>
                        </a:lnTo>
                        <a:lnTo>
                          <a:pt x="0" y="27"/>
                        </a:lnTo>
                        <a:lnTo>
                          <a:pt x="11" y="7"/>
                        </a:lnTo>
                        <a:lnTo>
                          <a:pt x="28" y="0"/>
                        </a:lnTo>
                        <a:lnTo>
                          <a:pt x="60" y="0"/>
                        </a:lnTo>
                        <a:lnTo>
                          <a:pt x="96" y="24"/>
                        </a:lnTo>
                        <a:lnTo>
                          <a:pt x="132" y="61"/>
                        </a:lnTo>
                        <a:lnTo>
                          <a:pt x="192" y="140"/>
                        </a:lnTo>
                        <a:lnTo>
                          <a:pt x="231" y="204"/>
                        </a:lnTo>
                        <a:lnTo>
                          <a:pt x="249" y="255"/>
                        </a:lnTo>
                        <a:lnTo>
                          <a:pt x="245" y="283"/>
                        </a:lnTo>
                        <a:lnTo>
                          <a:pt x="224" y="320"/>
                        </a:lnTo>
                        <a:lnTo>
                          <a:pt x="181" y="347"/>
                        </a:lnTo>
                        <a:lnTo>
                          <a:pt x="110" y="371"/>
                        </a:lnTo>
                        <a:lnTo>
                          <a:pt x="75" y="395"/>
                        </a:lnTo>
                        <a:lnTo>
                          <a:pt x="60" y="415"/>
                        </a:lnTo>
                        <a:lnTo>
                          <a:pt x="68" y="436"/>
                        </a:lnTo>
                        <a:lnTo>
                          <a:pt x="107" y="456"/>
                        </a:lnTo>
                        <a:lnTo>
                          <a:pt x="139" y="497"/>
                        </a:lnTo>
                        <a:lnTo>
                          <a:pt x="153" y="538"/>
                        </a:lnTo>
                        <a:lnTo>
                          <a:pt x="149" y="558"/>
                        </a:lnTo>
                        <a:lnTo>
                          <a:pt x="117" y="572"/>
                        </a:lnTo>
                        <a:lnTo>
                          <a:pt x="107" y="572"/>
                        </a:lnTo>
                        <a:lnTo>
                          <a:pt x="92" y="535"/>
                        </a:lnTo>
                        <a:lnTo>
                          <a:pt x="85" y="494"/>
                        </a:lnTo>
                        <a:lnTo>
                          <a:pt x="64" y="463"/>
                        </a:lnTo>
                        <a:lnTo>
                          <a:pt x="32" y="446"/>
                        </a:lnTo>
                        <a:lnTo>
                          <a:pt x="21" y="426"/>
                        </a:lnTo>
                        <a:lnTo>
                          <a:pt x="25" y="405"/>
                        </a:lnTo>
                        <a:lnTo>
                          <a:pt x="53" y="371"/>
                        </a:lnTo>
                        <a:lnTo>
                          <a:pt x="107" y="351"/>
                        </a:lnTo>
                        <a:lnTo>
                          <a:pt x="157" y="320"/>
                        </a:lnTo>
                        <a:lnTo>
                          <a:pt x="196" y="286"/>
                        </a:lnTo>
                        <a:lnTo>
                          <a:pt x="210" y="252"/>
                        </a:lnTo>
                        <a:lnTo>
                          <a:pt x="206" y="238"/>
                        </a:lnTo>
                        <a:lnTo>
                          <a:pt x="189" y="208"/>
                        </a:lnTo>
                        <a:lnTo>
                          <a:pt x="157" y="163"/>
                        </a:lnTo>
                        <a:lnTo>
                          <a:pt x="121" y="136"/>
                        </a:lnTo>
                        <a:lnTo>
                          <a:pt x="82" y="106"/>
                        </a:lnTo>
                        <a:lnTo>
                          <a:pt x="53" y="89"/>
                        </a:lnTo>
                        <a:lnTo>
                          <a:pt x="25" y="65"/>
                        </a:lnTo>
                        <a:close/>
                      </a:path>
                    </a:pathLst>
                  </a:custGeom>
                  <a:solidFill>
                    <a:schemeClr val="accent2"/>
                  </a:solidFill>
                  <a:ln w="9525">
                    <a:noFill/>
                    <a:round/>
                    <a:headEnd/>
                    <a:tailEnd/>
                  </a:ln>
                </p:spPr>
                <p:txBody>
                  <a:bodyPr>
                    <a:prstTxWarp prst="textNoShape">
                      <a:avLst/>
                    </a:prstTxWarp>
                  </a:bodyPr>
                  <a:lstStyle/>
                  <a:p>
                    <a:endParaRPr lang="en-US"/>
                  </a:p>
                </p:txBody>
              </p:sp>
              <p:sp>
                <p:nvSpPr>
                  <p:cNvPr id="67602" name="Freeform 8"/>
                  <p:cNvSpPr>
                    <a:spLocks/>
                  </p:cNvSpPr>
                  <p:nvPr/>
                </p:nvSpPr>
                <p:spPr bwMode="auto">
                  <a:xfrm flipH="1">
                    <a:off x="1447" y="1581"/>
                    <a:ext cx="362" cy="499"/>
                  </a:xfrm>
                  <a:custGeom>
                    <a:avLst/>
                    <a:gdLst>
                      <a:gd name="T0" fmla="*/ 151 w 362"/>
                      <a:gd name="T1" fmla="*/ 35 h 499"/>
                      <a:gd name="T2" fmla="*/ 221 w 362"/>
                      <a:gd name="T3" fmla="*/ 0 h 499"/>
                      <a:gd name="T4" fmla="*/ 281 w 362"/>
                      <a:gd name="T5" fmla="*/ 0 h 499"/>
                      <a:gd name="T6" fmla="*/ 344 w 362"/>
                      <a:gd name="T7" fmla="*/ 14 h 499"/>
                      <a:gd name="T8" fmla="*/ 362 w 362"/>
                      <a:gd name="T9" fmla="*/ 35 h 499"/>
                      <a:gd name="T10" fmla="*/ 351 w 362"/>
                      <a:gd name="T11" fmla="*/ 59 h 499"/>
                      <a:gd name="T12" fmla="*/ 334 w 362"/>
                      <a:gd name="T13" fmla="*/ 91 h 499"/>
                      <a:gd name="T14" fmla="*/ 302 w 362"/>
                      <a:gd name="T15" fmla="*/ 87 h 499"/>
                      <a:gd name="T16" fmla="*/ 274 w 362"/>
                      <a:gd name="T17" fmla="*/ 77 h 499"/>
                      <a:gd name="T18" fmla="*/ 253 w 362"/>
                      <a:gd name="T19" fmla="*/ 63 h 499"/>
                      <a:gd name="T20" fmla="*/ 232 w 362"/>
                      <a:gd name="T21" fmla="*/ 59 h 499"/>
                      <a:gd name="T22" fmla="*/ 193 w 362"/>
                      <a:gd name="T23" fmla="*/ 70 h 499"/>
                      <a:gd name="T24" fmla="*/ 137 w 362"/>
                      <a:gd name="T25" fmla="*/ 94 h 499"/>
                      <a:gd name="T26" fmla="*/ 91 w 362"/>
                      <a:gd name="T27" fmla="*/ 136 h 499"/>
                      <a:gd name="T28" fmla="*/ 70 w 362"/>
                      <a:gd name="T29" fmla="*/ 164 h 499"/>
                      <a:gd name="T30" fmla="*/ 60 w 362"/>
                      <a:gd name="T31" fmla="*/ 185 h 499"/>
                      <a:gd name="T32" fmla="*/ 60 w 362"/>
                      <a:gd name="T33" fmla="*/ 202 h 499"/>
                      <a:gd name="T34" fmla="*/ 74 w 362"/>
                      <a:gd name="T35" fmla="*/ 220 h 499"/>
                      <a:gd name="T36" fmla="*/ 116 w 362"/>
                      <a:gd name="T37" fmla="*/ 248 h 499"/>
                      <a:gd name="T38" fmla="*/ 155 w 362"/>
                      <a:gd name="T39" fmla="*/ 286 h 499"/>
                      <a:gd name="T40" fmla="*/ 179 w 362"/>
                      <a:gd name="T41" fmla="*/ 325 h 499"/>
                      <a:gd name="T42" fmla="*/ 193 w 362"/>
                      <a:gd name="T43" fmla="*/ 352 h 499"/>
                      <a:gd name="T44" fmla="*/ 186 w 362"/>
                      <a:gd name="T45" fmla="*/ 370 h 499"/>
                      <a:gd name="T46" fmla="*/ 169 w 362"/>
                      <a:gd name="T47" fmla="*/ 387 h 499"/>
                      <a:gd name="T48" fmla="*/ 134 w 362"/>
                      <a:gd name="T49" fmla="*/ 398 h 499"/>
                      <a:gd name="T50" fmla="*/ 95 w 362"/>
                      <a:gd name="T51" fmla="*/ 412 h 499"/>
                      <a:gd name="T52" fmla="*/ 77 w 362"/>
                      <a:gd name="T53" fmla="*/ 433 h 499"/>
                      <a:gd name="T54" fmla="*/ 81 w 362"/>
                      <a:gd name="T55" fmla="*/ 468 h 499"/>
                      <a:gd name="T56" fmla="*/ 53 w 362"/>
                      <a:gd name="T57" fmla="*/ 499 h 499"/>
                      <a:gd name="T58" fmla="*/ 39 w 362"/>
                      <a:gd name="T59" fmla="*/ 489 h 499"/>
                      <a:gd name="T60" fmla="*/ 42 w 362"/>
                      <a:gd name="T61" fmla="*/ 429 h 499"/>
                      <a:gd name="T62" fmla="*/ 67 w 362"/>
                      <a:gd name="T63" fmla="*/ 398 h 499"/>
                      <a:gd name="T64" fmla="*/ 102 w 362"/>
                      <a:gd name="T65" fmla="*/ 373 h 499"/>
                      <a:gd name="T66" fmla="*/ 137 w 362"/>
                      <a:gd name="T67" fmla="*/ 359 h 499"/>
                      <a:gd name="T68" fmla="*/ 155 w 362"/>
                      <a:gd name="T69" fmla="*/ 352 h 499"/>
                      <a:gd name="T70" fmla="*/ 158 w 362"/>
                      <a:gd name="T71" fmla="*/ 342 h 499"/>
                      <a:gd name="T72" fmla="*/ 148 w 362"/>
                      <a:gd name="T73" fmla="*/ 325 h 499"/>
                      <a:gd name="T74" fmla="*/ 112 w 362"/>
                      <a:gd name="T75" fmla="*/ 290 h 499"/>
                      <a:gd name="T76" fmla="*/ 70 w 362"/>
                      <a:gd name="T77" fmla="*/ 262 h 499"/>
                      <a:gd name="T78" fmla="*/ 35 w 362"/>
                      <a:gd name="T79" fmla="*/ 241 h 499"/>
                      <a:gd name="T80" fmla="*/ 7 w 362"/>
                      <a:gd name="T81" fmla="*/ 220 h 499"/>
                      <a:gd name="T82" fmla="*/ 0 w 362"/>
                      <a:gd name="T83" fmla="*/ 195 h 499"/>
                      <a:gd name="T84" fmla="*/ 18 w 362"/>
                      <a:gd name="T85" fmla="*/ 157 h 499"/>
                      <a:gd name="T86" fmla="*/ 56 w 362"/>
                      <a:gd name="T87" fmla="*/ 108 h 499"/>
                      <a:gd name="T88" fmla="*/ 95 w 362"/>
                      <a:gd name="T89" fmla="*/ 70 h 499"/>
                      <a:gd name="T90" fmla="*/ 123 w 362"/>
                      <a:gd name="T91" fmla="*/ 52 h 499"/>
                      <a:gd name="T92" fmla="*/ 151 w 362"/>
                      <a:gd name="T93" fmla="*/ 35 h 4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2"/>
                      <a:gd name="T142" fmla="*/ 0 h 499"/>
                      <a:gd name="T143" fmla="*/ 362 w 362"/>
                      <a:gd name="T144" fmla="*/ 499 h 4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2" h="499">
                        <a:moveTo>
                          <a:pt x="151" y="35"/>
                        </a:moveTo>
                        <a:lnTo>
                          <a:pt x="221" y="0"/>
                        </a:lnTo>
                        <a:lnTo>
                          <a:pt x="281" y="0"/>
                        </a:lnTo>
                        <a:lnTo>
                          <a:pt x="344" y="14"/>
                        </a:lnTo>
                        <a:lnTo>
                          <a:pt x="362" y="35"/>
                        </a:lnTo>
                        <a:lnTo>
                          <a:pt x="351" y="59"/>
                        </a:lnTo>
                        <a:lnTo>
                          <a:pt x="334" y="91"/>
                        </a:lnTo>
                        <a:lnTo>
                          <a:pt x="302" y="87"/>
                        </a:lnTo>
                        <a:lnTo>
                          <a:pt x="274" y="77"/>
                        </a:lnTo>
                        <a:lnTo>
                          <a:pt x="253" y="63"/>
                        </a:lnTo>
                        <a:lnTo>
                          <a:pt x="232" y="59"/>
                        </a:lnTo>
                        <a:lnTo>
                          <a:pt x="193" y="70"/>
                        </a:lnTo>
                        <a:lnTo>
                          <a:pt x="137" y="94"/>
                        </a:lnTo>
                        <a:lnTo>
                          <a:pt x="91" y="136"/>
                        </a:lnTo>
                        <a:lnTo>
                          <a:pt x="70" y="164"/>
                        </a:lnTo>
                        <a:lnTo>
                          <a:pt x="60" y="185"/>
                        </a:lnTo>
                        <a:lnTo>
                          <a:pt x="60" y="202"/>
                        </a:lnTo>
                        <a:lnTo>
                          <a:pt x="74" y="220"/>
                        </a:lnTo>
                        <a:lnTo>
                          <a:pt x="116" y="248"/>
                        </a:lnTo>
                        <a:lnTo>
                          <a:pt x="155" y="286"/>
                        </a:lnTo>
                        <a:lnTo>
                          <a:pt x="179" y="325"/>
                        </a:lnTo>
                        <a:lnTo>
                          <a:pt x="193" y="352"/>
                        </a:lnTo>
                        <a:lnTo>
                          <a:pt x="186" y="370"/>
                        </a:lnTo>
                        <a:lnTo>
                          <a:pt x="169" y="387"/>
                        </a:lnTo>
                        <a:lnTo>
                          <a:pt x="134" y="398"/>
                        </a:lnTo>
                        <a:lnTo>
                          <a:pt x="95" y="412"/>
                        </a:lnTo>
                        <a:lnTo>
                          <a:pt x="77" y="433"/>
                        </a:lnTo>
                        <a:lnTo>
                          <a:pt x="81" y="468"/>
                        </a:lnTo>
                        <a:lnTo>
                          <a:pt x="53" y="499"/>
                        </a:lnTo>
                        <a:lnTo>
                          <a:pt x="39" y="489"/>
                        </a:lnTo>
                        <a:lnTo>
                          <a:pt x="42" y="429"/>
                        </a:lnTo>
                        <a:lnTo>
                          <a:pt x="67" y="398"/>
                        </a:lnTo>
                        <a:lnTo>
                          <a:pt x="102" y="373"/>
                        </a:lnTo>
                        <a:lnTo>
                          <a:pt x="137" y="359"/>
                        </a:lnTo>
                        <a:lnTo>
                          <a:pt x="155" y="352"/>
                        </a:lnTo>
                        <a:lnTo>
                          <a:pt x="158" y="342"/>
                        </a:lnTo>
                        <a:lnTo>
                          <a:pt x="148" y="325"/>
                        </a:lnTo>
                        <a:lnTo>
                          <a:pt x="112" y="290"/>
                        </a:lnTo>
                        <a:lnTo>
                          <a:pt x="70" y="262"/>
                        </a:lnTo>
                        <a:lnTo>
                          <a:pt x="35" y="241"/>
                        </a:lnTo>
                        <a:lnTo>
                          <a:pt x="7" y="220"/>
                        </a:lnTo>
                        <a:lnTo>
                          <a:pt x="0" y="195"/>
                        </a:lnTo>
                        <a:lnTo>
                          <a:pt x="18" y="157"/>
                        </a:lnTo>
                        <a:lnTo>
                          <a:pt x="56" y="108"/>
                        </a:lnTo>
                        <a:lnTo>
                          <a:pt x="95" y="70"/>
                        </a:lnTo>
                        <a:lnTo>
                          <a:pt x="123" y="52"/>
                        </a:lnTo>
                        <a:lnTo>
                          <a:pt x="151" y="35"/>
                        </a:lnTo>
                        <a:close/>
                      </a:path>
                    </a:pathLst>
                  </a:custGeom>
                  <a:solidFill>
                    <a:schemeClr val="accent2"/>
                  </a:solidFill>
                  <a:ln w="9525">
                    <a:noFill/>
                    <a:round/>
                    <a:headEnd/>
                    <a:tailEnd/>
                  </a:ln>
                </p:spPr>
                <p:txBody>
                  <a:bodyPr>
                    <a:prstTxWarp prst="textNoShape">
                      <a:avLst/>
                    </a:prstTxWarp>
                  </a:bodyPr>
                  <a:lstStyle/>
                  <a:p>
                    <a:endParaRPr lang="en-US"/>
                  </a:p>
                </p:txBody>
              </p:sp>
              <p:sp>
                <p:nvSpPr>
                  <p:cNvPr id="67603" name="Freeform 9"/>
                  <p:cNvSpPr>
                    <a:spLocks/>
                  </p:cNvSpPr>
                  <p:nvPr/>
                </p:nvSpPr>
                <p:spPr bwMode="auto">
                  <a:xfrm flipH="1">
                    <a:off x="1376" y="2005"/>
                    <a:ext cx="229" cy="840"/>
                  </a:xfrm>
                  <a:custGeom>
                    <a:avLst/>
                    <a:gdLst>
                      <a:gd name="T0" fmla="*/ 132 w 229"/>
                      <a:gd name="T1" fmla="*/ 69 h 840"/>
                      <a:gd name="T2" fmla="*/ 136 w 229"/>
                      <a:gd name="T3" fmla="*/ 21 h 840"/>
                      <a:gd name="T4" fmla="*/ 168 w 229"/>
                      <a:gd name="T5" fmla="*/ 0 h 840"/>
                      <a:gd name="T6" fmla="*/ 204 w 229"/>
                      <a:gd name="T7" fmla="*/ 3 h 840"/>
                      <a:gd name="T8" fmla="*/ 225 w 229"/>
                      <a:gd name="T9" fmla="*/ 21 h 840"/>
                      <a:gd name="T10" fmla="*/ 229 w 229"/>
                      <a:gd name="T11" fmla="*/ 90 h 840"/>
                      <a:gd name="T12" fmla="*/ 218 w 229"/>
                      <a:gd name="T13" fmla="*/ 266 h 840"/>
                      <a:gd name="T14" fmla="*/ 204 w 229"/>
                      <a:gd name="T15" fmla="*/ 373 h 840"/>
                      <a:gd name="T16" fmla="*/ 222 w 229"/>
                      <a:gd name="T17" fmla="*/ 460 h 840"/>
                      <a:gd name="T18" fmla="*/ 225 w 229"/>
                      <a:gd name="T19" fmla="*/ 546 h 840"/>
                      <a:gd name="T20" fmla="*/ 215 w 229"/>
                      <a:gd name="T21" fmla="*/ 633 h 840"/>
                      <a:gd name="T22" fmla="*/ 197 w 229"/>
                      <a:gd name="T23" fmla="*/ 743 h 840"/>
                      <a:gd name="T24" fmla="*/ 204 w 229"/>
                      <a:gd name="T25" fmla="*/ 802 h 840"/>
                      <a:gd name="T26" fmla="*/ 186 w 229"/>
                      <a:gd name="T27" fmla="*/ 812 h 840"/>
                      <a:gd name="T28" fmla="*/ 72 w 229"/>
                      <a:gd name="T29" fmla="*/ 833 h 840"/>
                      <a:gd name="T30" fmla="*/ 43 w 229"/>
                      <a:gd name="T31" fmla="*/ 840 h 840"/>
                      <a:gd name="T32" fmla="*/ 0 w 229"/>
                      <a:gd name="T33" fmla="*/ 816 h 840"/>
                      <a:gd name="T34" fmla="*/ 0 w 229"/>
                      <a:gd name="T35" fmla="*/ 802 h 840"/>
                      <a:gd name="T36" fmla="*/ 125 w 229"/>
                      <a:gd name="T37" fmla="*/ 795 h 840"/>
                      <a:gd name="T38" fmla="*/ 168 w 229"/>
                      <a:gd name="T39" fmla="*/ 778 h 840"/>
                      <a:gd name="T40" fmla="*/ 172 w 229"/>
                      <a:gd name="T41" fmla="*/ 740 h 840"/>
                      <a:gd name="T42" fmla="*/ 175 w 229"/>
                      <a:gd name="T43" fmla="*/ 622 h 840"/>
                      <a:gd name="T44" fmla="*/ 165 w 229"/>
                      <a:gd name="T45" fmla="*/ 525 h 840"/>
                      <a:gd name="T46" fmla="*/ 154 w 229"/>
                      <a:gd name="T47" fmla="*/ 408 h 840"/>
                      <a:gd name="T48" fmla="*/ 157 w 229"/>
                      <a:gd name="T49" fmla="*/ 335 h 840"/>
                      <a:gd name="T50" fmla="*/ 165 w 229"/>
                      <a:gd name="T51" fmla="*/ 242 h 840"/>
                      <a:gd name="T52" fmla="*/ 147 w 229"/>
                      <a:gd name="T53" fmla="*/ 152 h 840"/>
                      <a:gd name="T54" fmla="*/ 132 w 229"/>
                      <a:gd name="T55" fmla="*/ 69 h 8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29"/>
                      <a:gd name="T85" fmla="*/ 0 h 840"/>
                      <a:gd name="T86" fmla="*/ 229 w 229"/>
                      <a:gd name="T87" fmla="*/ 840 h 84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29" h="840">
                        <a:moveTo>
                          <a:pt x="132" y="69"/>
                        </a:moveTo>
                        <a:lnTo>
                          <a:pt x="136" y="21"/>
                        </a:lnTo>
                        <a:lnTo>
                          <a:pt x="168" y="0"/>
                        </a:lnTo>
                        <a:lnTo>
                          <a:pt x="204" y="3"/>
                        </a:lnTo>
                        <a:lnTo>
                          <a:pt x="225" y="21"/>
                        </a:lnTo>
                        <a:lnTo>
                          <a:pt x="229" y="90"/>
                        </a:lnTo>
                        <a:lnTo>
                          <a:pt x="218" y="266"/>
                        </a:lnTo>
                        <a:lnTo>
                          <a:pt x="204" y="373"/>
                        </a:lnTo>
                        <a:lnTo>
                          <a:pt x="222" y="460"/>
                        </a:lnTo>
                        <a:lnTo>
                          <a:pt x="225" y="546"/>
                        </a:lnTo>
                        <a:lnTo>
                          <a:pt x="215" y="633"/>
                        </a:lnTo>
                        <a:lnTo>
                          <a:pt x="197" y="743"/>
                        </a:lnTo>
                        <a:lnTo>
                          <a:pt x="204" y="802"/>
                        </a:lnTo>
                        <a:lnTo>
                          <a:pt x="186" y="812"/>
                        </a:lnTo>
                        <a:lnTo>
                          <a:pt x="72" y="833"/>
                        </a:lnTo>
                        <a:lnTo>
                          <a:pt x="43" y="840"/>
                        </a:lnTo>
                        <a:lnTo>
                          <a:pt x="0" y="816"/>
                        </a:lnTo>
                        <a:lnTo>
                          <a:pt x="0" y="802"/>
                        </a:lnTo>
                        <a:lnTo>
                          <a:pt x="125" y="795"/>
                        </a:lnTo>
                        <a:lnTo>
                          <a:pt x="168" y="778"/>
                        </a:lnTo>
                        <a:lnTo>
                          <a:pt x="172" y="740"/>
                        </a:lnTo>
                        <a:lnTo>
                          <a:pt x="175" y="622"/>
                        </a:lnTo>
                        <a:lnTo>
                          <a:pt x="165" y="525"/>
                        </a:lnTo>
                        <a:lnTo>
                          <a:pt x="154" y="408"/>
                        </a:lnTo>
                        <a:lnTo>
                          <a:pt x="157" y="335"/>
                        </a:lnTo>
                        <a:lnTo>
                          <a:pt x="165" y="242"/>
                        </a:lnTo>
                        <a:lnTo>
                          <a:pt x="147" y="152"/>
                        </a:lnTo>
                        <a:lnTo>
                          <a:pt x="132" y="69"/>
                        </a:lnTo>
                        <a:close/>
                      </a:path>
                    </a:pathLst>
                  </a:custGeom>
                  <a:solidFill>
                    <a:schemeClr val="accent2"/>
                  </a:solidFill>
                  <a:ln w="9525">
                    <a:noFill/>
                    <a:round/>
                    <a:headEnd/>
                    <a:tailEnd/>
                  </a:ln>
                </p:spPr>
                <p:txBody>
                  <a:bodyPr>
                    <a:prstTxWarp prst="textNoShape">
                      <a:avLst/>
                    </a:prstTxWarp>
                  </a:bodyPr>
                  <a:lstStyle/>
                  <a:p>
                    <a:endParaRPr lang="en-US"/>
                  </a:p>
                </p:txBody>
              </p:sp>
              <p:sp>
                <p:nvSpPr>
                  <p:cNvPr id="67604" name="Freeform 10"/>
                  <p:cNvSpPr>
                    <a:spLocks/>
                  </p:cNvSpPr>
                  <p:nvPr/>
                </p:nvSpPr>
                <p:spPr bwMode="auto">
                  <a:xfrm flipH="1">
                    <a:off x="1390" y="2033"/>
                    <a:ext cx="447" cy="658"/>
                  </a:xfrm>
                  <a:custGeom>
                    <a:avLst/>
                    <a:gdLst>
                      <a:gd name="T0" fmla="*/ 212 w 447"/>
                      <a:gd name="T1" fmla="*/ 268 h 658"/>
                      <a:gd name="T2" fmla="*/ 212 w 447"/>
                      <a:gd name="T3" fmla="*/ 233 h 658"/>
                      <a:gd name="T4" fmla="*/ 230 w 447"/>
                      <a:gd name="T5" fmla="*/ 174 h 658"/>
                      <a:gd name="T6" fmla="*/ 284 w 447"/>
                      <a:gd name="T7" fmla="*/ 80 h 658"/>
                      <a:gd name="T8" fmla="*/ 370 w 447"/>
                      <a:gd name="T9" fmla="*/ 0 h 658"/>
                      <a:gd name="T10" fmla="*/ 424 w 447"/>
                      <a:gd name="T11" fmla="*/ 0 h 658"/>
                      <a:gd name="T12" fmla="*/ 447 w 447"/>
                      <a:gd name="T13" fmla="*/ 38 h 658"/>
                      <a:gd name="T14" fmla="*/ 415 w 447"/>
                      <a:gd name="T15" fmla="*/ 91 h 658"/>
                      <a:gd name="T16" fmla="*/ 348 w 447"/>
                      <a:gd name="T17" fmla="*/ 129 h 658"/>
                      <a:gd name="T18" fmla="*/ 307 w 447"/>
                      <a:gd name="T19" fmla="*/ 167 h 658"/>
                      <a:gd name="T20" fmla="*/ 266 w 447"/>
                      <a:gd name="T21" fmla="*/ 223 h 658"/>
                      <a:gd name="T22" fmla="*/ 257 w 447"/>
                      <a:gd name="T23" fmla="*/ 261 h 658"/>
                      <a:gd name="T24" fmla="*/ 262 w 447"/>
                      <a:gd name="T25" fmla="*/ 303 h 658"/>
                      <a:gd name="T26" fmla="*/ 284 w 447"/>
                      <a:gd name="T27" fmla="*/ 373 h 658"/>
                      <a:gd name="T28" fmla="*/ 289 w 447"/>
                      <a:gd name="T29" fmla="*/ 449 h 658"/>
                      <a:gd name="T30" fmla="*/ 280 w 447"/>
                      <a:gd name="T31" fmla="*/ 547 h 658"/>
                      <a:gd name="T32" fmla="*/ 257 w 447"/>
                      <a:gd name="T33" fmla="*/ 616 h 658"/>
                      <a:gd name="T34" fmla="*/ 217 w 447"/>
                      <a:gd name="T35" fmla="*/ 658 h 658"/>
                      <a:gd name="T36" fmla="*/ 190 w 447"/>
                      <a:gd name="T37" fmla="*/ 658 h 658"/>
                      <a:gd name="T38" fmla="*/ 104 w 447"/>
                      <a:gd name="T39" fmla="*/ 637 h 658"/>
                      <a:gd name="T40" fmla="*/ 27 w 447"/>
                      <a:gd name="T41" fmla="*/ 634 h 658"/>
                      <a:gd name="T42" fmla="*/ 0 w 447"/>
                      <a:gd name="T43" fmla="*/ 620 h 658"/>
                      <a:gd name="T44" fmla="*/ 50 w 447"/>
                      <a:gd name="T45" fmla="*/ 606 h 658"/>
                      <a:gd name="T46" fmla="*/ 131 w 447"/>
                      <a:gd name="T47" fmla="*/ 609 h 658"/>
                      <a:gd name="T48" fmla="*/ 181 w 447"/>
                      <a:gd name="T49" fmla="*/ 623 h 658"/>
                      <a:gd name="T50" fmla="*/ 212 w 447"/>
                      <a:gd name="T51" fmla="*/ 613 h 658"/>
                      <a:gd name="T52" fmla="*/ 244 w 447"/>
                      <a:gd name="T53" fmla="*/ 557 h 658"/>
                      <a:gd name="T54" fmla="*/ 248 w 447"/>
                      <a:gd name="T55" fmla="*/ 477 h 658"/>
                      <a:gd name="T56" fmla="*/ 239 w 447"/>
                      <a:gd name="T57" fmla="*/ 404 h 658"/>
                      <a:gd name="T58" fmla="*/ 212 w 447"/>
                      <a:gd name="T59" fmla="*/ 317 h 658"/>
                      <a:gd name="T60" fmla="*/ 212 w 447"/>
                      <a:gd name="T61" fmla="*/ 268 h 65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47"/>
                      <a:gd name="T94" fmla="*/ 0 h 658"/>
                      <a:gd name="T95" fmla="*/ 447 w 447"/>
                      <a:gd name="T96" fmla="*/ 658 h 65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47" h="658">
                        <a:moveTo>
                          <a:pt x="212" y="268"/>
                        </a:moveTo>
                        <a:lnTo>
                          <a:pt x="212" y="233"/>
                        </a:lnTo>
                        <a:lnTo>
                          <a:pt x="230" y="174"/>
                        </a:lnTo>
                        <a:lnTo>
                          <a:pt x="284" y="80"/>
                        </a:lnTo>
                        <a:lnTo>
                          <a:pt x="370" y="0"/>
                        </a:lnTo>
                        <a:lnTo>
                          <a:pt x="424" y="0"/>
                        </a:lnTo>
                        <a:lnTo>
                          <a:pt x="447" y="38"/>
                        </a:lnTo>
                        <a:lnTo>
                          <a:pt x="415" y="91"/>
                        </a:lnTo>
                        <a:lnTo>
                          <a:pt x="348" y="129"/>
                        </a:lnTo>
                        <a:lnTo>
                          <a:pt x="307" y="167"/>
                        </a:lnTo>
                        <a:lnTo>
                          <a:pt x="266" y="223"/>
                        </a:lnTo>
                        <a:lnTo>
                          <a:pt x="257" y="261"/>
                        </a:lnTo>
                        <a:lnTo>
                          <a:pt x="262" y="303"/>
                        </a:lnTo>
                        <a:lnTo>
                          <a:pt x="284" y="373"/>
                        </a:lnTo>
                        <a:lnTo>
                          <a:pt x="289" y="449"/>
                        </a:lnTo>
                        <a:lnTo>
                          <a:pt x="280" y="547"/>
                        </a:lnTo>
                        <a:lnTo>
                          <a:pt x="257" y="616"/>
                        </a:lnTo>
                        <a:lnTo>
                          <a:pt x="217" y="658"/>
                        </a:lnTo>
                        <a:lnTo>
                          <a:pt x="190" y="658"/>
                        </a:lnTo>
                        <a:lnTo>
                          <a:pt x="104" y="637"/>
                        </a:lnTo>
                        <a:lnTo>
                          <a:pt x="27" y="634"/>
                        </a:lnTo>
                        <a:lnTo>
                          <a:pt x="0" y="620"/>
                        </a:lnTo>
                        <a:lnTo>
                          <a:pt x="50" y="606"/>
                        </a:lnTo>
                        <a:lnTo>
                          <a:pt x="131" y="609"/>
                        </a:lnTo>
                        <a:lnTo>
                          <a:pt x="181" y="623"/>
                        </a:lnTo>
                        <a:lnTo>
                          <a:pt x="212" y="613"/>
                        </a:lnTo>
                        <a:lnTo>
                          <a:pt x="244" y="557"/>
                        </a:lnTo>
                        <a:lnTo>
                          <a:pt x="248" y="477"/>
                        </a:lnTo>
                        <a:lnTo>
                          <a:pt x="239" y="404"/>
                        </a:lnTo>
                        <a:lnTo>
                          <a:pt x="212" y="317"/>
                        </a:lnTo>
                        <a:lnTo>
                          <a:pt x="212" y="268"/>
                        </a:lnTo>
                        <a:close/>
                      </a:path>
                    </a:pathLst>
                  </a:custGeom>
                  <a:solidFill>
                    <a:schemeClr val="accent2"/>
                  </a:solidFill>
                  <a:ln w="9525">
                    <a:noFill/>
                    <a:round/>
                    <a:headEnd/>
                    <a:tailEnd/>
                  </a:ln>
                </p:spPr>
                <p:txBody>
                  <a:bodyPr>
                    <a:prstTxWarp prst="textNoShape">
                      <a:avLst/>
                    </a:prstTxWarp>
                  </a:bodyPr>
                  <a:lstStyle/>
                  <a:p>
                    <a:endParaRPr lang="en-US"/>
                  </a:p>
                </p:txBody>
              </p:sp>
              <p:sp>
                <p:nvSpPr>
                  <p:cNvPr id="67605" name="Freeform 11"/>
                  <p:cNvSpPr>
                    <a:spLocks/>
                  </p:cNvSpPr>
                  <p:nvPr/>
                </p:nvSpPr>
                <p:spPr bwMode="auto">
                  <a:xfrm flipH="1">
                    <a:off x="1353" y="1223"/>
                    <a:ext cx="282" cy="326"/>
                  </a:xfrm>
                  <a:custGeom>
                    <a:avLst/>
                    <a:gdLst>
                      <a:gd name="T0" fmla="*/ 81 w 282"/>
                      <a:gd name="T1" fmla="*/ 137 h 326"/>
                      <a:gd name="T2" fmla="*/ 78 w 282"/>
                      <a:gd name="T3" fmla="*/ 84 h 326"/>
                      <a:gd name="T4" fmla="*/ 88 w 282"/>
                      <a:gd name="T5" fmla="*/ 35 h 326"/>
                      <a:gd name="T6" fmla="*/ 127 w 282"/>
                      <a:gd name="T7" fmla="*/ 7 h 326"/>
                      <a:gd name="T8" fmla="*/ 173 w 282"/>
                      <a:gd name="T9" fmla="*/ 0 h 326"/>
                      <a:gd name="T10" fmla="*/ 208 w 282"/>
                      <a:gd name="T11" fmla="*/ 4 h 326"/>
                      <a:gd name="T12" fmla="*/ 240 w 282"/>
                      <a:gd name="T13" fmla="*/ 25 h 326"/>
                      <a:gd name="T14" fmla="*/ 257 w 282"/>
                      <a:gd name="T15" fmla="*/ 60 h 326"/>
                      <a:gd name="T16" fmla="*/ 278 w 282"/>
                      <a:gd name="T17" fmla="*/ 130 h 326"/>
                      <a:gd name="T18" fmla="*/ 282 w 282"/>
                      <a:gd name="T19" fmla="*/ 207 h 326"/>
                      <a:gd name="T20" fmla="*/ 271 w 282"/>
                      <a:gd name="T21" fmla="*/ 263 h 326"/>
                      <a:gd name="T22" fmla="*/ 250 w 282"/>
                      <a:gd name="T23" fmla="*/ 298 h 326"/>
                      <a:gd name="T24" fmla="*/ 215 w 282"/>
                      <a:gd name="T25" fmla="*/ 319 h 326"/>
                      <a:gd name="T26" fmla="*/ 187 w 282"/>
                      <a:gd name="T27" fmla="*/ 326 h 326"/>
                      <a:gd name="T28" fmla="*/ 145 w 282"/>
                      <a:gd name="T29" fmla="*/ 315 h 326"/>
                      <a:gd name="T30" fmla="*/ 123 w 282"/>
                      <a:gd name="T31" fmla="*/ 284 h 326"/>
                      <a:gd name="T32" fmla="*/ 102 w 282"/>
                      <a:gd name="T33" fmla="*/ 238 h 326"/>
                      <a:gd name="T34" fmla="*/ 85 w 282"/>
                      <a:gd name="T35" fmla="*/ 186 h 326"/>
                      <a:gd name="T36" fmla="*/ 53 w 282"/>
                      <a:gd name="T37" fmla="*/ 207 h 326"/>
                      <a:gd name="T38" fmla="*/ 18 w 282"/>
                      <a:gd name="T39" fmla="*/ 221 h 326"/>
                      <a:gd name="T40" fmla="*/ 4 w 282"/>
                      <a:gd name="T41" fmla="*/ 221 h 326"/>
                      <a:gd name="T42" fmla="*/ 0 w 282"/>
                      <a:gd name="T43" fmla="*/ 207 h 326"/>
                      <a:gd name="T44" fmla="*/ 7 w 282"/>
                      <a:gd name="T45" fmla="*/ 189 h 326"/>
                      <a:gd name="T46" fmla="*/ 60 w 282"/>
                      <a:gd name="T47" fmla="*/ 168 h 326"/>
                      <a:gd name="T48" fmla="*/ 81 w 282"/>
                      <a:gd name="T49" fmla="*/ 137 h 3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2"/>
                      <a:gd name="T76" fmla="*/ 0 h 326"/>
                      <a:gd name="T77" fmla="*/ 282 w 282"/>
                      <a:gd name="T78" fmla="*/ 326 h 3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2" h="326">
                        <a:moveTo>
                          <a:pt x="81" y="137"/>
                        </a:moveTo>
                        <a:lnTo>
                          <a:pt x="78" y="84"/>
                        </a:lnTo>
                        <a:lnTo>
                          <a:pt x="88" y="35"/>
                        </a:lnTo>
                        <a:lnTo>
                          <a:pt x="127" y="7"/>
                        </a:lnTo>
                        <a:lnTo>
                          <a:pt x="173" y="0"/>
                        </a:lnTo>
                        <a:lnTo>
                          <a:pt x="208" y="4"/>
                        </a:lnTo>
                        <a:lnTo>
                          <a:pt x="240" y="25"/>
                        </a:lnTo>
                        <a:lnTo>
                          <a:pt x="257" y="60"/>
                        </a:lnTo>
                        <a:lnTo>
                          <a:pt x="278" y="130"/>
                        </a:lnTo>
                        <a:lnTo>
                          <a:pt x="282" y="207"/>
                        </a:lnTo>
                        <a:lnTo>
                          <a:pt x="271" y="263"/>
                        </a:lnTo>
                        <a:lnTo>
                          <a:pt x="250" y="298"/>
                        </a:lnTo>
                        <a:lnTo>
                          <a:pt x="215" y="319"/>
                        </a:lnTo>
                        <a:lnTo>
                          <a:pt x="187" y="326"/>
                        </a:lnTo>
                        <a:lnTo>
                          <a:pt x="145" y="315"/>
                        </a:lnTo>
                        <a:lnTo>
                          <a:pt x="123" y="284"/>
                        </a:lnTo>
                        <a:lnTo>
                          <a:pt x="102" y="238"/>
                        </a:lnTo>
                        <a:lnTo>
                          <a:pt x="85" y="186"/>
                        </a:lnTo>
                        <a:lnTo>
                          <a:pt x="53" y="207"/>
                        </a:lnTo>
                        <a:lnTo>
                          <a:pt x="18" y="221"/>
                        </a:lnTo>
                        <a:lnTo>
                          <a:pt x="4" y="221"/>
                        </a:lnTo>
                        <a:lnTo>
                          <a:pt x="0" y="207"/>
                        </a:lnTo>
                        <a:lnTo>
                          <a:pt x="7" y="189"/>
                        </a:lnTo>
                        <a:lnTo>
                          <a:pt x="60" y="168"/>
                        </a:lnTo>
                        <a:lnTo>
                          <a:pt x="81" y="137"/>
                        </a:lnTo>
                        <a:close/>
                      </a:path>
                    </a:pathLst>
                  </a:custGeom>
                  <a:solidFill>
                    <a:schemeClr val="accent2"/>
                  </a:solidFill>
                  <a:ln w="9525">
                    <a:noFill/>
                    <a:round/>
                    <a:headEnd/>
                    <a:tailEnd/>
                  </a:ln>
                </p:spPr>
                <p:txBody>
                  <a:bodyPr>
                    <a:prstTxWarp prst="textNoShape">
                      <a:avLst/>
                    </a:prstTxWarp>
                  </a:bodyPr>
                  <a:lstStyle/>
                  <a:p>
                    <a:endParaRPr lang="en-US"/>
                  </a:p>
                </p:txBody>
              </p:sp>
              <p:grpSp>
                <p:nvGrpSpPr>
                  <p:cNvPr id="67606" name="Group 12"/>
                  <p:cNvGrpSpPr>
                    <a:grpSpLocks/>
                  </p:cNvGrpSpPr>
                  <p:nvPr/>
                </p:nvGrpSpPr>
                <p:grpSpPr bwMode="auto">
                  <a:xfrm flipH="1">
                    <a:off x="1212" y="1104"/>
                    <a:ext cx="277" cy="235"/>
                    <a:chOff x="1590" y="1104"/>
                    <a:chExt cx="277" cy="235"/>
                  </a:xfrm>
                </p:grpSpPr>
                <p:sp>
                  <p:nvSpPr>
                    <p:cNvPr id="67607" name="Freeform 13"/>
                    <p:cNvSpPr>
                      <a:spLocks/>
                    </p:cNvSpPr>
                    <p:nvPr/>
                  </p:nvSpPr>
                  <p:spPr bwMode="auto">
                    <a:xfrm>
                      <a:off x="1683" y="1257"/>
                      <a:ext cx="184" cy="82"/>
                    </a:xfrm>
                    <a:custGeom>
                      <a:avLst/>
                      <a:gdLst>
                        <a:gd name="T0" fmla="*/ 13 w 184"/>
                        <a:gd name="T1" fmla="*/ 82 h 82"/>
                        <a:gd name="T2" fmla="*/ 0 w 184"/>
                        <a:gd name="T3" fmla="*/ 71 h 82"/>
                        <a:gd name="T4" fmla="*/ 0 w 184"/>
                        <a:gd name="T5" fmla="*/ 45 h 82"/>
                        <a:gd name="T6" fmla="*/ 16 w 184"/>
                        <a:gd name="T7" fmla="*/ 17 h 82"/>
                        <a:gd name="T8" fmla="*/ 36 w 184"/>
                        <a:gd name="T9" fmla="*/ 9 h 82"/>
                        <a:gd name="T10" fmla="*/ 61 w 184"/>
                        <a:gd name="T11" fmla="*/ 22 h 82"/>
                        <a:gd name="T12" fmla="*/ 86 w 184"/>
                        <a:gd name="T13" fmla="*/ 19 h 82"/>
                        <a:gd name="T14" fmla="*/ 102 w 184"/>
                        <a:gd name="T15" fmla="*/ 0 h 82"/>
                        <a:gd name="T16" fmla="*/ 123 w 184"/>
                        <a:gd name="T17" fmla="*/ 2 h 82"/>
                        <a:gd name="T18" fmla="*/ 155 w 184"/>
                        <a:gd name="T19" fmla="*/ 15 h 82"/>
                        <a:gd name="T20" fmla="*/ 182 w 184"/>
                        <a:gd name="T21" fmla="*/ 13 h 82"/>
                        <a:gd name="T22" fmla="*/ 184 w 184"/>
                        <a:gd name="T23" fmla="*/ 32 h 82"/>
                        <a:gd name="T24" fmla="*/ 175 w 184"/>
                        <a:gd name="T25" fmla="*/ 45 h 82"/>
                        <a:gd name="T26" fmla="*/ 141 w 184"/>
                        <a:gd name="T27" fmla="*/ 43 h 82"/>
                        <a:gd name="T28" fmla="*/ 118 w 184"/>
                        <a:gd name="T29" fmla="*/ 39 h 82"/>
                        <a:gd name="T30" fmla="*/ 105 w 184"/>
                        <a:gd name="T31" fmla="*/ 48 h 82"/>
                        <a:gd name="T32" fmla="*/ 91 w 184"/>
                        <a:gd name="T33" fmla="*/ 67 h 82"/>
                        <a:gd name="T34" fmla="*/ 66 w 184"/>
                        <a:gd name="T35" fmla="*/ 62 h 82"/>
                        <a:gd name="T36" fmla="*/ 54 w 184"/>
                        <a:gd name="T37" fmla="*/ 56 h 82"/>
                        <a:gd name="T38" fmla="*/ 45 w 184"/>
                        <a:gd name="T39" fmla="*/ 63 h 82"/>
                        <a:gd name="T40" fmla="*/ 32 w 184"/>
                        <a:gd name="T41" fmla="*/ 76 h 82"/>
                        <a:gd name="T42" fmla="*/ 13 w 184"/>
                        <a:gd name="T43" fmla="*/ 82 h 8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4"/>
                        <a:gd name="T67" fmla="*/ 0 h 82"/>
                        <a:gd name="T68" fmla="*/ 184 w 184"/>
                        <a:gd name="T69" fmla="*/ 82 h 8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4" h="82">
                          <a:moveTo>
                            <a:pt x="13" y="82"/>
                          </a:moveTo>
                          <a:lnTo>
                            <a:pt x="0" y="71"/>
                          </a:lnTo>
                          <a:lnTo>
                            <a:pt x="0" y="45"/>
                          </a:lnTo>
                          <a:lnTo>
                            <a:pt x="16" y="17"/>
                          </a:lnTo>
                          <a:lnTo>
                            <a:pt x="36" y="9"/>
                          </a:lnTo>
                          <a:lnTo>
                            <a:pt x="61" y="22"/>
                          </a:lnTo>
                          <a:lnTo>
                            <a:pt x="86" y="19"/>
                          </a:lnTo>
                          <a:lnTo>
                            <a:pt x="102" y="0"/>
                          </a:lnTo>
                          <a:lnTo>
                            <a:pt x="123" y="2"/>
                          </a:lnTo>
                          <a:lnTo>
                            <a:pt x="155" y="15"/>
                          </a:lnTo>
                          <a:lnTo>
                            <a:pt x="182" y="13"/>
                          </a:lnTo>
                          <a:lnTo>
                            <a:pt x="184" y="32"/>
                          </a:lnTo>
                          <a:lnTo>
                            <a:pt x="175" y="45"/>
                          </a:lnTo>
                          <a:lnTo>
                            <a:pt x="141" y="43"/>
                          </a:lnTo>
                          <a:lnTo>
                            <a:pt x="118" y="39"/>
                          </a:lnTo>
                          <a:lnTo>
                            <a:pt x="105" y="48"/>
                          </a:lnTo>
                          <a:lnTo>
                            <a:pt x="91" y="67"/>
                          </a:lnTo>
                          <a:lnTo>
                            <a:pt x="66" y="62"/>
                          </a:lnTo>
                          <a:lnTo>
                            <a:pt x="54" y="56"/>
                          </a:lnTo>
                          <a:lnTo>
                            <a:pt x="45" y="63"/>
                          </a:lnTo>
                          <a:lnTo>
                            <a:pt x="32" y="76"/>
                          </a:lnTo>
                          <a:lnTo>
                            <a:pt x="13" y="82"/>
                          </a:lnTo>
                          <a:close/>
                        </a:path>
                      </a:pathLst>
                    </a:custGeom>
                    <a:solidFill>
                      <a:schemeClr val="accent2"/>
                    </a:solidFill>
                    <a:ln w="9525">
                      <a:noFill/>
                      <a:round/>
                      <a:headEnd/>
                      <a:tailEnd/>
                    </a:ln>
                  </p:spPr>
                  <p:txBody>
                    <a:bodyPr>
                      <a:prstTxWarp prst="textNoShape">
                        <a:avLst/>
                      </a:prstTxWarp>
                    </a:bodyPr>
                    <a:lstStyle/>
                    <a:p>
                      <a:endParaRPr lang="en-US"/>
                    </a:p>
                  </p:txBody>
                </p:sp>
                <p:sp>
                  <p:nvSpPr>
                    <p:cNvPr id="67608" name="Freeform 14"/>
                    <p:cNvSpPr>
                      <a:spLocks/>
                    </p:cNvSpPr>
                    <p:nvPr/>
                  </p:nvSpPr>
                  <p:spPr bwMode="auto">
                    <a:xfrm>
                      <a:off x="1654" y="1193"/>
                      <a:ext cx="178" cy="114"/>
                    </a:xfrm>
                    <a:custGeom>
                      <a:avLst/>
                      <a:gdLst>
                        <a:gd name="T0" fmla="*/ 23 w 178"/>
                        <a:gd name="T1" fmla="*/ 114 h 114"/>
                        <a:gd name="T2" fmla="*/ 11 w 178"/>
                        <a:gd name="T3" fmla="*/ 108 h 114"/>
                        <a:gd name="T4" fmla="*/ 0 w 178"/>
                        <a:gd name="T5" fmla="*/ 79 h 114"/>
                        <a:gd name="T6" fmla="*/ 11 w 178"/>
                        <a:gd name="T7" fmla="*/ 51 h 114"/>
                        <a:gd name="T8" fmla="*/ 27 w 178"/>
                        <a:gd name="T9" fmla="*/ 39 h 114"/>
                        <a:gd name="T10" fmla="*/ 56 w 178"/>
                        <a:gd name="T11" fmla="*/ 42 h 114"/>
                        <a:gd name="T12" fmla="*/ 76 w 178"/>
                        <a:gd name="T13" fmla="*/ 35 h 114"/>
                        <a:gd name="T14" fmla="*/ 90 w 178"/>
                        <a:gd name="T15" fmla="*/ 13 h 114"/>
                        <a:gd name="T16" fmla="*/ 111 w 178"/>
                        <a:gd name="T17" fmla="*/ 4 h 114"/>
                        <a:gd name="T18" fmla="*/ 146 w 178"/>
                        <a:gd name="T19" fmla="*/ 9 h 114"/>
                        <a:gd name="T20" fmla="*/ 171 w 178"/>
                        <a:gd name="T21" fmla="*/ 0 h 114"/>
                        <a:gd name="T22" fmla="*/ 178 w 178"/>
                        <a:gd name="T23" fmla="*/ 17 h 114"/>
                        <a:gd name="T24" fmla="*/ 171 w 178"/>
                        <a:gd name="T25" fmla="*/ 33 h 114"/>
                        <a:gd name="T26" fmla="*/ 140 w 178"/>
                        <a:gd name="T27" fmla="*/ 42 h 114"/>
                        <a:gd name="T28" fmla="*/ 120 w 178"/>
                        <a:gd name="T29" fmla="*/ 40 h 114"/>
                        <a:gd name="T30" fmla="*/ 108 w 178"/>
                        <a:gd name="T31" fmla="*/ 57 h 114"/>
                        <a:gd name="T32" fmla="*/ 97 w 178"/>
                        <a:gd name="T33" fmla="*/ 79 h 114"/>
                        <a:gd name="T34" fmla="*/ 72 w 178"/>
                        <a:gd name="T35" fmla="*/ 81 h 114"/>
                        <a:gd name="T36" fmla="*/ 59 w 178"/>
                        <a:gd name="T37" fmla="*/ 79 h 114"/>
                        <a:gd name="T38" fmla="*/ 47 w 178"/>
                        <a:gd name="T39" fmla="*/ 88 h 114"/>
                        <a:gd name="T40" fmla="*/ 41 w 178"/>
                        <a:gd name="T41" fmla="*/ 99 h 114"/>
                        <a:gd name="T42" fmla="*/ 23 w 178"/>
                        <a:gd name="T43" fmla="*/ 114 h 11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8"/>
                        <a:gd name="T67" fmla="*/ 0 h 114"/>
                        <a:gd name="T68" fmla="*/ 178 w 178"/>
                        <a:gd name="T69" fmla="*/ 114 h 11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8" h="114">
                          <a:moveTo>
                            <a:pt x="23" y="114"/>
                          </a:moveTo>
                          <a:lnTo>
                            <a:pt x="11" y="108"/>
                          </a:lnTo>
                          <a:lnTo>
                            <a:pt x="0" y="79"/>
                          </a:lnTo>
                          <a:lnTo>
                            <a:pt x="11" y="51"/>
                          </a:lnTo>
                          <a:lnTo>
                            <a:pt x="27" y="39"/>
                          </a:lnTo>
                          <a:lnTo>
                            <a:pt x="56" y="42"/>
                          </a:lnTo>
                          <a:lnTo>
                            <a:pt x="76" y="35"/>
                          </a:lnTo>
                          <a:lnTo>
                            <a:pt x="90" y="13"/>
                          </a:lnTo>
                          <a:lnTo>
                            <a:pt x="111" y="4"/>
                          </a:lnTo>
                          <a:lnTo>
                            <a:pt x="146" y="9"/>
                          </a:lnTo>
                          <a:lnTo>
                            <a:pt x="171" y="0"/>
                          </a:lnTo>
                          <a:lnTo>
                            <a:pt x="178" y="17"/>
                          </a:lnTo>
                          <a:lnTo>
                            <a:pt x="171" y="33"/>
                          </a:lnTo>
                          <a:lnTo>
                            <a:pt x="140" y="42"/>
                          </a:lnTo>
                          <a:lnTo>
                            <a:pt x="120" y="40"/>
                          </a:lnTo>
                          <a:lnTo>
                            <a:pt x="108" y="57"/>
                          </a:lnTo>
                          <a:lnTo>
                            <a:pt x="97" y="79"/>
                          </a:lnTo>
                          <a:lnTo>
                            <a:pt x="72" y="81"/>
                          </a:lnTo>
                          <a:lnTo>
                            <a:pt x="59" y="79"/>
                          </a:lnTo>
                          <a:lnTo>
                            <a:pt x="47" y="88"/>
                          </a:lnTo>
                          <a:lnTo>
                            <a:pt x="41" y="99"/>
                          </a:lnTo>
                          <a:lnTo>
                            <a:pt x="23" y="114"/>
                          </a:lnTo>
                          <a:close/>
                        </a:path>
                      </a:pathLst>
                    </a:custGeom>
                    <a:solidFill>
                      <a:schemeClr val="accent2"/>
                    </a:solidFill>
                    <a:ln w="9525">
                      <a:noFill/>
                      <a:round/>
                      <a:headEnd/>
                      <a:tailEnd/>
                    </a:ln>
                  </p:spPr>
                  <p:txBody>
                    <a:bodyPr>
                      <a:prstTxWarp prst="textNoShape">
                        <a:avLst/>
                      </a:prstTxWarp>
                    </a:bodyPr>
                    <a:lstStyle/>
                    <a:p>
                      <a:endParaRPr lang="en-US"/>
                    </a:p>
                  </p:txBody>
                </p:sp>
                <p:sp>
                  <p:nvSpPr>
                    <p:cNvPr id="67609" name="Freeform 15"/>
                    <p:cNvSpPr>
                      <a:spLocks/>
                    </p:cNvSpPr>
                    <p:nvPr/>
                  </p:nvSpPr>
                  <p:spPr bwMode="auto">
                    <a:xfrm>
                      <a:off x="1630" y="1154"/>
                      <a:ext cx="161" cy="138"/>
                    </a:xfrm>
                    <a:custGeom>
                      <a:avLst/>
                      <a:gdLst>
                        <a:gd name="T0" fmla="*/ 31 w 161"/>
                        <a:gd name="T1" fmla="*/ 138 h 138"/>
                        <a:gd name="T2" fmla="*/ 16 w 161"/>
                        <a:gd name="T3" fmla="*/ 133 h 138"/>
                        <a:gd name="T4" fmla="*/ 0 w 161"/>
                        <a:gd name="T5" fmla="*/ 109 h 138"/>
                        <a:gd name="T6" fmla="*/ 5 w 161"/>
                        <a:gd name="T7" fmla="*/ 78 h 138"/>
                        <a:gd name="T8" fmla="*/ 16 w 161"/>
                        <a:gd name="T9" fmla="*/ 65 h 138"/>
                        <a:gd name="T10" fmla="*/ 43 w 161"/>
                        <a:gd name="T11" fmla="*/ 62 h 138"/>
                        <a:gd name="T12" fmla="*/ 65 w 161"/>
                        <a:gd name="T13" fmla="*/ 51 h 138"/>
                        <a:gd name="T14" fmla="*/ 72 w 161"/>
                        <a:gd name="T15" fmla="*/ 25 h 138"/>
                        <a:gd name="T16" fmla="*/ 92 w 161"/>
                        <a:gd name="T17" fmla="*/ 15 h 138"/>
                        <a:gd name="T18" fmla="*/ 127 w 161"/>
                        <a:gd name="T19" fmla="*/ 13 h 138"/>
                        <a:gd name="T20" fmla="*/ 148 w 161"/>
                        <a:gd name="T21" fmla="*/ 0 h 138"/>
                        <a:gd name="T22" fmla="*/ 161 w 161"/>
                        <a:gd name="T23" fmla="*/ 13 h 138"/>
                        <a:gd name="T24" fmla="*/ 156 w 161"/>
                        <a:gd name="T25" fmla="*/ 25 h 138"/>
                        <a:gd name="T26" fmla="*/ 128 w 161"/>
                        <a:gd name="T27" fmla="*/ 44 h 138"/>
                        <a:gd name="T28" fmla="*/ 107 w 161"/>
                        <a:gd name="T29" fmla="*/ 49 h 138"/>
                        <a:gd name="T30" fmla="*/ 99 w 161"/>
                        <a:gd name="T31" fmla="*/ 65 h 138"/>
                        <a:gd name="T32" fmla="*/ 94 w 161"/>
                        <a:gd name="T33" fmla="*/ 91 h 138"/>
                        <a:gd name="T34" fmla="*/ 69 w 161"/>
                        <a:gd name="T35" fmla="*/ 98 h 138"/>
                        <a:gd name="T36" fmla="*/ 54 w 161"/>
                        <a:gd name="T37" fmla="*/ 94 h 138"/>
                        <a:gd name="T38" fmla="*/ 45 w 161"/>
                        <a:gd name="T39" fmla="*/ 105 h 138"/>
                        <a:gd name="T40" fmla="*/ 40 w 161"/>
                        <a:gd name="T41" fmla="*/ 123 h 138"/>
                        <a:gd name="T42" fmla="*/ 31 w 161"/>
                        <a:gd name="T43" fmla="*/ 138 h 13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1"/>
                        <a:gd name="T67" fmla="*/ 0 h 138"/>
                        <a:gd name="T68" fmla="*/ 161 w 161"/>
                        <a:gd name="T69" fmla="*/ 138 h 13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1" h="138">
                          <a:moveTo>
                            <a:pt x="31" y="138"/>
                          </a:moveTo>
                          <a:lnTo>
                            <a:pt x="16" y="133"/>
                          </a:lnTo>
                          <a:lnTo>
                            <a:pt x="0" y="109"/>
                          </a:lnTo>
                          <a:lnTo>
                            <a:pt x="5" y="78"/>
                          </a:lnTo>
                          <a:lnTo>
                            <a:pt x="16" y="65"/>
                          </a:lnTo>
                          <a:lnTo>
                            <a:pt x="43" y="62"/>
                          </a:lnTo>
                          <a:lnTo>
                            <a:pt x="65" y="51"/>
                          </a:lnTo>
                          <a:lnTo>
                            <a:pt x="72" y="25"/>
                          </a:lnTo>
                          <a:lnTo>
                            <a:pt x="92" y="15"/>
                          </a:lnTo>
                          <a:lnTo>
                            <a:pt x="127" y="13"/>
                          </a:lnTo>
                          <a:lnTo>
                            <a:pt x="148" y="0"/>
                          </a:lnTo>
                          <a:lnTo>
                            <a:pt x="161" y="13"/>
                          </a:lnTo>
                          <a:lnTo>
                            <a:pt x="156" y="25"/>
                          </a:lnTo>
                          <a:lnTo>
                            <a:pt x="128" y="44"/>
                          </a:lnTo>
                          <a:lnTo>
                            <a:pt x="107" y="49"/>
                          </a:lnTo>
                          <a:lnTo>
                            <a:pt x="99" y="65"/>
                          </a:lnTo>
                          <a:lnTo>
                            <a:pt x="94" y="91"/>
                          </a:lnTo>
                          <a:lnTo>
                            <a:pt x="69" y="98"/>
                          </a:lnTo>
                          <a:lnTo>
                            <a:pt x="54" y="94"/>
                          </a:lnTo>
                          <a:lnTo>
                            <a:pt x="45" y="105"/>
                          </a:lnTo>
                          <a:lnTo>
                            <a:pt x="40" y="123"/>
                          </a:lnTo>
                          <a:lnTo>
                            <a:pt x="31" y="138"/>
                          </a:lnTo>
                          <a:close/>
                        </a:path>
                      </a:pathLst>
                    </a:custGeom>
                    <a:solidFill>
                      <a:schemeClr val="accent2"/>
                    </a:solidFill>
                    <a:ln w="9525">
                      <a:noFill/>
                      <a:round/>
                      <a:headEnd/>
                      <a:tailEnd/>
                    </a:ln>
                  </p:spPr>
                  <p:txBody>
                    <a:bodyPr>
                      <a:prstTxWarp prst="textNoShape">
                        <a:avLst/>
                      </a:prstTxWarp>
                    </a:bodyPr>
                    <a:lstStyle/>
                    <a:p>
                      <a:endParaRPr lang="en-US"/>
                    </a:p>
                  </p:txBody>
                </p:sp>
                <p:sp>
                  <p:nvSpPr>
                    <p:cNvPr id="67610" name="Freeform 16"/>
                    <p:cNvSpPr>
                      <a:spLocks/>
                    </p:cNvSpPr>
                    <p:nvPr/>
                  </p:nvSpPr>
                  <p:spPr bwMode="auto">
                    <a:xfrm>
                      <a:off x="1590" y="1104"/>
                      <a:ext cx="123" cy="174"/>
                    </a:xfrm>
                    <a:custGeom>
                      <a:avLst/>
                      <a:gdLst>
                        <a:gd name="T0" fmla="*/ 48 w 123"/>
                        <a:gd name="T1" fmla="*/ 172 h 174"/>
                        <a:gd name="T2" fmla="*/ 31 w 123"/>
                        <a:gd name="T3" fmla="*/ 174 h 174"/>
                        <a:gd name="T4" fmla="*/ 9 w 123"/>
                        <a:gd name="T5" fmla="*/ 158 h 174"/>
                        <a:gd name="T6" fmla="*/ 0 w 123"/>
                        <a:gd name="T7" fmla="*/ 131 h 174"/>
                        <a:gd name="T8" fmla="*/ 4 w 123"/>
                        <a:gd name="T9" fmla="*/ 113 h 174"/>
                        <a:gd name="T10" fmla="*/ 29 w 123"/>
                        <a:gd name="T11" fmla="*/ 97 h 174"/>
                        <a:gd name="T12" fmla="*/ 46 w 123"/>
                        <a:gd name="T13" fmla="*/ 79 h 174"/>
                        <a:gd name="T14" fmla="*/ 46 w 123"/>
                        <a:gd name="T15" fmla="*/ 52 h 174"/>
                        <a:gd name="T16" fmla="*/ 59 w 123"/>
                        <a:gd name="T17" fmla="*/ 39 h 174"/>
                        <a:gd name="T18" fmla="*/ 90 w 123"/>
                        <a:gd name="T19" fmla="*/ 22 h 174"/>
                        <a:gd name="T20" fmla="*/ 106 w 123"/>
                        <a:gd name="T21" fmla="*/ 0 h 174"/>
                        <a:gd name="T22" fmla="*/ 121 w 123"/>
                        <a:gd name="T23" fmla="*/ 7 h 174"/>
                        <a:gd name="T24" fmla="*/ 123 w 123"/>
                        <a:gd name="T25" fmla="*/ 22 h 174"/>
                        <a:gd name="T26" fmla="*/ 105 w 123"/>
                        <a:gd name="T27" fmla="*/ 47 h 174"/>
                        <a:gd name="T28" fmla="*/ 84 w 123"/>
                        <a:gd name="T29" fmla="*/ 61 h 174"/>
                        <a:gd name="T30" fmla="*/ 86 w 123"/>
                        <a:gd name="T31" fmla="*/ 81 h 174"/>
                        <a:gd name="T32" fmla="*/ 90 w 123"/>
                        <a:gd name="T33" fmla="*/ 104 h 174"/>
                        <a:gd name="T34" fmla="*/ 68 w 123"/>
                        <a:gd name="T35" fmla="*/ 118 h 174"/>
                        <a:gd name="T36" fmla="*/ 59 w 123"/>
                        <a:gd name="T37" fmla="*/ 124 h 174"/>
                        <a:gd name="T38" fmla="*/ 51 w 123"/>
                        <a:gd name="T39" fmla="*/ 138 h 174"/>
                        <a:gd name="T40" fmla="*/ 50 w 123"/>
                        <a:gd name="T41" fmla="*/ 152 h 174"/>
                        <a:gd name="T42" fmla="*/ 48 w 123"/>
                        <a:gd name="T43" fmla="*/ 172 h 17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3"/>
                        <a:gd name="T67" fmla="*/ 0 h 174"/>
                        <a:gd name="T68" fmla="*/ 123 w 123"/>
                        <a:gd name="T69" fmla="*/ 174 h 17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3" h="174">
                          <a:moveTo>
                            <a:pt x="48" y="172"/>
                          </a:moveTo>
                          <a:lnTo>
                            <a:pt x="31" y="174"/>
                          </a:lnTo>
                          <a:lnTo>
                            <a:pt x="9" y="158"/>
                          </a:lnTo>
                          <a:lnTo>
                            <a:pt x="0" y="131"/>
                          </a:lnTo>
                          <a:lnTo>
                            <a:pt x="4" y="113"/>
                          </a:lnTo>
                          <a:lnTo>
                            <a:pt x="29" y="97"/>
                          </a:lnTo>
                          <a:lnTo>
                            <a:pt x="46" y="79"/>
                          </a:lnTo>
                          <a:lnTo>
                            <a:pt x="46" y="52"/>
                          </a:lnTo>
                          <a:lnTo>
                            <a:pt x="59" y="39"/>
                          </a:lnTo>
                          <a:lnTo>
                            <a:pt x="90" y="22"/>
                          </a:lnTo>
                          <a:lnTo>
                            <a:pt x="106" y="0"/>
                          </a:lnTo>
                          <a:lnTo>
                            <a:pt x="121" y="7"/>
                          </a:lnTo>
                          <a:lnTo>
                            <a:pt x="123" y="22"/>
                          </a:lnTo>
                          <a:lnTo>
                            <a:pt x="105" y="47"/>
                          </a:lnTo>
                          <a:lnTo>
                            <a:pt x="84" y="61"/>
                          </a:lnTo>
                          <a:lnTo>
                            <a:pt x="86" y="81"/>
                          </a:lnTo>
                          <a:lnTo>
                            <a:pt x="90" y="104"/>
                          </a:lnTo>
                          <a:lnTo>
                            <a:pt x="68" y="118"/>
                          </a:lnTo>
                          <a:lnTo>
                            <a:pt x="59" y="124"/>
                          </a:lnTo>
                          <a:lnTo>
                            <a:pt x="51" y="138"/>
                          </a:lnTo>
                          <a:lnTo>
                            <a:pt x="50" y="152"/>
                          </a:lnTo>
                          <a:lnTo>
                            <a:pt x="48" y="172"/>
                          </a:lnTo>
                          <a:close/>
                        </a:path>
                      </a:pathLst>
                    </a:custGeom>
                    <a:solidFill>
                      <a:schemeClr val="accent2"/>
                    </a:solidFill>
                    <a:ln w="9525">
                      <a:noFill/>
                      <a:round/>
                      <a:headEnd/>
                      <a:tailEnd/>
                    </a:ln>
                  </p:spPr>
                  <p:txBody>
                    <a:bodyPr>
                      <a:prstTxWarp prst="textNoShape">
                        <a:avLst/>
                      </a:prstTxWarp>
                    </a:bodyPr>
                    <a:lstStyle/>
                    <a:p>
                      <a:endParaRPr lang="en-US"/>
                    </a:p>
                  </p:txBody>
                </p:sp>
              </p:grpSp>
            </p:grpSp>
            <p:grpSp>
              <p:nvGrpSpPr>
                <p:cNvPr id="67594" name="Group 17"/>
                <p:cNvGrpSpPr>
                  <a:grpSpLocks/>
                </p:cNvGrpSpPr>
                <p:nvPr/>
              </p:nvGrpSpPr>
              <p:grpSpPr bwMode="auto">
                <a:xfrm rot="4286940" flipH="1">
                  <a:off x="1038" y="766"/>
                  <a:ext cx="141" cy="50"/>
                  <a:chOff x="4032" y="2817"/>
                  <a:chExt cx="417" cy="635"/>
                </a:xfrm>
              </p:grpSpPr>
              <p:sp>
                <p:nvSpPr>
                  <p:cNvPr id="67598" name="Oval 18"/>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67599" name="Oval 19"/>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nvGrpSpPr>
                <p:cNvPr id="67595" name="Group 20"/>
                <p:cNvGrpSpPr>
                  <a:grpSpLocks/>
                </p:cNvGrpSpPr>
                <p:nvPr/>
              </p:nvGrpSpPr>
              <p:grpSpPr bwMode="auto">
                <a:xfrm rot="4286940" flipH="1">
                  <a:off x="962" y="766"/>
                  <a:ext cx="141" cy="50"/>
                  <a:chOff x="4032" y="2817"/>
                  <a:chExt cx="417" cy="635"/>
                </a:xfrm>
              </p:grpSpPr>
              <p:sp>
                <p:nvSpPr>
                  <p:cNvPr id="67596" name="Oval 21"/>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67597" name="Oval 22"/>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sp>
            <p:nvSpPr>
              <p:cNvPr id="67592" name="Oval 23"/>
              <p:cNvSpPr>
                <a:spLocks noChangeArrowheads="1"/>
              </p:cNvSpPr>
              <p:nvPr/>
            </p:nvSpPr>
            <p:spPr bwMode="auto">
              <a:xfrm>
                <a:off x="1098" y="1008"/>
                <a:ext cx="198" cy="74"/>
              </a:xfrm>
              <a:prstGeom prst="ellipse">
                <a:avLst/>
              </a:prstGeom>
              <a:solidFill>
                <a:schemeClr val="bg1"/>
              </a:solidFill>
              <a:ln w="12700" cap="sq">
                <a:noFill/>
                <a:round/>
                <a:headEnd type="none" w="sm" len="sm"/>
                <a:tailEnd type="none" w="sm" len="sm"/>
              </a:ln>
            </p:spPr>
            <p:txBody>
              <a:bodyPr lIns="274320" rIns="274320" anchor="ctr">
                <a:prstTxWarp prst="textNoShape">
                  <a:avLst/>
                </a:prstTxWarp>
              </a:bodyPr>
              <a:lstStyle/>
              <a:p>
                <a:pPr algn="ctr">
                  <a:spcBef>
                    <a:spcPct val="0"/>
                  </a:spcBef>
                </a:pPr>
                <a:endParaRPr lang="en-US" sz="2400"/>
              </a:p>
            </p:txBody>
          </p:sp>
        </p:grpSp>
        <p:sp>
          <p:nvSpPr>
            <p:cNvPr id="67589" name="Freeform 24"/>
            <p:cNvSpPr>
              <a:spLocks noChangeAspect="1"/>
            </p:cNvSpPr>
            <p:nvPr/>
          </p:nvSpPr>
          <p:spPr bwMode="auto">
            <a:xfrm>
              <a:off x="1153" y="2448"/>
              <a:ext cx="446" cy="375"/>
            </a:xfrm>
            <a:custGeom>
              <a:avLst/>
              <a:gdLst>
                <a:gd name="T0" fmla="*/ 194 w 446"/>
                <a:gd name="T1" fmla="*/ 93 h 375"/>
                <a:gd name="T2" fmla="*/ 183 w 446"/>
                <a:gd name="T3" fmla="*/ 57 h 375"/>
                <a:gd name="T4" fmla="*/ 164 w 446"/>
                <a:gd name="T5" fmla="*/ 22 h 375"/>
                <a:gd name="T6" fmla="*/ 131 w 446"/>
                <a:gd name="T7" fmla="*/ 0 h 375"/>
                <a:gd name="T8" fmla="*/ 93 w 446"/>
                <a:gd name="T9" fmla="*/ 0 h 375"/>
                <a:gd name="T10" fmla="*/ 54 w 446"/>
                <a:gd name="T11" fmla="*/ 13 h 375"/>
                <a:gd name="T12" fmla="*/ 2 w 446"/>
                <a:gd name="T13" fmla="*/ 57 h 375"/>
                <a:gd name="T14" fmla="*/ 0 w 446"/>
                <a:gd name="T15" fmla="*/ 79 h 375"/>
                <a:gd name="T16" fmla="*/ 16 w 446"/>
                <a:gd name="T17" fmla="*/ 115 h 375"/>
                <a:gd name="T18" fmla="*/ 68 w 446"/>
                <a:gd name="T19" fmla="*/ 159 h 375"/>
                <a:gd name="T20" fmla="*/ 68 w 446"/>
                <a:gd name="T21" fmla="*/ 177 h 375"/>
                <a:gd name="T22" fmla="*/ 46 w 446"/>
                <a:gd name="T23" fmla="*/ 203 h 375"/>
                <a:gd name="T24" fmla="*/ 49 w 446"/>
                <a:gd name="T25" fmla="*/ 225 h 375"/>
                <a:gd name="T26" fmla="*/ 63 w 446"/>
                <a:gd name="T27" fmla="*/ 234 h 375"/>
                <a:gd name="T28" fmla="*/ 80 w 446"/>
                <a:gd name="T29" fmla="*/ 243 h 375"/>
                <a:gd name="T30" fmla="*/ 80 w 446"/>
                <a:gd name="T31" fmla="*/ 265 h 375"/>
                <a:gd name="T32" fmla="*/ 52 w 446"/>
                <a:gd name="T33" fmla="*/ 305 h 375"/>
                <a:gd name="T34" fmla="*/ 54 w 446"/>
                <a:gd name="T35" fmla="*/ 322 h 375"/>
                <a:gd name="T36" fmla="*/ 82 w 446"/>
                <a:gd name="T37" fmla="*/ 344 h 375"/>
                <a:gd name="T38" fmla="*/ 123 w 446"/>
                <a:gd name="T39" fmla="*/ 327 h 375"/>
                <a:gd name="T40" fmla="*/ 142 w 446"/>
                <a:gd name="T41" fmla="*/ 331 h 375"/>
                <a:gd name="T42" fmla="*/ 189 w 446"/>
                <a:gd name="T43" fmla="*/ 340 h 375"/>
                <a:gd name="T44" fmla="*/ 232 w 446"/>
                <a:gd name="T45" fmla="*/ 366 h 375"/>
                <a:gd name="T46" fmla="*/ 259 w 446"/>
                <a:gd name="T47" fmla="*/ 375 h 375"/>
                <a:gd name="T48" fmla="*/ 355 w 446"/>
                <a:gd name="T49" fmla="*/ 356 h 375"/>
                <a:gd name="T50" fmla="*/ 446 w 446"/>
                <a:gd name="T51" fmla="*/ 273 h 375"/>
                <a:gd name="T52" fmla="*/ 408 w 446"/>
                <a:gd name="T53" fmla="*/ 349 h 375"/>
                <a:gd name="T54" fmla="*/ 325 w 446"/>
                <a:gd name="T55" fmla="*/ 364 h 375"/>
                <a:gd name="T56" fmla="*/ 431 w 446"/>
                <a:gd name="T57" fmla="*/ 303 h 375"/>
                <a:gd name="T58" fmla="*/ 393 w 446"/>
                <a:gd name="T59" fmla="*/ 273 h 375"/>
                <a:gd name="T60" fmla="*/ 281 w 446"/>
                <a:gd name="T61" fmla="*/ 260 h 375"/>
                <a:gd name="T62" fmla="*/ 197 w 446"/>
                <a:gd name="T63" fmla="*/ 247 h 375"/>
                <a:gd name="T64" fmla="*/ 153 w 446"/>
                <a:gd name="T65" fmla="*/ 238 h 375"/>
                <a:gd name="T66" fmla="*/ 161 w 446"/>
                <a:gd name="T67" fmla="*/ 221 h 375"/>
                <a:gd name="T68" fmla="*/ 186 w 446"/>
                <a:gd name="T69" fmla="*/ 199 h 375"/>
                <a:gd name="T70" fmla="*/ 180 w 446"/>
                <a:gd name="T71" fmla="*/ 172 h 375"/>
                <a:gd name="T72" fmla="*/ 156 w 446"/>
                <a:gd name="T73" fmla="*/ 146 h 375"/>
                <a:gd name="T74" fmla="*/ 156 w 446"/>
                <a:gd name="T75" fmla="*/ 124 h 375"/>
                <a:gd name="T76" fmla="*/ 169 w 446"/>
                <a:gd name="T77" fmla="*/ 75 h 375"/>
                <a:gd name="T78" fmla="*/ 147 w 446"/>
                <a:gd name="T79" fmla="*/ 167 h 37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46"/>
                <a:gd name="T121" fmla="*/ 0 h 375"/>
                <a:gd name="T122" fmla="*/ 446 w 446"/>
                <a:gd name="T123" fmla="*/ 375 h 37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46" h="375">
                  <a:moveTo>
                    <a:pt x="194" y="93"/>
                  </a:moveTo>
                  <a:lnTo>
                    <a:pt x="183" y="57"/>
                  </a:lnTo>
                  <a:lnTo>
                    <a:pt x="164" y="22"/>
                  </a:lnTo>
                  <a:lnTo>
                    <a:pt x="131" y="0"/>
                  </a:lnTo>
                  <a:lnTo>
                    <a:pt x="93" y="0"/>
                  </a:lnTo>
                  <a:lnTo>
                    <a:pt x="54" y="13"/>
                  </a:lnTo>
                  <a:lnTo>
                    <a:pt x="2" y="57"/>
                  </a:lnTo>
                  <a:lnTo>
                    <a:pt x="0" y="79"/>
                  </a:lnTo>
                  <a:lnTo>
                    <a:pt x="16" y="115"/>
                  </a:lnTo>
                  <a:lnTo>
                    <a:pt x="68" y="159"/>
                  </a:lnTo>
                  <a:lnTo>
                    <a:pt x="68" y="177"/>
                  </a:lnTo>
                  <a:lnTo>
                    <a:pt x="46" y="203"/>
                  </a:lnTo>
                  <a:lnTo>
                    <a:pt x="49" y="225"/>
                  </a:lnTo>
                  <a:lnTo>
                    <a:pt x="63" y="234"/>
                  </a:lnTo>
                  <a:lnTo>
                    <a:pt x="80" y="243"/>
                  </a:lnTo>
                  <a:lnTo>
                    <a:pt x="80" y="265"/>
                  </a:lnTo>
                  <a:lnTo>
                    <a:pt x="52" y="305"/>
                  </a:lnTo>
                  <a:lnTo>
                    <a:pt x="54" y="322"/>
                  </a:lnTo>
                  <a:lnTo>
                    <a:pt x="82" y="344"/>
                  </a:lnTo>
                  <a:lnTo>
                    <a:pt x="123" y="327"/>
                  </a:lnTo>
                  <a:lnTo>
                    <a:pt x="142" y="331"/>
                  </a:lnTo>
                  <a:lnTo>
                    <a:pt x="189" y="340"/>
                  </a:lnTo>
                  <a:lnTo>
                    <a:pt x="232" y="366"/>
                  </a:lnTo>
                  <a:lnTo>
                    <a:pt x="259" y="375"/>
                  </a:lnTo>
                  <a:lnTo>
                    <a:pt x="355" y="356"/>
                  </a:lnTo>
                  <a:lnTo>
                    <a:pt x="446" y="273"/>
                  </a:lnTo>
                  <a:lnTo>
                    <a:pt x="408" y="349"/>
                  </a:lnTo>
                  <a:lnTo>
                    <a:pt x="325" y="364"/>
                  </a:lnTo>
                  <a:lnTo>
                    <a:pt x="431" y="303"/>
                  </a:lnTo>
                  <a:lnTo>
                    <a:pt x="393" y="273"/>
                  </a:lnTo>
                  <a:lnTo>
                    <a:pt x="281" y="260"/>
                  </a:lnTo>
                  <a:lnTo>
                    <a:pt x="197" y="247"/>
                  </a:lnTo>
                  <a:lnTo>
                    <a:pt x="153" y="238"/>
                  </a:lnTo>
                  <a:lnTo>
                    <a:pt x="161" y="221"/>
                  </a:lnTo>
                  <a:lnTo>
                    <a:pt x="186" y="199"/>
                  </a:lnTo>
                  <a:lnTo>
                    <a:pt x="180" y="172"/>
                  </a:lnTo>
                  <a:lnTo>
                    <a:pt x="156" y="146"/>
                  </a:lnTo>
                  <a:lnTo>
                    <a:pt x="156" y="124"/>
                  </a:lnTo>
                  <a:lnTo>
                    <a:pt x="169" y="75"/>
                  </a:lnTo>
                  <a:lnTo>
                    <a:pt x="147" y="167"/>
                  </a:lnTo>
                </a:path>
              </a:pathLst>
            </a:custGeom>
            <a:solidFill>
              <a:schemeClr val="accent1"/>
            </a:solidFill>
            <a:ln w="9525">
              <a:noFill/>
              <a:round/>
              <a:headEnd/>
              <a:tailEnd/>
            </a:ln>
          </p:spPr>
          <p:txBody>
            <a:bodyPr>
              <a:prstTxWarp prst="textNoShape">
                <a:avLst/>
              </a:prstTxWarp>
            </a:bodyPr>
            <a:lstStyle/>
            <a:p>
              <a:endParaRPr lang="en-US"/>
            </a:p>
          </p:txBody>
        </p:sp>
        <p:sp>
          <p:nvSpPr>
            <p:cNvPr id="67590" name="Freeform 25"/>
            <p:cNvSpPr>
              <a:spLocks/>
            </p:cNvSpPr>
            <p:nvPr/>
          </p:nvSpPr>
          <p:spPr bwMode="auto">
            <a:xfrm>
              <a:off x="1440" y="2304"/>
              <a:ext cx="470" cy="320"/>
            </a:xfrm>
            <a:custGeom>
              <a:avLst/>
              <a:gdLst>
                <a:gd name="T0" fmla="*/ 88 w 470"/>
                <a:gd name="T1" fmla="*/ 0 h 320"/>
                <a:gd name="T2" fmla="*/ 48 w 470"/>
                <a:gd name="T3" fmla="*/ 9 h 320"/>
                <a:gd name="T4" fmla="*/ 13 w 470"/>
                <a:gd name="T5" fmla="*/ 77 h 320"/>
                <a:gd name="T6" fmla="*/ 0 w 470"/>
                <a:gd name="T7" fmla="*/ 133 h 320"/>
                <a:gd name="T8" fmla="*/ 8 w 470"/>
                <a:gd name="T9" fmla="*/ 133 h 320"/>
                <a:gd name="T10" fmla="*/ 19 w 470"/>
                <a:gd name="T11" fmla="*/ 124 h 320"/>
                <a:gd name="T12" fmla="*/ 31 w 470"/>
                <a:gd name="T13" fmla="*/ 133 h 320"/>
                <a:gd name="T14" fmla="*/ 25 w 470"/>
                <a:gd name="T15" fmla="*/ 152 h 320"/>
                <a:gd name="T16" fmla="*/ 17 w 470"/>
                <a:gd name="T17" fmla="*/ 181 h 320"/>
                <a:gd name="T18" fmla="*/ 23 w 470"/>
                <a:gd name="T19" fmla="*/ 206 h 320"/>
                <a:gd name="T20" fmla="*/ 35 w 470"/>
                <a:gd name="T21" fmla="*/ 200 h 320"/>
                <a:gd name="T22" fmla="*/ 40 w 470"/>
                <a:gd name="T23" fmla="*/ 220 h 320"/>
                <a:gd name="T24" fmla="*/ 35 w 470"/>
                <a:gd name="T25" fmla="*/ 253 h 320"/>
                <a:gd name="T26" fmla="*/ 40 w 470"/>
                <a:gd name="T27" fmla="*/ 301 h 320"/>
                <a:gd name="T28" fmla="*/ 48 w 470"/>
                <a:gd name="T29" fmla="*/ 320 h 320"/>
                <a:gd name="T30" fmla="*/ 65 w 470"/>
                <a:gd name="T31" fmla="*/ 320 h 320"/>
                <a:gd name="T32" fmla="*/ 88 w 470"/>
                <a:gd name="T33" fmla="*/ 306 h 320"/>
                <a:gd name="T34" fmla="*/ 103 w 470"/>
                <a:gd name="T35" fmla="*/ 301 h 320"/>
                <a:gd name="T36" fmla="*/ 111 w 470"/>
                <a:gd name="T37" fmla="*/ 291 h 320"/>
                <a:gd name="T38" fmla="*/ 132 w 470"/>
                <a:gd name="T39" fmla="*/ 282 h 320"/>
                <a:gd name="T40" fmla="*/ 178 w 470"/>
                <a:gd name="T41" fmla="*/ 291 h 320"/>
                <a:gd name="T42" fmla="*/ 195 w 470"/>
                <a:gd name="T43" fmla="*/ 301 h 320"/>
                <a:gd name="T44" fmla="*/ 204 w 470"/>
                <a:gd name="T45" fmla="*/ 277 h 320"/>
                <a:gd name="T46" fmla="*/ 394 w 470"/>
                <a:gd name="T47" fmla="*/ 264 h 320"/>
                <a:gd name="T48" fmla="*/ 470 w 470"/>
                <a:gd name="T49" fmla="*/ 219 h 320"/>
                <a:gd name="T50" fmla="*/ 341 w 470"/>
                <a:gd name="T51" fmla="*/ 205 h 320"/>
                <a:gd name="T52" fmla="*/ 265 w 470"/>
                <a:gd name="T53" fmla="*/ 205 h 320"/>
                <a:gd name="T54" fmla="*/ 197 w 470"/>
                <a:gd name="T55" fmla="*/ 205 h 320"/>
                <a:gd name="T56" fmla="*/ 181 w 470"/>
                <a:gd name="T57" fmla="*/ 177 h 320"/>
                <a:gd name="T58" fmla="*/ 135 w 470"/>
                <a:gd name="T59" fmla="*/ 177 h 320"/>
                <a:gd name="T60" fmla="*/ 120 w 470"/>
                <a:gd name="T61" fmla="*/ 172 h 320"/>
                <a:gd name="T62" fmla="*/ 101 w 470"/>
                <a:gd name="T63" fmla="*/ 162 h 320"/>
                <a:gd name="T64" fmla="*/ 94 w 470"/>
                <a:gd name="T65" fmla="*/ 143 h 320"/>
                <a:gd name="T66" fmla="*/ 97 w 470"/>
                <a:gd name="T67" fmla="*/ 124 h 320"/>
                <a:gd name="T68" fmla="*/ 93 w 470"/>
                <a:gd name="T69" fmla="*/ 106 h 320"/>
                <a:gd name="T70" fmla="*/ 84 w 470"/>
                <a:gd name="T71" fmla="*/ 91 h 320"/>
                <a:gd name="T72" fmla="*/ 90 w 470"/>
                <a:gd name="T73" fmla="*/ 67 h 320"/>
                <a:gd name="T74" fmla="*/ 107 w 470"/>
                <a:gd name="T75" fmla="*/ 52 h 320"/>
                <a:gd name="T76" fmla="*/ 105 w 470"/>
                <a:gd name="T77" fmla="*/ 29 h 320"/>
                <a:gd name="T78" fmla="*/ 88 w 470"/>
                <a:gd name="T79" fmla="*/ 0 h 32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70"/>
                <a:gd name="T121" fmla="*/ 0 h 320"/>
                <a:gd name="T122" fmla="*/ 470 w 470"/>
                <a:gd name="T123" fmla="*/ 320 h 32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70" h="320">
                  <a:moveTo>
                    <a:pt x="88" y="0"/>
                  </a:moveTo>
                  <a:lnTo>
                    <a:pt x="48" y="9"/>
                  </a:lnTo>
                  <a:lnTo>
                    <a:pt x="13" y="77"/>
                  </a:lnTo>
                  <a:lnTo>
                    <a:pt x="0" y="133"/>
                  </a:lnTo>
                  <a:lnTo>
                    <a:pt x="8" y="133"/>
                  </a:lnTo>
                  <a:lnTo>
                    <a:pt x="19" y="124"/>
                  </a:lnTo>
                  <a:lnTo>
                    <a:pt x="31" y="133"/>
                  </a:lnTo>
                  <a:lnTo>
                    <a:pt x="25" y="152"/>
                  </a:lnTo>
                  <a:lnTo>
                    <a:pt x="17" y="181"/>
                  </a:lnTo>
                  <a:lnTo>
                    <a:pt x="23" y="206"/>
                  </a:lnTo>
                  <a:lnTo>
                    <a:pt x="35" y="200"/>
                  </a:lnTo>
                  <a:lnTo>
                    <a:pt x="40" y="220"/>
                  </a:lnTo>
                  <a:lnTo>
                    <a:pt x="35" y="253"/>
                  </a:lnTo>
                  <a:lnTo>
                    <a:pt x="40" y="301"/>
                  </a:lnTo>
                  <a:lnTo>
                    <a:pt x="48" y="320"/>
                  </a:lnTo>
                  <a:lnTo>
                    <a:pt x="65" y="320"/>
                  </a:lnTo>
                  <a:lnTo>
                    <a:pt x="88" y="306"/>
                  </a:lnTo>
                  <a:lnTo>
                    <a:pt x="103" y="301"/>
                  </a:lnTo>
                  <a:lnTo>
                    <a:pt x="111" y="291"/>
                  </a:lnTo>
                  <a:lnTo>
                    <a:pt x="132" y="282"/>
                  </a:lnTo>
                  <a:lnTo>
                    <a:pt x="178" y="291"/>
                  </a:lnTo>
                  <a:lnTo>
                    <a:pt x="195" y="301"/>
                  </a:lnTo>
                  <a:lnTo>
                    <a:pt x="204" y="277"/>
                  </a:lnTo>
                  <a:lnTo>
                    <a:pt x="394" y="264"/>
                  </a:lnTo>
                  <a:lnTo>
                    <a:pt x="470" y="219"/>
                  </a:lnTo>
                  <a:lnTo>
                    <a:pt x="341" y="205"/>
                  </a:lnTo>
                  <a:lnTo>
                    <a:pt x="265" y="205"/>
                  </a:lnTo>
                  <a:lnTo>
                    <a:pt x="197" y="205"/>
                  </a:lnTo>
                  <a:lnTo>
                    <a:pt x="181" y="177"/>
                  </a:lnTo>
                  <a:lnTo>
                    <a:pt x="135" y="177"/>
                  </a:lnTo>
                  <a:lnTo>
                    <a:pt x="120" y="172"/>
                  </a:lnTo>
                  <a:lnTo>
                    <a:pt x="101" y="162"/>
                  </a:lnTo>
                  <a:lnTo>
                    <a:pt x="94" y="143"/>
                  </a:lnTo>
                  <a:lnTo>
                    <a:pt x="97" y="124"/>
                  </a:lnTo>
                  <a:lnTo>
                    <a:pt x="93" y="106"/>
                  </a:lnTo>
                  <a:lnTo>
                    <a:pt x="84" y="91"/>
                  </a:lnTo>
                  <a:lnTo>
                    <a:pt x="90" y="67"/>
                  </a:lnTo>
                  <a:lnTo>
                    <a:pt x="107" y="52"/>
                  </a:lnTo>
                  <a:lnTo>
                    <a:pt x="105" y="29"/>
                  </a:lnTo>
                  <a:lnTo>
                    <a:pt x="88" y="0"/>
                  </a:lnTo>
                  <a:close/>
                </a:path>
              </a:pathLst>
            </a:custGeom>
            <a:solidFill>
              <a:schemeClr val="accent1"/>
            </a:solidFill>
            <a:ln w="9525">
              <a:noFill/>
              <a:round/>
              <a:headEnd/>
              <a:tailEnd/>
            </a:ln>
          </p:spPr>
          <p:txBody>
            <a:bodyPr>
              <a:prstTxWarp prst="textNoShape">
                <a:avLst/>
              </a:prstTxWarp>
            </a:bodyPr>
            <a:lstStyle/>
            <a:p>
              <a:endParaRPr lang="en-US"/>
            </a:p>
          </p:txBody>
        </p:sp>
      </p:grpSp>
      <p:sp>
        <p:nvSpPr>
          <p:cNvPr id="67587" name="AutoShape 26"/>
          <p:cNvSpPr>
            <a:spLocks noChangeArrowheads="1"/>
          </p:cNvSpPr>
          <p:nvPr/>
        </p:nvSpPr>
        <p:spPr bwMode="auto">
          <a:xfrm>
            <a:off x="2436813" y="762000"/>
            <a:ext cx="5761037" cy="3630613"/>
          </a:xfrm>
          <a:prstGeom prst="wedgeRoundRectCallout">
            <a:avLst>
              <a:gd name="adj1" fmla="val -61903"/>
              <a:gd name="adj2" fmla="val 20093"/>
              <a:gd name="adj3" fmla="val 16667"/>
            </a:avLst>
          </a:prstGeom>
          <a:noFill/>
          <a:ln w="76200" cap="sq">
            <a:solidFill>
              <a:schemeClr val="tx1"/>
            </a:solidFill>
            <a:miter lim="800000"/>
            <a:headEnd type="none" w="sm" len="sm"/>
            <a:tailEnd type="none" w="sm" len="sm"/>
          </a:ln>
        </p:spPr>
        <p:txBody>
          <a:bodyPr lIns="274320" rIns="274320" anchor="ctr">
            <a:prstTxWarp prst="textNoShape">
              <a:avLst/>
            </a:prstTxWarp>
          </a:bodyPr>
          <a:lstStyle/>
          <a:p>
            <a:pPr algn="ctr">
              <a:spcBef>
                <a:spcPct val="0"/>
              </a:spcBef>
            </a:pPr>
            <a:r>
              <a:rPr lang="en-US" sz="3600"/>
              <a:t>Given an oracle for circuit SAT, how can you quickly solve </a:t>
            </a:r>
            <a:br>
              <a:rPr lang="en-US" sz="3600"/>
            </a:br>
            <a:r>
              <a:rPr lang="en-US" sz="3600"/>
              <a:t>3-colorability?</a:t>
            </a:r>
          </a:p>
        </p:txBody>
      </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Text Box 12"/>
          <p:cNvSpPr txBox="1">
            <a:spLocks noChangeArrowheads="1"/>
          </p:cNvSpPr>
          <p:nvPr/>
        </p:nvSpPr>
        <p:spPr bwMode="auto">
          <a:xfrm>
            <a:off x="903288" y="358775"/>
            <a:ext cx="735330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A 2-</a:t>
            </a:r>
            <a:r>
              <a:rPr lang="en-US" sz="4800">
                <a:solidFill>
                  <a:srgbClr val="00FFCC"/>
                </a:solidFill>
              </a:rPr>
              <a:t>C</a:t>
            </a:r>
            <a:r>
              <a:rPr lang="en-US" sz="4800">
                <a:solidFill>
                  <a:srgbClr val="FF00FF"/>
                </a:solidFill>
              </a:rPr>
              <a:t>R</a:t>
            </a:r>
            <a:r>
              <a:rPr lang="en-US" sz="4800">
                <a:solidFill>
                  <a:schemeClr val="hlink"/>
                </a:solidFill>
              </a:rPr>
              <a:t>A</a:t>
            </a:r>
            <a:r>
              <a:rPr lang="en-US" sz="4800">
                <a:solidFill>
                  <a:schemeClr val="accent2"/>
                </a:solidFill>
              </a:rPr>
              <a:t>Y</a:t>
            </a:r>
            <a:r>
              <a:rPr lang="en-US" sz="4800">
                <a:solidFill>
                  <a:srgbClr val="969696"/>
                </a:solidFill>
              </a:rPr>
              <a:t>O</a:t>
            </a:r>
            <a:r>
              <a:rPr lang="en-US" sz="4800">
                <a:solidFill>
                  <a:srgbClr val="FFFF99"/>
                </a:solidFill>
              </a:rPr>
              <a:t>L</a:t>
            </a:r>
            <a:r>
              <a:rPr lang="en-US" sz="4800">
                <a:solidFill>
                  <a:schemeClr val="accent1"/>
                </a:solidFill>
              </a:rPr>
              <a:t>A</a:t>
            </a:r>
            <a:r>
              <a:rPr lang="en-US" sz="4800"/>
              <a:t> Question!</a:t>
            </a:r>
          </a:p>
        </p:txBody>
      </p:sp>
      <p:grpSp>
        <p:nvGrpSpPr>
          <p:cNvPr id="22531" name="Group 13"/>
          <p:cNvGrpSpPr>
            <a:grpSpLocks/>
          </p:cNvGrpSpPr>
          <p:nvPr/>
        </p:nvGrpSpPr>
        <p:grpSpPr bwMode="auto">
          <a:xfrm>
            <a:off x="677863" y="1876425"/>
            <a:ext cx="4024312" cy="4156075"/>
            <a:chOff x="1728" y="1200"/>
            <a:chExt cx="2160" cy="2160"/>
          </a:xfrm>
        </p:grpSpPr>
        <p:sp>
          <p:nvSpPr>
            <p:cNvPr id="22535" name="Oval 14"/>
            <p:cNvSpPr>
              <a:spLocks noChangeAspect="1" noChangeArrowheads="1"/>
            </p:cNvSpPr>
            <p:nvPr/>
          </p:nvSpPr>
          <p:spPr bwMode="auto">
            <a:xfrm>
              <a:off x="2880"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36" name="Oval 15"/>
            <p:cNvSpPr>
              <a:spLocks noChangeAspect="1" noChangeArrowheads="1"/>
            </p:cNvSpPr>
            <p:nvPr/>
          </p:nvSpPr>
          <p:spPr bwMode="auto">
            <a:xfrm>
              <a:off x="364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37" name="Oval 16"/>
            <p:cNvSpPr>
              <a:spLocks noChangeAspect="1" noChangeArrowheads="1"/>
            </p:cNvSpPr>
            <p:nvPr/>
          </p:nvSpPr>
          <p:spPr bwMode="auto">
            <a:xfrm>
              <a:off x="3072"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38" name="Oval 17"/>
            <p:cNvSpPr>
              <a:spLocks noChangeAspect="1" noChangeArrowheads="1"/>
            </p:cNvSpPr>
            <p:nvPr/>
          </p:nvSpPr>
          <p:spPr bwMode="auto">
            <a:xfrm>
              <a:off x="2088" y="256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39" name="Oval 18"/>
            <p:cNvSpPr>
              <a:spLocks noChangeAspect="1" noChangeArrowheads="1"/>
            </p:cNvSpPr>
            <p:nvPr/>
          </p:nvSpPr>
          <p:spPr bwMode="auto">
            <a:xfrm>
              <a:off x="172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40" name="Oval 19"/>
            <p:cNvSpPr>
              <a:spLocks noChangeAspect="1" noChangeArrowheads="1"/>
            </p:cNvSpPr>
            <p:nvPr/>
          </p:nvSpPr>
          <p:spPr bwMode="auto">
            <a:xfrm>
              <a:off x="172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41" name="Oval 20"/>
            <p:cNvSpPr>
              <a:spLocks noChangeAspect="1" noChangeArrowheads="1"/>
            </p:cNvSpPr>
            <p:nvPr/>
          </p:nvSpPr>
          <p:spPr bwMode="auto">
            <a:xfrm>
              <a:off x="2496" y="312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42" name="Oval 21"/>
            <p:cNvSpPr>
              <a:spLocks noChangeAspect="1" noChangeArrowheads="1"/>
            </p:cNvSpPr>
            <p:nvPr/>
          </p:nvSpPr>
          <p:spPr bwMode="auto">
            <a:xfrm>
              <a:off x="2640" y="153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43" name="Oval 22"/>
            <p:cNvSpPr>
              <a:spLocks noChangeAspect="1" noChangeArrowheads="1"/>
            </p:cNvSpPr>
            <p:nvPr/>
          </p:nvSpPr>
          <p:spPr bwMode="auto">
            <a:xfrm>
              <a:off x="2376"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44" name="Oval 23"/>
            <p:cNvSpPr>
              <a:spLocks noChangeAspect="1" noChangeArrowheads="1"/>
            </p:cNvSpPr>
            <p:nvPr/>
          </p:nvSpPr>
          <p:spPr bwMode="auto">
            <a:xfrm>
              <a:off x="3648" y="18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45" name="Oval 24"/>
            <p:cNvSpPr>
              <a:spLocks noChangeAspect="1" noChangeArrowheads="1"/>
            </p:cNvSpPr>
            <p:nvPr/>
          </p:nvSpPr>
          <p:spPr bwMode="auto">
            <a:xfrm>
              <a:off x="364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2546" name="Oval 25"/>
            <p:cNvSpPr>
              <a:spLocks noChangeAspect="1" noChangeArrowheads="1"/>
            </p:cNvSpPr>
            <p:nvPr/>
          </p:nvSpPr>
          <p:spPr bwMode="auto">
            <a:xfrm>
              <a:off x="1728" y="19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22547" name="AutoShape 26"/>
            <p:cNvCxnSpPr>
              <a:cxnSpLocks noChangeShapeType="1"/>
              <a:stCxn id="22543" idx="6"/>
              <a:endCxn id="22535" idx="2"/>
            </p:cNvCxnSpPr>
            <p:nvPr/>
          </p:nvCxnSpPr>
          <p:spPr bwMode="auto">
            <a:xfrm>
              <a:off x="2616" y="1320"/>
              <a:ext cx="264" cy="0"/>
            </a:xfrm>
            <a:prstGeom prst="straightConnector1">
              <a:avLst/>
            </a:prstGeom>
            <a:noFill/>
            <a:ln w="57150" cap="sq">
              <a:solidFill>
                <a:schemeClr val="tx1"/>
              </a:solidFill>
              <a:round/>
              <a:headEnd type="none" w="sm" len="sm"/>
              <a:tailEnd type="none" w="sm" len="sm"/>
            </a:ln>
          </p:spPr>
        </p:cxnSp>
        <p:cxnSp>
          <p:nvCxnSpPr>
            <p:cNvPr id="22548" name="AutoShape 27"/>
            <p:cNvCxnSpPr>
              <a:cxnSpLocks noChangeShapeType="1"/>
              <a:stCxn id="22535" idx="3"/>
              <a:endCxn id="22542" idx="7"/>
            </p:cNvCxnSpPr>
            <p:nvPr/>
          </p:nvCxnSpPr>
          <p:spPr bwMode="auto">
            <a:xfrm flipH="1">
              <a:off x="2845" y="1405"/>
              <a:ext cx="70" cy="166"/>
            </a:xfrm>
            <a:prstGeom prst="straightConnector1">
              <a:avLst/>
            </a:prstGeom>
            <a:noFill/>
            <a:ln w="57150" cap="sq">
              <a:solidFill>
                <a:schemeClr val="tx1"/>
              </a:solidFill>
              <a:round/>
              <a:headEnd type="none" w="sm" len="sm"/>
              <a:tailEnd type="none" w="sm" len="sm"/>
            </a:ln>
          </p:spPr>
        </p:cxnSp>
        <p:cxnSp>
          <p:nvCxnSpPr>
            <p:cNvPr id="22549" name="AutoShape 28"/>
            <p:cNvCxnSpPr>
              <a:cxnSpLocks noChangeShapeType="1"/>
              <a:stCxn id="22543" idx="5"/>
              <a:endCxn id="22542" idx="1"/>
            </p:cNvCxnSpPr>
            <p:nvPr/>
          </p:nvCxnSpPr>
          <p:spPr bwMode="auto">
            <a:xfrm>
              <a:off x="2581" y="1405"/>
              <a:ext cx="94" cy="166"/>
            </a:xfrm>
            <a:prstGeom prst="straightConnector1">
              <a:avLst/>
            </a:prstGeom>
            <a:noFill/>
            <a:ln w="57150" cap="sq">
              <a:solidFill>
                <a:schemeClr val="tx1"/>
              </a:solidFill>
              <a:round/>
              <a:headEnd type="none" w="sm" len="sm"/>
              <a:tailEnd type="none" w="sm" len="sm"/>
            </a:ln>
          </p:spPr>
        </p:cxnSp>
        <p:cxnSp>
          <p:nvCxnSpPr>
            <p:cNvPr id="22550" name="AutoShape 29"/>
            <p:cNvCxnSpPr>
              <a:cxnSpLocks noChangeShapeType="1"/>
              <a:stCxn id="22535" idx="5"/>
              <a:endCxn id="22545" idx="1"/>
            </p:cNvCxnSpPr>
            <p:nvPr/>
          </p:nvCxnSpPr>
          <p:spPr bwMode="auto">
            <a:xfrm>
              <a:off x="3085" y="1405"/>
              <a:ext cx="598" cy="910"/>
            </a:xfrm>
            <a:prstGeom prst="straightConnector1">
              <a:avLst/>
            </a:prstGeom>
            <a:noFill/>
            <a:ln w="57150" cap="sq">
              <a:solidFill>
                <a:schemeClr val="tx1"/>
              </a:solidFill>
              <a:round/>
              <a:headEnd type="none" w="sm" len="sm"/>
              <a:tailEnd type="none" w="sm" len="sm"/>
            </a:ln>
          </p:spPr>
        </p:cxnSp>
        <p:cxnSp>
          <p:nvCxnSpPr>
            <p:cNvPr id="22551" name="AutoShape 30"/>
            <p:cNvCxnSpPr>
              <a:cxnSpLocks noChangeShapeType="1"/>
              <a:stCxn id="22535" idx="4"/>
              <a:endCxn id="22536" idx="1"/>
            </p:cNvCxnSpPr>
            <p:nvPr/>
          </p:nvCxnSpPr>
          <p:spPr bwMode="auto">
            <a:xfrm>
              <a:off x="3000" y="1440"/>
              <a:ext cx="683" cy="1283"/>
            </a:xfrm>
            <a:prstGeom prst="straightConnector1">
              <a:avLst/>
            </a:prstGeom>
            <a:noFill/>
            <a:ln w="57150" cap="sq">
              <a:solidFill>
                <a:schemeClr val="tx1"/>
              </a:solidFill>
              <a:round/>
              <a:headEnd type="none" w="sm" len="sm"/>
              <a:tailEnd type="none" w="sm" len="sm"/>
            </a:ln>
          </p:spPr>
        </p:cxnSp>
        <p:cxnSp>
          <p:nvCxnSpPr>
            <p:cNvPr id="22552" name="AutoShape 31"/>
            <p:cNvCxnSpPr>
              <a:cxnSpLocks noChangeShapeType="1"/>
              <a:stCxn id="22542" idx="5"/>
              <a:endCxn id="22537" idx="1"/>
            </p:cNvCxnSpPr>
            <p:nvPr/>
          </p:nvCxnSpPr>
          <p:spPr bwMode="auto">
            <a:xfrm>
              <a:off x="2845" y="1741"/>
              <a:ext cx="262" cy="982"/>
            </a:xfrm>
            <a:prstGeom prst="straightConnector1">
              <a:avLst/>
            </a:prstGeom>
            <a:noFill/>
            <a:ln w="57150" cap="sq">
              <a:solidFill>
                <a:schemeClr val="tx1"/>
              </a:solidFill>
              <a:round/>
              <a:headEnd type="none" w="sm" len="sm"/>
              <a:tailEnd type="none" w="sm" len="sm"/>
            </a:ln>
          </p:spPr>
        </p:cxnSp>
        <p:cxnSp>
          <p:nvCxnSpPr>
            <p:cNvPr id="22553" name="AutoShape 32"/>
            <p:cNvCxnSpPr>
              <a:cxnSpLocks noChangeShapeType="1"/>
              <a:stCxn id="22546" idx="7"/>
              <a:endCxn id="22542" idx="2"/>
            </p:cNvCxnSpPr>
            <p:nvPr/>
          </p:nvCxnSpPr>
          <p:spPr bwMode="auto">
            <a:xfrm flipV="1">
              <a:off x="1933" y="1656"/>
              <a:ext cx="707" cy="371"/>
            </a:xfrm>
            <a:prstGeom prst="straightConnector1">
              <a:avLst/>
            </a:prstGeom>
            <a:noFill/>
            <a:ln w="57150" cap="sq">
              <a:solidFill>
                <a:schemeClr val="tx1"/>
              </a:solidFill>
              <a:round/>
              <a:headEnd type="none" w="sm" len="sm"/>
              <a:tailEnd type="none" w="sm" len="sm"/>
            </a:ln>
          </p:spPr>
        </p:cxnSp>
        <p:cxnSp>
          <p:nvCxnSpPr>
            <p:cNvPr id="22554" name="AutoShape 33"/>
            <p:cNvCxnSpPr>
              <a:cxnSpLocks noChangeShapeType="1"/>
              <a:stCxn id="22542" idx="6"/>
              <a:endCxn id="22544" idx="2"/>
            </p:cNvCxnSpPr>
            <p:nvPr/>
          </p:nvCxnSpPr>
          <p:spPr bwMode="auto">
            <a:xfrm>
              <a:off x="2880" y="1656"/>
              <a:ext cx="768" cy="336"/>
            </a:xfrm>
            <a:prstGeom prst="straightConnector1">
              <a:avLst/>
            </a:prstGeom>
            <a:noFill/>
            <a:ln w="57150" cap="sq">
              <a:solidFill>
                <a:schemeClr val="tx1"/>
              </a:solidFill>
              <a:round/>
              <a:headEnd type="none" w="sm" len="sm"/>
              <a:tailEnd type="none" w="sm" len="sm"/>
            </a:ln>
          </p:spPr>
        </p:cxnSp>
        <p:cxnSp>
          <p:nvCxnSpPr>
            <p:cNvPr id="22555" name="AutoShape 34"/>
            <p:cNvCxnSpPr>
              <a:cxnSpLocks noChangeShapeType="1"/>
              <a:stCxn id="22546" idx="6"/>
              <a:endCxn id="22545" idx="2"/>
            </p:cNvCxnSpPr>
            <p:nvPr/>
          </p:nvCxnSpPr>
          <p:spPr bwMode="auto">
            <a:xfrm>
              <a:off x="1968" y="2112"/>
              <a:ext cx="1680" cy="288"/>
            </a:xfrm>
            <a:prstGeom prst="straightConnector1">
              <a:avLst/>
            </a:prstGeom>
            <a:noFill/>
            <a:ln w="57150" cap="sq">
              <a:solidFill>
                <a:schemeClr val="tx1"/>
              </a:solidFill>
              <a:round/>
              <a:headEnd type="none" w="sm" len="sm"/>
              <a:tailEnd type="none" w="sm" len="sm"/>
            </a:ln>
          </p:spPr>
        </p:cxnSp>
        <p:cxnSp>
          <p:nvCxnSpPr>
            <p:cNvPr id="22556" name="AutoShape 35"/>
            <p:cNvCxnSpPr>
              <a:cxnSpLocks noChangeShapeType="1"/>
              <a:stCxn id="22541" idx="0"/>
              <a:endCxn id="22542" idx="4"/>
            </p:cNvCxnSpPr>
            <p:nvPr/>
          </p:nvCxnSpPr>
          <p:spPr bwMode="auto">
            <a:xfrm flipV="1">
              <a:off x="2616" y="1776"/>
              <a:ext cx="144" cy="1344"/>
            </a:xfrm>
            <a:prstGeom prst="straightConnector1">
              <a:avLst/>
            </a:prstGeom>
            <a:noFill/>
            <a:ln w="57150" cap="sq">
              <a:solidFill>
                <a:schemeClr val="tx1"/>
              </a:solidFill>
              <a:round/>
              <a:headEnd type="none" w="sm" len="sm"/>
              <a:tailEnd type="none" w="sm" len="sm"/>
            </a:ln>
          </p:spPr>
        </p:cxnSp>
        <p:cxnSp>
          <p:nvCxnSpPr>
            <p:cNvPr id="22557" name="AutoShape 36"/>
            <p:cNvCxnSpPr>
              <a:cxnSpLocks noChangeShapeType="1"/>
              <a:stCxn id="22541" idx="6"/>
              <a:endCxn id="22537" idx="3"/>
            </p:cNvCxnSpPr>
            <p:nvPr/>
          </p:nvCxnSpPr>
          <p:spPr bwMode="auto">
            <a:xfrm flipV="1">
              <a:off x="2736" y="2893"/>
              <a:ext cx="371" cy="347"/>
            </a:xfrm>
            <a:prstGeom prst="straightConnector1">
              <a:avLst/>
            </a:prstGeom>
            <a:noFill/>
            <a:ln w="57150" cap="sq">
              <a:solidFill>
                <a:schemeClr val="tx1"/>
              </a:solidFill>
              <a:round/>
              <a:headEnd type="none" w="sm" len="sm"/>
              <a:tailEnd type="none" w="sm" len="sm"/>
            </a:ln>
          </p:spPr>
        </p:cxnSp>
        <p:cxnSp>
          <p:nvCxnSpPr>
            <p:cNvPr id="22558" name="AutoShape 37"/>
            <p:cNvCxnSpPr>
              <a:cxnSpLocks noChangeShapeType="1"/>
              <a:stCxn id="22540" idx="5"/>
              <a:endCxn id="22537" idx="2"/>
            </p:cNvCxnSpPr>
            <p:nvPr/>
          </p:nvCxnSpPr>
          <p:spPr bwMode="auto">
            <a:xfrm flipV="1">
              <a:off x="1933" y="2808"/>
              <a:ext cx="1139" cy="85"/>
            </a:xfrm>
            <a:prstGeom prst="straightConnector1">
              <a:avLst/>
            </a:prstGeom>
            <a:noFill/>
            <a:ln w="57150" cap="sq">
              <a:solidFill>
                <a:schemeClr val="tx1"/>
              </a:solidFill>
              <a:round/>
              <a:headEnd type="none" w="sm" len="sm"/>
              <a:tailEnd type="none" w="sm" len="sm"/>
            </a:ln>
          </p:spPr>
        </p:cxnSp>
        <p:cxnSp>
          <p:nvCxnSpPr>
            <p:cNvPr id="22559" name="AutoShape 38"/>
            <p:cNvCxnSpPr>
              <a:cxnSpLocks noChangeShapeType="1"/>
              <a:stCxn id="22537" idx="6"/>
              <a:endCxn id="22536" idx="2"/>
            </p:cNvCxnSpPr>
            <p:nvPr/>
          </p:nvCxnSpPr>
          <p:spPr bwMode="auto">
            <a:xfrm>
              <a:off x="3312" y="2808"/>
              <a:ext cx="336" cy="0"/>
            </a:xfrm>
            <a:prstGeom prst="straightConnector1">
              <a:avLst/>
            </a:prstGeom>
            <a:noFill/>
            <a:ln w="57150" cap="sq">
              <a:solidFill>
                <a:schemeClr val="tx1"/>
              </a:solidFill>
              <a:round/>
              <a:headEnd type="none" w="sm" len="sm"/>
              <a:tailEnd type="none" w="sm" len="sm"/>
            </a:ln>
          </p:spPr>
        </p:cxnSp>
        <p:cxnSp>
          <p:nvCxnSpPr>
            <p:cNvPr id="22560" name="AutoShape 39"/>
            <p:cNvCxnSpPr>
              <a:cxnSpLocks noChangeShapeType="1"/>
              <a:stCxn id="22539" idx="4"/>
              <a:endCxn id="22540" idx="0"/>
            </p:cNvCxnSpPr>
            <p:nvPr/>
          </p:nvCxnSpPr>
          <p:spPr bwMode="auto">
            <a:xfrm>
              <a:off x="1848" y="2520"/>
              <a:ext cx="0" cy="168"/>
            </a:xfrm>
            <a:prstGeom prst="straightConnector1">
              <a:avLst/>
            </a:prstGeom>
            <a:noFill/>
            <a:ln w="57150" cap="sq">
              <a:solidFill>
                <a:schemeClr val="tx1"/>
              </a:solidFill>
              <a:round/>
              <a:headEnd type="none" w="sm" len="sm"/>
              <a:tailEnd type="none" w="sm" len="sm"/>
            </a:ln>
          </p:spPr>
        </p:cxnSp>
        <p:cxnSp>
          <p:nvCxnSpPr>
            <p:cNvPr id="22561" name="AutoShape 40"/>
            <p:cNvCxnSpPr>
              <a:cxnSpLocks noChangeShapeType="1"/>
              <a:stCxn id="22546" idx="4"/>
              <a:endCxn id="22539" idx="0"/>
            </p:cNvCxnSpPr>
            <p:nvPr/>
          </p:nvCxnSpPr>
          <p:spPr bwMode="auto">
            <a:xfrm>
              <a:off x="1848" y="2232"/>
              <a:ext cx="0" cy="48"/>
            </a:xfrm>
            <a:prstGeom prst="straightConnector1">
              <a:avLst/>
            </a:prstGeom>
            <a:noFill/>
            <a:ln w="57150" cap="sq">
              <a:solidFill>
                <a:schemeClr val="tx1"/>
              </a:solidFill>
              <a:round/>
              <a:headEnd type="none" w="sm" len="sm"/>
              <a:tailEnd type="none" w="sm" len="sm"/>
            </a:ln>
          </p:spPr>
        </p:cxnSp>
        <p:cxnSp>
          <p:nvCxnSpPr>
            <p:cNvPr id="22562" name="AutoShape 41"/>
            <p:cNvCxnSpPr>
              <a:cxnSpLocks noChangeShapeType="1"/>
              <a:stCxn id="22539" idx="5"/>
              <a:endCxn id="22538" idx="1"/>
            </p:cNvCxnSpPr>
            <p:nvPr/>
          </p:nvCxnSpPr>
          <p:spPr bwMode="auto">
            <a:xfrm>
              <a:off x="1933" y="2485"/>
              <a:ext cx="190" cy="118"/>
            </a:xfrm>
            <a:prstGeom prst="straightConnector1">
              <a:avLst/>
            </a:prstGeom>
            <a:noFill/>
            <a:ln w="57150" cap="sq">
              <a:solidFill>
                <a:schemeClr val="tx1"/>
              </a:solidFill>
              <a:round/>
              <a:headEnd type="none" w="sm" len="sm"/>
              <a:tailEnd type="none" w="sm" len="sm"/>
            </a:ln>
          </p:spPr>
        </p:cxnSp>
        <p:cxnSp>
          <p:nvCxnSpPr>
            <p:cNvPr id="22563" name="AutoShape 42"/>
            <p:cNvCxnSpPr>
              <a:cxnSpLocks noChangeShapeType="1"/>
              <a:stCxn id="22538" idx="2"/>
              <a:endCxn id="22540" idx="6"/>
            </p:cNvCxnSpPr>
            <p:nvPr/>
          </p:nvCxnSpPr>
          <p:spPr bwMode="auto">
            <a:xfrm flipH="1">
              <a:off x="1968" y="2688"/>
              <a:ext cx="120" cy="120"/>
            </a:xfrm>
            <a:prstGeom prst="straightConnector1">
              <a:avLst/>
            </a:prstGeom>
            <a:noFill/>
            <a:ln w="57150" cap="sq">
              <a:solidFill>
                <a:schemeClr val="tx1"/>
              </a:solidFill>
              <a:round/>
              <a:headEnd type="none" w="sm" len="sm"/>
              <a:tailEnd type="none" w="sm" len="sm"/>
            </a:ln>
          </p:spPr>
        </p:cxnSp>
        <p:cxnSp>
          <p:nvCxnSpPr>
            <p:cNvPr id="22564" name="AutoShape 43"/>
            <p:cNvCxnSpPr>
              <a:cxnSpLocks noChangeShapeType="1"/>
              <a:stCxn id="22538" idx="7"/>
              <a:endCxn id="22544" idx="3"/>
            </p:cNvCxnSpPr>
            <p:nvPr/>
          </p:nvCxnSpPr>
          <p:spPr bwMode="auto">
            <a:xfrm flipV="1">
              <a:off x="2293" y="2077"/>
              <a:ext cx="1390" cy="526"/>
            </a:xfrm>
            <a:prstGeom prst="straightConnector1">
              <a:avLst/>
            </a:prstGeom>
            <a:noFill/>
            <a:ln w="57150" cap="sq">
              <a:solidFill>
                <a:schemeClr val="tx1"/>
              </a:solidFill>
              <a:round/>
              <a:headEnd type="none" w="sm" len="sm"/>
              <a:tailEnd type="none" w="sm" len="sm"/>
            </a:ln>
          </p:spPr>
        </p:cxnSp>
        <p:cxnSp>
          <p:nvCxnSpPr>
            <p:cNvPr id="22565" name="AutoShape 44"/>
            <p:cNvCxnSpPr>
              <a:cxnSpLocks noChangeShapeType="1"/>
              <a:stCxn id="22544" idx="4"/>
              <a:endCxn id="22545" idx="0"/>
            </p:cNvCxnSpPr>
            <p:nvPr/>
          </p:nvCxnSpPr>
          <p:spPr bwMode="auto">
            <a:xfrm>
              <a:off x="3768" y="2112"/>
              <a:ext cx="0" cy="168"/>
            </a:xfrm>
            <a:prstGeom prst="straightConnector1">
              <a:avLst/>
            </a:prstGeom>
            <a:noFill/>
            <a:ln w="57150" cap="sq">
              <a:solidFill>
                <a:schemeClr val="tx1"/>
              </a:solidFill>
              <a:round/>
              <a:headEnd type="none" w="sm" len="sm"/>
              <a:tailEnd type="none" w="sm" len="sm"/>
            </a:ln>
          </p:spPr>
        </p:cxnSp>
        <p:cxnSp>
          <p:nvCxnSpPr>
            <p:cNvPr id="22566" name="AutoShape 45"/>
            <p:cNvCxnSpPr>
              <a:cxnSpLocks noChangeShapeType="1"/>
              <a:stCxn id="22545" idx="4"/>
              <a:endCxn id="22536" idx="0"/>
            </p:cNvCxnSpPr>
            <p:nvPr/>
          </p:nvCxnSpPr>
          <p:spPr bwMode="auto">
            <a:xfrm>
              <a:off x="3768" y="2520"/>
              <a:ext cx="0" cy="168"/>
            </a:xfrm>
            <a:prstGeom prst="straightConnector1">
              <a:avLst/>
            </a:prstGeom>
            <a:noFill/>
            <a:ln w="57150" cap="sq">
              <a:solidFill>
                <a:schemeClr val="tx1"/>
              </a:solidFill>
              <a:round/>
              <a:headEnd type="none" w="sm" len="sm"/>
              <a:tailEnd type="none" w="sm" len="sm"/>
            </a:ln>
          </p:spPr>
        </p:cxnSp>
      </p:grpSp>
      <p:sp>
        <p:nvSpPr>
          <p:cNvPr id="22532" name="Text Box 47"/>
          <p:cNvSpPr txBox="1">
            <a:spLocks noChangeArrowheads="1"/>
          </p:cNvSpPr>
          <p:nvPr/>
        </p:nvSpPr>
        <p:spPr bwMode="auto">
          <a:xfrm>
            <a:off x="4192588" y="1603375"/>
            <a:ext cx="4105275" cy="5191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Is Gadget 2-colorable?</a:t>
            </a:r>
          </a:p>
        </p:txBody>
      </p:sp>
      <p:sp>
        <p:nvSpPr>
          <p:cNvPr id="679985" name="Oval 49"/>
          <p:cNvSpPr>
            <a:spLocks noChangeArrowheads="1"/>
          </p:cNvSpPr>
          <p:nvPr/>
        </p:nvSpPr>
        <p:spPr bwMode="auto">
          <a:xfrm>
            <a:off x="1635125" y="1368425"/>
            <a:ext cx="1958975" cy="1971675"/>
          </a:xfrm>
          <a:prstGeom prst="ellipse">
            <a:avLst/>
          </a:prstGeom>
          <a:noFill/>
          <a:ln w="127000">
            <a:solidFill>
              <a:srgbClr val="CC0099"/>
            </a:solidFill>
            <a:round/>
            <a:headEnd/>
            <a:tailEnd/>
          </a:ln>
        </p:spPr>
        <p:txBody>
          <a:bodyPr anchor="ctr">
            <a:prstTxWarp prst="textNoShape">
              <a:avLst/>
            </a:prstTxWarp>
            <a:spAutoFit/>
          </a:bodyPr>
          <a:lstStyle/>
          <a:p>
            <a:endParaRPr lang="en-US"/>
          </a:p>
        </p:txBody>
      </p:sp>
      <p:sp>
        <p:nvSpPr>
          <p:cNvPr id="679986" name="Text Box 50"/>
          <p:cNvSpPr txBox="1">
            <a:spLocks noChangeArrowheads="1"/>
          </p:cNvSpPr>
          <p:nvPr/>
        </p:nvSpPr>
        <p:spPr bwMode="auto">
          <a:xfrm>
            <a:off x="4192588" y="2206625"/>
            <a:ext cx="4381500" cy="5191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dirty="0">
                <a:solidFill>
                  <a:srgbClr val="CC0099"/>
                </a:solidFill>
              </a:rPr>
              <a:t>No, it contains a triangle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79985"/>
                                        </p:tgtEl>
                                        <p:attrNameLst>
                                          <p:attrName>style.visibility</p:attrName>
                                        </p:attrNameLst>
                                      </p:cBhvr>
                                      <p:to>
                                        <p:strVal val="visible"/>
                                      </p:to>
                                    </p:set>
                                    <p:animEffect transition="in" filter="fade">
                                      <p:cBhvr>
                                        <p:cTn id="7" dur="500"/>
                                        <p:tgtEl>
                                          <p:spTgt spid="67998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79986"/>
                                        </p:tgtEl>
                                        <p:attrNameLst>
                                          <p:attrName>style.visibility</p:attrName>
                                        </p:attrNameLst>
                                      </p:cBhvr>
                                      <p:to>
                                        <p:strVal val="visible"/>
                                      </p:to>
                                    </p:set>
                                    <p:animEffect transition="in" filter="fade">
                                      <p:cBhvr>
                                        <p:cTn id="10" dur="500"/>
                                        <p:tgtEl>
                                          <p:spTgt spid="6799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9985" grpId="0" animBg="1"/>
      <p:bldP spid="679986" grpId="0"/>
    </p:bld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68610" name="Group 2"/>
          <p:cNvGrpSpPr>
            <a:grpSpLocks/>
          </p:cNvGrpSpPr>
          <p:nvPr/>
        </p:nvGrpSpPr>
        <p:grpSpPr bwMode="auto">
          <a:xfrm>
            <a:off x="684213" y="2547938"/>
            <a:ext cx="1660525" cy="3743325"/>
            <a:chOff x="864" y="465"/>
            <a:chExt cx="1046" cy="2358"/>
          </a:xfrm>
        </p:grpSpPr>
        <p:grpSp>
          <p:nvGrpSpPr>
            <p:cNvPr id="68612" name="Group 3"/>
            <p:cNvGrpSpPr>
              <a:grpSpLocks/>
            </p:cNvGrpSpPr>
            <p:nvPr/>
          </p:nvGrpSpPr>
          <p:grpSpPr bwMode="auto">
            <a:xfrm>
              <a:off x="864" y="465"/>
              <a:ext cx="1008" cy="2319"/>
              <a:chOff x="587" y="528"/>
              <a:chExt cx="1008" cy="2319"/>
            </a:xfrm>
          </p:grpSpPr>
          <p:grpSp>
            <p:nvGrpSpPr>
              <p:cNvPr id="68615" name="Group 4"/>
              <p:cNvGrpSpPr>
                <a:grpSpLocks/>
              </p:cNvGrpSpPr>
              <p:nvPr/>
            </p:nvGrpSpPr>
            <p:grpSpPr bwMode="auto">
              <a:xfrm>
                <a:off x="587" y="528"/>
                <a:ext cx="1008" cy="2319"/>
                <a:chOff x="587" y="528"/>
                <a:chExt cx="1008" cy="2319"/>
              </a:xfrm>
            </p:grpSpPr>
            <p:grpSp>
              <p:nvGrpSpPr>
                <p:cNvPr id="68617" name="Group 5"/>
                <p:cNvGrpSpPr>
                  <a:grpSpLocks/>
                </p:cNvGrpSpPr>
                <p:nvPr/>
              </p:nvGrpSpPr>
              <p:grpSpPr bwMode="auto">
                <a:xfrm>
                  <a:off x="587" y="528"/>
                  <a:ext cx="1008" cy="2319"/>
                  <a:chOff x="1151" y="1104"/>
                  <a:chExt cx="686" cy="1741"/>
                </a:xfrm>
              </p:grpSpPr>
              <p:sp>
                <p:nvSpPr>
                  <p:cNvPr id="68624" name="Freeform 6"/>
                  <p:cNvSpPr>
                    <a:spLocks/>
                  </p:cNvSpPr>
                  <p:nvPr/>
                </p:nvSpPr>
                <p:spPr bwMode="auto">
                  <a:xfrm flipH="1">
                    <a:off x="1321" y="1581"/>
                    <a:ext cx="304" cy="566"/>
                  </a:xfrm>
                  <a:custGeom>
                    <a:avLst/>
                    <a:gdLst>
                      <a:gd name="T0" fmla="*/ 7 w 304"/>
                      <a:gd name="T1" fmla="*/ 174 h 566"/>
                      <a:gd name="T2" fmla="*/ 18 w 304"/>
                      <a:gd name="T3" fmla="*/ 122 h 566"/>
                      <a:gd name="T4" fmla="*/ 42 w 304"/>
                      <a:gd name="T5" fmla="*/ 83 h 566"/>
                      <a:gd name="T6" fmla="*/ 81 w 304"/>
                      <a:gd name="T7" fmla="*/ 45 h 566"/>
                      <a:gd name="T8" fmla="*/ 148 w 304"/>
                      <a:gd name="T9" fmla="*/ 7 h 566"/>
                      <a:gd name="T10" fmla="*/ 205 w 304"/>
                      <a:gd name="T11" fmla="*/ 0 h 566"/>
                      <a:gd name="T12" fmla="*/ 255 w 304"/>
                      <a:gd name="T13" fmla="*/ 10 h 566"/>
                      <a:gd name="T14" fmla="*/ 290 w 304"/>
                      <a:gd name="T15" fmla="*/ 31 h 566"/>
                      <a:gd name="T16" fmla="*/ 304 w 304"/>
                      <a:gd name="T17" fmla="*/ 59 h 566"/>
                      <a:gd name="T18" fmla="*/ 304 w 304"/>
                      <a:gd name="T19" fmla="*/ 87 h 566"/>
                      <a:gd name="T20" fmla="*/ 290 w 304"/>
                      <a:gd name="T21" fmla="*/ 118 h 566"/>
                      <a:gd name="T22" fmla="*/ 262 w 304"/>
                      <a:gd name="T23" fmla="*/ 146 h 566"/>
                      <a:gd name="T24" fmla="*/ 223 w 304"/>
                      <a:gd name="T25" fmla="*/ 181 h 566"/>
                      <a:gd name="T26" fmla="*/ 201 w 304"/>
                      <a:gd name="T27" fmla="*/ 215 h 566"/>
                      <a:gd name="T28" fmla="*/ 194 w 304"/>
                      <a:gd name="T29" fmla="*/ 240 h 566"/>
                      <a:gd name="T30" fmla="*/ 194 w 304"/>
                      <a:gd name="T31" fmla="*/ 260 h 566"/>
                      <a:gd name="T32" fmla="*/ 205 w 304"/>
                      <a:gd name="T33" fmla="*/ 295 h 566"/>
                      <a:gd name="T34" fmla="*/ 230 w 304"/>
                      <a:gd name="T35" fmla="*/ 344 h 566"/>
                      <a:gd name="T36" fmla="*/ 247 w 304"/>
                      <a:gd name="T37" fmla="*/ 399 h 566"/>
                      <a:gd name="T38" fmla="*/ 251 w 304"/>
                      <a:gd name="T39" fmla="*/ 438 h 566"/>
                      <a:gd name="T40" fmla="*/ 244 w 304"/>
                      <a:gd name="T41" fmla="*/ 479 h 566"/>
                      <a:gd name="T42" fmla="*/ 233 w 304"/>
                      <a:gd name="T43" fmla="*/ 510 h 566"/>
                      <a:gd name="T44" fmla="*/ 201 w 304"/>
                      <a:gd name="T45" fmla="*/ 545 h 566"/>
                      <a:gd name="T46" fmla="*/ 173 w 304"/>
                      <a:gd name="T47" fmla="*/ 559 h 566"/>
                      <a:gd name="T48" fmla="*/ 141 w 304"/>
                      <a:gd name="T49" fmla="*/ 566 h 566"/>
                      <a:gd name="T50" fmla="*/ 113 w 304"/>
                      <a:gd name="T51" fmla="*/ 563 h 566"/>
                      <a:gd name="T52" fmla="*/ 92 w 304"/>
                      <a:gd name="T53" fmla="*/ 549 h 566"/>
                      <a:gd name="T54" fmla="*/ 67 w 304"/>
                      <a:gd name="T55" fmla="*/ 521 h 566"/>
                      <a:gd name="T56" fmla="*/ 42 w 304"/>
                      <a:gd name="T57" fmla="*/ 472 h 566"/>
                      <a:gd name="T58" fmla="*/ 14 w 304"/>
                      <a:gd name="T59" fmla="*/ 392 h 566"/>
                      <a:gd name="T60" fmla="*/ 4 w 304"/>
                      <a:gd name="T61" fmla="*/ 333 h 566"/>
                      <a:gd name="T62" fmla="*/ 0 w 304"/>
                      <a:gd name="T63" fmla="*/ 257 h 566"/>
                      <a:gd name="T64" fmla="*/ 0 w 304"/>
                      <a:gd name="T65" fmla="*/ 222 h 566"/>
                      <a:gd name="T66" fmla="*/ 7 w 304"/>
                      <a:gd name="T67" fmla="*/ 174 h 56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04"/>
                      <a:gd name="T103" fmla="*/ 0 h 566"/>
                      <a:gd name="T104" fmla="*/ 304 w 304"/>
                      <a:gd name="T105" fmla="*/ 566 h 56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04" h="566">
                        <a:moveTo>
                          <a:pt x="7" y="174"/>
                        </a:moveTo>
                        <a:lnTo>
                          <a:pt x="18" y="122"/>
                        </a:lnTo>
                        <a:lnTo>
                          <a:pt x="42" y="83"/>
                        </a:lnTo>
                        <a:lnTo>
                          <a:pt x="81" y="45"/>
                        </a:lnTo>
                        <a:lnTo>
                          <a:pt x="148" y="7"/>
                        </a:lnTo>
                        <a:lnTo>
                          <a:pt x="205" y="0"/>
                        </a:lnTo>
                        <a:lnTo>
                          <a:pt x="255" y="10"/>
                        </a:lnTo>
                        <a:lnTo>
                          <a:pt x="290" y="31"/>
                        </a:lnTo>
                        <a:lnTo>
                          <a:pt x="304" y="59"/>
                        </a:lnTo>
                        <a:lnTo>
                          <a:pt x="304" y="87"/>
                        </a:lnTo>
                        <a:lnTo>
                          <a:pt x="290" y="118"/>
                        </a:lnTo>
                        <a:lnTo>
                          <a:pt x="262" y="146"/>
                        </a:lnTo>
                        <a:lnTo>
                          <a:pt x="223" y="181"/>
                        </a:lnTo>
                        <a:lnTo>
                          <a:pt x="201" y="215"/>
                        </a:lnTo>
                        <a:lnTo>
                          <a:pt x="194" y="240"/>
                        </a:lnTo>
                        <a:lnTo>
                          <a:pt x="194" y="260"/>
                        </a:lnTo>
                        <a:lnTo>
                          <a:pt x="205" y="295"/>
                        </a:lnTo>
                        <a:lnTo>
                          <a:pt x="230" y="344"/>
                        </a:lnTo>
                        <a:lnTo>
                          <a:pt x="247" y="399"/>
                        </a:lnTo>
                        <a:lnTo>
                          <a:pt x="251" y="438"/>
                        </a:lnTo>
                        <a:lnTo>
                          <a:pt x="244" y="479"/>
                        </a:lnTo>
                        <a:lnTo>
                          <a:pt x="233" y="510"/>
                        </a:lnTo>
                        <a:lnTo>
                          <a:pt x="201" y="545"/>
                        </a:lnTo>
                        <a:lnTo>
                          <a:pt x="173" y="559"/>
                        </a:lnTo>
                        <a:lnTo>
                          <a:pt x="141" y="566"/>
                        </a:lnTo>
                        <a:lnTo>
                          <a:pt x="113" y="563"/>
                        </a:lnTo>
                        <a:lnTo>
                          <a:pt x="92" y="549"/>
                        </a:lnTo>
                        <a:lnTo>
                          <a:pt x="67" y="521"/>
                        </a:lnTo>
                        <a:lnTo>
                          <a:pt x="42" y="472"/>
                        </a:lnTo>
                        <a:lnTo>
                          <a:pt x="14" y="392"/>
                        </a:lnTo>
                        <a:lnTo>
                          <a:pt x="4" y="333"/>
                        </a:lnTo>
                        <a:lnTo>
                          <a:pt x="0" y="257"/>
                        </a:lnTo>
                        <a:lnTo>
                          <a:pt x="0" y="222"/>
                        </a:lnTo>
                        <a:lnTo>
                          <a:pt x="7" y="174"/>
                        </a:lnTo>
                        <a:close/>
                      </a:path>
                    </a:pathLst>
                  </a:custGeom>
                  <a:solidFill>
                    <a:schemeClr val="accent2"/>
                  </a:solidFill>
                  <a:ln w="9525">
                    <a:noFill/>
                    <a:round/>
                    <a:headEnd/>
                    <a:tailEnd/>
                  </a:ln>
                </p:spPr>
                <p:txBody>
                  <a:bodyPr>
                    <a:prstTxWarp prst="textNoShape">
                      <a:avLst/>
                    </a:prstTxWarp>
                  </a:bodyPr>
                  <a:lstStyle/>
                  <a:p>
                    <a:endParaRPr lang="en-US"/>
                  </a:p>
                </p:txBody>
              </p:sp>
              <p:sp>
                <p:nvSpPr>
                  <p:cNvPr id="68625" name="Freeform 7"/>
                  <p:cNvSpPr>
                    <a:spLocks/>
                  </p:cNvSpPr>
                  <p:nvPr/>
                </p:nvSpPr>
                <p:spPr bwMode="auto">
                  <a:xfrm flipH="1">
                    <a:off x="1151" y="1619"/>
                    <a:ext cx="249" cy="572"/>
                  </a:xfrm>
                  <a:custGeom>
                    <a:avLst/>
                    <a:gdLst>
                      <a:gd name="T0" fmla="*/ 25 w 249"/>
                      <a:gd name="T1" fmla="*/ 65 h 572"/>
                      <a:gd name="T2" fmla="*/ 7 w 249"/>
                      <a:gd name="T3" fmla="*/ 44 h 572"/>
                      <a:gd name="T4" fmla="*/ 0 w 249"/>
                      <a:gd name="T5" fmla="*/ 27 h 572"/>
                      <a:gd name="T6" fmla="*/ 11 w 249"/>
                      <a:gd name="T7" fmla="*/ 7 h 572"/>
                      <a:gd name="T8" fmla="*/ 28 w 249"/>
                      <a:gd name="T9" fmla="*/ 0 h 572"/>
                      <a:gd name="T10" fmla="*/ 60 w 249"/>
                      <a:gd name="T11" fmla="*/ 0 h 572"/>
                      <a:gd name="T12" fmla="*/ 96 w 249"/>
                      <a:gd name="T13" fmla="*/ 24 h 572"/>
                      <a:gd name="T14" fmla="*/ 132 w 249"/>
                      <a:gd name="T15" fmla="*/ 61 h 572"/>
                      <a:gd name="T16" fmla="*/ 192 w 249"/>
                      <a:gd name="T17" fmla="*/ 140 h 572"/>
                      <a:gd name="T18" fmla="*/ 231 w 249"/>
                      <a:gd name="T19" fmla="*/ 204 h 572"/>
                      <a:gd name="T20" fmla="*/ 249 w 249"/>
                      <a:gd name="T21" fmla="*/ 255 h 572"/>
                      <a:gd name="T22" fmla="*/ 245 w 249"/>
                      <a:gd name="T23" fmla="*/ 283 h 572"/>
                      <a:gd name="T24" fmla="*/ 224 w 249"/>
                      <a:gd name="T25" fmla="*/ 320 h 572"/>
                      <a:gd name="T26" fmla="*/ 181 w 249"/>
                      <a:gd name="T27" fmla="*/ 347 h 572"/>
                      <a:gd name="T28" fmla="*/ 110 w 249"/>
                      <a:gd name="T29" fmla="*/ 371 h 572"/>
                      <a:gd name="T30" fmla="*/ 75 w 249"/>
                      <a:gd name="T31" fmla="*/ 395 h 572"/>
                      <a:gd name="T32" fmla="*/ 60 w 249"/>
                      <a:gd name="T33" fmla="*/ 415 h 572"/>
                      <a:gd name="T34" fmla="*/ 68 w 249"/>
                      <a:gd name="T35" fmla="*/ 436 h 572"/>
                      <a:gd name="T36" fmla="*/ 107 w 249"/>
                      <a:gd name="T37" fmla="*/ 456 h 572"/>
                      <a:gd name="T38" fmla="*/ 139 w 249"/>
                      <a:gd name="T39" fmla="*/ 497 h 572"/>
                      <a:gd name="T40" fmla="*/ 153 w 249"/>
                      <a:gd name="T41" fmla="*/ 538 h 572"/>
                      <a:gd name="T42" fmla="*/ 149 w 249"/>
                      <a:gd name="T43" fmla="*/ 558 h 572"/>
                      <a:gd name="T44" fmla="*/ 117 w 249"/>
                      <a:gd name="T45" fmla="*/ 572 h 572"/>
                      <a:gd name="T46" fmla="*/ 107 w 249"/>
                      <a:gd name="T47" fmla="*/ 572 h 572"/>
                      <a:gd name="T48" fmla="*/ 92 w 249"/>
                      <a:gd name="T49" fmla="*/ 535 h 572"/>
                      <a:gd name="T50" fmla="*/ 85 w 249"/>
                      <a:gd name="T51" fmla="*/ 494 h 572"/>
                      <a:gd name="T52" fmla="*/ 64 w 249"/>
                      <a:gd name="T53" fmla="*/ 463 h 572"/>
                      <a:gd name="T54" fmla="*/ 32 w 249"/>
                      <a:gd name="T55" fmla="*/ 446 h 572"/>
                      <a:gd name="T56" fmla="*/ 21 w 249"/>
                      <a:gd name="T57" fmla="*/ 426 h 572"/>
                      <a:gd name="T58" fmla="*/ 25 w 249"/>
                      <a:gd name="T59" fmla="*/ 405 h 572"/>
                      <a:gd name="T60" fmla="*/ 53 w 249"/>
                      <a:gd name="T61" fmla="*/ 371 h 572"/>
                      <a:gd name="T62" fmla="*/ 107 w 249"/>
                      <a:gd name="T63" fmla="*/ 351 h 572"/>
                      <a:gd name="T64" fmla="*/ 157 w 249"/>
                      <a:gd name="T65" fmla="*/ 320 h 572"/>
                      <a:gd name="T66" fmla="*/ 196 w 249"/>
                      <a:gd name="T67" fmla="*/ 286 h 572"/>
                      <a:gd name="T68" fmla="*/ 210 w 249"/>
                      <a:gd name="T69" fmla="*/ 252 h 572"/>
                      <a:gd name="T70" fmla="*/ 206 w 249"/>
                      <a:gd name="T71" fmla="*/ 238 h 572"/>
                      <a:gd name="T72" fmla="*/ 189 w 249"/>
                      <a:gd name="T73" fmla="*/ 208 h 572"/>
                      <a:gd name="T74" fmla="*/ 157 w 249"/>
                      <a:gd name="T75" fmla="*/ 163 h 572"/>
                      <a:gd name="T76" fmla="*/ 121 w 249"/>
                      <a:gd name="T77" fmla="*/ 136 h 572"/>
                      <a:gd name="T78" fmla="*/ 82 w 249"/>
                      <a:gd name="T79" fmla="*/ 106 h 572"/>
                      <a:gd name="T80" fmla="*/ 53 w 249"/>
                      <a:gd name="T81" fmla="*/ 89 h 572"/>
                      <a:gd name="T82" fmla="*/ 25 w 249"/>
                      <a:gd name="T83" fmla="*/ 65 h 57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572"/>
                      <a:gd name="T128" fmla="*/ 249 w 249"/>
                      <a:gd name="T129" fmla="*/ 572 h 57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572">
                        <a:moveTo>
                          <a:pt x="25" y="65"/>
                        </a:moveTo>
                        <a:lnTo>
                          <a:pt x="7" y="44"/>
                        </a:lnTo>
                        <a:lnTo>
                          <a:pt x="0" y="27"/>
                        </a:lnTo>
                        <a:lnTo>
                          <a:pt x="11" y="7"/>
                        </a:lnTo>
                        <a:lnTo>
                          <a:pt x="28" y="0"/>
                        </a:lnTo>
                        <a:lnTo>
                          <a:pt x="60" y="0"/>
                        </a:lnTo>
                        <a:lnTo>
                          <a:pt x="96" y="24"/>
                        </a:lnTo>
                        <a:lnTo>
                          <a:pt x="132" y="61"/>
                        </a:lnTo>
                        <a:lnTo>
                          <a:pt x="192" y="140"/>
                        </a:lnTo>
                        <a:lnTo>
                          <a:pt x="231" y="204"/>
                        </a:lnTo>
                        <a:lnTo>
                          <a:pt x="249" y="255"/>
                        </a:lnTo>
                        <a:lnTo>
                          <a:pt x="245" y="283"/>
                        </a:lnTo>
                        <a:lnTo>
                          <a:pt x="224" y="320"/>
                        </a:lnTo>
                        <a:lnTo>
                          <a:pt x="181" y="347"/>
                        </a:lnTo>
                        <a:lnTo>
                          <a:pt x="110" y="371"/>
                        </a:lnTo>
                        <a:lnTo>
                          <a:pt x="75" y="395"/>
                        </a:lnTo>
                        <a:lnTo>
                          <a:pt x="60" y="415"/>
                        </a:lnTo>
                        <a:lnTo>
                          <a:pt x="68" y="436"/>
                        </a:lnTo>
                        <a:lnTo>
                          <a:pt x="107" y="456"/>
                        </a:lnTo>
                        <a:lnTo>
                          <a:pt x="139" y="497"/>
                        </a:lnTo>
                        <a:lnTo>
                          <a:pt x="153" y="538"/>
                        </a:lnTo>
                        <a:lnTo>
                          <a:pt x="149" y="558"/>
                        </a:lnTo>
                        <a:lnTo>
                          <a:pt x="117" y="572"/>
                        </a:lnTo>
                        <a:lnTo>
                          <a:pt x="107" y="572"/>
                        </a:lnTo>
                        <a:lnTo>
                          <a:pt x="92" y="535"/>
                        </a:lnTo>
                        <a:lnTo>
                          <a:pt x="85" y="494"/>
                        </a:lnTo>
                        <a:lnTo>
                          <a:pt x="64" y="463"/>
                        </a:lnTo>
                        <a:lnTo>
                          <a:pt x="32" y="446"/>
                        </a:lnTo>
                        <a:lnTo>
                          <a:pt x="21" y="426"/>
                        </a:lnTo>
                        <a:lnTo>
                          <a:pt x="25" y="405"/>
                        </a:lnTo>
                        <a:lnTo>
                          <a:pt x="53" y="371"/>
                        </a:lnTo>
                        <a:lnTo>
                          <a:pt x="107" y="351"/>
                        </a:lnTo>
                        <a:lnTo>
                          <a:pt x="157" y="320"/>
                        </a:lnTo>
                        <a:lnTo>
                          <a:pt x="196" y="286"/>
                        </a:lnTo>
                        <a:lnTo>
                          <a:pt x="210" y="252"/>
                        </a:lnTo>
                        <a:lnTo>
                          <a:pt x="206" y="238"/>
                        </a:lnTo>
                        <a:lnTo>
                          <a:pt x="189" y="208"/>
                        </a:lnTo>
                        <a:lnTo>
                          <a:pt x="157" y="163"/>
                        </a:lnTo>
                        <a:lnTo>
                          <a:pt x="121" y="136"/>
                        </a:lnTo>
                        <a:lnTo>
                          <a:pt x="82" y="106"/>
                        </a:lnTo>
                        <a:lnTo>
                          <a:pt x="53" y="89"/>
                        </a:lnTo>
                        <a:lnTo>
                          <a:pt x="25" y="65"/>
                        </a:lnTo>
                        <a:close/>
                      </a:path>
                    </a:pathLst>
                  </a:custGeom>
                  <a:solidFill>
                    <a:schemeClr val="accent2"/>
                  </a:solidFill>
                  <a:ln w="9525">
                    <a:noFill/>
                    <a:round/>
                    <a:headEnd/>
                    <a:tailEnd/>
                  </a:ln>
                </p:spPr>
                <p:txBody>
                  <a:bodyPr>
                    <a:prstTxWarp prst="textNoShape">
                      <a:avLst/>
                    </a:prstTxWarp>
                  </a:bodyPr>
                  <a:lstStyle/>
                  <a:p>
                    <a:endParaRPr lang="en-US"/>
                  </a:p>
                </p:txBody>
              </p:sp>
              <p:sp>
                <p:nvSpPr>
                  <p:cNvPr id="68626" name="Freeform 8"/>
                  <p:cNvSpPr>
                    <a:spLocks/>
                  </p:cNvSpPr>
                  <p:nvPr/>
                </p:nvSpPr>
                <p:spPr bwMode="auto">
                  <a:xfrm flipH="1">
                    <a:off x="1447" y="1581"/>
                    <a:ext cx="362" cy="499"/>
                  </a:xfrm>
                  <a:custGeom>
                    <a:avLst/>
                    <a:gdLst>
                      <a:gd name="T0" fmla="*/ 151 w 362"/>
                      <a:gd name="T1" fmla="*/ 35 h 499"/>
                      <a:gd name="T2" fmla="*/ 221 w 362"/>
                      <a:gd name="T3" fmla="*/ 0 h 499"/>
                      <a:gd name="T4" fmla="*/ 281 w 362"/>
                      <a:gd name="T5" fmla="*/ 0 h 499"/>
                      <a:gd name="T6" fmla="*/ 344 w 362"/>
                      <a:gd name="T7" fmla="*/ 14 h 499"/>
                      <a:gd name="T8" fmla="*/ 362 w 362"/>
                      <a:gd name="T9" fmla="*/ 35 h 499"/>
                      <a:gd name="T10" fmla="*/ 351 w 362"/>
                      <a:gd name="T11" fmla="*/ 59 h 499"/>
                      <a:gd name="T12" fmla="*/ 334 w 362"/>
                      <a:gd name="T13" fmla="*/ 91 h 499"/>
                      <a:gd name="T14" fmla="*/ 302 w 362"/>
                      <a:gd name="T15" fmla="*/ 87 h 499"/>
                      <a:gd name="T16" fmla="*/ 274 w 362"/>
                      <a:gd name="T17" fmla="*/ 77 h 499"/>
                      <a:gd name="T18" fmla="*/ 253 w 362"/>
                      <a:gd name="T19" fmla="*/ 63 h 499"/>
                      <a:gd name="T20" fmla="*/ 232 w 362"/>
                      <a:gd name="T21" fmla="*/ 59 h 499"/>
                      <a:gd name="T22" fmla="*/ 193 w 362"/>
                      <a:gd name="T23" fmla="*/ 70 h 499"/>
                      <a:gd name="T24" fmla="*/ 137 w 362"/>
                      <a:gd name="T25" fmla="*/ 94 h 499"/>
                      <a:gd name="T26" fmla="*/ 91 w 362"/>
                      <a:gd name="T27" fmla="*/ 136 h 499"/>
                      <a:gd name="T28" fmla="*/ 70 w 362"/>
                      <a:gd name="T29" fmla="*/ 164 h 499"/>
                      <a:gd name="T30" fmla="*/ 60 w 362"/>
                      <a:gd name="T31" fmla="*/ 185 h 499"/>
                      <a:gd name="T32" fmla="*/ 60 w 362"/>
                      <a:gd name="T33" fmla="*/ 202 h 499"/>
                      <a:gd name="T34" fmla="*/ 74 w 362"/>
                      <a:gd name="T35" fmla="*/ 220 h 499"/>
                      <a:gd name="T36" fmla="*/ 116 w 362"/>
                      <a:gd name="T37" fmla="*/ 248 h 499"/>
                      <a:gd name="T38" fmla="*/ 155 w 362"/>
                      <a:gd name="T39" fmla="*/ 286 h 499"/>
                      <a:gd name="T40" fmla="*/ 179 w 362"/>
                      <a:gd name="T41" fmla="*/ 325 h 499"/>
                      <a:gd name="T42" fmla="*/ 193 w 362"/>
                      <a:gd name="T43" fmla="*/ 352 h 499"/>
                      <a:gd name="T44" fmla="*/ 186 w 362"/>
                      <a:gd name="T45" fmla="*/ 370 h 499"/>
                      <a:gd name="T46" fmla="*/ 169 w 362"/>
                      <a:gd name="T47" fmla="*/ 387 h 499"/>
                      <a:gd name="T48" fmla="*/ 134 w 362"/>
                      <a:gd name="T49" fmla="*/ 398 h 499"/>
                      <a:gd name="T50" fmla="*/ 95 w 362"/>
                      <a:gd name="T51" fmla="*/ 412 h 499"/>
                      <a:gd name="T52" fmla="*/ 77 w 362"/>
                      <a:gd name="T53" fmla="*/ 433 h 499"/>
                      <a:gd name="T54" fmla="*/ 81 w 362"/>
                      <a:gd name="T55" fmla="*/ 468 h 499"/>
                      <a:gd name="T56" fmla="*/ 53 w 362"/>
                      <a:gd name="T57" fmla="*/ 499 h 499"/>
                      <a:gd name="T58" fmla="*/ 39 w 362"/>
                      <a:gd name="T59" fmla="*/ 489 h 499"/>
                      <a:gd name="T60" fmla="*/ 42 w 362"/>
                      <a:gd name="T61" fmla="*/ 429 h 499"/>
                      <a:gd name="T62" fmla="*/ 67 w 362"/>
                      <a:gd name="T63" fmla="*/ 398 h 499"/>
                      <a:gd name="T64" fmla="*/ 102 w 362"/>
                      <a:gd name="T65" fmla="*/ 373 h 499"/>
                      <a:gd name="T66" fmla="*/ 137 w 362"/>
                      <a:gd name="T67" fmla="*/ 359 h 499"/>
                      <a:gd name="T68" fmla="*/ 155 w 362"/>
                      <a:gd name="T69" fmla="*/ 352 h 499"/>
                      <a:gd name="T70" fmla="*/ 158 w 362"/>
                      <a:gd name="T71" fmla="*/ 342 h 499"/>
                      <a:gd name="T72" fmla="*/ 148 w 362"/>
                      <a:gd name="T73" fmla="*/ 325 h 499"/>
                      <a:gd name="T74" fmla="*/ 112 w 362"/>
                      <a:gd name="T75" fmla="*/ 290 h 499"/>
                      <a:gd name="T76" fmla="*/ 70 w 362"/>
                      <a:gd name="T77" fmla="*/ 262 h 499"/>
                      <a:gd name="T78" fmla="*/ 35 w 362"/>
                      <a:gd name="T79" fmla="*/ 241 h 499"/>
                      <a:gd name="T80" fmla="*/ 7 w 362"/>
                      <a:gd name="T81" fmla="*/ 220 h 499"/>
                      <a:gd name="T82" fmla="*/ 0 w 362"/>
                      <a:gd name="T83" fmla="*/ 195 h 499"/>
                      <a:gd name="T84" fmla="*/ 18 w 362"/>
                      <a:gd name="T85" fmla="*/ 157 h 499"/>
                      <a:gd name="T86" fmla="*/ 56 w 362"/>
                      <a:gd name="T87" fmla="*/ 108 h 499"/>
                      <a:gd name="T88" fmla="*/ 95 w 362"/>
                      <a:gd name="T89" fmla="*/ 70 h 499"/>
                      <a:gd name="T90" fmla="*/ 123 w 362"/>
                      <a:gd name="T91" fmla="*/ 52 h 499"/>
                      <a:gd name="T92" fmla="*/ 151 w 362"/>
                      <a:gd name="T93" fmla="*/ 35 h 4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2"/>
                      <a:gd name="T142" fmla="*/ 0 h 499"/>
                      <a:gd name="T143" fmla="*/ 362 w 362"/>
                      <a:gd name="T144" fmla="*/ 499 h 4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2" h="499">
                        <a:moveTo>
                          <a:pt x="151" y="35"/>
                        </a:moveTo>
                        <a:lnTo>
                          <a:pt x="221" y="0"/>
                        </a:lnTo>
                        <a:lnTo>
                          <a:pt x="281" y="0"/>
                        </a:lnTo>
                        <a:lnTo>
                          <a:pt x="344" y="14"/>
                        </a:lnTo>
                        <a:lnTo>
                          <a:pt x="362" y="35"/>
                        </a:lnTo>
                        <a:lnTo>
                          <a:pt x="351" y="59"/>
                        </a:lnTo>
                        <a:lnTo>
                          <a:pt x="334" y="91"/>
                        </a:lnTo>
                        <a:lnTo>
                          <a:pt x="302" y="87"/>
                        </a:lnTo>
                        <a:lnTo>
                          <a:pt x="274" y="77"/>
                        </a:lnTo>
                        <a:lnTo>
                          <a:pt x="253" y="63"/>
                        </a:lnTo>
                        <a:lnTo>
                          <a:pt x="232" y="59"/>
                        </a:lnTo>
                        <a:lnTo>
                          <a:pt x="193" y="70"/>
                        </a:lnTo>
                        <a:lnTo>
                          <a:pt x="137" y="94"/>
                        </a:lnTo>
                        <a:lnTo>
                          <a:pt x="91" y="136"/>
                        </a:lnTo>
                        <a:lnTo>
                          <a:pt x="70" y="164"/>
                        </a:lnTo>
                        <a:lnTo>
                          <a:pt x="60" y="185"/>
                        </a:lnTo>
                        <a:lnTo>
                          <a:pt x="60" y="202"/>
                        </a:lnTo>
                        <a:lnTo>
                          <a:pt x="74" y="220"/>
                        </a:lnTo>
                        <a:lnTo>
                          <a:pt x="116" y="248"/>
                        </a:lnTo>
                        <a:lnTo>
                          <a:pt x="155" y="286"/>
                        </a:lnTo>
                        <a:lnTo>
                          <a:pt x="179" y="325"/>
                        </a:lnTo>
                        <a:lnTo>
                          <a:pt x="193" y="352"/>
                        </a:lnTo>
                        <a:lnTo>
                          <a:pt x="186" y="370"/>
                        </a:lnTo>
                        <a:lnTo>
                          <a:pt x="169" y="387"/>
                        </a:lnTo>
                        <a:lnTo>
                          <a:pt x="134" y="398"/>
                        </a:lnTo>
                        <a:lnTo>
                          <a:pt x="95" y="412"/>
                        </a:lnTo>
                        <a:lnTo>
                          <a:pt x="77" y="433"/>
                        </a:lnTo>
                        <a:lnTo>
                          <a:pt x="81" y="468"/>
                        </a:lnTo>
                        <a:lnTo>
                          <a:pt x="53" y="499"/>
                        </a:lnTo>
                        <a:lnTo>
                          <a:pt x="39" y="489"/>
                        </a:lnTo>
                        <a:lnTo>
                          <a:pt x="42" y="429"/>
                        </a:lnTo>
                        <a:lnTo>
                          <a:pt x="67" y="398"/>
                        </a:lnTo>
                        <a:lnTo>
                          <a:pt x="102" y="373"/>
                        </a:lnTo>
                        <a:lnTo>
                          <a:pt x="137" y="359"/>
                        </a:lnTo>
                        <a:lnTo>
                          <a:pt x="155" y="352"/>
                        </a:lnTo>
                        <a:lnTo>
                          <a:pt x="158" y="342"/>
                        </a:lnTo>
                        <a:lnTo>
                          <a:pt x="148" y="325"/>
                        </a:lnTo>
                        <a:lnTo>
                          <a:pt x="112" y="290"/>
                        </a:lnTo>
                        <a:lnTo>
                          <a:pt x="70" y="262"/>
                        </a:lnTo>
                        <a:lnTo>
                          <a:pt x="35" y="241"/>
                        </a:lnTo>
                        <a:lnTo>
                          <a:pt x="7" y="220"/>
                        </a:lnTo>
                        <a:lnTo>
                          <a:pt x="0" y="195"/>
                        </a:lnTo>
                        <a:lnTo>
                          <a:pt x="18" y="157"/>
                        </a:lnTo>
                        <a:lnTo>
                          <a:pt x="56" y="108"/>
                        </a:lnTo>
                        <a:lnTo>
                          <a:pt x="95" y="70"/>
                        </a:lnTo>
                        <a:lnTo>
                          <a:pt x="123" y="52"/>
                        </a:lnTo>
                        <a:lnTo>
                          <a:pt x="151" y="35"/>
                        </a:lnTo>
                        <a:close/>
                      </a:path>
                    </a:pathLst>
                  </a:custGeom>
                  <a:solidFill>
                    <a:schemeClr val="accent2"/>
                  </a:solidFill>
                  <a:ln w="9525">
                    <a:noFill/>
                    <a:round/>
                    <a:headEnd/>
                    <a:tailEnd/>
                  </a:ln>
                </p:spPr>
                <p:txBody>
                  <a:bodyPr>
                    <a:prstTxWarp prst="textNoShape">
                      <a:avLst/>
                    </a:prstTxWarp>
                  </a:bodyPr>
                  <a:lstStyle/>
                  <a:p>
                    <a:endParaRPr lang="en-US"/>
                  </a:p>
                </p:txBody>
              </p:sp>
              <p:sp>
                <p:nvSpPr>
                  <p:cNvPr id="68627" name="Freeform 9"/>
                  <p:cNvSpPr>
                    <a:spLocks/>
                  </p:cNvSpPr>
                  <p:nvPr/>
                </p:nvSpPr>
                <p:spPr bwMode="auto">
                  <a:xfrm flipH="1">
                    <a:off x="1376" y="2005"/>
                    <a:ext cx="229" cy="840"/>
                  </a:xfrm>
                  <a:custGeom>
                    <a:avLst/>
                    <a:gdLst>
                      <a:gd name="T0" fmla="*/ 132 w 229"/>
                      <a:gd name="T1" fmla="*/ 69 h 840"/>
                      <a:gd name="T2" fmla="*/ 136 w 229"/>
                      <a:gd name="T3" fmla="*/ 21 h 840"/>
                      <a:gd name="T4" fmla="*/ 168 w 229"/>
                      <a:gd name="T5" fmla="*/ 0 h 840"/>
                      <a:gd name="T6" fmla="*/ 204 w 229"/>
                      <a:gd name="T7" fmla="*/ 3 h 840"/>
                      <a:gd name="T8" fmla="*/ 225 w 229"/>
                      <a:gd name="T9" fmla="*/ 21 h 840"/>
                      <a:gd name="T10" fmla="*/ 229 w 229"/>
                      <a:gd name="T11" fmla="*/ 90 h 840"/>
                      <a:gd name="T12" fmla="*/ 218 w 229"/>
                      <a:gd name="T13" fmla="*/ 266 h 840"/>
                      <a:gd name="T14" fmla="*/ 204 w 229"/>
                      <a:gd name="T15" fmla="*/ 373 h 840"/>
                      <a:gd name="T16" fmla="*/ 222 w 229"/>
                      <a:gd name="T17" fmla="*/ 460 h 840"/>
                      <a:gd name="T18" fmla="*/ 225 w 229"/>
                      <a:gd name="T19" fmla="*/ 546 h 840"/>
                      <a:gd name="T20" fmla="*/ 215 w 229"/>
                      <a:gd name="T21" fmla="*/ 633 h 840"/>
                      <a:gd name="T22" fmla="*/ 197 w 229"/>
                      <a:gd name="T23" fmla="*/ 743 h 840"/>
                      <a:gd name="T24" fmla="*/ 204 w 229"/>
                      <a:gd name="T25" fmla="*/ 802 h 840"/>
                      <a:gd name="T26" fmla="*/ 186 w 229"/>
                      <a:gd name="T27" fmla="*/ 812 h 840"/>
                      <a:gd name="T28" fmla="*/ 72 w 229"/>
                      <a:gd name="T29" fmla="*/ 833 h 840"/>
                      <a:gd name="T30" fmla="*/ 43 w 229"/>
                      <a:gd name="T31" fmla="*/ 840 h 840"/>
                      <a:gd name="T32" fmla="*/ 0 w 229"/>
                      <a:gd name="T33" fmla="*/ 816 h 840"/>
                      <a:gd name="T34" fmla="*/ 0 w 229"/>
                      <a:gd name="T35" fmla="*/ 802 h 840"/>
                      <a:gd name="T36" fmla="*/ 125 w 229"/>
                      <a:gd name="T37" fmla="*/ 795 h 840"/>
                      <a:gd name="T38" fmla="*/ 168 w 229"/>
                      <a:gd name="T39" fmla="*/ 778 h 840"/>
                      <a:gd name="T40" fmla="*/ 172 w 229"/>
                      <a:gd name="T41" fmla="*/ 740 h 840"/>
                      <a:gd name="T42" fmla="*/ 175 w 229"/>
                      <a:gd name="T43" fmla="*/ 622 h 840"/>
                      <a:gd name="T44" fmla="*/ 165 w 229"/>
                      <a:gd name="T45" fmla="*/ 525 h 840"/>
                      <a:gd name="T46" fmla="*/ 154 w 229"/>
                      <a:gd name="T47" fmla="*/ 408 h 840"/>
                      <a:gd name="T48" fmla="*/ 157 w 229"/>
                      <a:gd name="T49" fmla="*/ 335 h 840"/>
                      <a:gd name="T50" fmla="*/ 165 w 229"/>
                      <a:gd name="T51" fmla="*/ 242 h 840"/>
                      <a:gd name="T52" fmla="*/ 147 w 229"/>
                      <a:gd name="T53" fmla="*/ 152 h 840"/>
                      <a:gd name="T54" fmla="*/ 132 w 229"/>
                      <a:gd name="T55" fmla="*/ 69 h 8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29"/>
                      <a:gd name="T85" fmla="*/ 0 h 840"/>
                      <a:gd name="T86" fmla="*/ 229 w 229"/>
                      <a:gd name="T87" fmla="*/ 840 h 84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29" h="840">
                        <a:moveTo>
                          <a:pt x="132" y="69"/>
                        </a:moveTo>
                        <a:lnTo>
                          <a:pt x="136" y="21"/>
                        </a:lnTo>
                        <a:lnTo>
                          <a:pt x="168" y="0"/>
                        </a:lnTo>
                        <a:lnTo>
                          <a:pt x="204" y="3"/>
                        </a:lnTo>
                        <a:lnTo>
                          <a:pt x="225" y="21"/>
                        </a:lnTo>
                        <a:lnTo>
                          <a:pt x="229" y="90"/>
                        </a:lnTo>
                        <a:lnTo>
                          <a:pt x="218" y="266"/>
                        </a:lnTo>
                        <a:lnTo>
                          <a:pt x="204" y="373"/>
                        </a:lnTo>
                        <a:lnTo>
                          <a:pt x="222" y="460"/>
                        </a:lnTo>
                        <a:lnTo>
                          <a:pt x="225" y="546"/>
                        </a:lnTo>
                        <a:lnTo>
                          <a:pt x="215" y="633"/>
                        </a:lnTo>
                        <a:lnTo>
                          <a:pt x="197" y="743"/>
                        </a:lnTo>
                        <a:lnTo>
                          <a:pt x="204" y="802"/>
                        </a:lnTo>
                        <a:lnTo>
                          <a:pt x="186" y="812"/>
                        </a:lnTo>
                        <a:lnTo>
                          <a:pt x="72" y="833"/>
                        </a:lnTo>
                        <a:lnTo>
                          <a:pt x="43" y="840"/>
                        </a:lnTo>
                        <a:lnTo>
                          <a:pt x="0" y="816"/>
                        </a:lnTo>
                        <a:lnTo>
                          <a:pt x="0" y="802"/>
                        </a:lnTo>
                        <a:lnTo>
                          <a:pt x="125" y="795"/>
                        </a:lnTo>
                        <a:lnTo>
                          <a:pt x="168" y="778"/>
                        </a:lnTo>
                        <a:lnTo>
                          <a:pt x="172" y="740"/>
                        </a:lnTo>
                        <a:lnTo>
                          <a:pt x="175" y="622"/>
                        </a:lnTo>
                        <a:lnTo>
                          <a:pt x="165" y="525"/>
                        </a:lnTo>
                        <a:lnTo>
                          <a:pt x="154" y="408"/>
                        </a:lnTo>
                        <a:lnTo>
                          <a:pt x="157" y="335"/>
                        </a:lnTo>
                        <a:lnTo>
                          <a:pt x="165" y="242"/>
                        </a:lnTo>
                        <a:lnTo>
                          <a:pt x="147" y="152"/>
                        </a:lnTo>
                        <a:lnTo>
                          <a:pt x="132" y="69"/>
                        </a:lnTo>
                        <a:close/>
                      </a:path>
                    </a:pathLst>
                  </a:custGeom>
                  <a:solidFill>
                    <a:schemeClr val="accent2"/>
                  </a:solidFill>
                  <a:ln w="9525">
                    <a:noFill/>
                    <a:round/>
                    <a:headEnd/>
                    <a:tailEnd/>
                  </a:ln>
                </p:spPr>
                <p:txBody>
                  <a:bodyPr>
                    <a:prstTxWarp prst="textNoShape">
                      <a:avLst/>
                    </a:prstTxWarp>
                  </a:bodyPr>
                  <a:lstStyle/>
                  <a:p>
                    <a:endParaRPr lang="en-US"/>
                  </a:p>
                </p:txBody>
              </p:sp>
              <p:sp>
                <p:nvSpPr>
                  <p:cNvPr id="68628" name="Freeform 10"/>
                  <p:cNvSpPr>
                    <a:spLocks/>
                  </p:cNvSpPr>
                  <p:nvPr/>
                </p:nvSpPr>
                <p:spPr bwMode="auto">
                  <a:xfrm flipH="1">
                    <a:off x="1390" y="2033"/>
                    <a:ext cx="447" cy="658"/>
                  </a:xfrm>
                  <a:custGeom>
                    <a:avLst/>
                    <a:gdLst>
                      <a:gd name="T0" fmla="*/ 212 w 447"/>
                      <a:gd name="T1" fmla="*/ 268 h 658"/>
                      <a:gd name="T2" fmla="*/ 212 w 447"/>
                      <a:gd name="T3" fmla="*/ 233 h 658"/>
                      <a:gd name="T4" fmla="*/ 230 w 447"/>
                      <a:gd name="T5" fmla="*/ 174 h 658"/>
                      <a:gd name="T6" fmla="*/ 284 w 447"/>
                      <a:gd name="T7" fmla="*/ 80 h 658"/>
                      <a:gd name="T8" fmla="*/ 370 w 447"/>
                      <a:gd name="T9" fmla="*/ 0 h 658"/>
                      <a:gd name="T10" fmla="*/ 424 w 447"/>
                      <a:gd name="T11" fmla="*/ 0 h 658"/>
                      <a:gd name="T12" fmla="*/ 447 w 447"/>
                      <a:gd name="T13" fmla="*/ 38 h 658"/>
                      <a:gd name="T14" fmla="*/ 415 w 447"/>
                      <a:gd name="T15" fmla="*/ 91 h 658"/>
                      <a:gd name="T16" fmla="*/ 348 w 447"/>
                      <a:gd name="T17" fmla="*/ 129 h 658"/>
                      <a:gd name="T18" fmla="*/ 307 w 447"/>
                      <a:gd name="T19" fmla="*/ 167 h 658"/>
                      <a:gd name="T20" fmla="*/ 266 w 447"/>
                      <a:gd name="T21" fmla="*/ 223 h 658"/>
                      <a:gd name="T22" fmla="*/ 257 w 447"/>
                      <a:gd name="T23" fmla="*/ 261 h 658"/>
                      <a:gd name="T24" fmla="*/ 262 w 447"/>
                      <a:gd name="T25" fmla="*/ 303 h 658"/>
                      <a:gd name="T26" fmla="*/ 284 w 447"/>
                      <a:gd name="T27" fmla="*/ 373 h 658"/>
                      <a:gd name="T28" fmla="*/ 289 w 447"/>
                      <a:gd name="T29" fmla="*/ 449 h 658"/>
                      <a:gd name="T30" fmla="*/ 280 w 447"/>
                      <a:gd name="T31" fmla="*/ 547 h 658"/>
                      <a:gd name="T32" fmla="*/ 257 w 447"/>
                      <a:gd name="T33" fmla="*/ 616 h 658"/>
                      <a:gd name="T34" fmla="*/ 217 w 447"/>
                      <a:gd name="T35" fmla="*/ 658 h 658"/>
                      <a:gd name="T36" fmla="*/ 190 w 447"/>
                      <a:gd name="T37" fmla="*/ 658 h 658"/>
                      <a:gd name="T38" fmla="*/ 104 w 447"/>
                      <a:gd name="T39" fmla="*/ 637 h 658"/>
                      <a:gd name="T40" fmla="*/ 27 w 447"/>
                      <a:gd name="T41" fmla="*/ 634 h 658"/>
                      <a:gd name="T42" fmla="*/ 0 w 447"/>
                      <a:gd name="T43" fmla="*/ 620 h 658"/>
                      <a:gd name="T44" fmla="*/ 50 w 447"/>
                      <a:gd name="T45" fmla="*/ 606 h 658"/>
                      <a:gd name="T46" fmla="*/ 131 w 447"/>
                      <a:gd name="T47" fmla="*/ 609 h 658"/>
                      <a:gd name="T48" fmla="*/ 181 w 447"/>
                      <a:gd name="T49" fmla="*/ 623 h 658"/>
                      <a:gd name="T50" fmla="*/ 212 w 447"/>
                      <a:gd name="T51" fmla="*/ 613 h 658"/>
                      <a:gd name="T52" fmla="*/ 244 w 447"/>
                      <a:gd name="T53" fmla="*/ 557 h 658"/>
                      <a:gd name="T54" fmla="*/ 248 w 447"/>
                      <a:gd name="T55" fmla="*/ 477 h 658"/>
                      <a:gd name="T56" fmla="*/ 239 w 447"/>
                      <a:gd name="T57" fmla="*/ 404 h 658"/>
                      <a:gd name="T58" fmla="*/ 212 w 447"/>
                      <a:gd name="T59" fmla="*/ 317 h 658"/>
                      <a:gd name="T60" fmla="*/ 212 w 447"/>
                      <a:gd name="T61" fmla="*/ 268 h 65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47"/>
                      <a:gd name="T94" fmla="*/ 0 h 658"/>
                      <a:gd name="T95" fmla="*/ 447 w 447"/>
                      <a:gd name="T96" fmla="*/ 658 h 65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47" h="658">
                        <a:moveTo>
                          <a:pt x="212" y="268"/>
                        </a:moveTo>
                        <a:lnTo>
                          <a:pt x="212" y="233"/>
                        </a:lnTo>
                        <a:lnTo>
                          <a:pt x="230" y="174"/>
                        </a:lnTo>
                        <a:lnTo>
                          <a:pt x="284" y="80"/>
                        </a:lnTo>
                        <a:lnTo>
                          <a:pt x="370" y="0"/>
                        </a:lnTo>
                        <a:lnTo>
                          <a:pt x="424" y="0"/>
                        </a:lnTo>
                        <a:lnTo>
                          <a:pt x="447" y="38"/>
                        </a:lnTo>
                        <a:lnTo>
                          <a:pt x="415" y="91"/>
                        </a:lnTo>
                        <a:lnTo>
                          <a:pt x="348" y="129"/>
                        </a:lnTo>
                        <a:lnTo>
                          <a:pt x="307" y="167"/>
                        </a:lnTo>
                        <a:lnTo>
                          <a:pt x="266" y="223"/>
                        </a:lnTo>
                        <a:lnTo>
                          <a:pt x="257" y="261"/>
                        </a:lnTo>
                        <a:lnTo>
                          <a:pt x="262" y="303"/>
                        </a:lnTo>
                        <a:lnTo>
                          <a:pt x="284" y="373"/>
                        </a:lnTo>
                        <a:lnTo>
                          <a:pt x="289" y="449"/>
                        </a:lnTo>
                        <a:lnTo>
                          <a:pt x="280" y="547"/>
                        </a:lnTo>
                        <a:lnTo>
                          <a:pt x="257" y="616"/>
                        </a:lnTo>
                        <a:lnTo>
                          <a:pt x="217" y="658"/>
                        </a:lnTo>
                        <a:lnTo>
                          <a:pt x="190" y="658"/>
                        </a:lnTo>
                        <a:lnTo>
                          <a:pt x="104" y="637"/>
                        </a:lnTo>
                        <a:lnTo>
                          <a:pt x="27" y="634"/>
                        </a:lnTo>
                        <a:lnTo>
                          <a:pt x="0" y="620"/>
                        </a:lnTo>
                        <a:lnTo>
                          <a:pt x="50" y="606"/>
                        </a:lnTo>
                        <a:lnTo>
                          <a:pt x="131" y="609"/>
                        </a:lnTo>
                        <a:lnTo>
                          <a:pt x="181" y="623"/>
                        </a:lnTo>
                        <a:lnTo>
                          <a:pt x="212" y="613"/>
                        </a:lnTo>
                        <a:lnTo>
                          <a:pt x="244" y="557"/>
                        </a:lnTo>
                        <a:lnTo>
                          <a:pt x="248" y="477"/>
                        </a:lnTo>
                        <a:lnTo>
                          <a:pt x="239" y="404"/>
                        </a:lnTo>
                        <a:lnTo>
                          <a:pt x="212" y="317"/>
                        </a:lnTo>
                        <a:lnTo>
                          <a:pt x="212" y="268"/>
                        </a:lnTo>
                        <a:close/>
                      </a:path>
                    </a:pathLst>
                  </a:custGeom>
                  <a:solidFill>
                    <a:schemeClr val="accent2"/>
                  </a:solidFill>
                  <a:ln w="9525">
                    <a:noFill/>
                    <a:round/>
                    <a:headEnd/>
                    <a:tailEnd/>
                  </a:ln>
                </p:spPr>
                <p:txBody>
                  <a:bodyPr>
                    <a:prstTxWarp prst="textNoShape">
                      <a:avLst/>
                    </a:prstTxWarp>
                  </a:bodyPr>
                  <a:lstStyle/>
                  <a:p>
                    <a:endParaRPr lang="en-US"/>
                  </a:p>
                </p:txBody>
              </p:sp>
              <p:sp>
                <p:nvSpPr>
                  <p:cNvPr id="68629" name="Freeform 11"/>
                  <p:cNvSpPr>
                    <a:spLocks/>
                  </p:cNvSpPr>
                  <p:nvPr/>
                </p:nvSpPr>
                <p:spPr bwMode="auto">
                  <a:xfrm flipH="1">
                    <a:off x="1353" y="1223"/>
                    <a:ext cx="282" cy="326"/>
                  </a:xfrm>
                  <a:custGeom>
                    <a:avLst/>
                    <a:gdLst>
                      <a:gd name="T0" fmla="*/ 81 w 282"/>
                      <a:gd name="T1" fmla="*/ 137 h 326"/>
                      <a:gd name="T2" fmla="*/ 78 w 282"/>
                      <a:gd name="T3" fmla="*/ 84 h 326"/>
                      <a:gd name="T4" fmla="*/ 88 w 282"/>
                      <a:gd name="T5" fmla="*/ 35 h 326"/>
                      <a:gd name="T6" fmla="*/ 127 w 282"/>
                      <a:gd name="T7" fmla="*/ 7 h 326"/>
                      <a:gd name="T8" fmla="*/ 173 w 282"/>
                      <a:gd name="T9" fmla="*/ 0 h 326"/>
                      <a:gd name="T10" fmla="*/ 208 w 282"/>
                      <a:gd name="T11" fmla="*/ 4 h 326"/>
                      <a:gd name="T12" fmla="*/ 240 w 282"/>
                      <a:gd name="T13" fmla="*/ 25 h 326"/>
                      <a:gd name="T14" fmla="*/ 257 w 282"/>
                      <a:gd name="T15" fmla="*/ 60 h 326"/>
                      <a:gd name="T16" fmla="*/ 278 w 282"/>
                      <a:gd name="T17" fmla="*/ 130 h 326"/>
                      <a:gd name="T18" fmla="*/ 282 w 282"/>
                      <a:gd name="T19" fmla="*/ 207 h 326"/>
                      <a:gd name="T20" fmla="*/ 271 w 282"/>
                      <a:gd name="T21" fmla="*/ 263 h 326"/>
                      <a:gd name="T22" fmla="*/ 250 w 282"/>
                      <a:gd name="T23" fmla="*/ 298 h 326"/>
                      <a:gd name="T24" fmla="*/ 215 w 282"/>
                      <a:gd name="T25" fmla="*/ 319 h 326"/>
                      <a:gd name="T26" fmla="*/ 187 w 282"/>
                      <a:gd name="T27" fmla="*/ 326 h 326"/>
                      <a:gd name="T28" fmla="*/ 145 w 282"/>
                      <a:gd name="T29" fmla="*/ 315 h 326"/>
                      <a:gd name="T30" fmla="*/ 123 w 282"/>
                      <a:gd name="T31" fmla="*/ 284 h 326"/>
                      <a:gd name="T32" fmla="*/ 102 w 282"/>
                      <a:gd name="T33" fmla="*/ 238 h 326"/>
                      <a:gd name="T34" fmla="*/ 85 w 282"/>
                      <a:gd name="T35" fmla="*/ 186 h 326"/>
                      <a:gd name="T36" fmla="*/ 53 w 282"/>
                      <a:gd name="T37" fmla="*/ 207 h 326"/>
                      <a:gd name="T38" fmla="*/ 18 w 282"/>
                      <a:gd name="T39" fmla="*/ 221 h 326"/>
                      <a:gd name="T40" fmla="*/ 4 w 282"/>
                      <a:gd name="T41" fmla="*/ 221 h 326"/>
                      <a:gd name="T42" fmla="*/ 0 w 282"/>
                      <a:gd name="T43" fmla="*/ 207 h 326"/>
                      <a:gd name="T44" fmla="*/ 7 w 282"/>
                      <a:gd name="T45" fmla="*/ 189 h 326"/>
                      <a:gd name="T46" fmla="*/ 60 w 282"/>
                      <a:gd name="T47" fmla="*/ 168 h 326"/>
                      <a:gd name="T48" fmla="*/ 81 w 282"/>
                      <a:gd name="T49" fmla="*/ 137 h 3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2"/>
                      <a:gd name="T76" fmla="*/ 0 h 326"/>
                      <a:gd name="T77" fmla="*/ 282 w 282"/>
                      <a:gd name="T78" fmla="*/ 326 h 3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2" h="326">
                        <a:moveTo>
                          <a:pt x="81" y="137"/>
                        </a:moveTo>
                        <a:lnTo>
                          <a:pt x="78" y="84"/>
                        </a:lnTo>
                        <a:lnTo>
                          <a:pt x="88" y="35"/>
                        </a:lnTo>
                        <a:lnTo>
                          <a:pt x="127" y="7"/>
                        </a:lnTo>
                        <a:lnTo>
                          <a:pt x="173" y="0"/>
                        </a:lnTo>
                        <a:lnTo>
                          <a:pt x="208" y="4"/>
                        </a:lnTo>
                        <a:lnTo>
                          <a:pt x="240" y="25"/>
                        </a:lnTo>
                        <a:lnTo>
                          <a:pt x="257" y="60"/>
                        </a:lnTo>
                        <a:lnTo>
                          <a:pt x="278" y="130"/>
                        </a:lnTo>
                        <a:lnTo>
                          <a:pt x="282" y="207"/>
                        </a:lnTo>
                        <a:lnTo>
                          <a:pt x="271" y="263"/>
                        </a:lnTo>
                        <a:lnTo>
                          <a:pt x="250" y="298"/>
                        </a:lnTo>
                        <a:lnTo>
                          <a:pt x="215" y="319"/>
                        </a:lnTo>
                        <a:lnTo>
                          <a:pt x="187" y="326"/>
                        </a:lnTo>
                        <a:lnTo>
                          <a:pt x="145" y="315"/>
                        </a:lnTo>
                        <a:lnTo>
                          <a:pt x="123" y="284"/>
                        </a:lnTo>
                        <a:lnTo>
                          <a:pt x="102" y="238"/>
                        </a:lnTo>
                        <a:lnTo>
                          <a:pt x="85" y="186"/>
                        </a:lnTo>
                        <a:lnTo>
                          <a:pt x="53" y="207"/>
                        </a:lnTo>
                        <a:lnTo>
                          <a:pt x="18" y="221"/>
                        </a:lnTo>
                        <a:lnTo>
                          <a:pt x="4" y="221"/>
                        </a:lnTo>
                        <a:lnTo>
                          <a:pt x="0" y="207"/>
                        </a:lnTo>
                        <a:lnTo>
                          <a:pt x="7" y="189"/>
                        </a:lnTo>
                        <a:lnTo>
                          <a:pt x="60" y="168"/>
                        </a:lnTo>
                        <a:lnTo>
                          <a:pt x="81" y="137"/>
                        </a:lnTo>
                        <a:close/>
                      </a:path>
                    </a:pathLst>
                  </a:custGeom>
                  <a:solidFill>
                    <a:schemeClr val="accent2"/>
                  </a:solidFill>
                  <a:ln w="9525">
                    <a:noFill/>
                    <a:round/>
                    <a:headEnd/>
                    <a:tailEnd/>
                  </a:ln>
                </p:spPr>
                <p:txBody>
                  <a:bodyPr>
                    <a:prstTxWarp prst="textNoShape">
                      <a:avLst/>
                    </a:prstTxWarp>
                  </a:bodyPr>
                  <a:lstStyle/>
                  <a:p>
                    <a:endParaRPr lang="en-US"/>
                  </a:p>
                </p:txBody>
              </p:sp>
              <p:grpSp>
                <p:nvGrpSpPr>
                  <p:cNvPr id="68630" name="Group 12"/>
                  <p:cNvGrpSpPr>
                    <a:grpSpLocks/>
                  </p:cNvGrpSpPr>
                  <p:nvPr/>
                </p:nvGrpSpPr>
                <p:grpSpPr bwMode="auto">
                  <a:xfrm flipH="1">
                    <a:off x="1212" y="1104"/>
                    <a:ext cx="277" cy="235"/>
                    <a:chOff x="1590" y="1104"/>
                    <a:chExt cx="277" cy="235"/>
                  </a:xfrm>
                </p:grpSpPr>
                <p:sp>
                  <p:nvSpPr>
                    <p:cNvPr id="68631" name="Freeform 13"/>
                    <p:cNvSpPr>
                      <a:spLocks/>
                    </p:cNvSpPr>
                    <p:nvPr/>
                  </p:nvSpPr>
                  <p:spPr bwMode="auto">
                    <a:xfrm>
                      <a:off x="1683" y="1257"/>
                      <a:ext cx="184" cy="82"/>
                    </a:xfrm>
                    <a:custGeom>
                      <a:avLst/>
                      <a:gdLst>
                        <a:gd name="T0" fmla="*/ 13 w 184"/>
                        <a:gd name="T1" fmla="*/ 82 h 82"/>
                        <a:gd name="T2" fmla="*/ 0 w 184"/>
                        <a:gd name="T3" fmla="*/ 71 h 82"/>
                        <a:gd name="T4" fmla="*/ 0 w 184"/>
                        <a:gd name="T5" fmla="*/ 45 h 82"/>
                        <a:gd name="T6" fmla="*/ 16 w 184"/>
                        <a:gd name="T7" fmla="*/ 17 h 82"/>
                        <a:gd name="T8" fmla="*/ 36 w 184"/>
                        <a:gd name="T9" fmla="*/ 9 h 82"/>
                        <a:gd name="T10" fmla="*/ 61 w 184"/>
                        <a:gd name="T11" fmla="*/ 22 h 82"/>
                        <a:gd name="T12" fmla="*/ 86 w 184"/>
                        <a:gd name="T13" fmla="*/ 19 h 82"/>
                        <a:gd name="T14" fmla="*/ 102 w 184"/>
                        <a:gd name="T15" fmla="*/ 0 h 82"/>
                        <a:gd name="T16" fmla="*/ 123 w 184"/>
                        <a:gd name="T17" fmla="*/ 2 h 82"/>
                        <a:gd name="T18" fmla="*/ 155 w 184"/>
                        <a:gd name="T19" fmla="*/ 15 h 82"/>
                        <a:gd name="T20" fmla="*/ 182 w 184"/>
                        <a:gd name="T21" fmla="*/ 13 h 82"/>
                        <a:gd name="T22" fmla="*/ 184 w 184"/>
                        <a:gd name="T23" fmla="*/ 32 h 82"/>
                        <a:gd name="T24" fmla="*/ 175 w 184"/>
                        <a:gd name="T25" fmla="*/ 45 h 82"/>
                        <a:gd name="T26" fmla="*/ 141 w 184"/>
                        <a:gd name="T27" fmla="*/ 43 h 82"/>
                        <a:gd name="T28" fmla="*/ 118 w 184"/>
                        <a:gd name="T29" fmla="*/ 39 h 82"/>
                        <a:gd name="T30" fmla="*/ 105 w 184"/>
                        <a:gd name="T31" fmla="*/ 48 h 82"/>
                        <a:gd name="T32" fmla="*/ 91 w 184"/>
                        <a:gd name="T33" fmla="*/ 67 h 82"/>
                        <a:gd name="T34" fmla="*/ 66 w 184"/>
                        <a:gd name="T35" fmla="*/ 62 h 82"/>
                        <a:gd name="T36" fmla="*/ 54 w 184"/>
                        <a:gd name="T37" fmla="*/ 56 h 82"/>
                        <a:gd name="T38" fmla="*/ 45 w 184"/>
                        <a:gd name="T39" fmla="*/ 63 h 82"/>
                        <a:gd name="T40" fmla="*/ 32 w 184"/>
                        <a:gd name="T41" fmla="*/ 76 h 82"/>
                        <a:gd name="T42" fmla="*/ 13 w 184"/>
                        <a:gd name="T43" fmla="*/ 82 h 8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4"/>
                        <a:gd name="T67" fmla="*/ 0 h 82"/>
                        <a:gd name="T68" fmla="*/ 184 w 184"/>
                        <a:gd name="T69" fmla="*/ 82 h 8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4" h="82">
                          <a:moveTo>
                            <a:pt x="13" y="82"/>
                          </a:moveTo>
                          <a:lnTo>
                            <a:pt x="0" y="71"/>
                          </a:lnTo>
                          <a:lnTo>
                            <a:pt x="0" y="45"/>
                          </a:lnTo>
                          <a:lnTo>
                            <a:pt x="16" y="17"/>
                          </a:lnTo>
                          <a:lnTo>
                            <a:pt x="36" y="9"/>
                          </a:lnTo>
                          <a:lnTo>
                            <a:pt x="61" y="22"/>
                          </a:lnTo>
                          <a:lnTo>
                            <a:pt x="86" y="19"/>
                          </a:lnTo>
                          <a:lnTo>
                            <a:pt x="102" y="0"/>
                          </a:lnTo>
                          <a:lnTo>
                            <a:pt x="123" y="2"/>
                          </a:lnTo>
                          <a:lnTo>
                            <a:pt x="155" y="15"/>
                          </a:lnTo>
                          <a:lnTo>
                            <a:pt x="182" y="13"/>
                          </a:lnTo>
                          <a:lnTo>
                            <a:pt x="184" y="32"/>
                          </a:lnTo>
                          <a:lnTo>
                            <a:pt x="175" y="45"/>
                          </a:lnTo>
                          <a:lnTo>
                            <a:pt x="141" y="43"/>
                          </a:lnTo>
                          <a:lnTo>
                            <a:pt x="118" y="39"/>
                          </a:lnTo>
                          <a:lnTo>
                            <a:pt x="105" y="48"/>
                          </a:lnTo>
                          <a:lnTo>
                            <a:pt x="91" y="67"/>
                          </a:lnTo>
                          <a:lnTo>
                            <a:pt x="66" y="62"/>
                          </a:lnTo>
                          <a:lnTo>
                            <a:pt x="54" y="56"/>
                          </a:lnTo>
                          <a:lnTo>
                            <a:pt x="45" y="63"/>
                          </a:lnTo>
                          <a:lnTo>
                            <a:pt x="32" y="76"/>
                          </a:lnTo>
                          <a:lnTo>
                            <a:pt x="13" y="82"/>
                          </a:lnTo>
                          <a:close/>
                        </a:path>
                      </a:pathLst>
                    </a:custGeom>
                    <a:solidFill>
                      <a:schemeClr val="accent2"/>
                    </a:solidFill>
                    <a:ln w="9525">
                      <a:noFill/>
                      <a:round/>
                      <a:headEnd/>
                      <a:tailEnd/>
                    </a:ln>
                  </p:spPr>
                  <p:txBody>
                    <a:bodyPr>
                      <a:prstTxWarp prst="textNoShape">
                        <a:avLst/>
                      </a:prstTxWarp>
                    </a:bodyPr>
                    <a:lstStyle/>
                    <a:p>
                      <a:endParaRPr lang="en-US"/>
                    </a:p>
                  </p:txBody>
                </p:sp>
                <p:sp>
                  <p:nvSpPr>
                    <p:cNvPr id="68632" name="Freeform 14"/>
                    <p:cNvSpPr>
                      <a:spLocks/>
                    </p:cNvSpPr>
                    <p:nvPr/>
                  </p:nvSpPr>
                  <p:spPr bwMode="auto">
                    <a:xfrm>
                      <a:off x="1654" y="1193"/>
                      <a:ext cx="178" cy="114"/>
                    </a:xfrm>
                    <a:custGeom>
                      <a:avLst/>
                      <a:gdLst>
                        <a:gd name="T0" fmla="*/ 23 w 178"/>
                        <a:gd name="T1" fmla="*/ 114 h 114"/>
                        <a:gd name="T2" fmla="*/ 11 w 178"/>
                        <a:gd name="T3" fmla="*/ 108 h 114"/>
                        <a:gd name="T4" fmla="*/ 0 w 178"/>
                        <a:gd name="T5" fmla="*/ 79 h 114"/>
                        <a:gd name="T6" fmla="*/ 11 w 178"/>
                        <a:gd name="T7" fmla="*/ 51 h 114"/>
                        <a:gd name="T8" fmla="*/ 27 w 178"/>
                        <a:gd name="T9" fmla="*/ 39 h 114"/>
                        <a:gd name="T10" fmla="*/ 56 w 178"/>
                        <a:gd name="T11" fmla="*/ 42 h 114"/>
                        <a:gd name="T12" fmla="*/ 76 w 178"/>
                        <a:gd name="T13" fmla="*/ 35 h 114"/>
                        <a:gd name="T14" fmla="*/ 90 w 178"/>
                        <a:gd name="T15" fmla="*/ 13 h 114"/>
                        <a:gd name="T16" fmla="*/ 111 w 178"/>
                        <a:gd name="T17" fmla="*/ 4 h 114"/>
                        <a:gd name="T18" fmla="*/ 146 w 178"/>
                        <a:gd name="T19" fmla="*/ 9 h 114"/>
                        <a:gd name="T20" fmla="*/ 171 w 178"/>
                        <a:gd name="T21" fmla="*/ 0 h 114"/>
                        <a:gd name="T22" fmla="*/ 178 w 178"/>
                        <a:gd name="T23" fmla="*/ 17 h 114"/>
                        <a:gd name="T24" fmla="*/ 171 w 178"/>
                        <a:gd name="T25" fmla="*/ 33 h 114"/>
                        <a:gd name="T26" fmla="*/ 140 w 178"/>
                        <a:gd name="T27" fmla="*/ 42 h 114"/>
                        <a:gd name="T28" fmla="*/ 120 w 178"/>
                        <a:gd name="T29" fmla="*/ 40 h 114"/>
                        <a:gd name="T30" fmla="*/ 108 w 178"/>
                        <a:gd name="T31" fmla="*/ 57 h 114"/>
                        <a:gd name="T32" fmla="*/ 97 w 178"/>
                        <a:gd name="T33" fmla="*/ 79 h 114"/>
                        <a:gd name="T34" fmla="*/ 72 w 178"/>
                        <a:gd name="T35" fmla="*/ 81 h 114"/>
                        <a:gd name="T36" fmla="*/ 59 w 178"/>
                        <a:gd name="T37" fmla="*/ 79 h 114"/>
                        <a:gd name="T38" fmla="*/ 47 w 178"/>
                        <a:gd name="T39" fmla="*/ 88 h 114"/>
                        <a:gd name="T40" fmla="*/ 41 w 178"/>
                        <a:gd name="T41" fmla="*/ 99 h 114"/>
                        <a:gd name="T42" fmla="*/ 23 w 178"/>
                        <a:gd name="T43" fmla="*/ 114 h 11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8"/>
                        <a:gd name="T67" fmla="*/ 0 h 114"/>
                        <a:gd name="T68" fmla="*/ 178 w 178"/>
                        <a:gd name="T69" fmla="*/ 114 h 11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8" h="114">
                          <a:moveTo>
                            <a:pt x="23" y="114"/>
                          </a:moveTo>
                          <a:lnTo>
                            <a:pt x="11" y="108"/>
                          </a:lnTo>
                          <a:lnTo>
                            <a:pt x="0" y="79"/>
                          </a:lnTo>
                          <a:lnTo>
                            <a:pt x="11" y="51"/>
                          </a:lnTo>
                          <a:lnTo>
                            <a:pt x="27" y="39"/>
                          </a:lnTo>
                          <a:lnTo>
                            <a:pt x="56" y="42"/>
                          </a:lnTo>
                          <a:lnTo>
                            <a:pt x="76" y="35"/>
                          </a:lnTo>
                          <a:lnTo>
                            <a:pt x="90" y="13"/>
                          </a:lnTo>
                          <a:lnTo>
                            <a:pt x="111" y="4"/>
                          </a:lnTo>
                          <a:lnTo>
                            <a:pt x="146" y="9"/>
                          </a:lnTo>
                          <a:lnTo>
                            <a:pt x="171" y="0"/>
                          </a:lnTo>
                          <a:lnTo>
                            <a:pt x="178" y="17"/>
                          </a:lnTo>
                          <a:lnTo>
                            <a:pt x="171" y="33"/>
                          </a:lnTo>
                          <a:lnTo>
                            <a:pt x="140" y="42"/>
                          </a:lnTo>
                          <a:lnTo>
                            <a:pt x="120" y="40"/>
                          </a:lnTo>
                          <a:lnTo>
                            <a:pt x="108" y="57"/>
                          </a:lnTo>
                          <a:lnTo>
                            <a:pt x="97" y="79"/>
                          </a:lnTo>
                          <a:lnTo>
                            <a:pt x="72" y="81"/>
                          </a:lnTo>
                          <a:lnTo>
                            <a:pt x="59" y="79"/>
                          </a:lnTo>
                          <a:lnTo>
                            <a:pt x="47" y="88"/>
                          </a:lnTo>
                          <a:lnTo>
                            <a:pt x="41" y="99"/>
                          </a:lnTo>
                          <a:lnTo>
                            <a:pt x="23" y="114"/>
                          </a:lnTo>
                          <a:close/>
                        </a:path>
                      </a:pathLst>
                    </a:custGeom>
                    <a:solidFill>
                      <a:schemeClr val="accent2"/>
                    </a:solidFill>
                    <a:ln w="9525">
                      <a:noFill/>
                      <a:round/>
                      <a:headEnd/>
                      <a:tailEnd/>
                    </a:ln>
                  </p:spPr>
                  <p:txBody>
                    <a:bodyPr>
                      <a:prstTxWarp prst="textNoShape">
                        <a:avLst/>
                      </a:prstTxWarp>
                    </a:bodyPr>
                    <a:lstStyle/>
                    <a:p>
                      <a:endParaRPr lang="en-US"/>
                    </a:p>
                  </p:txBody>
                </p:sp>
                <p:sp>
                  <p:nvSpPr>
                    <p:cNvPr id="68633" name="Freeform 15"/>
                    <p:cNvSpPr>
                      <a:spLocks/>
                    </p:cNvSpPr>
                    <p:nvPr/>
                  </p:nvSpPr>
                  <p:spPr bwMode="auto">
                    <a:xfrm>
                      <a:off x="1630" y="1154"/>
                      <a:ext cx="161" cy="138"/>
                    </a:xfrm>
                    <a:custGeom>
                      <a:avLst/>
                      <a:gdLst>
                        <a:gd name="T0" fmla="*/ 31 w 161"/>
                        <a:gd name="T1" fmla="*/ 138 h 138"/>
                        <a:gd name="T2" fmla="*/ 16 w 161"/>
                        <a:gd name="T3" fmla="*/ 133 h 138"/>
                        <a:gd name="T4" fmla="*/ 0 w 161"/>
                        <a:gd name="T5" fmla="*/ 109 h 138"/>
                        <a:gd name="T6" fmla="*/ 5 w 161"/>
                        <a:gd name="T7" fmla="*/ 78 h 138"/>
                        <a:gd name="T8" fmla="*/ 16 w 161"/>
                        <a:gd name="T9" fmla="*/ 65 h 138"/>
                        <a:gd name="T10" fmla="*/ 43 w 161"/>
                        <a:gd name="T11" fmla="*/ 62 h 138"/>
                        <a:gd name="T12" fmla="*/ 65 w 161"/>
                        <a:gd name="T13" fmla="*/ 51 h 138"/>
                        <a:gd name="T14" fmla="*/ 72 w 161"/>
                        <a:gd name="T15" fmla="*/ 25 h 138"/>
                        <a:gd name="T16" fmla="*/ 92 w 161"/>
                        <a:gd name="T17" fmla="*/ 15 h 138"/>
                        <a:gd name="T18" fmla="*/ 127 w 161"/>
                        <a:gd name="T19" fmla="*/ 13 h 138"/>
                        <a:gd name="T20" fmla="*/ 148 w 161"/>
                        <a:gd name="T21" fmla="*/ 0 h 138"/>
                        <a:gd name="T22" fmla="*/ 161 w 161"/>
                        <a:gd name="T23" fmla="*/ 13 h 138"/>
                        <a:gd name="T24" fmla="*/ 156 w 161"/>
                        <a:gd name="T25" fmla="*/ 25 h 138"/>
                        <a:gd name="T26" fmla="*/ 128 w 161"/>
                        <a:gd name="T27" fmla="*/ 44 h 138"/>
                        <a:gd name="T28" fmla="*/ 107 w 161"/>
                        <a:gd name="T29" fmla="*/ 49 h 138"/>
                        <a:gd name="T30" fmla="*/ 99 w 161"/>
                        <a:gd name="T31" fmla="*/ 65 h 138"/>
                        <a:gd name="T32" fmla="*/ 94 w 161"/>
                        <a:gd name="T33" fmla="*/ 91 h 138"/>
                        <a:gd name="T34" fmla="*/ 69 w 161"/>
                        <a:gd name="T35" fmla="*/ 98 h 138"/>
                        <a:gd name="T36" fmla="*/ 54 w 161"/>
                        <a:gd name="T37" fmla="*/ 94 h 138"/>
                        <a:gd name="T38" fmla="*/ 45 w 161"/>
                        <a:gd name="T39" fmla="*/ 105 h 138"/>
                        <a:gd name="T40" fmla="*/ 40 w 161"/>
                        <a:gd name="T41" fmla="*/ 123 h 138"/>
                        <a:gd name="T42" fmla="*/ 31 w 161"/>
                        <a:gd name="T43" fmla="*/ 138 h 13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1"/>
                        <a:gd name="T67" fmla="*/ 0 h 138"/>
                        <a:gd name="T68" fmla="*/ 161 w 161"/>
                        <a:gd name="T69" fmla="*/ 138 h 13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1" h="138">
                          <a:moveTo>
                            <a:pt x="31" y="138"/>
                          </a:moveTo>
                          <a:lnTo>
                            <a:pt x="16" y="133"/>
                          </a:lnTo>
                          <a:lnTo>
                            <a:pt x="0" y="109"/>
                          </a:lnTo>
                          <a:lnTo>
                            <a:pt x="5" y="78"/>
                          </a:lnTo>
                          <a:lnTo>
                            <a:pt x="16" y="65"/>
                          </a:lnTo>
                          <a:lnTo>
                            <a:pt x="43" y="62"/>
                          </a:lnTo>
                          <a:lnTo>
                            <a:pt x="65" y="51"/>
                          </a:lnTo>
                          <a:lnTo>
                            <a:pt x="72" y="25"/>
                          </a:lnTo>
                          <a:lnTo>
                            <a:pt x="92" y="15"/>
                          </a:lnTo>
                          <a:lnTo>
                            <a:pt x="127" y="13"/>
                          </a:lnTo>
                          <a:lnTo>
                            <a:pt x="148" y="0"/>
                          </a:lnTo>
                          <a:lnTo>
                            <a:pt x="161" y="13"/>
                          </a:lnTo>
                          <a:lnTo>
                            <a:pt x="156" y="25"/>
                          </a:lnTo>
                          <a:lnTo>
                            <a:pt x="128" y="44"/>
                          </a:lnTo>
                          <a:lnTo>
                            <a:pt x="107" y="49"/>
                          </a:lnTo>
                          <a:lnTo>
                            <a:pt x="99" y="65"/>
                          </a:lnTo>
                          <a:lnTo>
                            <a:pt x="94" y="91"/>
                          </a:lnTo>
                          <a:lnTo>
                            <a:pt x="69" y="98"/>
                          </a:lnTo>
                          <a:lnTo>
                            <a:pt x="54" y="94"/>
                          </a:lnTo>
                          <a:lnTo>
                            <a:pt x="45" y="105"/>
                          </a:lnTo>
                          <a:lnTo>
                            <a:pt x="40" y="123"/>
                          </a:lnTo>
                          <a:lnTo>
                            <a:pt x="31" y="138"/>
                          </a:lnTo>
                          <a:close/>
                        </a:path>
                      </a:pathLst>
                    </a:custGeom>
                    <a:solidFill>
                      <a:schemeClr val="accent2"/>
                    </a:solidFill>
                    <a:ln w="9525">
                      <a:noFill/>
                      <a:round/>
                      <a:headEnd/>
                      <a:tailEnd/>
                    </a:ln>
                  </p:spPr>
                  <p:txBody>
                    <a:bodyPr>
                      <a:prstTxWarp prst="textNoShape">
                        <a:avLst/>
                      </a:prstTxWarp>
                    </a:bodyPr>
                    <a:lstStyle/>
                    <a:p>
                      <a:endParaRPr lang="en-US"/>
                    </a:p>
                  </p:txBody>
                </p:sp>
                <p:sp>
                  <p:nvSpPr>
                    <p:cNvPr id="68634" name="Freeform 16"/>
                    <p:cNvSpPr>
                      <a:spLocks/>
                    </p:cNvSpPr>
                    <p:nvPr/>
                  </p:nvSpPr>
                  <p:spPr bwMode="auto">
                    <a:xfrm>
                      <a:off x="1590" y="1104"/>
                      <a:ext cx="123" cy="174"/>
                    </a:xfrm>
                    <a:custGeom>
                      <a:avLst/>
                      <a:gdLst>
                        <a:gd name="T0" fmla="*/ 48 w 123"/>
                        <a:gd name="T1" fmla="*/ 172 h 174"/>
                        <a:gd name="T2" fmla="*/ 31 w 123"/>
                        <a:gd name="T3" fmla="*/ 174 h 174"/>
                        <a:gd name="T4" fmla="*/ 9 w 123"/>
                        <a:gd name="T5" fmla="*/ 158 h 174"/>
                        <a:gd name="T6" fmla="*/ 0 w 123"/>
                        <a:gd name="T7" fmla="*/ 131 h 174"/>
                        <a:gd name="T8" fmla="*/ 4 w 123"/>
                        <a:gd name="T9" fmla="*/ 113 h 174"/>
                        <a:gd name="T10" fmla="*/ 29 w 123"/>
                        <a:gd name="T11" fmla="*/ 97 h 174"/>
                        <a:gd name="T12" fmla="*/ 46 w 123"/>
                        <a:gd name="T13" fmla="*/ 79 h 174"/>
                        <a:gd name="T14" fmla="*/ 46 w 123"/>
                        <a:gd name="T15" fmla="*/ 52 h 174"/>
                        <a:gd name="T16" fmla="*/ 59 w 123"/>
                        <a:gd name="T17" fmla="*/ 39 h 174"/>
                        <a:gd name="T18" fmla="*/ 90 w 123"/>
                        <a:gd name="T19" fmla="*/ 22 h 174"/>
                        <a:gd name="T20" fmla="*/ 106 w 123"/>
                        <a:gd name="T21" fmla="*/ 0 h 174"/>
                        <a:gd name="T22" fmla="*/ 121 w 123"/>
                        <a:gd name="T23" fmla="*/ 7 h 174"/>
                        <a:gd name="T24" fmla="*/ 123 w 123"/>
                        <a:gd name="T25" fmla="*/ 22 h 174"/>
                        <a:gd name="T26" fmla="*/ 105 w 123"/>
                        <a:gd name="T27" fmla="*/ 47 h 174"/>
                        <a:gd name="T28" fmla="*/ 84 w 123"/>
                        <a:gd name="T29" fmla="*/ 61 h 174"/>
                        <a:gd name="T30" fmla="*/ 86 w 123"/>
                        <a:gd name="T31" fmla="*/ 81 h 174"/>
                        <a:gd name="T32" fmla="*/ 90 w 123"/>
                        <a:gd name="T33" fmla="*/ 104 h 174"/>
                        <a:gd name="T34" fmla="*/ 68 w 123"/>
                        <a:gd name="T35" fmla="*/ 118 h 174"/>
                        <a:gd name="T36" fmla="*/ 59 w 123"/>
                        <a:gd name="T37" fmla="*/ 124 h 174"/>
                        <a:gd name="T38" fmla="*/ 51 w 123"/>
                        <a:gd name="T39" fmla="*/ 138 h 174"/>
                        <a:gd name="T40" fmla="*/ 50 w 123"/>
                        <a:gd name="T41" fmla="*/ 152 h 174"/>
                        <a:gd name="T42" fmla="*/ 48 w 123"/>
                        <a:gd name="T43" fmla="*/ 172 h 17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3"/>
                        <a:gd name="T67" fmla="*/ 0 h 174"/>
                        <a:gd name="T68" fmla="*/ 123 w 123"/>
                        <a:gd name="T69" fmla="*/ 174 h 17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3" h="174">
                          <a:moveTo>
                            <a:pt x="48" y="172"/>
                          </a:moveTo>
                          <a:lnTo>
                            <a:pt x="31" y="174"/>
                          </a:lnTo>
                          <a:lnTo>
                            <a:pt x="9" y="158"/>
                          </a:lnTo>
                          <a:lnTo>
                            <a:pt x="0" y="131"/>
                          </a:lnTo>
                          <a:lnTo>
                            <a:pt x="4" y="113"/>
                          </a:lnTo>
                          <a:lnTo>
                            <a:pt x="29" y="97"/>
                          </a:lnTo>
                          <a:lnTo>
                            <a:pt x="46" y="79"/>
                          </a:lnTo>
                          <a:lnTo>
                            <a:pt x="46" y="52"/>
                          </a:lnTo>
                          <a:lnTo>
                            <a:pt x="59" y="39"/>
                          </a:lnTo>
                          <a:lnTo>
                            <a:pt x="90" y="22"/>
                          </a:lnTo>
                          <a:lnTo>
                            <a:pt x="106" y="0"/>
                          </a:lnTo>
                          <a:lnTo>
                            <a:pt x="121" y="7"/>
                          </a:lnTo>
                          <a:lnTo>
                            <a:pt x="123" y="22"/>
                          </a:lnTo>
                          <a:lnTo>
                            <a:pt x="105" y="47"/>
                          </a:lnTo>
                          <a:lnTo>
                            <a:pt x="84" y="61"/>
                          </a:lnTo>
                          <a:lnTo>
                            <a:pt x="86" y="81"/>
                          </a:lnTo>
                          <a:lnTo>
                            <a:pt x="90" y="104"/>
                          </a:lnTo>
                          <a:lnTo>
                            <a:pt x="68" y="118"/>
                          </a:lnTo>
                          <a:lnTo>
                            <a:pt x="59" y="124"/>
                          </a:lnTo>
                          <a:lnTo>
                            <a:pt x="51" y="138"/>
                          </a:lnTo>
                          <a:lnTo>
                            <a:pt x="50" y="152"/>
                          </a:lnTo>
                          <a:lnTo>
                            <a:pt x="48" y="172"/>
                          </a:lnTo>
                          <a:close/>
                        </a:path>
                      </a:pathLst>
                    </a:custGeom>
                    <a:solidFill>
                      <a:schemeClr val="accent2"/>
                    </a:solidFill>
                    <a:ln w="9525">
                      <a:noFill/>
                      <a:round/>
                      <a:headEnd/>
                      <a:tailEnd/>
                    </a:ln>
                  </p:spPr>
                  <p:txBody>
                    <a:bodyPr>
                      <a:prstTxWarp prst="textNoShape">
                        <a:avLst/>
                      </a:prstTxWarp>
                    </a:bodyPr>
                    <a:lstStyle/>
                    <a:p>
                      <a:endParaRPr lang="en-US"/>
                    </a:p>
                  </p:txBody>
                </p:sp>
              </p:grpSp>
            </p:grpSp>
            <p:grpSp>
              <p:nvGrpSpPr>
                <p:cNvPr id="68618" name="Group 17"/>
                <p:cNvGrpSpPr>
                  <a:grpSpLocks/>
                </p:cNvGrpSpPr>
                <p:nvPr/>
              </p:nvGrpSpPr>
              <p:grpSpPr bwMode="auto">
                <a:xfrm rot="4286940" flipH="1">
                  <a:off x="1038" y="766"/>
                  <a:ext cx="141" cy="50"/>
                  <a:chOff x="4032" y="2817"/>
                  <a:chExt cx="417" cy="635"/>
                </a:xfrm>
              </p:grpSpPr>
              <p:sp>
                <p:nvSpPr>
                  <p:cNvPr id="68622" name="Oval 18"/>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68623" name="Oval 19"/>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nvGrpSpPr>
                <p:cNvPr id="68619" name="Group 20"/>
                <p:cNvGrpSpPr>
                  <a:grpSpLocks/>
                </p:cNvGrpSpPr>
                <p:nvPr/>
              </p:nvGrpSpPr>
              <p:grpSpPr bwMode="auto">
                <a:xfrm rot="4286940" flipH="1">
                  <a:off x="962" y="766"/>
                  <a:ext cx="141" cy="50"/>
                  <a:chOff x="4032" y="2817"/>
                  <a:chExt cx="417" cy="635"/>
                </a:xfrm>
              </p:grpSpPr>
              <p:sp>
                <p:nvSpPr>
                  <p:cNvPr id="68620" name="Oval 21"/>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68621" name="Oval 22"/>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sp>
            <p:nvSpPr>
              <p:cNvPr id="68616" name="Oval 23"/>
              <p:cNvSpPr>
                <a:spLocks noChangeArrowheads="1"/>
              </p:cNvSpPr>
              <p:nvPr/>
            </p:nvSpPr>
            <p:spPr bwMode="auto">
              <a:xfrm>
                <a:off x="1098" y="1008"/>
                <a:ext cx="198" cy="74"/>
              </a:xfrm>
              <a:prstGeom prst="ellipse">
                <a:avLst/>
              </a:prstGeom>
              <a:solidFill>
                <a:schemeClr val="bg1"/>
              </a:solidFill>
              <a:ln w="12700" cap="sq">
                <a:noFill/>
                <a:round/>
                <a:headEnd type="none" w="sm" len="sm"/>
                <a:tailEnd type="none" w="sm" len="sm"/>
              </a:ln>
            </p:spPr>
            <p:txBody>
              <a:bodyPr lIns="274320" rIns="274320" anchor="ctr">
                <a:prstTxWarp prst="textNoShape">
                  <a:avLst/>
                </a:prstTxWarp>
              </a:bodyPr>
              <a:lstStyle/>
              <a:p>
                <a:pPr algn="ctr">
                  <a:spcBef>
                    <a:spcPct val="0"/>
                  </a:spcBef>
                </a:pPr>
                <a:endParaRPr lang="en-US" sz="2400"/>
              </a:p>
            </p:txBody>
          </p:sp>
        </p:grpSp>
        <p:sp>
          <p:nvSpPr>
            <p:cNvPr id="68613" name="Freeform 24"/>
            <p:cNvSpPr>
              <a:spLocks noChangeAspect="1"/>
            </p:cNvSpPr>
            <p:nvPr/>
          </p:nvSpPr>
          <p:spPr bwMode="auto">
            <a:xfrm>
              <a:off x="1153" y="2448"/>
              <a:ext cx="446" cy="375"/>
            </a:xfrm>
            <a:custGeom>
              <a:avLst/>
              <a:gdLst>
                <a:gd name="T0" fmla="*/ 194 w 446"/>
                <a:gd name="T1" fmla="*/ 93 h 375"/>
                <a:gd name="T2" fmla="*/ 183 w 446"/>
                <a:gd name="T3" fmla="*/ 57 h 375"/>
                <a:gd name="T4" fmla="*/ 164 w 446"/>
                <a:gd name="T5" fmla="*/ 22 h 375"/>
                <a:gd name="T6" fmla="*/ 131 w 446"/>
                <a:gd name="T7" fmla="*/ 0 h 375"/>
                <a:gd name="T8" fmla="*/ 93 w 446"/>
                <a:gd name="T9" fmla="*/ 0 h 375"/>
                <a:gd name="T10" fmla="*/ 54 w 446"/>
                <a:gd name="T11" fmla="*/ 13 h 375"/>
                <a:gd name="T12" fmla="*/ 2 w 446"/>
                <a:gd name="T13" fmla="*/ 57 h 375"/>
                <a:gd name="T14" fmla="*/ 0 w 446"/>
                <a:gd name="T15" fmla="*/ 79 h 375"/>
                <a:gd name="T16" fmla="*/ 16 w 446"/>
                <a:gd name="T17" fmla="*/ 115 h 375"/>
                <a:gd name="T18" fmla="*/ 68 w 446"/>
                <a:gd name="T19" fmla="*/ 159 h 375"/>
                <a:gd name="T20" fmla="*/ 68 w 446"/>
                <a:gd name="T21" fmla="*/ 177 h 375"/>
                <a:gd name="T22" fmla="*/ 46 w 446"/>
                <a:gd name="T23" fmla="*/ 203 h 375"/>
                <a:gd name="T24" fmla="*/ 49 w 446"/>
                <a:gd name="T25" fmla="*/ 225 h 375"/>
                <a:gd name="T26" fmla="*/ 63 w 446"/>
                <a:gd name="T27" fmla="*/ 234 h 375"/>
                <a:gd name="T28" fmla="*/ 80 w 446"/>
                <a:gd name="T29" fmla="*/ 243 h 375"/>
                <a:gd name="T30" fmla="*/ 80 w 446"/>
                <a:gd name="T31" fmla="*/ 265 h 375"/>
                <a:gd name="T32" fmla="*/ 52 w 446"/>
                <a:gd name="T33" fmla="*/ 305 h 375"/>
                <a:gd name="T34" fmla="*/ 54 w 446"/>
                <a:gd name="T35" fmla="*/ 322 h 375"/>
                <a:gd name="T36" fmla="*/ 82 w 446"/>
                <a:gd name="T37" fmla="*/ 344 h 375"/>
                <a:gd name="T38" fmla="*/ 123 w 446"/>
                <a:gd name="T39" fmla="*/ 327 h 375"/>
                <a:gd name="T40" fmla="*/ 142 w 446"/>
                <a:gd name="T41" fmla="*/ 331 h 375"/>
                <a:gd name="T42" fmla="*/ 189 w 446"/>
                <a:gd name="T43" fmla="*/ 340 h 375"/>
                <a:gd name="T44" fmla="*/ 232 w 446"/>
                <a:gd name="T45" fmla="*/ 366 h 375"/>
                <a:gd name="T46" fmla="*/ 259 w 446"/>
                <a:gd name="T47" fmla="*/ 375 h 375"/>
                <a:gd name="T48" fmla="*/ 355 w 446"/>
                <a:gd name="T49" fmla="*/ 356 h 375"/>
                <a:gd name="T50" fmla="*/ 446 w 446"/>
                <a:gd name="T51" fmla="*/ 273 h 375"/>
                <a:gd name="T52" fmla="*/ 408 w 446"/>
                <a:gd name="T53" fmla="*/ 349 h 375"/>
                <a:gd name="T54" fmla="*/ 325 w 446"/>
                <a:gd name="T55" fmla="*/ 364 h 375"/>
                <a:gd name="T56" fmla="*/ 431 w 446"/>
                <a:gd name="T57" fmla="*/ 303 h 375"/>
                <a:gd name="T58" fmla="*/ 393 w 446"/>
                <a:gd name="T59" fmla="*/ 273 h 375"/>
                <a:gd name="T60" fmla="*/ 281 w 446"/>
                <a:gd name="T61" fmla="*/ 260 h 375"/>
                <a:gd name="T62" fmla="*/ 197 w 446"/>
                <a:gd name="T63" fmla="*/ 247 h 375"/>
                <a:gd name="T64" fmla="*/ 153 w 446"/>
                <a:gd name="T65" fmla="*/ 238 h 375"/>
                <a:gd name="T66" fmla="*/ 161 w 446"/>
                <a:gd name="T67" fmla="*/ 221 h 375"/>
                <a:gd name="T68" fmla="*/ 186 w 446"/>
                <a:gd name="T69" fmla="*/ 199 h 375"/>
                <a:gd name="T70" fmla="*/ 180 w 446"/>
                <a:gd name="T71" fmla="*/ 172 h 375"/>
                <a:gd name="T72" fmla="*/ 156 w 446"/>
                <a:gd name="T73" fmla="*/ 146 h 375"/>
                <a:gd name="T74" fmla="*/ 156 w 446"/>
                <a:gd name="T75" fmla="*/ 124 h 375"/>
                <a:gd name="T76" fmla="*/ 169 w 446"/>
                <a:gd name="T77" fmla="*/ 75 h 375"/>
                <a:gd name="T78" fmla="*/ 147 w 446"/>
                <a:gd name="T79" fmla="*/ 167 h 37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46"/>
                <a:gd name="T121" fmla="*/ 0 h 375"/>
                <a:gd name="T122" fmla="*/ 446 w 446"/>
                <a:gd name="T123" fmla="*/ 375 h 37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46" h="375">
                  <a:moveTo>
                    <a:pt x="194" y="93"/>
                  </a:moveTo>
                  <a:lnTo>
                    <a:pt x="183" y="57"/>
                  </a:lnTo>
                  <a:lnTo>
                    <a:pt x="164" y="22"/>
                  </a:lnTo>
                  <a:lnTo>
                    <a:pt x="131" y="0"/>
                  </a:lnTo>
                  <a:lnTo>
                    <a:pt x="93" y="0"/>
                  </a:lnTo>
                  <a:lnTo>
                    <a:pt x="54" y="13"/>
                  </a:lnTo>
                  <a:lnTo>
                    <a:pt x="2" y="57"/>
                  </a:lnTo>
                  <a:lnTo>
                    <a:pt x="0" y="79"/>
                  </a:lnTo>
                  <a:lnTo>
                    <a:pt x="16" y="115"/>
                  </a:lnTo>
                  <a:lnTo>
                    <a:pt x="68" y="159"/>
                  </a:lnTo>
                  <a:lnTo>
                    <a:pt x="68" y="177"/>
                  </a:lnTo>
                  <a:lnTo>
                    <a:pt x="46" y="203"/>
                  </a:lnTo>
                  <a:lnTo>
                    <a:pt x="49" y="225"/>
                  </a:lnTo>
                  <a:lnTo>
                    <a:pt x="63" y="234"/>
                  </a:lnTo>
                  <a:lnTo>
                    <a:pt x="80" y="243"/>
                  </a:lnTo>
                  <a:lnTo>
                    <a:pt x="80" y="265"/>
                  </a:lnTo>
                  <a:lnTo>
                    <a:pt x="52" y="305"/>
                  </a:lnTo>
                  <a:lnTo>
                    <a:pt x="54" y="322"/>
                  </a:lnTo>
                  <a:lnTo>
                    <a:pt x="82" y="344"/>
                  </a:lnTo>
                  <a:lnTo>
                    <a:pt x="123" y="327"/>
                  </a:lnTo>
                  <a:lnTo>
                    <a:pt x="142" y="331"/>
                  </a:lnTo>
                  <a:lnTo>
                    <a:pt x="189" y="340"/>
                  </a:lnTo>
                  <a:lnTo>
                    <a:pt x="232" y="366"/>
                  </a:lnTo>
                  <a:lnTo>
                    <a:pt x="259" y="375"/>
                  </a:lnTo>
                  <a:lnTo>
                    <a:pt x="355" y="356"/>
                  </a:lnTo>
                  <a:lnTo>
                    <a:pt x="446" y="273"/>
                  </a:lnTo>
                  <a:lnTo>
                    <a:pt x="408" y="349"/>
                  </a:lnTo>
                  <a:lnTo>
                    <a:pt x="325" y="364"/>
                  </a:lnTo>
                  <a:lnTo>
                    <a:pt x="431" y="303"/>
                  </a:lnTo>
                  <a:lnTo>
                    <a:pt x="393" y="273"/>
                  </a:lnTo>
                  <a:lnTo>
                    <a:pt x="281" y="260"/>
                  </a:lnTo>
                  <a:lnTo>
                    <a:pt x="197" y="247"/>
                  </a:lnTo>
                  <a:lnTo>
                    <a:pt x="153" y="238"/>
                  </a:lnTo>
                  <a:lnTo>
                    <a:pt x="161" y="221"/>
                  </a:lnTo>
                  <a:lnTo>
                    <a:pt x="186" y="199"/>
                  </a:lnTo>
                  <a:lnTo>
                    <a:pt x="180" y="172"/>
                  </a:lnTo>
                  <a:lnTo>
                    <a:pt x="156" y="146"/>
                  </a:lnTo>
                  <a:lnTo>
                    <a:pt x="156" y="124"/>
                  </a:lnTo>
                  <a:lnTo>
                    <a:pt x="169" y="75"/>
                  </a:lnTo>
                  <a:lnTo>
                    <a:pt x="147" y="167"/>
                  </a:lnTo>
                </a:path>
              </a:pathLst>
            </a:custGeom>
            <a:solidFill>
              <a:schemeClr val="accent1"/>
            </a:solidFill>
            <a:ln w="9525">
              <a:noFill/>
              <a:round/>
              <a:headEnd/>
              <a:tailEnd/>
            </a:ln>
          </p:spPr>
          <p:txBody>
            <a:bodyPr>
              <a:prstTxWarp prst="textNoShape">
                <a:avLst/>
              </a:prstTxWarp>
            </a:bodyPr>
            <a:lstStyle/>
            <a:p>
              <a:endParaRPr lang="en-US"/>
            </a:p>
          </p:txBody>
        </p:sp>
        <p:sp>
          <p:nvSpPr>
            <p:cNvPr id="68614" name="Freeform 25"/>
            <p:cNvSpPr>
              <a:spLocks/>
            </p:cNvSpPr>
            <p:nvPr/>
          </p:nvSpPr>
          <p:spPr bwMode="auto">
            <a:xfrm>
              <a:off x="1440" y="2304"/>
              <a:ext cx="470" cy="320"/>
            </a:xfrm>
            <a:custGeom>
              <a:avLst/>
              <a:gdLst>
                <a:gd name="T0" fmla="*/ 88 w 470"/>
                <a:gd name="T1" fmla="*/ 0 h 320"/>
                <a:gd name="T2" fmla="*/ 48 w 470"/>
                <a:gd name="T3" fmla="*/ 9 h 320"/>
                <a:gd name="T4" fmla="*/ 13 w 470"/>
                <a:gd name="T5" fmla="*/ 77 h 320"/>
                <a:gd name="T6" fmla="*/ 0 w 470"/>
                <a:gd name="T7" fmla="*/ 133 h 320"/>
                <a:gd name="T8" fmla="*/ 8 w 470"/>
                <a:gd name="T9" fmla="*/ 133 h 320"/>
                <a:gd name="T10" fmla="*/ 19 w 470"/>
                <a:gd name="T11" fmla="*/ 124 h 320"/>
                <a:gd name="T12" fmla="*/ 31 w 470"/>
                <a:gd name="T13" fmla="*/ 133 h 320"/>
                <a:gd name="T14" fmla="*/ 25 w 470"/>
                <a:gd name="T15" fmla="*/ 152 h 320"/>
                <a:gd name="T16" fmla="*/ 17 w 470"/>
                <a:gd name="T17" fmla="*/ 181 h 320"/>
                <a:gd name="T18" fmla="*/ 23 w 470"/>
                <a:gd name="T19" fmla="*/ 206 h 320"/>
                <a:gd name="T20" fmla="*/ 35 w 470"/>
                <a:gd name="T21" fmla="*/ 200 h 320"/>
                <a:gd name="T22" fmla="*/ 40 w 470"/>
                <a:gd name="T23" fmla="*/ 220 h 320"/>
                <a:gd name="T24" fmla="*/ 35 w 470"/>
                <a:gd name="T25" fmla="*/ 253 h 320"/>
                <a:gd name="T26" fmla="*/ 40 w 470"/>
                <a:gd name="T27" fmla="*/ 301 h 320"/>
                <a:gd name="T28" fmla="*/ 48 w 470"/>
                <a:gd name="T29" fmla="*/ 320 h 320"/>
                <a:gd name="T30" fmla="*/ 65 w 470"/>
                <a:gd name="T31" fmla="*/ 320 h 320"/>
                <a:gd name="T32" fmla="*/ 88 w 470"/>
                <a:gd name="T33" fmla="*/ 306 h 320"/>
                <a:gd name="T34" fmla="*/ 103 w 470"/>
                <a:gd name="T35" fmla="*/ 301 h 320"/>
                <a:gd name="T36" fmla="*/ 111 w 470"/>
                <a:gd name="T37" fmla="*/ 291 h 320"/>
                <a:gd name="T38" fmla="*/ 132 w 470"/>
                <a:gd name="T39" fmla="*/ 282 h 320"/>
                <a:gd name="T40" fmla="*/ 178 w 470"/>
                <a:gd name="T41" fmla="*/ 291 h 320"/>
                <a:gd name="T42" fmla="*/ 195 w 470"/>
                <a:gd name="T43" fmla="*/ 301 h 320"/>
                <a:gd name="T44" fmla="*/ 204 w 470"/>
                <a:gd name="T45" fmla="*/ 277 h 320"/>
                <a:gd name="T46" fmla="*/ 394 w 470"/>
                <a:gd name="T47" fmla="*/ 264 h 320"/>
                <a:gd name="T48" fmla="*/ 470 w 470"/>
                <a:gd name="T49" fmla="*/ 219 h 320"/>
                <a:gd name="T50" fmla="*/ 341 w 470"/>
                <a:gd name="T51" fmla="*/ 205 h 320"/>
                <a:gd name="T52" fmla="*/ 265 w 470"/>
                <a:gd name="T53" fmla="*/ 205 h 320"/>
                <a:gd name="T54" fmla="*/ 197 w 470"/>
                <a:gd name="T55" fmla="*/ 205 h 320"/>
                <a:gd name="T56" fmla="*/ 181 w 470"/>
                <a:gd name="T57" fmla="*/ 177 h 320"/>
                <a:gd name="T58" fmla="*/ 135 w 470"/>
                <a:gd name="T59" fmla="*/ 177 h 320"/>
                <a:gd name="T60" fmla="*/ 120 w 470"/>
                <a:gd name="T61" fmla="*/ 172 h 320"/>
                <a:gd name="T62" fmla="*/ 101 w 470"/>
                <a:gd name="T63" fmla="*/ 162 h 320"/>
                <a:gd name="T64" fmla="*/ 94 w 470"/>
                <a:gd name="T65" fmla="*/ 143 h 320"/>
                <a:gd name="T66" fmla="*/ 97 w 470"/>
                <a:gd name="T67" fmla="*/ 124 h 320"/>
                <a:gd name="T68" fmla="*/ 93 w 470"/>
                <a:gd name="T69" fmla="*/ 106 h 320"/>
                <a:gd name="T70" fmla="*/ 84 w 470"/>
                <a:gd name="T71" fmla="*/ 91 h 320"/>
                <a:gd name="T72" fmla="*/ 90 w 470"/>
                <a:gd name="T73" fmla="*/ 67 h 320"/>
                <a:gd name="T74" fmla="*/ 107 w 470"/>
                <a:gd name="T75" fmla="*/ 52 h 320"/>
                <a:gd name="T76" fmla="*/ 105 w 470"/>
                <a:gd name="T77" fmla="*/ 29 h 320"/>
                <a:gd name="T78" fmla="*/ 88 w 470"/>
                <a:gd name="T79" fmla="*/ 0 h 32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70"/>
                <a:gd name="T121" fmla="*/ 0 h 320"/>
                <a:gd name="T122" fmla="*/ 470 w 470"/>
                <a:gd name="T123" fmla="*/ 320 h 32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70" h="320">
                  <a:moveTo>
                    <a:pt x="88" y="0"/>
                  </a:moveTo>
                  <a:lnTo>
                    <a:pt x="48" y="9"/>
                  </a:lnTo>
                  <a:lnTo>
                    <a:pt x="13" y="77"/>
                  </a:lnTo>
                  <a:lnTo>
                    <a:pt x="0" y="133"/>
                  </a:lnTo>
                  <a:lnTo>
                    <a:pt x="8" y="133"/>
                  </a:lnTo>
                  <a:lnTo>
                    <a:pt x="19" y="124"/>
                  </a:lnTo>
                  <a:lnTo>
                    <a:pt x="31" y="133"/>
                  </a:lnTo>
                  <a:lnTo>
                    <a:pt x="25" y="152"/>
                  </a:lnTo>
                  <a:lnTo>
                    <a:pt x="17" y="181"/>
                  </a:lnTo>
                  <a:lnTo>
                    <a:pt x="23" y="206"/>
                  </a:lnTo>
                  <a:lnTo>
                    <a:pt x="35" y="200"/>
                  </a:lnTo>
                  <a:lnTo>
                    <a:pt x="40" y="220"/>
                  </a:lnTo>
                  <a:lnTo>
                    <a:pt x="35" y="253"/>
                  </a:lnTo>
                  <a:lnTo>
                    <a:pt x="40" y="301"/>
                  </a:lnTo>
                  <a:lnTo>
                    <a:pt x="48" y="320"/>
                  </a:lnTo>
                  <a:lnTo>
                    <a:pt x="65" y="320"/>
                  </a:lnTo>
                  <a:lnTo>
                    <a:pt x="88" y="306"/>
                  </a:lnTo>
                  <a:lnTo>
                    <a:pt x="103" y="301"/>
                  </a:lnTo>
                  <a:lnTo>
                    <a:pt x="111" y="291"/>
                  </a:lnTo>
                  <a:lnTo>
                    <a:pt x="132" y="282"/>
                  </a:lnTo>
                  <a:lnTo>
                    <a:pt x="178" y="291"/>
                  </a:lnTo>
                  <a:lnTo>
                    <a:pt x="195" y="301"/>
                  </a:lnTo>
                  <a:lnTo>
                    <a:pt x="204" y="277"/>
                  </a:lnTo>
                  <a:lnTo>
                    <a:pt x="394" y="264"/>
                  </a:lnTo>
                  <a:lnTo>
                    <a:pt x="470" y="219"/>
                  </a:lnTo>
                  <a:lnTo>
                    <a:pt x="341" y="205"/>
                  </a:lnTo>
                  <a:lnTo>
                    <a:pt x="265" y="205"/>
                  </a:lnTo>
                  <a:lnTo>
                    <a:pt x="197" y="205"/>
                  </a:lnTo>
                  <a:lnTo>
                    <a:pt x="181" y="177"/>
                  </a:lnTo>
                  <a:lnTo>
                    <a:pt x="135" y="177"/>
                  </a:lnTo>
                  <a:lnTo>
                    <a:pt x="120" y="172"/>
                  </a:lnTo>
                  <a:lnTo>
                    <a:pt x="101" y="162"/>
                  </a:lnTo>
                  <a:lnTo>
                    <a:pt x="94" y="143"/>
                  </a:lnTo>
                  <a:lnTo>
                    <a:pt x="97" y="124"/>
                  </a:lnTo>
                  <a:lnTo>
                    <a:pt x="93" y="106"/>
                  </a:lnTo>
                  <a:lnTo>
                    <a:pt x="84" y="91"/>
                  </a:lnTo>
                  <a:lnTo>
                    <a:pt x="90" y="67"/>
                  </a:lnTo>
                  <a:lnTo>
                    <a:pt x="107" y="52"/>
                  </a:lnTo>
                  <a:lnTo>
                    <a:pt x="105" y="29"/>
                  </a:lnTo>
                  <a:lnTo>
                    <a:pt x="88" y="0"/>
                  </a:lnTo>
                  <a:close/>
                </a:path>
              </a:pathLst>
            </a:custGeom>
            <a:solidFill>
              <a:schemeClr val="accent1"/>
            </a:solidFill>
            <a:ln w="9525">
              <a:noFill/>
              <a:round/>
              <a:headEnd/>
              <a:tailEnd/>
            </a:ln>
          </p:spPr>
          <p:txBody>
            <a:bodyPr>
              <a:prstTxWarp prst="textNoShape">
                <a:avLst/>
              </a:prstTxWarp>
            </a:bodyPr>
            <a:lstStyle/>
            <a:p>
              <a:endParaRPr lang="en-US"/>
            </a:p>
          </p:txBody>
        </p:sp>
      </p:grpSp>
      <p:sp>
        <p:nvSpPr>
          <p:cNvPr id="68611" name="AutoShape 26"/>
          <p:cNvSpPr>
            <a:spLocks noChangeArrowheads="1"/>
          </p:cNvSpPr>
          <p:nvPr/>
        </p:nvSpPr>
        <p:spPr bwMode="auto">
          <a:xfrm>
            <a:off x="2436813" y="762000"/>
            <a:ext cx="6478587" cy="4400550"/>
          </a:xfrm>
          <a:prstGeom prst="wedgeRoundRectCallout">
            <a:avLst>
              <a:gd name="adj1" fmla="val -57157"/>
              <a:gd name="adj2" fmla="val -3426"/>
              <a:gd name="adj3" fmla="val 16667"/>
            </a:avLst>
          </a:prstGeom>
          <a:noFill/>
          <a:ln w="76200" cap="sq">
            <a:solidFill>
              <a:schemeClr val="tx1"/>
            </a:solidFill>
            <a:miter lim="800000"/>
            <a:headEnd type="none" w="sm" len="sm"/>
            <a:tailEnd type="none" w="sm" len="sm"/>
          </a:ln>
        </p:spPr>
        <p:txBody>
          <a:bodyPr lIns="274320" rIns="274320" anchor="ctr">
            <a:prstTxWarp prst="textNoShape">
              <a:avLst/>
            </a:prstTxWarp>
          </a:bodyPr>
          <a:lstStyle/>
          <a:p>
            <a:pPr algn="ctr">
              <a:spcBef>
                <a:spcPct val="0"/>
              </a:spcBef>
            </a:pPr>
            <a:r>
              <a:rPr lang="en-US" sz="3600"/>
              <a:t>Can you make a circuit (based on a graph) that takes as input a node coloring, and checks if it is a valid 3-coloring?</a:t>
            </a:r>
          </a:p>
        </p:txBody>
      </p:sp>
    </p:spTree>
  </p:cSld>
  <p:clrMapOvr>
    <a:masterClrMapping/>
  </p:clrMapOvr>
  <p:transition spd="med">
    <p:fade thruBlk="1"/>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AutoShape 57"/>
          <p:cNvSpPr>
            <a:spLocks noChangeArrowheads="1"/>
          </p:cNvSpPr>
          <p:nvPr/>
        </p:nvSpPr>
        <p:spPr bwMode="auto">
          <a:xfrm rot="5400000" flipV="1">
            <a:off x="1194594" y="2178844"/>
            <a:ext cx="730250" cy="668338"/>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0659" name="AutoShape 53"/>
          <p:cNvSpPr>
            <a:spLocks noChangeArrowheads="1"/>
          </p:cNvSpPr>
          <p:nvPr/>
        </p:nvSpPr>
        <p:spPr bwMode="auto">
          <a:xfrm flipV="1">
            <a:off x="7116763" y="3227388"/>
            <a:ext cx="457200" cy="450850"/>
          </a:xfrm>
          <a:prstGeom prst="triangle">
            <a:avLst>
              <a:gd name="adj" fmla="val 50000"/>
            </a:avLst>
          </a:prstGeom>
          <a:noFill/>
          <a:ln w="38100" cap="sq">
            <a:solidFill>
              <a:schemeClr val="tx1"/>
            </a:solidFill>
            <a:miter lim="800000"/>
            <a:headEnd/>
            <a:tailEnd/>
          </a:ln>
        </p:spPr>
        <p:txBody>
          <a:bodyPr wrap="none" lIns="274320" rIns="274320" anchor="ctr">
            <a:prstTxWarp prst="textNoShape">
              <a:avLst/>
            </a:prstTxWarp>
            <a:spAutoFit/>
          </a:bodyPr>
          <a:lstStyle/>
          <a:p>
            <a:endParaRPr lang="en-US"/>
          </a:p>
        </p:txBody>
      </p:sp>
      <p:sp>
        <p:nvSpPr>
          <p:cNvPr id="70660" name="Oval 67"/>
          <p:cNvSpPr>
            <a:spLocks noChangeArrowheads="1"/>
          </p:cNvSpPr>
          <p:nvPr/>
        </p:nvSpPr>
        <p:spPr bwMode="auto">
          <a:xfrm>
            <a:off x="7269163" y="3694113"/>
            <a:ext cx="152400" cy="152400"/>
          </a:xfrm>
          <a:prstGeom prst="ellips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0661" name="TextBox 4"/>
          <p:cNvSpPr txBox="1">
            <a:spLocks noChangeArrowheads="1"/>
          </p:cNvSpPr>
          <p:nvPr/>
        </p:nvSpPr>
        <p:spPr bwMode="auto">
          <a:xfrm>
            <a:off x="2625725" y="239713"/>
            <a:ext cx="3638550" cy="646112"/>
          </a:xfrm>
          <a:prstGeom prst="rect">
            <a:avLst/>
          </a:prstGeom>
          <a:noFill/>
          <a:ln w="9525">
            <a:noFill/>
            <a:miter lim="800000"/>
            <a:headEnd/>
            <a:tailEnd/>
          </a:ln>
        </p:spPr>
        <p:txBody>
          <a:bodyPr wrap="none">
            <a:prstTxWarp prst="textNoShape">
              <a:avLst/>
            </a:prstTxWarp>
            <a:spAutoFit/>
          </a:bodyPr>
          <a:lstStyle/>
          <a:p>
            <a:r>
              <a:rPr lang="en-US" sz="3600"/>
              <a:t>Building Blocks</a:t>
            </a:r>
          </a:p>
        </p:txBody>
      </p:sp>
      <p:sp>
        <p:nvSpPr>
          <p:cNvPr id="70662" name="TextBox 5"/>
          <p:cNvSpPr txBox="1">
            <a:spLocks noChangeArrowheads="1"/>
          </p:cNvSpPr>
          <p:nvPr/>
        </p:nvSpPr>
        <p:spPr bwMode="auto">
          <a:xfrm>
            <a:off x="1252538" y="2282825"/>
            <a:ext cx="615950" cy="338138"/>
          </a:xfrm>
          <a:prstGeom prst="rect">
            <a:avLst/>
          </a:prstGeom>
          <a:noFill/>
          <a:ln w="9525">
            <a:noFill/>
            <a:miter lim="800000"/>
            <a:headEnd/>
            <a:tailEnd/>
          </a:ln>
        </p:spPr>
        <p:txBody>
          <a:bodyPr wrap="none">
            <a:prstTxWarp prst="textNoShape">
              <a:avLst/>
            </a:prstTxWarp>
            <a:spAutoFit/>
          </a:bodyPr>
          <a:lstStyle/>
          <a:p>
            <a:r>
              <a:rPr lang="en-US" sz="1600"/>
              <a:t>XOR</a:t>
            </a:r>
          </a:p>
        </p:txBody>
      </p:sp>
      <p:sp>
        <p:nvSpPr>
          <p:cNvPr id="70663" name="Rectangle 2"/>
          <p:cNvSpPr>
            <a:spLocks noChangeArrowheads="1"/>
          </p:cNvSpPr>
          <p:nvPr/>
        </p:nvSpPr>
        <p:spPr bwMode="auto">
          <a:xfrm>
            <a:off x="5173663" y="1363663"/>
            <a:ext cx="3055937" cy="4359275"/>
          </a:xfrm>
          <a:prstGeom prst="rect">
            <a:avLst/>
          </a:prstGeom>
          <a:noFill/>
          <a:ln w="38100" cap="sq">
            <a:solidFill>
              <a:schemeClr val="tx1"/>
            </a:solidFill>
            <a:miter lim="800000"/>
            <a:headEnd/>
            <a:tailEnd/>
          </a:ln>
        </p:spPr>
        <p:txBody>
          <a:bodyPr lIns="274320" rIns="274320" anchor="ctr">
            <a:prstTxWarp prst="textNoShape">
              <a:avLst/>
            </a:prstTxWarp>
            <a:spAutoFit/>
          </a:bodyPr>
          <a:lstStyle/>
          <a:p>
            <a:endParaRPr lang="en-US"/>
          </a:p>
        </p:txBody>
      </p:sp>
      <p:sp>
        <p:nvSpPr>
          <p:cNvPr id="70664" name="Line 46"/>
          <p:cNvSpPr>
            <a:spLocks noChangeShapeType="1"/>
          </p:cNvSpPr>
          <p:nvPr/>
        </p:nvSpPr>
        <p:spPr bwMode="auto">
          <a:xfrm>
            <a:off x="7181850" y="755650"/>
            <a:ext cx="9525" cy="142398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65" name="Line 46"/>
          <p:cNvSpPr>
            <a:spLocks noChangeShapeType="1"/>
          </p:cNvSpPr>
          <p:nvPr/>
        </p:nvSpPr>
        <p:spPr bwMode="auto">
          <a:xfrm>
            <a:off x="1565275" y="2903538"/>
            <a:ext cx="0" cy="36830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0666" name="Line 46"/>
          <p:cNvSpPr>
            <a:spLocks noChangeShapeType="1"/>
          </p:cNvSpPr>
          <p:nvPr/>
        </p:nvSpPr>
        <p:spPr bwMode="auto">
          <a:xfrm>
            <a:off x="1725613" y="1751013"/>
            <a:ext cx="0" cy="36830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0667" name="Line 46"/>
          <p:cNvSpPr>
            <a:spLocks noChangeShapeType="1"/>
          </p:cNvSpPr>
          <p:nvPr/>
        </p:nvSpPr>
        <p:spPr bwMode="auto">
          <a:xfrm>
            <a:off x="1381125" y="1749425"/>
            <a:ext cx="0" cy="36830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0668" name="AutoShape 57"/>
          <p:cNvSpPr>
            <a:spLocks noChangeArrowheads="1"/>
          </p:cNvSpPr>
          <p:nvPr/>
        </p:nvSpPr>
        <p:spPr bwMode="auto">
          <a:xfrm rot="5400000" flipV="1">
            <a:off x="5630069" y="2193131"/>
            <a:ext cx="730250" cy="668338"/>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0669" name="TextBox 16"/>
          <p:cNvSpPr txBox="1">
            <a:spLocks noChangeArrowheads="1"/>
          </p:cNvSpPr>
          <p:nvPr/>
        </p:nvSpPr>
        <p:spPr bwMode="auto">
          <a:xfrm>
            <a:off x="5686425" y="2297113"/>
            <a:ext cx="546100" cy="339725"/>
          </a:xfrm>
          <a:prstGeom prst="rect">
            <a:avLst/>
          </a:prstGeom>
          <a:noFill/>
          <a:ln w="9525">
            <a:noFill/>
            <a:miter lim="800000"/>
            <a:headEnd/>
            <a:tailEnd/>
          </a:ln>
        </p:spPr>
        <p:txBody>
          <a:bodyPr wrap="none">
            <a:prstTxWarp prst="textNoShape">
              <a:avLst/>
            </a:prstTxWarp>
            <a:spAutoFit/>
          </a:bodyPr>
          <a:lstStyle/>
          <a:p>
            <a:r>
              <a:rPr lang="en-US" sz="1600"/>
              <a:t> OR</a:t>
            </a:r>
          </a:p>
        </p:txBody>
      </p:sp>
      <p:sp>
        <p:nvSpPr>
          <p:cNvPr id="70670" name="AutoShape 57"/>
          <p:cNvSpPr>
            <a:spLocks noChangeArrowheads="1"/>
          </p:cNvSpPr>
          <p:nvPr/>
        </p:nvSpPr>
        <p:spPr bwMode="auto">
          <a:xfrm rot="5400000" flipV="1">
            <a:off x="6993732" y="2220119"/>
            <a:ext cx="730250" cy="668337"/>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0671" name="TextBox 18"/>
          <p:cNvSpPr txBox="1">
            <a:spLocks noChangeArrowheads="1"/>
          </p:cNvSpPr>
          <p:nvPr/>
        </p:nvSpPr>
        <p:spPr bwMode="auto">
          <a:xfrm>
            <a:off x="7051675" y="2322513"/>
            <a:ext cx="639763" cy="339725"/>
          </a:xfrm>
          <a:prstGeom prst="rect">
            <a:avLst/>
          </a:prstGeom>
          <a:noFill/>
          <a:ln w="9525">
            <a:noFill/>
            <a:miter lim="800000"/>
            <a:headEnd/>
            <a:tailEnd/>
          </a:ln>
        </p:spPr>
        <p:txBody>
          <a:bodyPr wrap="none">
            <a:prstTxWarp prst="textNoShape">
              <a:avLst/>
            </a:prstTxWarp>
            <a:spAutoFit/>
          </a:bodyPr>
          <a:lstStyle/>
          <a:p>
            <a:r>
              <a:rPr lang="en-US" sz="1600"/>
              <a:t>AND</a:t>
            </a:r>
          </a:p>
        </p:txBody>
      </p:sp>
      <p:sp>
        <p:nvSpPr>
          <p:cNvPr id="70672" name="AutoShape 57"/>
          <p:cNvSpPr>
            <a:spLocks noChangeArrowheads="1"/>
          </p:cNvSpPr>
          <p:nvPr/>
        </p:nvSpPr>
        <p:spPr bwMode="auto">
          <a:xfrm rot="5400000" flipV="1">
            <a:off x="6450807" y="4482306"/>
            <a:ext cx="730250" cy="668337"/>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0673" name="TextBox 20"/>
          <p:cNvSpPr txBox="1">
            <a:spLocks noChangeArrowheads="1"/>
          </p:cNvSpPr>
          <p:nvPr/>
        </p:nvSpPr>
        <p:spPr bwMode="auto">
          <a:xfrm>
            <a:off x="6508750" y="4586288"/>
            <a:ext cx="639763" cy="338137"/>
          </a:xfrm>
          <a:prstGeom prst="rect">
            <a:avLst/>
          </a:prstGeom>
          <a:noFill/>
          <a:ln w="9525">
            <a:noFill/>
            <a:miter lim="800000"/>
            <a:headEnd/>
            <a:tailEnd/>
          </a:ln>
        </p:spPr>
        <p:txBody>
          <a:bodyPr wrap="none">
            <a:prstTxWarp prst="textNoShape">
              <a:avLst/>
            </a:prstTxWarp>
            <a:spAutoFit/>
          </a:bodyPr>
          <a:lstStyle/>
          <a:p>
            <a:r>
              <a:rPr lang="en-US" sz="1600"/>
              <a:t>AND</a:t>
            </a:r>
          </a:p>
        </p:txBody>
      </p:sp>
      <p:sp>
        <p:nvSpPr>
          <p:cNvPr id="70674" name="Line 46"/>
          <p:cNvSpPr>
            <a:spLocks noChangeShapeType="1"/>
          </p:cNvSpPr>
          <p:nvPr/>
        </p:nvSpPr>
        <p:spPr bwMode="auto">
          <a:xfrm flipH="1">
            <a:off x="6657975" y="4170363"/>
            <a:ext cx="0" cy="280987"/>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75" name="Line 46"/>
          <p:cNvSpPr>
            <a:spLocks noChangeShapeType="1"/>
          </p:cNvSpPr>
          <p:nvPr/>
        </p:nvSpPr>
        <p:spPr bwMode="auto">
          <a:xfrm>
            <a:off x="5997575" y="2908300"/>
            <a:ext cx="0" cy="125253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76" name="Line 46"/>
          <p:cNvSpPr>
            <a:spLocks noChangeShapeType="1"/>
          </p:cNvSpPr>
          <p:nvPr/>
        </p:nvSpPr>
        <p:spPr bwMode="auto">
          <a:xfrm>
            <a:off x="7348538" y="3803650"/>
            <a:ext cx="14287" cy="3841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77" name="Line 46"/>
          <p:cNvSpPr>
            <a:spLocks noChangeShapeType="1"/>
          </p:cNvSpPr>
          <p:nvPr/>
        </p:nvSpPr>
        <p:spPr bwMode="auto">
          <a:xfrm flipH="1">
            <a:off x="7356475" y="2935288"/>
            <a:ext cx="6350" cy="26511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78" name="Line 46"/>
          <p:cNvSpPr>
            <a:spLocks noChangeShapeType="1"/>
          </p:cNvSpPr>
          <p:nvPr/>
        </p:nvSpPr>
        <p:spPr bwMode="auto">
          <a:xfrm>
            <a:off x="6924675" y="4221163"/>
            <a:ext cx="6350" cy="1936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79" name="Line 46"/>
          <p:cNvSpPr>
            <a:spLocks noChangeShapeType="1"/>
          </p:cNvSpPr>
          <p:nvPr/>
        </p:nvSpPr>
        <p:spPr bwMode="auto">
          <a:xfrm flipH="1" flipV="1">
            <a:off x="6950075" y="4203700"/>
            <a:ext cx="415925" cy="47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80" name="Line 46"/>
          <p:cNvSpPr>
            <a:spLocks noChangeShapeType="1"/>
          </p:cNvSpPr>
          <p:nvPr/>
        </p:nvSpPr>
        <p:spPr bwMode="auto">
          <a:xfrm>
            <a:off x="6823075" y="5183188"/>
            <a:ext cx="7938" cy="10461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81" name="Line 46"/>
          <p:cNvSpPr>
            <a:spLocks noChangeShapeType="1"/>
          </p:cNvSpPr>
          <p:nvPr/>
        </p:nvSpPr>
        <p:spPr bwMode="auto">
          <a:xfrm flipH="1">
            <a:off x="6126163" y="1698625"/>
            <a:ext cx="9525" cy="4365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82" name="Line 46"/>
          <p:cNvSpPr>
            <a:spLocks noChangeShapeType="1"/>
          </p:cNvSpPr>
          <p:nvPr/>
        </p:nvSpPr>
        <p:spPr bwMode="auto">
          <a:xfrm flipH="1" flipV="1">
            <a:off x="6126163" y="1708150"/>
            <a:ext cx="1390650" cy="793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83" name="Line 46"/>
          <p:cNvSpPr>
            <a:spLocks noChangeShapeType="1"/>
          </p:cNvSpPr>
          <p:nvPr/>
        </p:nvSpPr>
        <p:spPr bwMode="auto">
          <a:xfrm>
            <a:off x="5765800" y="1912938"/>
            <a:ext cx="1425575" cy="174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84" name="Line 46"/>
          <p:cNvSpPr>
            <a:spLocks noChangeShapeType="1"/>
          </p:cNvSpPr>
          <p:nvPr/>
        </p:nvSpPr>
        <p:spPr bwMode="auto">
          <a:xfrm>
            <a:off x="5757863" y="1912938"/>
            <a:ext cx="1587" cy="24130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85" name="Line 46"/>
          <p:cNvSpPr>
            <a:spLocks noChangeShapeType="1"/>
          </p:cNvSpPr>
          <p:nvPr/>
        </p:nvSpPr>
        <p:spPr bwMode="auto">
          <a:xfrm>
            <a:off x="7508875" y="738188"/>
            <a:ext cx="25400" cy="1449387"/>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86" name="Line 46"/>
          <p:cNvSpPr>
            <a:spLocks noChangeShapeType="1"/>
          </p:cNvSpPr>
          <p:nvPr/>
        </p:nvSpPr>
        <p:spPr bwMode="auto">
          <a:xfrm>
            <a:off x="5997575" y="4170363"/>
            <a:ext cx="652463" cy="7937"/>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0687" name="Notched Right Arrow 37"/>
          <p:cNvSpPr>
            <a:spLocks noChangeArrowheads="1"/>
          </p:cNvSpPr>
          <p:nvPr/>
        </p:nvSpPr>
        <p:spPr bwMode="auto">
          <a:xfrm>
            <a:off x="3021013" y="3028950"/>
            <a:ext cx="977900" cy="484188"/>
          </a:xfrm>
          <a:prstGeom prst="notchedRightArrow">
            <a:avLst>
              <a:gd name="adj1" fmla="val 50000"/>
              <a:gd name="adj2" fmla="val 50024"/>
            </a:avLst>
          </a:prstGeom>
          <a:noFill/>
          <a:ln w="9525">
            <a:noFill/>
            <a:round/>
            <a:headEnd/>
            <a:tailEnd/>
          </a:ln>
        </p:spPr>
        <p:txBody>
          <a:bodyPr>
            <a:prstTxWarp prst="textNoShape">
              <a:avLst/>
            </a:prstTxWarp>
            <a:spAutoFit/>
          </a:bodyPr>
          <a:lstStyle/>
          <a:p>
            <a:pPr>
              <a:tabLst>
                <a:tab pos="858838" algn="l"/>
              </a:tabLst>
            </a:pPr>
            <a:endParaRPr lang="en-US"/>
          </a:p>
        </p:txBody>
      </p:sp>
      <p:sp>
        <p:nvSpPr>
          <p:cNvPr id="39" name="Line 6"/>
          <p:cNvSpPr>
            <a:spLocks noChangeShapeType="1"/>
          </p:cNvSpPr>
          <p:nvPr/>
        </p:nvSpPr>
        <p:spPr bwMode="auto">
          <a:xfrm>
            <a:off x="2265363" y="3021013"/>
            <a:ext cx="2128837" cy="7937"/>
          </a:xfrm>
          <a:prstGeom prst="line">
            <a:avLst/>
          </a:pr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TextBox 4"/>
          <p:cNvSpPr txBox="1">
            <a:spLocks noChangeArrowheads="1"/>
          </p:cNvSpPr>
          <p:nvPr/>
        </p:nvSpPr>
        <p:spPr bwMode="auto">
          <a:xfrm>
            <a:off x="2625725" y="239713"/>
            <a:ext cx="3638550" cy="646112"/>
          </a:xfrm>
          <a:prstGeom prst="rect">
            <a:avLst/>
          </a:prstGeom>
          <a:noFill/>
          <a:ln w="9525">
            <a:noFill/>
            <a:miter lim="800000"/>
            <a:headEnd/>
            <a:tailEnd/>
          </a:ln>
        </p:spPr>
        <p:txBody>
          <a:bodyPr wrap="none">
            <a:prstTxWarp prst="textNoShape">
              <a:avLst/>
            </a:prstTxWarp>
            <a:spAutoFit/>
          </a:bodyPr>
          <a:lstStyle/>
          <a:p>
            <a:r>
              <a:rPr lang="en-US" sz="3600"/>
              <a:t>Building Blocks</a:t>
            </a:r>
          </a:p>
        </p:txBody>
      </p:sp>
      <p:sp>
        <p:nvSpPr>
          <p:cNvPr id="71683" name="TextBox 5"/>
          <p:cNvSpPr txBox="1">
            <a:spLocks noChangeArrowheads="1"/>
          </p:cNvSpPr>
          <p:nvPr/>
        </p:nvSpPr>
        <p:spPr bwMode="auto">
          <a:xfrm>
            <a:off x="1612900" y="2016125"/>
            <a:ext cx="466725" cy="708025"/>
          </a:xfrm>
          <a:prstGeom prst="rect">
            <a:avLst/>
          </a:prstGeom>
          <a:noFill/>
          <a:ln w="9525">
            <a:noFill/>
            <a:miter lim="800000"/>
            <a:headEnd/>
            <a:tailEnd/>
          </a:ln>
        </p:spPr>
        <p:txBody>
          <a:bodyPr wrap="none">
            <a:prstTxWarp prst="textNoShape">
              <a:avLst/>
            </a:prstTxWarp>
            <a:spAutoFit/>
          </a:bodyPr>
          <a:lstStyle/>
          <a:p>
            <a:r>
              <a:rPr lang="en-US" sz="4000"/>
              <a:t>≠</a:t>
            </a:r>
          </a:p>
        </p:txBody>
      </p:sp>
      <p:sp>
        <p:nvSpPr>
          <p:cNvPr id="71684" name="Rectangle 2"/>
          <p:cNvSpPr>
            <a:spLocks noChangeArrowheads="1"/>
          </p:cNvSpPr>
          <p:nvPr/>
        </p:nvSpPr>
        <p:spPr bwMode="auto">
          <a:xfrm>
            <a:off x="5319713" y="1793875"/>
            <a:ext cx="3055937" cy="3422650"/>
          </a:xfrm>
          <a:prstGeom prst="rect">
            <a:avLst/>
          </a:prstGeom>
          <a:noFill/>
          <a:ln w="38100" cap="sq">
            <a:solidFill>
              <a:schemeClr val="tx1"/>
            </a:solidFill>
            <a:miter lim="800000"/>
            <a:headEnd/>
            <a:tailEnd/>
          </a:ln>
        </p:spPr>
        <p:txBody>
          <a:bodyPr lIns="274320" rIns="274320" anchor="ctr">
            <a:prstTxWarp prst="textNoShape">
              <a:avLst/>
            </a:prstTxWarp>
            <a:spAutoFit/>
          </a:bodyPr>
          <a:lstStyle/>
          <a:p>
            <a:endParaRPr lang="en-US"/>
          </a:p>
        </p:txBody>
      </p:sp>
      <p:sp>
        <p:nvSpPr>
          <p:cNvPr id="71685" name="Line 46"/>
          <p:cNvSpPr>
            <a:spLocks noChangeShapeType="1"/>
          </p:cNvSpPr>
          <p:nvPr/>
        </p:nvSpPr>
        <p:spPr bwMode="auto">
          <a:xfrm>
            <a:off x="7327900" y="1184275"/>
            <a:ext cx="0" cy="95250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686" name="Line 46"/>
          <p:cNvSpPr>
            <a:spLocks noChangeShapeType="1"/>
          </p:cNvSpPr>
          <p:nvPr/>
        </p:nvSpPr>
        <p:spPr bwMode="auto">
          <a:xfrm>
            <a:off x="1847850" y="2774950"/>
            <a:ext cx="0" cy="36830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1687" name="Line 46"/>
          <p:cNvSpPr>
            <a:spLocks noChangeShapeType="1"/>
          </p:cNvSpPr>
          <p:nvPr/>
        </p:nvSpPr>
        <p:spPr bwMode="auto">
          <a:xfrm>
            <a:off x="1725613" y="1751013"/>
            <a:ext cx="0" cy="36830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1688" name="Line 46"/>
          <p:cNvSpPr>
            <a:spLocks noChangeShapeType="1"/>
          </p:cNvSpPr>
          <p:nvPr/>
        </p:nvSpPr>
        <p:spPr bwMode="auto">
          <a:xfrm>
            <a:off x="1381125" y="1749425"/>
            <a:ext cx="0" cy="36830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1689" name="AutoShape 57"/>
          <p:cNvSpPr>
            <a:spLocks noChangeArrowheads="1"/>
          </p:cNvSpPr>
          <p:nvPr/>
        </p:nvSpPr>
        <p:spPr bwMode="auto">
          <a:xfrm rot="5400000" flipV="1">
            <a:off x="5776119" y="2623344"/>
            <a:ext cx="730250" cy="668338"/>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1690" name="TextBox 16"/>
          <p:cNvSpPr txBox="1">
            <a:spLocks noChangeArrowheads="1"/>
          </p:cNvSpPr>
          <p:nvPr/>
        </p:nvSpPr>
        <p:spPr bwMode="auto">
          <a:xfrm>
            <a:off x="5832475" y="2727325"/>
            <a:ext cx="668338" cy="338138"/>
          </a:xfrm>
          <a:prstGeom prst="rect">
            <a:avLst/>
          </a:prstGeom>
          <a:noFill/>
          <a:ln w="9525">
            <a:noFill/>
            <a:miter lim="800000"/>
            <a:headEnd/>
            <a:tailEnd/>
          </a:ln>
        </p:spPr>
        <p:txBody>
          <a:bodyPr wrap="none">
            <a:prstTxWarp prst="textNoShape">
              <a:avLst/>
            </a:prstTxWarp>
            <a:spAutoFit/>
          </a:bodyPr>
          <a:lstStyle/>
          <a:p>
            <a:r>
              <a:rPr lang="en-US" sz="1600"/>
              <a:t> XOR</a:t>
            </a:r>
          </a:p>
        </p:txBody>
      </p:sp>
      <p:sp>
        <p:nvSpPr>
          <p:cNvPr id="71691" name="AutoShape 57"/>
          <p:cNvSpPr>
            <a:spLocks noChangeArrowheads="1"/>
          </p:cNvSpPr>
          <p:nvPr/>
        </p:nvSpPr>
        <p:spPr bwMode="auto">
          <a:xfrm rot="5400000" flipV="1">
            <a:off x="7139782" y="2648744"/>
            <a:ext cx="730250" cy="668337"/>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1692" name="TextBox 18"/>
          <p:cNvSpPr txBox="1">
            <a:spLocks noChangeArrowheads="1"/>
          </p:cNvSpPr>
          <p:nvPr/>
        </p:nvSpPr>
        <p:spPr bwMode="auto">
          <a:xfrm>
            <a:off x="7197725" y="2752725"/>
            <a:ext cx="615950" cy="338138"/>
          </a:xfrm>
          <a:prstGeom prst="rect">
            <a:avLst/>
          </a:prstGeom>
          <a:noFill/>
          <a:ln w="9525">
            <a:noFill/>
            <a:miter lim="800000"/>
            <a:headEnd/>
            <a:tailEnd/>
          </a:ln>
        </p:spPr>
        <p:txBody>
          <a:bodyPr wrap="none">
            <a:prstTxWarp prst="textNoShape">
              <a:avLst/>
            </a:prstTxWarp>
            <a:spAutoFit/>
          </a:bodyPr>
          <a:lstStyle/>
          <a:p>
            <a:r>
              <a:rPr lang="en-US" sz="1600"/>
              <a:t>XOR</a:t>
            </a:r>
          </a:p>
        </p:txBody>
      </p:sp>
      <p:sp>
        <p:nvSpPr>
          <p:cNvPr id="71693" name="AutoShape 57"/>
          <p:cNvSpPr>
            <a:spLocks noChangeArrowheads="1"/>
          </p:cNvSpPr>
          <p:nvPr/>
        </p:nvSpPr>
        <p:spPr bwMode="auto">
          <a:xfrm rot="5400000" flipV="1">
            <a:off x="6596857" y="4096544"/>
            <a:ext cx="730250" cy="668337"/>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1694" name="TextBox 20"/>
          <p:cNvSpPr txBox="1">
            <a:spLocks noChangeArrowheads="1"/>
          </p:cNvSpPr>
          <p:nvPr/>
        </p:nvSpPr>
        <p:spPr bwMode="auto">
          <a:xfrm>
            <a:off x="6654800" y="4200525"/>
            <a:ext cx="495300" cy="338138"/>
          </a:xfrm>
          <a:prstGeom prst="rect">
            <a:avLst/>
          </a:prstGeom>
          <a:noFill/>
          <a:ln w="9525">
            <a:noFill/>
            <a:miter lim="800000"/>
            <a:headEnd/>
            <a:tailEnd/>
          </a:ln>
        </p:spPr>
        <p:txBody>
          <a:bodyPr wrap="none">
            <a:prstTxWarp prst="textNoShape">
              <a:avLst/>
            </a:prstTxWarp>
            <a:spAutoFit/>
          </a:bodyPr>
          <a:lstStyle/>
          <a:p>
            <a:r>
              <a:rPr lang="en-US" sz="1600"/>
              <a:t>OR</a:t>
            </a:r>
          </a:p>
        </p:txBody>
      </p:sp>
      <p:sp>
        <p:nvSpPr>
          <p:cNvPr id="71695" name="Line 46"/>
          <p:cNvSpPr>
            <a:spLocks noChangeShapeType="1"/>
          </p:cNvSpPr>
          <p:nvPr/>
        </p:nvSpPr>
        <p:spPr bwMode="auto">
          <a:xfrm flipH="1">
            <a:off x="6804025" y="3784600"/>
            <a:ext cx="0" cy="28098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696" name="Line 46"/>
          <p:cNvSpPr>
            <a:spLocks noChangeShapeType="1"/>
          </p:cNvSpPr>
          <p:nvPr/>
        </p:nvSpPr>
        <p:spPr bwMode="auto">
          <a:xfrm flipH="1">
            <a:off x="6135688" y="3338513"/>
            <a:ext cx="7937" cy="4540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697" name="Line 46"/>
          <p:cNvSpPr>
            <a:spLocks noChangeShapeType="1"/>
          </p:cNvSpPr>
          <p:nvPr/>
        </p:nvSpPr>
        <p:spPr bwMode="auto">
          <a:xfrm flipH="1">
            <a:off x="7499350" y="3354388"/>
            <a:ext cx="17463" cy="4635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698" name="Line 46"/>
          <p:cNvSpPr>
            <a:spLocks noChangeShapeType="1"/>
          </p:cNvSpPr>
          <p:nvPr/>
        </p:nvSpPr>
        <p:spPr bwMode="auto">
          <a:xfrm>
            <a:off x="7070725" y="3835400"/>
            <a:ext cx="6350" cy="1936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699" name="Line 46"/>
          <p:cNvSpPr>
            <a:spLocks noChangeShapeType="1"/>
          </p:cNvSpPr>
          <p:nvPr/>
        </p:nvSpPr>
        <p:spPr bwMode="auto">
          <a:xfrm flipH="1" flipV="1">
            <a:off x="7096125" y="3817938"/>
            <a:ext cx="415925" cy="31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700" name="Line 46"/>
          <p:cNvSpPr>
            <a:spLocks noChangeShapeType="1"/>
          </p:cNvSpPr>
          <p:nvPr/>
        </p:nvSpPr>
        <p:spPr bwMode="auto">
          <a:xfrm>
            <a:off x="6961188" y="4806950"/>
            <a:ext cx="6350" cy="10445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701" name="Line 46"/>
          <p:cNvSpPr>
            <a:spLocks noChangeShapeType="1"/>
          </p:cNvSpPr>
          <p:nvPr/>
        </p:nvSpPr>
        <p:spPr bwMode="auto">
          <a:xfrm flipH="1" flipV="1">
            <a:off x="6272213" y="2136775"/>
            <a:ext cx="1047750" cy="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702" name="Line 46"/>
          <p:cNvSpPr>
            <a:spLocks noChangeShapeType="1"/>
          </p:cNvSpPr>
          <p:nvPr/>
        </p:nvSpPr>
        <p:spPr bwMode="auto">
          <a:xfrm>
            <a:off x="6400800" y="2359025"/>
            <a:ext cx="936625" cy="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703" name="Line 46"/>
          <p:cNvSpPr>
            <a:spLocks noChangeShapeType="1"/>
          </p:cNvSpPr>
          <p:nvPr/>
        </p:nvSpPr>
        <p:spPr bwMode="auto">
          <a:xfrm>
            <a:off x="7654925" y="1166813"/>
            <a:ext cx="25400" cy="14509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704" name="Line 46"/>
          <p:cNvSpPr>
            <a:spLocks noChangeShapeType="1"/>
          </p:cNvSpPr>
          <p:nvPr/>
        </p:nvSpPr>
        <p:spPr bwMode="auto">
          <a:xfrm>
            <a:off x="6143625" y="3784600"/>
            <a:ext cx="652463" cy="793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705" name="Notched Right Arrow 37"/>
          <p:cNvSpPr>
            <a:spLocks noChangeArrowheads="1"/>
          </p:cNvSpPr>
          <p:nvPr/>
        </p:nvSpPr>
        <p:spPr bwMode="auto">
          <a:xfrm>
            <a:off x="3021013" y="3028950"/>
            <a:ext cx="977900" cy="484188"/>
          </a:xfrm>
          <a:prstGeom prst="notchedRightArrow">
            <a:avLst>
              <a:gd name="adj1" fmla="val 50000"/>
              <a:gd name="adj2" fmla="val 50024"/>
            </a:avLst>
          </a:prstGeom>
          <a:noFill/>
          <a:ln w="9525">
            <a:noFill/>
            <a:round/>
            <a:headEnd/>
            <a:tailEnd/>
          </a:ln>
        </p:spPr>
        <p:txBody>
          <a:bodyPr>
            <a:prstTxWarp prst="textNoShape">
              <a:avLst/>
            </a:prstTxWarp>
            <a:spAutoFit/>
          </a:bodyPr>
          <a:lstStyle/>
          <a:p>
            <a:pPr>
              <a:tabLst>
                <a:tab pos="858838" algn="l"/>
              </a:tabLst>
            </a:pPr>
            <a:endParaRPr lang="en-US"/>
          </a:p>
        </p:txBody>
      </p:sp>
      <p:sp>
        <p:nvSpPr>
          <p:cNvPr id="39" name="Line 6"/>
          <p:cNvSpPr>
            <a:spLocks noChangeShapeType="1"/>
          </p:cNvSpPr>
          <p:nvPr/>
        </p:nvSpPr>
        <p:spPr bwMode="auto">
          <a:xfrm>
            <a:off x="2265363" y="3021013"/>
            <a:ext cx="2128837" cy="7937"/>
          </a:xfrm>
          <a:prstGeom prst="line">
            <a:avLst/>
          </a:pr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71707" name="Rectangle 55"/>
          <p:cNvSpPr>
            <a:spLocks noChangeArrowheads="1"/>
          </p:cNvSpPr>
          <p:nvPr/>
        </p:nvSpPr>
        <p:spPr bwMode="auto">
          <a:xfrm>
            <a:off x="1055688" y="2152650"/>
            <a:ext cx="1663700" cy="609600"/>
          </a:xfrm>
          <a:prstGeom prst="rect">
            <a:avLst/>
          </a:prstGeom>
          <a:noFill/>
          <a:ln w="38100" cap="sq">
            <a:solidFill>
              <a:schemeClr val="tx1"/>
            </a:solidFill>
            <a:miter lim="800000"/>
            <a:headEnd/>
            <a:tailEnd/>
          </a:ln>
        </p:spPr>
        <p:txBody>
          <a:bodyPr lIns="274320" rIns="274320" anchor="ctr">
            <a:prstTxWarp prst="textNoShape">
              <a:avLst/>
            </a:prstTxWarp>
            <a:spAutoFit/>
          </a:bodyPr>
          <a:lstStyle/>
          <a:p>
            <a:endParaRPr lang="en-US"/>
          </a:p>
        </p:txBody>
      </p:sp>
      <p:sp>
        <p:nvSpPr>
          <p:cNvPr id="71708" name="Line 46"/>
          <p:cNvSpPr>
            <a:spLocks noChangeShapeType="1"/>
          </p:cNvSpPr>
          <p:nvPr/>
        </p:nvSpPr>
        <p:spPr bwMode="auto">
          <a:xfrm>
            <a:off x="2505075" y="1749425"/>
            <a:ext cx="0" cy="36830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1709" name="Line 46"/>
          <p:cNvSpPr>
            <a:spLocks noChangeShapeType="1"/>
          </p:cNvSpPr>
          <p:nvPr/>
        </p:nvSpPr>
        <p:spPr bwMode="auto">
          <a:xfrm>
            <a:off x="2160588" y="1747838"/>
            <a:ext cx="0" cy="36830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1710" name="Line 46"/>
          <p:cNvSpPr>
            <a:spLocks noChangeShapeType="1"/>
          </p:cNvSpPr>
          <p:nvPr/>
        </p:nvSpPr>
        <p:spPr bwMode="auto">
          <a:xfrm>
            <a:off x="7337425" y="2368550"/>
            <a:ext cx="9525" cy="24923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711" name="Line 46"/>
          <p:cNvSpPr>
            <a:spLocks noChangeShapeType="1"/>
          </p:cNvSpPr>
          <p:nvPr/>
        </p:nvSpPr>
        <p:spPr bwMode="auto">
          <a:xfrm>
            <a:off x="5995988" y="1173163"/>
            <a:ext cx="7937" cy="1423987"/>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712" name="Line 46"/>
          <p:cNvSpPr>
            <a:spLocks noChangeShapeType="1"/>
          </p:cNvSpPr>
          <p:nvPr/>
        </p:nvSpPr>
        <p:spPr bwMode="auto">
          <a:xfrm>
            <a:off x="6381750" y="1155700"/>
            <a:ext cx="19050" cy="1177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1713" name="Line 46"/>
          <p:cNvSpPr>
            <a:spLocks noChangeShapeType="1"/>
          </p:cNvSpPr>
          <p:nvPr/>
        </p:nvSpPr>
        <p:spPr bwMode="auto">
          <a:xfrm flipH="1">
            <a:off x="6264275" y="2154238"/>
            <a:ext cx="0" cy="4032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Text Box 4"/>
          <p:cNvSpPr txBox="1">
            <a:spLocks noChangeArrowheads="1"/>
          </p:cNvSpPr>
          <p:nvPr/>
        </p:nvSpPr>
        <p:spPr bwMode="auto">
          <a:xfrm>
            <a:off x="3608388" y="303213"/>
            <a:ext cx="1754187" cy="831850"/>
          </a:xfrm>
          <a:prstGeom prst="rect">
            <a:avLst/>
          </a:prstGeom>
          <a:noFill/>
          <a:ln w="9525">
            <a:noFill/>
            <a:miter lim="800000"/>
            <a:headEnd/>
            <a:tailEnd/>
          </a:ln>
        </p:spPr>
        <p:txBody>
          <a:bodyPr wrap="none">
            <a:prstTxWarp prst="textNoShape">
              <a:avLst/>
            </a:prstTxWarp>
            <a:spAutoFit/>
          </a:bodyPr>
          <a:lstStyle/>
          <a:p>
            <a:pPr>
              <a:tabLst>
                <a:tab pos="858838" algn="l"/>
              </a:tabLst>
              <a:defRPr/>
            </a:pPr>
            <a:r>
              <a:rPr lang="en-US" sz="4800" dirty="0">
                <a:effectLst>
                  <a:outerShdw blurRad="38100" dist="38100" dir="2700000" algn="tl">
                    <a:srgbClr val="000000"/>
                  </a:outerShdw>
                </a:effectLst>
              </a:rPr>
              <a:t>V</a:t>
            </a:r>
            <a:r>
              <a:rPr lang="en-US" sz="4800" baseline="-25000" dirty="0">
                <a:effectLst>
                  <a:outerShdw blurRad="38100" dist="38100" dir="2700000" algn="tl">
                    <a:srgbClr val="000000"/>
                  </a:outerShdw>
                </a:effectLst>
              </a:rPr>
              <a:t>G</a:t>
            </a:r>
            <a:r>
              <a:rPr lang="en-US" sz="4800" dirty="0">
                <a:effectLst>
                  <a:outerShdw blurRad="38100" dist="38100" dir="2700000" algn="tl">
                    <a:srgbClr val="000000"/>
                  </a:outerShdw>
                </a:effectLst>
              </a:rPr>
              <a:t>(Y)</a:t>
            </a:r>
            <a:endParaRPr lang="en-US" sz="4800" dirty="0"/>
          </a:p>
        </p:txBody>
      </p:sp>
      <p:sp>
        <p:nvSpPr>
          <p:cNvPr id="634885" name="Text Box 5"/>
          <p:cNvSpPr txBox="1">
            <a:spLocks noChangeArrowheads="1"/>
          </p:cNvSpPr>
          <p:nvPr/>
        </p:nvSpPr>
        <p:spPr bwMode="auto">
          <a:xfrm>
            <a:off x="1049338" y="1412875"/>
            <a:ext cx="7204075" cy="2246313"/>
          </a:xfrm>
          <a:prstGeom prst="rect">
            <a:avLst/>
          </a:prstGeom>
          <a:noFill/>
          <a:ln w="9525">
            <a:noFill/>
            <a:miter lim="800000"/>
            <a:headEnd/>
            <a:tailEnd/>
          </a:ln>
          <a:effectLst/>
        </p:spPr>
        <p:txBody>
          <a:bodyPr>
            <a:prstTxWarp prst="textNoShape">
              <a:avLst/>
            </a:prstTxWarp>
            <a:spAutoFit/>
          </a:bodyPr>
          <a:lstStyle/>
          <a:p>
            <a:pPr>
              <a:tabLst>
                <a:tab pos="858838" algn="l"/>
              </a:tabLst>
            </a:pPr>
            <a:r>
              <a:rPr lang="en-US">
                <a:effectLst>
                  <a:outerShdw blurRad="38100" dist="38100" dir="2700000" algn="tl">
                    <a:srgbClr val="000000"/>
                  </a:outerShdw>
                </a:effectLst>
              </a:rPr>
              <a:t>Let V</a:t>
            </a:r>
            <a:r>
              <a:rPr lang="en-US" baseline="-25000">
                <a:effectLst>
                  <a:outerShdw blurRad="38100" dist="38100" dir="2700000" algn="tl">
                    <a:srgbClr val="000000"/>
                  </a:outerShdw>
                </a:effectLst>
              </a:rPr>
              <a:t>G</a:t>
            </a:r>
            <a:r>
              <a:rPr lang="en-US">
                <a:effectLst>
                  <a:outerShdw blurRad="38100" dist="38100" dir="2700000" algn="tl">
                    <a:srgbClr val="000000"/>
                  </a:outerShdw>
                </a:effectLst>
              </a:rPr>
              <a:t>(Y)</a:t>
            </a:r>
            <a:r>
              <a:rPr lang="en-US"/>
              <a:t> </a:t>
            </a:r>
            <a:r>
              <a:rPr lang="en-US">
                <a:effectLst>
                  <a:outerShdw blurRad="38100" dist="38100" dir="2700000" algn="tl">
                    <a:srgbClr val="000000"/>
                  </a:outerShdw>
                </a:effectLst>
              </a:rPr>
              <a:t>be a circuit constructed for a graph G, that takes as input an assignment of colors to nodes Y, and </a:t>
            </a:r>
            <a:r>
              <a:rPr lang="en-US" b="1">
                <a:effectLst>
                  <a:outerShdw blurRad="38100" dist="38100" dir="2700000" algn="tl">
                    <a:srgbClr val="000000"/>
                  </a:outerShdw>
                </a:effectLst>
              </a:rPr>
              <a:t>verifies</a:t>
            </a:r>
            <a:r>
              <a:rPr lang="en-US">
                <a:effectLst>
                  <a:outerShdw blurRad="38100" dist="38100" dir="2700000" algn="tl">
                    <a:srgbClr val="000000"/>
                  </a:outerShdw>
                </a:effectLst>
              </a:rPr>
              <a:t> that Y is a valid 3 coloring of G. I.e., V</a:t>
            </a:r>
            <a:r>
              <a:rPr lang="en-US" baseline="-25000">
                <a:effectLst>
                  <a:outerShdw blurRad="38100" dist="38100" dir="2700000" algn="tl">
                    <a:srgbClr val="000000"/>
                  </a:outerShdw>
                </a:effectLst>
              </a:rPr>
              <a:t>G</a:t>
            </a:r>
            <a:r>
              <a:rPr lang="en-US">
                <a:effectLst>
                  <a:outerShdw blurRad="38100" dist="38100" dir="2700000" algn="tl">
                    <a:srgbClr val="000000"/>
                  </a:outerShdw>
                </a:effectLst>
              </a:rPr>
              <a:t>(Y)</a:t>
            </a:r>
            <a:r>
              <a:rPr lang="en-US"/>
              <a:t> </a:t>
            </a:r>
            <a:r>
              <a:rPr lang="en-US">
                <a:effectLst>
                  <a:outerShdw blurRad="38100" dist="38100" dir="2700000" algn="tl">
                    <a:srgbClr val="000000"/>
                  </a:outerShdw>
                </a:effectLst>
              </a:rPr>
              <a:t>= 1 iff Y is a 3 coloring of G</a:t>
            </a:r>
            <a:endParaRPr lang="en-US"/>
          </a:p>
        </p:txBody>
      </p:sp>
      <p:sp>
        <p:nvSpPr>
          <p:cNvPr id="634886" name="Text Box 6"/>
          <p:cNvSpPr txBox="1">
            <a:spLocks noChangeArrowheads="1"/>
          </p:cNvSpPr>
          <p:nvPr/>
        </p:nvSpPr>
        <p:spPr bwMode="auto">
          <a:xfrm>
            <a:off x="1084263" y="4252913"/>
            <a:ext cx="6784975" cy="523875"/>
          </a:xfrm>
          <a:prstGeom prst="rect">
            <a:avLst/>
          </a:prstGeom>
          <a:noFill/>
          <a:ln w="9525">
            <a:noFill/>
            <a:miter lim="800000"/>
            <a:headEnd/>
            <a:tailEnd/>
          </a:ln>
          <a:effectLst/>
        </p:spPr>
        <p:txBody>
          <a:bodyPr>
            <a:prstTxWarp prst="textNoShape">
              <a:avLst/>
            </a:prstTxWarp>
            <a:spAutoFit/>
          </a:bodyPr>
          <a:lstStyle/>
          <a:p>
            <a:pPr>
              <a:tabLst>
                <a:tab pos="858838" algn="l"/>
              </a:tabLst>
            </a:pPr>
            <a:r>
              <a:rPr lang="en-US">
                <a:effectLst>
                  <a:outerShdw blurRad="38100" dist="38100" dir="2700000" algn="tl">
                    <a:srgbClr val="000000"/>
                  </a:outerShdw>
                </a:effectLst>
              </a:rPr>
              <a:t>Y is expressed as a 2n bit sequence</a:t>
            </a:r>
            <a:endParaRPr lang="en-US"/>
          </a:p>
        </p:txBody>
      </p:sp>
      <p:sp>
        <p:nvSpPr>
          <p:cNvPr id="634888" name="Text Box 8"/>
          <p:cNvSpPr txBox="1">
            <a:spLocks noChangeArrowheads="1"/>
          </p:cNvSpPr>
          <p:nvPr/>
        </p:nvSpPr>
        <p:spPr bwMode="auto">
          <a:xfrm>
            <a:off x="566738" y="5346700"/>
            <a:ext cx="7980362" cy="523875"/>
          </a:xfrm>
          <a:prstGeom prst="rect">
            <a:avLst/>
          </a:prstGeom>
          <a:noFill/>
          <a:ln w="9525">
            <a:noFill/>
            <a:miter lim="800000"/>
            <a:headEnd/>
            <a:tailEnd/>
          </a:ln>
          <a:effectLst/>
        </p:spPr>
        <p:txBody>
          <a:bodyPr>
            <a:prstTxWarp prst="textNoShape">
              <a:avLst/>
            </a:prstTxWarp>
            <a:spAutoFit/>
          </a:bodyPr>
          <a:lstStyle/>
          <a:p>
            <a:pPr>
              <a:tabLst>
                <a:tab pos="858838" algn="l"/>
              </a:tabLst>
            </a:pPr>
            <a:r>
              <a:rPr lang="en-US">
                <a:effectLst>
                  <a:outerShdw blurRad="38100" dist="38100" dir="2700000" algn="tl">
                    <a:srgbClr val="000000"/>
                  </a:outerShdw>
                </a:effectLst>
              </a:rPr>
              <a:t>Given G, we can construct V</a:t>
            </a:r>
            <a:r>
              <a:rPr lang="en-US" baseline="-25000">
                <a:effectLst>
                  <a:outerShdw blurRad="38100" dist="38100" dir="2700000" algn="tl">
                    <a:srgbClr val="000000"/>
                  </a:outerShdw>
                </a:effectLst>
              </a:rPr>
              <a:t>G</a:t>
            </a:r>
            <a:r>
              <a:rPr lang="en-US">
                <a:effectLst>
                  <a:outerShdw blurRad="38100" dist="38100" dir="2700000" algn="tl">
                    <a:srgbClr val="000000"/>
                  </a:outerShdw>
                </a:effectLst>
              </a:rPr>
              <a:t>(Y)</a:t>
            </a:r>
            <a:r>
              <a:rPr lang="en-US" baseline="-25000">
                <a:effectLst>
                  <a:outerShdw blurRad="38100" dist="38100" dir="2700000" algn="tl">
                    <a:srgbClr val="000000"/>
                  </a:outerShdw>
                </a:effectLst>
              </a:rPr>
              <a:t> </a:t>
            </a:r>
            <a:r>
              <a:rPr lang="en-US">
                <a:effectLst>
                  <a:outerShdw blurRad="38100" dist="38100" dir="2700000" algn="tl">
                    <a:srgbClr val="000000"/>
                  </a:outerShdw>
                </a:effectLst>
              </a:rPr>
              <a:t>in time O(n)</a:t>
            </a:r>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34885"/>
                                        </p:tgtEl>
                                        <p:attrNameLst>
                                          <p:attrName>style.visibility</p:attrName>
                                        </p:attrNameLst>
                                      </p:cBhvr>
                                      <p:to>
                                        <p:strVal val="visible"/>
                                      </p:to>
                                    </p:set>
                                    <p:animEffect transition="in" filter="fade">
                                      <p:cBhvr>
                                        <p:cTn id="7" dur="500"/>
                                        <p:tgtEl>
                                          <p:spTgt spid="63488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34886"/>
                                        </p:tgtEl>
                                        <p:attrNameLst>
                                          <p:attrName>style.visibility</p:attrName>
                                        </p:attrNameLst>
                                      </p:cBhvr>
                                      <p:to>
                                        <p:strVal val="visible"/>
                                      </p:to>
                                    </p:set>
                                    <p:animEffect transition="in" filter="fade">
                                      <p:cBhvr>
                                        <p:cTn id="12" dur="500"/>
                                        <p:tgtEl>
                                          <p:spTgt spid="63488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34888"/>
                                        </p:tgtEl>
                                        <p:attrNameLst>
                                          <p:attrName>style.visibility</p:attrName>
                                        </p:attrNameLst>
                                      </p:cBhvr>
                                      <p:to>
                                        <p:strVal val="visible"/>
                                      </p:to>
                                    </p:set>
                                    <p:animEffect transition="in" filter="fade">
                                      <p:cBhvr>
                                        <p:cTn id="17" dur="500"/>
                                        <p:tgtEl>
                                          <p:spTgt spid="6348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85" grpId="0"/>
      <p:bldP spid="634886" grpId="0"/>
      <p:bldP spid="634888" grpId="0"/>
    </p:bld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2051050" y="0"/>
            <a:ext cx="5216525" cy="1311275"/>
          </a:xfrm>
          <a:prstGeom prst="rect">
            <a:avLst/>
          </a:prstGeom>
          <a:noFill/>
        </p:spPr>
        <p:txBody>
          <a:bodyPr>
            <a:spAutoFit/>
          </a:bodyPr>
          <a:lstStyle/>
          <a:p>
            <a:pPr>
              <a:defRPr/>
            </a:pPr>
            <a:r>
              <a:rPr lang="en-US" sz="3600" dirty="0"/>
              <a:t>Construction of </a:t>
            </a:r>
            <a:r>
              <a:rPr lang="en-US" sz="3600" dirty="0">
                <a:effectLst>
                  <a:outerShdw blurRad="38100" dist="38100" dir="2700000" algn="tl">
                    <a:srgbClr val="000000"/>
                  </a:outerShdw>
                </a:effectLst>
              </a:rPr>
              <a:t>V</a:t>
            </a:r>
            <a:r>
              <a:rPr lang="en-US" sz="3600" baseline="-25000" dirty="0">
                <a:effectLst>
                  <a:outerShdw blurRad="38100" dist="38100" dir="2700000" algn="tl">
                    <a:srgbClr val="000000"/>
                  </a:outerShdw>
                </a:effectLst>
              </a:rPr>
              <a:t>G</a:t>
            </a:r>
            <a:r>
              <a:rPr lang="en-US" sz="3600" dirty="0">
                <a:effectLst>
                  <a:outerShdw blurRad="38100" dist="38100" dir="2700000" algn="tl">
                    <a:srgbClr val="000000"/>
                  </a:outerShdw>
                </a:effectLst>
              </a:rPr>
              <a:t>(Y)</a:t>
            </a:r>
            <a:endParaRPr lang="en-US" sz="3600" dirty="0"/>
          </a:p>
          <a:p>
            <a:pPr>
              <a:defRPr/>
            </a:pPr>
            <a:endParaRPr lang="en-US" sz="3600" dirty="0"/>
          </a:p>
        </p:txBody>
      </p:sp>
      <p:sp>
        <p:nvSpPr>
          <p:cNvPr id="72707" name="Line 46"/>
          <p:cNvSpPr>
            <a:spLocks noChangeShapeType="1"/>
          </p:cNvSpPr>
          <p:nvPr/>
        </p:nvSpPr>
        <p:spPr bwMode="auto">
          <a:xfrm>
            <a:off x="7620000" y="1149350"/>
            <a:ext cx="0" cy="68738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08" name="AutoShape 57"/>
          <p:cNvSpPr>
            <a:spLocks noChangeArrowheads="1"/>
          </p:cNvSpPr>
          <p:nvPr/>
        </p:nvSpPr>
        <p:spPr bwMode="auto">
          <a:xfrm rot="5400000" flipV="1">
            <a:off x="5766594" y="1850231"/>
            <a:ext cx="730250" cy="668338"/>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2709" name="TextBox 16"/>
          <p:cNvSpPr txBox="1">
            <a:spLocks noChangeArrowheads="1"/>
          </p:cNvSpPr>
          <p:nvPr/>
        </p:nvSpPr>
        <p:spPr bwMode="auto">
          <a:xfrm>
            <a:off x="5746750" y="1928813"/>
            <a:ext cx="692150" cy="338137"/>
          </a:xfrm>
          <a:prstGeom prst="rect">
            <a:avLst/>
          </a:prstGeom>
          <a:noFill/>
          <a:ln w="9525">
            <a:noFill/>
            <a:miter lim="800000"/>
            <a:headEnd/>
            <a:tailEnd/>
          </a:ln>
        </p:spPr>
        <p:txBody>
          <a:bodyPr wrap="none">
            <a:prstTxWarp prst="textNoShape">
              <a:avLst/>
            </a:prstTxWarp>
            <a:spAutoFit/>
          </a:bodyPr>
          <a:lstStyle/>
          <a:p>
            <a:r>
              <a:rPr lang="en-US" sz="1600"/>
              <a:t> AND</a:t>
            </a:r>
          </a:p>
        </p:txBody>
      </p:sp>
      <p:sp>
        <p:nvSpPr>
          <p:cNvPr id="72710" name="AutoShape 57"/>
          <p:cNvSpPr>
            <a:spLocks noChangeArrowheads="1"/>
          </p:cNvSpPr>
          <p:nvPr/>
        </p:nvSpPr>
        <p:spPr bwMode="auto">
          <a:xfrm rot="5400000" flipV="1">
            <a:off x="8073232" y="3847306"/>
            <a:ext cx="730250" cy="668337"/>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2711" name="TextBox 20"/>
          <p:cNvSpPr txBox="1">
            <a:spLocks noChangeArrowheads="1"/>
          </p:cNvSpPr>
          <p:nvPr/>
        </p:nvSpPr>
        <p:spPr bwMode="auto">
          <a:xfrm>
            <a:off x="8131175" y="3951288"/>
            <a:ext cx="493713" cy="338137"/>
          </a:xfrm>
          <a:prstGeom prst="rect">
            <a:avLst/>
          </a:prstGeom>
          <a:noFill/>
          <a:ln w="9525">
            <a:noFill/>
            <a:miter lim="800000"/>
            <a:headEnd/>
            <a:tailEnd/>
          </a:ln>
        </p:spPr>
        <p:txBody>
          <a:bodyPr wrap="none">
            <a:prstTxWarp prst="textNoShape">
              <a:avLst/>
            </a:prstTxWarp>
            <a:spAutoFit/>
          </a:bodyPr>
          <a:lstStyle/>
          <a:p>
            <a:r>
              <a:rPr lang="en-US" sz="1600"/>
              <a:t>OR</a:t>
            </a:r>
          </a:p>
        </p:txBody>
      </p:sp>
      <p:sp>
        <p:nvSpPr>
          <p:cNvPr id="72712" name="Line 46"/>
          <p:cNvSpPr>
            <a:spLocks noChangeShapeType="1"/>
          </p:cNvSpPr>
          <p:nvPr/>
        </p:nvSpPr>
        <p:spPr bwMode="auto">
          <a:xfrm flipH="1">
            <a:off x="6743700" y="5380038"/>
            <a:ext cx="17463" cy="41910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13" name="Line 46"/>
          <p:cNvSpPr>
            <a:spLocks noChangeShapeType="1"/>
          </p:cNvSpPr>
          <p:nvPr/>
        </p:nvSpPr>
        <p:spPr bwMode="auto">
          <a:xfrm>
            <a:off x="6143625" y="2540000"/>
            <a:ext cx="2325688" cy="127000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14" name="Line 46"/>
          <p:cNvSpPr>
            <a:spLocks noChangeShapeType="1"/>
          </p:cNvSpPr>
          <p:nvPr/>
        </p:nvSpPr>
        <p:spPr bwMode="auto">
          <a:xfrm>
            <a:off x="7799388" y="2574925"/>
            <a:ext cx="823912" cy="12255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15" name="Line 46"/>
          <p:cNvSpPr>
            <a:spLocks noChangeShapeType="1"/>
          </p:cNvSpPr>
          <p:nvPr/>
        </p:nvSpPr>
        <p:spPr bwMode="auto">
          <a:xfrm flipH="1" flipV="1">
            <a:off x="6745288" y="5380038"/>
            <a:ext cx="1711325" cy="31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16" name="Line 46"/>
          <p:cNvSpPr>
            <a:spLocks noChangeShapeType="1"/>
          </p:cNvSpPr>
          <p:nvPr/>
        </p:nvSpPr>
        <p:spPr bwMode="auto">
          <a:xfrm flipH="1">
            <a:off x="8451850" y="4575175"/>
            <a:ext cx="1588" cy="25558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17" name="Line 46"/>
          <p:cNvSpPr>
            <a:spLocks noChangeShapeType="1"/>
          </p:cNvSpPr>
          <p:nvPr/>
        </p:nvSpPr>
        <p:spPr bwMode="auto">
          <a:xfrm>
            <a:off x="7920038" y="1141413"/>
            <a:ext cx="7937" cy="6778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18" name="Line 46"/>
          <p:cNvSpPr>
            <a:spLocks noChangeShapeType="1"/>
          </p:cNvSpPr>
          <p:nvPr/>
        </p:nvSpPr>
        <p:spPr bwMode="auto">
          <a:xfrm>
            <a:off x="4264025" y="2565400"/>
            <a:ext cx="4008438" cy="121920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19" name="Notched Right Arrow 37"/>
          <p:cNvSpPr>
            <a:spLocks noChangeArrowheads="1"/>
          </p:cNvSpPr>
          <p:nvPr/>
        </p:nvSpPr>
        <p:spPr bwMode="auto">
          <a:xfrm>
            <a:off x="3021013" y="3028950"/>
            <a:ext cx="977900" cy="484188"/>
          </a:xfrm>
          <a:prstGeom prst="notchedRightArrow">
            <a:avLst>
              <a:gd name="adj1" fmla="val 50000"/>
              <a:gd name="adj2" fmla="val 50024"/>
            </a:avLst>
          </a:prstGeom>
          <a:noFill/>
          <a:ln w="9525">
            <a:noFill/>
            <a:round/>
            <a:headEnd/>
            <a:tailEnd/>
          </a:ln>
        </p:spPr>
        <p:txBody>
          <a:bodyPr>
            <a:prstTxWarp prst="textNoShape">
              <a:avLst/>
            </a:prstTxWarp>
            <a:spAutoFit/>
          </a:bodyPr>
          <a:lstStyle/>
          <a:p>
            <a:pPr>
              <a:tabLst>
                <a:tab pos="858838" algn="l"/>
              </a:tabLst>
            </a:pPr>
            <a:endParaRPr lang="en-US"/>
          </a:p>
        </p:txBody>
      </p:sp>
      <p:sp>
        <p:nvSpPr>
          <p:cNvPr id="72720" name="Line 46"/>
          <p:cNvSpPr>
            <a:spLocks noChangeShapeType="1"/>
          </p:cNvSpPr>
          <p:nvPr/>
        </p:nvSpPr>
        <p:spPr bwMode="auto">
          <a:xfrm>
            <a:off x="5995988" y="1173163"/>
            <a:ext cx="1587" cy="62071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21" name="Line 46"/>
          <p:cNvSpPr>
            <a:spLocks noChangeShapeType="1"/>
          </p:cNvSpPr>
          <p:nvPr/>
        </p:nvSpPr>
        <p:spPr bwMode="auto">
          <a:xfrm>
            <a:off x="6246813" y="1184275"/>
            <a:ext cx="7937" cy="6000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22" name="Oval 6"/>
          <p:cNvSpPr>
            <a:spLocks noChangeAspect="1" noChangeArrowheads="1"/>
          </p:cNvSpPr>
          <p:nvPr/>
        </p:nvSpPr>
        <p:spPr bwMode="auto">
          <a:xfrm>
            <a:off x="1023938" y="1631950"/>
            <a:ext cx="334962" cy="32385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23" name="Oval 6"/>
          <p:cNvSpPr>
            <a:spLocks noChangeAspect="1" noChangeArrowheads="1"/>
          </p:cNvSpPr>
          <p:nvPr/>
        </p:nvSpPr>
        <p:spPr bwMode="auto">
          <a:xfrm>
            <a:off x="576263" y="2298700"/>
            <a:ext cx="333375" cy="325438"/>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24" name="Oval 6"/>
          <p:cNvSpPr>
            <a:spLocks noChangeAspect="1" noChangeArrowheads="1"/>
          </p:cNvSpPr>
          <p:nvPr/>
        </p:nvSpPr>
        <p:spPr bwMode="auto">
          <a:xfrm>
            <a:off x="1389063" y="2312988"/>
            <a:ext cx="334962" cy="325437"/>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25" name="Line 46"/>
          <p:cNvSpPr>
            <a:spLocks noChangeShapeType="1"/>
          </p:cNvSpPr>
          <p:nvPr/>
        </p:nvSpPr>
        <p:spPr bwMode="auto">
          <a:xfrm>
            <a:off x="1222375" y="1763713"/>
            <a:ext cx="330200" cy="64770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26" name="Line 46"/>
          <p:cNvSpPr>
            <a:spLocks noChangeShapeType="1"/>
          </p:cNvSpPr>
          <p:nvPr/>
        </p:nvSpPr>
        <p:spPr bwMode="auto">
          <a:xfrm flipH="1">
            <a:off x="746125" y="1854200"/>
            <a:ext cx="377825" cy="5746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27" name="Rectangle 52"/>
          <p:cNvSpPr>
            <a:spLocks noChangeArrowheads="1"/>
          </p:cNvSpPr>
          <p:nvPr/>
        </p:nvSpPr>
        <p:spPr bwMode="auto">
          <a:xfrm>
            <a:off x="904875" y="1022350"/>
            <a:ext cx="469900" cy="523875"/>
          </a:xfrm>
          <a:prstGeom prst="rect">
            <a:avLst/>
          </a:prstGeom>
          <a:noFill/>
          <a:ln w="9525">
            <a:noFill/>
            <a:miter lim="800000"/>
            <a:headEnd/>
            <a:tailEnd/>
          </a:ln>
        </p:spPr>
        <p:txBody>
          <a:bodyPr wrap="none">
            <a:prstTxWarp prst="textNoShape">
              <a:avLst/>
            </a:prstTxWarp>
            <a:spAutoFit/>
          </a:bodyPr>
          <a:lstStyle/>
          <a:p>
            <a:r>
              <a:rPr lang="en-US"/>
              <a:t>G</a:t>
            </a:r>
          </a:p>
        </p:txBody>
      </p:sp>
      <p:sp>
        <p:nvSpPr>
          <p:cNvPr id="72728" name="AutoShape 57"/>
          <p:cNvSpPr>
            <a:spLocks noChangeArrowheads="1"/>
          </p:cNvSpPr>
          <p:nvPr/>
        </p:nvSpPr>
        <p:spPr bwMode="auto">
          <a:xfrm rot="5400000" flipV="1">
            <a:off x="7412832" y="1866106"/>
            <a:ext cx="730250" cy="668337"/>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2729" name="TextBox 55"/>
          <p:cNvSpPr txBox="1">
            <a:spLocks noChangeArrowheads="1"/>
          </p:cNvSpPr>
          <p:nvPr/>
        </p:nvSpPr>
        <p:spPr bwMode="auto">
          <a:xfrm>
            <a:off x="7392988" y="1943100"/>
            <a:ext cx="690562" cy="339725"/>
          </a:xfrm>
          <a:prstGeom prst="rect">
            <a:avLst/>
          </a:prstGeom>
          <a:noFill/>
          <a:ln w="9525">
            <a:noFill/>
            <a:miter lim="800000"/>
            <a:headEnd/>
            <a:tailEnd/>
          </a:ln>
        </p:spPr>
        <p:txBody>
          <a:bodyPr wrap="none">
            <a:prstTxWarp prst="textNoShape">
              <a:avLst/>
            </a:prstTxWarp>
            <a:spAutoFit/>
          </a:bodyPr>
          <a:lstStyle/>
          <a:p>
            <a:r>
              <a:rPr lang="en-US" sz="1600"/>
              <a:t> AND</a:t>
            </a:r>
          </a:p>
        </p:txBody>
      </p:sp>
      <p:sp>
        <p:nvSpPr>
          <p:cNvPr id="72730" name="AutoShape 57"/>
          <p:cNvSpPr>
            <a:spLocks noChangeArrowheads="1"/>
          </p:cNvSpPr>
          <p:nvPr/>
        </p:nvSpPr>
        <p:spPr bwMode="auto">
          <a:xfrm rot="5400000" flipV="1">
            <a:off x="3910807" y="1856581"/>
            <a:ext cx="730250" cy="668337"/>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2731" name="TextBox 57"/>
          <p:cNvSpPr txBox="1">
            <a:spLocks noChangeArrowheads="1"/>
          </p:cNvSpPr>
          <p:nvPr/>
        </p:nvSpPr>
        <p:spPr bwMode="auto">
          <a:xfrm>
            <a:off x="3890963" y="1935163"/>
            <a:ext cx="692150" cy="338137"/>
          </a:xfrm>
          <a:prstGeom prst="rect">
            <a:avLst/>
          </a:prstGeom>
          <a:noFill/>
          <a:ln w="9525">
            <a:noFill/>
            <a:miter lim="800000"/>
            <a:headEnd/>
            <a:tailEnd/>
          </a:ln>
        </p:spPr>
        <p:txBody>
          <a:bodyPr wrap="none">
            <a:prstTxWarp prst="textNoShape">
              <a:avLst/>
            </a:prstTxWarp>
            <a:spAutoFit/>
          </a:bodyPr>
          <a:lstStyle/>
          <a:p>
            <a:r>
              <a:rPr lang="en-US" sz="1600"/>
              <a:t> AND</a:t>
            </a:r>
          </a:p>
        </p:txBody>
      </p:sp>
      <p:sp>
        <p:nvSpPr>
          <p:cNvPr id="72732" name="Line 46"/>
          <p:cNvSpPr>
            <a:spLocks noChangeShapeType="1"/>
          </p:cNvSpPr>
          <p:nvPr/>
        </p:nvSpPr>
        <p:spPr bwMode="auto">
          <a:xfrm flipH="1">
            <a:off x="4092575" y="1154113"/>
            <a:ext cx="4763" cy="6397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33" name="Line 46"/>
          <p:cNvSpPr>
            <a:spLocks noChangeShapeType="1"/>
          </p:cNvSpPr>
          <p:nvPr/>
        </p:nvSpPr>
        <p:spPr bwMode="auto">
          <a:xfrm flipH="1">
            <a:off x="4402138" y="1163638"/>
            <a:ext cx="4762" cy="64611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34" name="AutoShape 57"/>
          <p:cNvSpPr>
            <a:spLocks noChangeArrowheads="1"/>
          </p:cNvSpPr>
          <p:nvPr/>
        </p:nvSpPr>
        <p:spPr bwMode="auto">
          <a:xfrm rot="5400000" flipV="1">
            <a:off x="6019801" y="5656262"/>
            <a:ext cx="730250" cy="1044575"/>
          </a:xfrm>
          <a:prstGeom prst="flowChartDelay">
            <a:avLst/>
          </a:prstGeom>
          <a:noFill/>
          <a:ln w="38100" cap="sq">
            <a:solidFill>
              <a:schemeClr val="tx1"/>
            </a:solidFill>
            <a:miter lim="800000"/>
            <a:headEnd type="none" w="sm" len="sm"/>
            <a:tailEnd type="none" w="sm" len="sm"/>
          </a:ln>
        </p:spPr>
        <p:txBody>
          <a:bodyPr vert="eaVert" lIns="274320" rIns="274320" anchor="ctr">
            <a:prstTxWarp prst="textNoShape">
              <a:avLst/>
            </a:prstTxWarp>
            <a:spAutoFit/>
          </a:bodyPr>
          <a:lstStyle/>
          <a:p>
            <a:pPr algn="ctr">
              <a:spcBef>
                <a:spcPct val="0"/>
              </a:spcBef>
            </a:pPr>
            <a:endParaRPr lang="en-US" sz="800"/>
          </a:p>
        </p:txBody>
      </p:sp>
      <p:sp>
        <p:nvSpPr>
          <p:cNvPr id="72735" name="TextBox 63"/>
          <p:cNvSpPr txBox="1">
            <a:spLocks noChangeArrowheads="1"/>
          </p:cNvSpPr>
          <p:nvPr/>
        </p:nvSpPr>
        <p:spPr bwMode="auto">
          <a:xfrm>
            <a:off x="6069013" y="5922963"/>
            <a:ext cx="701675" cy="338137"/>
          </a:xfrm>
          <a:prstGeom prst="rect">
            <a:avLst/>
          </a:prstGeom>
          <a:noFill/>
          <a:ln w="9525">
            <a:noFill/>
            <a:miter lim="800000"/>
            <a:headEnd/>
            <a:tailEnd/>
          </a:ln>
        </p:spPr>
        <p:txBody>
          <a:bodyPr>
            <a:prstTxWarp prst="textNoShape">
              <a:avLst/>
            </a:prstTxWarp>
            <a:spAutoFit/>
          </a:bodyPr>
          <a:lstStyle/>
          <a:p>
            <a:r>
              <a:rPr lang="en-US" sz="1600"/>
              <a:t> AND</a:t>
            </a:r>
          </a:p>
        </p:txBody>
      </p:sp>
      <p:sp>
        <p:nvSpPr>
          <p:cNvPr id="72736" name="TextBox 64"/>
          <p:cNvSpPr txBox="1">
            <a:spLocks noChangeArrowheads="1"/>
          </p:cNvSpPr>
          <p:nvPr/>
        </p:nvSpPr>
        <p:spPr bwMode="auto">
          <a:xfrm>
            <a:off x="2986088" y="4016375"/>
            <a:ext cx="531812" cy="706438"/>
          </a:xfrm>
          <a:prstGeom prst="rect">
            <a:avLst/>
          </a:prstGeom>
          <a:noFill/>
          <a:ln w="9525">
            <a:noFill/>
            <a:miter lim="800000"/>
            <a:headEnd/>
            <a:tailEnd/>
          </a:ln>
        </p:spPr>
        <p:txBody>
          <a:bodyPr>
            <a:prstTxWarp prst="textNoShape">
              <a:avLst/>
            </a:prstTxWarp>
            <a:spAutoFit/>
          </a:bodyPr>
          <a:lstStyle/>
          <a:p>
            <a:r>
              <a:rPr lang="en-US" sz="4000"/>
              <a:t>≠</a:t>
            </a:r>
          </a:p>
        </p:txBody>
      </p:sp>
      <p:sp>
        <p:nvSpPr>
          <p:cNvPr id="72737" name="Line 46"/>
          <p:cNvSpPr>
            <a:spLocks noChangeShapeType="1"/>
          </p:cNvSpPr>
          <p:nvPr/>
        </p:nvSpPr>
        <p:spPr bwMode="auto">
          <a:xfrm>
            <a:off x="3238500" y="4687888"/>
            <a:ext cx="14288" cy="6921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38" name="Line 46"/>
          <p:cNvSpPr>
            <a:spLocks noChangeShapeType="1"/>
          </p:cNvSpPr>
          <p:nvPr/>
        </p:nvSpPr>
        <p:spPr bwMode="auto">
          <a:xfrm>
            <a:off x="2986088" y="1562100"/>
            <a:ext cx="19050" cy="25050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39" name="Line 46"/>
          <p:cNvSpPr>
            <a:spLocks noChangeShapeType="1"/>
          </p:cNvSpPr>
          <p:nvPr/>
        </p:nvSpPr>
        <p:spPr bwMode="auto">
          <a:xfrm flipH="1">
            <a:off x="2847975" y="1390650"/>
            <a:ext cx="1588" cy="265747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40" name="Rectangle 55"/>
          <p:cNvSpPr>
            <a:spLocks noChangeArrowheads="1"/>
          </p:cNvSpPr>
          <p:nvPr/>
        </p:nvSpPr>
        <p:spPr bwMode="auto">
          <a:xfrm>
            <a:off x="2633663" y="4083050"/>
            <a:ext cx="1262062" cy="609600"/>
          </a:xfrm>
          <a:prstGeom prst="rect">
            <a:avLst/>
          </a:prstGeom>
          <a:noFill/>
          <a:ln w="38100" cap="sq">
            <a:solidFill>
              <a:schemeClr val="tx1"/>
            </a:solidFill>
            <a:miter lim="800000"/>
            <a:headEnd/>
            <a:tailEnd/>
          </a:ln>
        </p:spPr>
        <p:txBody>
          <a:bodyPr lIns="274320" rIns="274320" anchor="ctr">
            <a:prstTxWarp prst="textNoShape">
              <a:avLst/>
            </a:prstTxWarp>
            <a:spAutoFit/>
          </a:bodyPr>
          <a:lstStyle/>
          <a:p>
            <a:endParaRPr lang="en-US"/>
          </a:p>
        </p:txBody>
      </p:sp>
      <p:sp>
        <p:nvSpPr>
          <p:cNvPr id="72741" name="Line 46"/>
          <p:cNvSpPr>
            <a:spLocks noChangeShapeType="1"/>
          </p:cNvSpPr>
          <p:nvPr/>
        </p:nvSpPr>
        <p:spPr bwMode="auto">
          <a:xfrm flipH="1">
            <a:off x="3638550" y="3706813"/>
            <a:ext cx="0" cy="3492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42" name="Line 46"/>
          <p:cNvSpPr>
            <a:spLocks noChangeShapeType="1"/>
          </p:cNvSpPr>
          <p:nvPr/>
        </p:nvSpPr>
        <p:spPr bwMode="auto">
          <a:xfrm>
            <a:off x="3397250" y="3543300"/>
            <a:ext cx="15875" cy="51911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43" name="Line 46"/>
          <p:cNvSpPr>
            <a:spLocks noChangeShapeType="1"/>
          </p:cNvSpPr>
          <p:nvPr/>
        </p:nvSpPr>
        <p:spPr bwMode="auto">
          <a:xfrm flipH="1">
            <a:off x="2851150" y="1363663"/>
            <a:ext cx="1250950" cy="95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44" name="Line 46"/>
          <p:cNvSpPr>
            <a:spLocks noChangeShapeType="1"/>
          </p:cNvSpPr>
          <p:nvPr/>
        </p:nvSpPr>
        <p:spPr bwMode="auto">
          <a:xfrm flipV="1">
            <a:off x="3235325" y="5386388"/>
            <a:ext cx="2719388" cy="1111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45" name="Line 46"/>
          <p:cNvSpPr>
            <a:spLocks noChangeShapeType="1"/>
          </p:cNvSpPr>
          <p:nvPr/>
        </p:nvSpPr>
        <p:spPr bwMode="auto">
          <a:xfrm>
            <a:off x="5953125" y="5419725"/>
            <a:ext cx="0" cy="36830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46" name="Line 46"/>
          <p:cNvSpPr>
            <a:spLocks noChangeShapeType="1"/>
          </p:cNvSpPr>
          <p:nvPr/>
        </p:nvSpPr>
        <p:spPr bwMode="auto">
          <a:xfrm flipH="1" flipV="1">
            <a:off x="2982913" y="1524000"/>
            <a:ext cx="1419225" cy="1270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47" name="Oval 6"/>
          <p:cNvSpPr>
            <a:spLocks noChangeAspect="1" noChangeArrowheads="1"/>
          </p:cNvSpPr>
          <p:nvPr/>
        </p:nvSpPr>
        <p:spPr bwMode="auto">
          <a:xfrm>
            <a:off x="4356100" y="1479550"/>
            <a:ext cx="84138" cy="8255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48" name="Oval 6"/>
          <p:cNvSpPr>
            <a:spLocks noChangeAspect="1" noChangeArrowheads="1"/>
          </p:cNvSpPr>
          <p:nvPr/>
        </p:nvSpPr>
        <p:spPr bwMode="auto">
          <a:xfrm>
            <a:off x="4044950" y="1331913"/>
            <a:ext cx="85725" cy="8255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49" name="Oval 6"/>
          <p:cNvSpPr>
            <a:spLocks noChangeAspect="1" noChangeArrowheads="1"/>
          </p:cNvSpPr>
          <p:nvPr/>
        </p:nvSpPr>
        <p:spPr bwMode="auto">
          <a:xfrm>
            <a:off x="6207125" y="1485900"/>
            <a:ext cx="85725" cy="8255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50" name="Oval 6"/>
          <p:cNvSpPr>
            <a:spLocks noChangeAspect="1" noChangeArrowheads="1"/>
          </p:cNvSpPr>
          <p:nvPr/>
        </p:nvSpPr>
        <p:spPr bwMode="auto">
          <a:xfrm>
            <a:off x="5946775" y="1327150"/>
            <a:ext cx="84138" cy="8255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51" name="Line 46"/>
          <p:cNvSpPr>
            <a:spLocks noChangeShapeType="1"/>
          </p:cNvSpPr>
          <p:nvPr/>
        </p:nvSpPr>
        <p:spPr bwMode="auto">
          <a:xfrm flipH="1">
            <a:off x="5302250" y="1543050"/>
            <a:ext cx="950913" cy="190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52" name="Line 46"/>
          <p:cNvSpPr>
            <a:spLocks noChangeShapeType="1"/>
          </p:cNvSpPr>
          <p:nvPr/>
        </p:nvSpPr>
        <p:spPr bwMode="auto">
          <a:xfrm flipH="1">
            <a:off x="5105400" y="1371600"/>
            <a:ext cx="855663" cy="158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53" name="Line 46"/>
          <p:cNvSpPr>
            <a:spLocks noChangeShapeType="1"/>
          </p:cNvSpPr>
          <p:nvPr/>
        </p:nvSpPr>
        <p:spPr bwMode="auto">
          <a:xfrm flipH="1">
            <a:off x="5286375" y="1568450"/>
            <a:ext cx="6350" cy="21304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54" name="Line 46"/>
          <p:cNvSpPr>
            <a:spLocks noChangeShapeType="1"/>
          </p:cNvSpPr>
          <p:nvPr/>
        </p:nvSpPr>
        <p:spPr bwMode="auto">
          <a:xfrm>
            <a:off x="5094288" y="1387475"/>
            <a:ext cx="3175" cy="214788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55" name="Line 46"/>
          <p:cNvSpPr>
            <a:spLocks noChangeShapeType="1"/>
          </p:cNvSpPr>
          <p:nvPr/>
        </p:nvSpPr>
        <p:spPr bwMode="auto">
          <a:xfrm flipH="1" flipV="1">
            <a:off x="3397250" y="3525838"/>
            <a:ext cx="3270250" cy="174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56" name="Line 46"/>
          <p:cNvSpPr>
            <a:spLocks noChangeShapeType="1"/>
          </p:cNvSpPr>
          <p:nvPr/>
        </p:nvSpPr>
        <p:spPr bwMode="auto">
          <a:xfrm flipH="1" flipV="1">
            <a:off x="3629025" y="3698875"/>
            <a:ext cx="2892425" cy="793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57" name="Rectangle 55"/>
          <p:cNvSpPr>
            <a:spLocks noChangeArrowheads="1"/>
          </p:cNvSpPr>
          <p:nvPr/>
        </p:nvSpPr>
        <p:spPr bwMode="auto">
          <a:xfrm>
            <a:off x="6302375" y="4113213"/>
            <a:ext cx="1262063" cy="609600"/>
          </a:xfrm>
          <a:prstGeom prst="rect">
            <a:avLst/>
          </a:prstGeom>
          <a:noFill/>
          <a:ln w="38100" cap="sq">
            <a:solidFill>
              <a:schemeClr val="tx1"/>
            </a:solidFill>
            <a:miter lim="800000"/>
            <a:headEnd/>
            <a:tailEnd/>
          </a:ln>
        </p:spPr>
        <p:txBody>
          <a:bodyPr lIns="274320" rIns="274320" anchor="ctr">
            <a:prstTxWarp prst="textNoShape">
              <a:avLst/>
            </a:prstTxWarp>
            <a:spAutoFit/>
          </a:bodyPr>
          <a:lstStyle/>
          <a:p>
            <a:endParaRPr lang="en-US"/>
          </a:p>
        </p:txBody>
      </p:sp>
      <p:sp>
        <p:nvSpPr>
          <p:cNvPr id="72758" name="TextBox 94"/>
          <p:cNvSpPr txBox="1">
            <a:spLocks noChangeArrowheads="1"/>
          </p:cNvSpPr>
          <p:nvPr/>
        </p:nvSpPr>
        <p:spPr bwMode="auto">
          <a:xfrm>
            <a:off x="6662738" y="3986213"/>
            <a:ext cx="531812" cy="708025"/>
          </a:xfrm>
          <a:prstGeom prst="rect">
            <a:avLst/>
          </a:prstGeom>
          <a:noFill/>
          <a:ln w="9525">
            <a:noFill/>
            <a:miter lim="800000"/>
            <a:headEnd/>
            <a:tailEnd/>
          </a:ln>
        </p:spPr>
        <p:txBody>
          <a:bodyPr>
            <a:prstTxWarp prst="textNoShape">
              <a:avLst/>
            </a:prstTxWarp>
            <a:spAutoFit/>
          </a:bodyPr>
          <a:lstStyle/>
          <a:p>
            <a:r>
              <a:rPr lang="en-US" sz="4000"/>
              <a:t>≠</a:t>
            </a:r>
          </a:p>
        </p:txBody>
      </p:sp>
      <p:sp>
        <p:nvSpPr>
          <p:cNvPr id="72759" name="Line 46"/>
          <p:cNvSpPr>
            <a:spLocks noChangeShapeType="1"/>
          </p:cNvSpPr>
          <p:nvPr/>
        </p:nvSpPr>
        <p:spPr bwMode="auto">
          <a:xfrm>
            <a:off x="6932613" y="4752975"/>
            <a:ext cx="9525" cy="27463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60" name="Line 46"/>
          <p:cNvSpPr>
            <a:spLocks noChangeShapeType="1"/>
          </p:cNvSpPr>
          <p:nvPr/>
        </p:nvSpPr>
        <p:spPr bwMode="auto">
          <a:xfrm flipH="1">
            <a:off x="6477000" y="5019675"/>
            <a:ext cx="1588" cy="76993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61" name="Line 46"/>
          <p:cNvSpPr>
            <a:spLocks noChangeShapeType="1"/>
          </p:cNvSpPr>
          <p:nvPr/>
        </p:nvSpPr>
        <p:spPr bwMode="auto">
          <a:xfrm flipV="1">
            <a:off x="6470650" y="5026025"/>
            <a:ext cx="477838" cy="1588"/>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62" name="Line 46"/>
          <p:cNvSpPr>
            <a:spLocks noChangeShapeType="1"/>
          </p:cNvSpPr>
          <p:nvPr/>
        </p:nvSpPr>
        <p:spPr bwMode="auto">
          <a:xfrm flipH="1">
            <a:off x="7258050" y="1604963"/>
            <a:ext cx="661988" cy="317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63" name="Line 46"/>
          <p:cNvSpPr>
            <a:spLocks noChangeShapeType="1"/>
          </p:cNvSpPr>
          <p:nvPr/>
        </p:nvSpPr>
        <p:spPr bwMode="auto">
          <a:xfrm flipH="1">
            <a:off x="7131050" y="1385888"/>
            <a:ext cx="476250" cy="47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64" name="Oval 6"/>
          <p:cNvSpPr>
            <a:spLocks noChangeAspect="1" noChangeArrowheads="1"/>
          </p:cNvSpPr>
          <p:nvPr/>
        </p:nvSpPr>
        <p:spPr bwMode="auto">
          <a:xfrm>
            <a:off x="7878763" y="1587500"/>
            <a:ext cx="84137" cy="80963"/>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65" name="Oval 6"/>
          <p:cNvSpPr>
            <a:spLocks noChangeAspect="1" noChangeArrowheads="1"/>
          </p:cNvSpPr>
          <p:nvPr/>
        </p:nvSpPr>
        <p:spPr bwMode="auto">
          <a:xfrm>
            <a:off x="7577138" y="1362075"/>
            <a:ext cx="84137" cy="8255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66" name="Line 46"/>
          <p:cNvSpPr>
            <a:spLocks noChangeShapeType="1"/>
          </p:cNvSpPr>
          <p:nvPr/>
        </p:nvSpPr>
        <p:spPr bwMode="auto">
          <a:xfrm flipH="1">
            <a:off x="7248525" y="1630363"/>
            <a:ext cx="11113" cy="2452687"/>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67" name="Line 46"/>
          <p:cNvSpPr>
            <a:spLocks noChangeShapeType="1"/>
          </p:cNvSpPr>
          <p:nvPr/>
        </p:nvSpPr>
        <p:spPr bwMode="auto">
          <a:xfrm flipH="1">
            <a:off x="7108825" y="1373188"/>
            <a:ext cx="12700" cy="2732087"/>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68" name="Line 46"/>
          <p:cNvSpPr>
            <a:spLocks noChangeShapeType="1"/>
          </p:cNvSpPr>
          <p:nvPr/>
        </p:nvSpPr>
        <p:spPr bwMode="auto">
          <a:xfrm>
            <a:off x="6513513" y="3714750"/>
            <a:ext cx="14287" cy="39211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69" name="Line 46"/>
          <p:cNvSpPr>
            <a:spLocks noChangeShapeType="1"/>
          </p:cNvSpPr>
          <p:nvPr/>
        </p:nvSpPr>
        <p:spPr bwMode="auto">
          <a:xfrm>
            <a:off x="6667500" y="3552825"/>
            <a:ext cx="12700" cy="50800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70" name="Oval 6"/>
          <p:cNvSpPr>
            <a:spLocks noChangeAspect="1" noChangeArrowheads="1"/>
          </p:cNvSpPr>
          <p:nvPr/>
        </p:nvSpPr>
        <p:spPr bwMode="auto">
          <a:xfrm>
            <a:off x="5056188" y="3490913"/>
            <a:ext cx="84137" cy="8255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71" name="Oval 6"/>
          <p:cNvSpPr>
            <a:spLocks noChangeAspect="1" noChangeArrowheads="1"/>
          </p:cNvSpPr>
          <p:nvPr/>
        </p:nvSpPr>
        <p:spPr bwMode="auto">
          <a:xfrm>
            <a:off x="5226050" y="3670300"/>
            <a:ext cx="84138" cy="8255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72772" name="AutoShape 53"/>
          <p:cNvSpPr>
            <a:spLocks noChangeArrowheads="1"/>
          </p:cNvSpPr>
          <p:nvPr/>
        </p:nvSpPr>
        <p:spPr bwMode="auto">
          <a:xfrm flipV="1">
            <a:off x="8232775" y="4830763"/>
            <a:ext cx="457200" cy="450850"/>
          </a:xfrm>
          <a:prstGeom prst="triangle">
            <a:avLst>
              <a:gd name="adj" fmla="val 50000"/>
            </a:avLst>
          </a:prstGeom>
          <a:noFill/>
          <a:ln w="38100" cap="sq">
            <a:solidFill>
              <a:schemeClr val="tx1"/>
            </a:solidFill>
            <a:miter lim="800000"/>
            <a:headEnd/>
            <a:tailEnd/>
          </a:ln>
        </p:spPr>
        <p:txBody>
          <a:bodyPr wrap="none" lIns="274320" rIns="274320" anchor="ctr">
            <a:prstTxWarp prst="textNoShape">
              <a:avLst/>
            </a:prstTxWarp>
            <a:spAutoFit/>
          </a:bodyPr>
          <a:lstStyle/>
          <a:p>
            <a:endParaRPr lang="en-US"/>
          </a:p>
        </p:txBody>
      </p:sp>
      <p:sp>
        <p:nvSpPr>
          <p:cNvPr id="72773" name="Oval 67"/>
          <p:cNvSpPr>
            <a:spLocks noChangeArrowheads="1"/>
          </p:cNvSpPr>
          <p:nvPr/>
        </p:nvSpPr>
        <p:spPr bwMode="auto">
          <a:xfrm>
            <a:off x="8385175" y="5297488"/>
            <a:ext cx="152400" cy="152400"/>
          </a:xfrm>
          <a:prstGeom prst="ellips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72774" name="Line 46"/>
          <p:cNvSpPr>
            <a:spLocks noChangeShapeType="1"/>
          </p:cNvSpPr>
          <p:nvPr/>
        </p:nvSpPr>
        <p:spPr bwMode="auto">
          <a:xfrm flipH="1">
            <a:off x="6407150" y="6510338"/>
            <a:ext cx="3175" cy="3476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72775" name="TextBox 116"/>
          <p:cNvSpPr txBox="1">
            <a:spLocks noChangeArrowheads="1"/>
          </p:cNvSpPr>
          <p:nvPr/>
        </p:nvSpPr>
        <p:spPr bwMode="auto">
          <a:xfrm>
            <a:off x="7278688" y="5534025"/>
            <a:ext cx="1865312" cy="369888"/>
          </a:xfrm>
          <a:prstGeom prst="rect">
            <a:avLst/>
          </a:prstGeom>
          <a:noFill/>
          <a:ln w="9525">
            <a:noFill/>
            <a:miter lim="800000"/>
            <a:headEnd/>
            <a:tailEnd/>
          </a:ln>
        </p:spPr>
        <p:txBody>
          <a:bodyPr wrap="none">
            <a:prstTxWarp prst="textNoShape">
              <a:avLst/>
            </a:prstTxWarp>
            <a:spAutoFit/>
          </a:bodyPr>
          <a:lstStyle/>
          <a:p>
            <a:r>
              <a:rPr lang="en-US" sz="1800"/>
              <a:t>bogus color bit</a:t>
            </a:r>
          </a:p>
        </p:txBody>
      </p:sp>
    </p:spTree>
  </p:cSld>
  <p:clrMapOvr>
    <a:masterClrMapping/>
  </p:clrMapOvr>
  <p:transition spd="med">
    <p:fade thruBlk="1"/>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4" name="Text Box 2"/>
          <p:cNvSpPr txBox="1">
            <a:spLocks noChangeArrowheads="1"/>
          </p:cNvSpPr>
          <p:nvPr/>
        </p:nvSpPr>
        <p:spPr bwMode="auto">
          <a:xfrm>
            <a:off x="2119313" y="290513"/>
            <a:ext cx="4905375" cy="519112"/>
          </a:xfrm>
          <a:prstGeom prst="rect">
            <a:avLst/>
          </a:prstGeom>
          <a:noFill/>
          <a:ln w="12700" cap="sq">
            <a:noFill/>
            <a:miter lim="800000"/>
            <a:headEnd type="none" w="sm" len="sm"/>
            <a:tailEnd type="none" w="sm" len="sm"/>
          </a:ln>
        </p:spPr>
        <p:txBody>
          <a:bodyPr wrap="none" lIns="274301" tIns="45717" rIns="274301" bIns="45717">
            <a:prstTxWarp prst="textNoShape">
              <a:avLst/>
            </a:prstTxWarp>
            <a:spAutoFit/>
          </a:bodyPr>
          <a:lstStyle/>
          <a:p>
            <a:pPr algn="ctr">
              <a:spcBef>
                <a:spcPct val="0"/>
              </a:spcBef>
            </a:pPr>
            <a:r>
              <a:rPr lang="en-US"/>
              <a:t>Let G be an n-node graph</a:t>
            </a:r>
          </a:p>
        </p:txBody>
      </p:sp>
      <p:pic>
        <p:nvPicPr>
          <p:cNvPr id="726019" name="Picture 3" descr="Z313"/>
          <p:cNvPicPr>
            <a:picLocks noChangeAspect="1" noChangeArrowheads="1"/>
          </p:cNvPicPr>
          <p:nvPr/>
        </p:nvPicPr>
        <p:blipFill>
          <a:blip r:embed="rId2"/>
          <a:srcRect/>
          <a:stretch>
            <a:fillRect/>
          </a:stretch>
        </p:blipFill>
        <p:spPr bwMode="auto">
          <a:xfrm>
            <a:off x="6962775" y="2032000"/>
            <a:ext cx="1800225" cy="2390775"/>
          </a:xfrm>
          <a:prstGeom prst="rect">
            <a:avLst/>
          </a:prstGeom>
          <a:solidFill>
            <a:schemeClr val="bg2"/>
          </a:solidFill>
          <a:ln w="9525">
            <a:solidFill>
              <a:schemeClr val="tx1"/>
            </a:solidFill>
            <a:miter lim="800000"/>
            <a:headEnd/>
            <a:tailEnd/>
          </a:ln>
        </p:spPr>
      </p:pic>
      <p:sp>
        <p:nvSpPr>
          <p:cNvPr id="726020" name="Text Box 4"/>
          <p:cNvSpPr txBox="1">
            <a:spLocks noChangeArrowheads="1"/>
          </p:cNvSpPr>
          <p:nvPr/>
        </p:nvSpPr>
        <p:spPr bwMode="auto">
          <a:xfrm>
            <a:off x="6732588" y="4584700"/>
            <a:ext cx="2259012" cy="1373188"/>
          </a:xfrm>
          <a:prstGeom prst="rect">
            <a:avLst/>
          </a:prstGeom>
          <a:solidFill>
            <a:schemeClr val="bg2"/>
          </a:solidFill>
          <a:ln w="12700" cap="sq">
            <a:noFill/>
            <a:miter lim="800000"/>
            <a:headEnd type="none" w="sm" len="sm"/>
            <a:tailEnd type="none" w="sm" len="sm"/>
          </a:ln>
        </p:spPr>
        <p:txBody>
          <a:bodyPr lIns="274301" tIns="45717" rIns="274301" bIns="45717">
            <a:prstTxWarp prst="textNoShape">
              <a:avLst/>
            </a:prstTxWarp>
            <a:spAutoFit/>
          </a:bodyPr>
          <a:lstStyle/>
          <a:p>
            <a:pPr algn="ctr">
              <a:spcBef>
                <a:spcPct val="50000"/>
              </a:spcBef>
            </a:pPr>
            <a:r>
              <a:rPr lang="en-US"/>
              <a:t>GIVEN:       SAT</a:t>
            </a:r>
            <a:br>
              <a:rPr lang="en-US"/>
            </a:br>
            <a:r>
              <a:rPr lang="en-US"/>
              <a:t>Oracle </a:t>
            </a:r>
          </a:p>
        </p:txBody>
      </p:sp>
      <p:sp>
        <p:nvSpPr>
          <p:cNvPr id="726021" name="Text Box 5"/>
          <p:cNvSpPr txBox="1">
            <a:spLocks noChangeArrowheads="1"/>
          </p:cNvSpPr>
          <p:nvPr/>
        </p:nvSpPr>
        <p:spPr bwMode="auto">
          <a:xfrm>
            <a:off x="1308100" y="4521200"/>
            <a:ext cx="1800225" cy="1373188"/>
          </a:xfrm>
          <a:prstGeom prst="rect">
            <a:avLst/>
          </a:prstGeom>
          <a:solidFill>
            <a:schemeClr val="bg2"/>
          </a:solidFill>
          <a:ln w="12700" cap="sq">
            <a:noFill/>
            <a:miter lim="800000"/>
            <a:headEnd type="none" w="sm" len="sm"/>
            <a:tailEnd type="none" w="sm" len="sm"/>
          </a:ln>
        </p:spPr>
        <p:txBody>
          <a:bodyPr lIns="274301" tIns="45717" rIns="274301" bIns="45717">
            <a:prstTxWarp prst="textNoShape">
              <a:avLst/>
            </a:prstTxWarp>
            <a:spAutoFit/>
          </a:bodyPr>
          <a:lstStyle/>
          <a:p>
            <a:pPr algn="ctr">
              <a:spcBef>
                <a:spcPct val="50000"/>
              </a:spcBef>
            </a:pPr>
            <a:r>
              <a:rPr lang="en-US"/>
              <a:t>BUILD:</a:t>
            </a:r>
            <a:br>
              <a:rPr lang="en-US"/>
            </a:br>
            <a:r>
              <a:rPr lang="en-US"/>
              <a:t>3-color</a:t>
            </a:r>
            <a:br>
              <a:rPr lang="en-US"/>
            </a:br>
            <a:r>
              <a:rPr lang="en-US"/>
              <a:t>Oracle</a:t>
            </a:r>
          </a:p>
        </p:txBody>
      </p:sp>
      <p:sp>
        <p:nvSpPr>
          <p:cNvPr id="726022" name="Line 6"/>
          <p:cNvSpPr>
            <a:spLocks noChangeShapeType="1"/>
          </p:cNvSpPr>
          <p:nvPr/>
        </p:nvSpPr>
        <p:spPr bwMode="auto">
          <a:xfrm>
            <a:off x="3398838" y="3087688"/>
            <a:ext cx="3363912" cy="11112"/>
          </a:xfrm>
          <a:prstGeom prst="line">
            <a:avLst/>
          </a:pr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726023" name="Freeform 7"/>
          <p:cNvSpPr>
            <a:spLocks/>
          </p:cNvSpPr>
          <p:nvPr/>
        </p:nvSpPr>
        <p:spPr bwMode="auto">
          <a:xfrm>
            <a:off x="393700" y="1624013"/>
            <a:ext cx="685800" cy="1295400"/>
          </a:xfrm>
          <a:custGeom>
            <a:avLst/>
            <a:gdLst>
              <a:gd name="T0" fmla="*/ 0 w 432"/>
              <a:gd name="T1" fmla="*/ 0 h 816"/>
              <a:gd name="T2" fmla="*/ 2147483647 w 432"/>
              <a:gd name="T3" fmla="*/ 2147483647 h 816"/>
              <a:gd name="T4" fmla="*/ 2147483647 w 432"/>
              <a:gd name="T5" fmla="*/ 2147483647 h 816"/>
              <a:gd name="T6" fmla="*/ 0 60000 65536"/>
              <a:gd name="T7" fmla="*/ 0 60000 65536"/>
              <a:gd name="T8" fmla="*/ 0 60000 65536"/>
              <a:gd name="T9" fmla="*/ 0 w 432"/>
              <a:gd name="T10" fmla="*/ 0 h 816"/>
              <a:gd name="T11" fmla="*/ 432 w 432"/>
              <a:gd name="T12" fmla="*/ 816 h 816"/>
            </a:gdLst>
            <a:ahLst/>
            <a:cxnLst>
              <a:cxn ang="T6">
                <a:pos x="T0" y="T1"/>
              </a:cxn>
              <a:cxn ang="T7">
                <a:pos x="T2" y="T3"/>
              </a:cxn>
              <a:cxn ang="T8">
                <a:pos x="T4" y="T5"/>
              </a:cxn>
            </a:cxnLst>
            <a:rect l="T9" t="T10" r="T11" b="T12"/>
            <a:pathLst>
              <a:path w="432" h="816">
                <a:moveTo>
                  <a:pt x="0" y="0"/>
                </a:moveTo>
                <a:cubicBezTo>
                  <a:pt x="12" y="196"/>
                  <a:pt x="24" y="392"/>
                  <a:pt x="96" y="528"/>
                </a:cubicBezTo>
                <a:cubicBezTo>
                  <a:pt x="168" y="664"/>
                  <a:pt x="376" y="760"/>
                  <a:pt x="432" y="816"/>
                </a:cubicBezTo>
              </a:path>
            </a:pathLst>
          </a:custGeom>
          <a:noFill/>
          <a:ln w="57150" cap="sq">
            <a:solidFill>
              <a:schemeClr val="tx1"/>
            </a:solidFill>
            <a:round/>
            <a:headEnd type="none" w="sm" len="sm"/>
            <a:tailEnd type="arrow" w="med" len="med"/>
          </a:ln>
        </p:spPr>
        <p:txBody>
          <a:bodyPr lIns="274320" rIns="274320" anchor="ctr">
            <a:prstTxWarp prst="textNoShape">
              <a:avLst/>
            </a:prstTxWarp>
            <a:spAutoFit/>
          </a:bodyPr>
          <a:lstStyle/>
          <a:p>
            <a:endParaRPr lang="en-US"/>
          </a:p>
        </p:txBody>
      </p:sp>
      <p:sp>
        <p:nvSpPr>
          <p:cNvPr id="726024" name="Freeform 8"/>
          <p:cNvSpPr>
            <a:spLocks/>
          </p:cNvSpPr>
          <p:nvPr/>
        </p:nvSpPr>
        <p:spPr bwMode="auto">
          <a:xfrm>
            <a:off x="771525" y="1716088"/>
            <a:ext cx="384175" cy="746125"/>
          </a:xfrm>
          <a:custGeom>
            <a:avLst/>
            <a:gdLst>
              <a:gd name="T0" fmla="*/ 2147483647 w 242"/>
              <a:gd name="T1" fmla="*/ 2147483647 h 470"/>
              <a:gd name="T2" fmla="*/ 2147483647 w 242"/>
              <a:gd name="T3" fmla="*/ 2147483647 h 470"/>
              <a:gd name="T4" fmla="*/ 2147483647 w 242"/>
              <a:gd name="T5" fmla="*/ 0 h 470"/>
              <a:gd name="T6" fmla="*/ 0 60000 65536"/>
              <a:gd name="T7" fmla="*/ 0 60000 65536"/>
              <a:gd name="T8" fmla="*/ 0 60000 65536"/>
              <a:gd name="T9" fmla="*/ 0 w 242"/>
              <a:gd name="T10" fmla="*/ 0 h 470"/>
              <a:gd name="T11" fmla="*/ 242 w 242"/>
              <a:gd name="T12" fmla="*/ 470 h 470"/>
            </a:gdLst>
            <a:ahLst/>
            <a:cxnLst>
              <a:cxn ang="T6">
                <a:pos x="T0" y="T1"/>
              </a:cxn>
              <a:cxn ang="T7">
                <a:pos x="T2" y="T3"/>
              </a:cxn>
              <a:cxn ang="T8">
                <a:pos x="T4" y="T5"/>
              </a:cxn>
            </a:cxnLst>
            <a:rect l="T9" t="T10" r="T11" b="T12"/>
            <a:pathLst>
              <a:path w="242" h="470">
                <a:moveTo>
                  <a:pt x="242" y="470"/>
                </a:moveTo>
                <a:cubicBezTo>
                  <a:pt x="208" y="449"/>
                  <a:pt x="80" y="423"/>
                  <a:pt x="40" y="345"/>
                </a:cubicBezTo>
                <a:cubicBezTo>
                  <a:pt x="0" y="267"/>
                  <a:pt x="10" y="72"/>
                  <a:pt x="2" y="0"/>
                </a:cubicBezTo>
              </a:path>
            </a:pathLst>
          </a:cu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726025" name="Line 9"/>
          <p:cNvSpPr>
            <a:spLocks noChangeShapeType="1"/>
          </p:cNvSpPr>
          <p:nvPr/>
        </p:nvSpPr>
        <p:spPr bwMode="auto">
          <a:xfrm flipH="1" flipV="1">
            <a:off x="3321050" y="3479800"/>
            <a:ext cx="3389313" cy="25400"/>
          </a:xfrm>
          <a:prstGeom prst="line">
            <a:avLst/>
          </a:prstGeom>
          <a:noFill/>
          <a:ln w="57150" cap="sq">
            <a:solidFill>
              <a:schemeClr val="tx1"/>
            </a:solidFill>
            <a:round/>
            <a:headEnd/>
            <a:tailEnd type="arrow" w="med" len="med"/>
          </a:ln>
        </p:spPr>
        <p:txBody>
          <a:bodyPr lIns="274320" rIns="274320" anchor="ctr">
            <a:prstTxWarp prst="textNoShape">
              <a:avLst/>
            </a:prstTxWarp>
            <a:spAutoFit/>
          </a:bodyPr>
          <a:lstStyle/>
          <a:p>
            <a:endParaRPr lang="en-US"/>
          </a:p>
        </p:txBody>
      </p:sp>
      <p:sp>
        <p:nvSpPr>
          <p:cNvPr id="726027" name="Text Box 11"/>
          <p:cNvSpPr txBox="1">
            <a:spLocks noChangeArrowheads="1"/>
          </p:cNvSpPr>
          <p:nvPr/>
        </p:nvSpPr>
        <p:spPr bwMode="auto">
          <a:xfrm>
            <a:off x="106363" y="989013"/>
            <a:ext cx="465137"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G</a:t>
            </a:r>
          </a:p>
        </p:txBody>
      </p:sp>
      <p:pic>
        <p:nvPicPr>
          <p:cNvPr id="726028" name="Picture 12" descr="Z313"/>
          <p:cNvPicPr>
            <a:picLocks noChangeAspect="1" noChangeArrowheads="1"/>
          </p:cNvPicPr>
          <p:nvPr/>
        </p:nvPicPr>
        <p:blipFill>
          <a:blip r:embed="rId2"/>
          <a:srcRect/>
          <a:stretch>
            <a:fillRect/>
          </a:stretch>
        </p:blipFill>
        <p:spPr bwMode="auto">
          <a:xfrm>
            <a:off x="1296988" y="2032000"/>
            <a:ext cx="1800225" cy="2390775"/>
          </a:xfrm>
          <a:prstGeom prst="rect">
            <a:avLst/>
          </a:prstGeom>
          <a:solidFill>
            <a:schemeClr val="bg2"/>
          </a:solidFill>
          <a:ln w="9525">
            <a:solidFill>
              <a:schemeClr val="tx1"/>
            </a:solidFill>
            <a:miter lim="800000"/>
            <a:headEnd/>
            <a:tailEnd/>
          </a:ln>
        </p:spPr>
      </p:pic>
      <p:sp>
        <p:nvSpPr>
          <p:cNvPr id="726029" name="Text Box 13"/>
          <p:cNvSpPr txBox="1">
            <a:spLocks noChangeArrowheads="1"/>
          </p:cNvSpPr>
          <p:nvPr/>
        </p:nvSpPr>
        <p:spPr bwMode="auto">
          <a:xfrm>
            <a:off x="4284663" y="2295525"/>
            <a:ext cx="1100137" cy="523875"/>
          </a:xfrm>
          <a:prstGeom prst="rect">
            <a:avLst/>
          </a:prstGeom>
          <a:noFill/>
          <a:ln w="9525">
            <a:noFill/>
            <a:miter lim="800000"/>
            <a:headEnd/>
            <a:tailEnd/>
          </a:ln>
        </p:spPr>
        <p:txBody>
          <a:bodyPr wrap="none">
            <a:prstTxWarp prst="textNoShape">
              <a:avLst/>
            </a:prstTxWarp>
            <a:spAutoFit/>
          </a:bodyPr>
          <a:lstStyle/>
          <a:p>
            <a:pPr>
              <a:spcBef>
                <a:spcPct val="0"/>
              </a:spcBef>
              <a:tabLst>
                <a:tab pos="858838" algn="l"/>
              </a:tabLst>
            </a:pPr>
            <a:r>
              <a:rPr lang="en-US"/>
              <a:t>V</a:t>
            </a:r>
            <a:r>
              <a:rPr lang="en-US" baseline="-25000"/>
              <a:t>G</a:t>
            </a:r>
            <a:r>
              <a:rPr lang="en-US"/>
              <a:t>(Y)</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26019"/>
                                        </p:tgtEl>
                                        <p:attrNameLst>
                                          <p:attrName>style.visibility</p:attrName>
                                        </p:attrNameLst>
                                      </p:cBhvr>
                                      <p:to>
                                        <p:strVal val="visible"/>
                                      </p:to>
                                    </p:set>
                                    <p:animEffect transition="in" filter="fade">
                                      <p:cBhvr>
                                        <p:cTn id="7" dur="500"/>
                                        <p:tgtEl>
                                          <p:spTgt spid="7260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26020"/>
                                        </p:tgtEl>
                                        <p:attrNameLst>
                                          <p:attrName>style.visibility</p:attrName>
                                        </p:attrNameLst>
                                      </p:cBhvr>
                                      <p:to>
                                        <p:strVal val="visible"/>
                                      </p:to>
                                    </p:set>
                                    <p:animEffect transition="in" filter="fade">
                                      <p:cBhvr>
                                        <p:cTn id="10" dur="500"/>
                                        <p:tgtEl>
                                          <p:spTgt spid="72602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26028"/>
                                        </p:tgtEl>
                                        <p:attrNameLst>
                                          <p:attrName>style.visibility</p:attrName>
                                        </p:attrNameLst>
                                      </p:cBhvr>
                                      <p:to>
                                        <p:strVal val="visible"/>
                                      </p:to>
                                    </p:set>
                                    <p:animEffect transition="in" filter="fade">
                                      <p:cBhvr>
                                        <p:cTn id="15" dur="500"/>
                                        <p:tgtEl>
                                          <p:spTgt spid="72602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26021"/>
                                        </p:tgtEl>
                                        <p:attrNameLst>
                                          <p:attrName>style.visibility</p:attrName>
                                        </p:attrNameLst>
                                      </p:cBhvr>
                                      <p:to>
                                        <p:strVal val="visible"/>
                                      </p:to>
                                    </p:set>
                                    <p:animEffect transition="in" filter="fade">
                                      <p:cBhvr>
                                        <p:cTn id="18" dur="500"/>
                                        <p:tgtEl>
                                          <p:spTgt spid="72602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26023"/>
                                        </p:tgtEl>
                                        <p:attrNameLst>
                                          <p:attrName>style.visibility</p:attrName>
                                        </p:attrNameLst>
                                      </p:cBhvr>
                                      <p:to>
                                        <p:strVal val="visible"/>
                                      </p:to>
                                    </p:set>
                                    <p:animEffect transition="in" filter="fade">
                                      <p:cBhvr>
                                        <p:cTn id="23" dur="500"/>
                                        <p:tgtEl>
                                          <p:spTgt spid="72602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26027"/>
                                        </p:tgtEl>
                                        <p:attrNameLst>
                                          <p:attrName>style.visibility</p:attrName>
                                        </p:attrNameLst>
                                      </p:cBhvr>
                                      <p:to>
                                        <p:strVal val="visible"/>
                                      </p:to>
                                    </p:set>
                                    <p:animEffect transition="in" filter="fade">
                                      <p:cBhvr>
                                        <p:cTn id="26" dur="500"/>
                                        <p:tgtEl>
                                          <p:spTgt spid="72602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26029"/>
                                        </p:tgtEl>
                                        <p:attrNameLst>
                                          <p:attrName>style.visibility</p:attrName>
                                        </p:attrNameLst>
                                      </p:cBhvr>
                                      <p:to>
                                        <p:strVal val="visible"/>
                                      </p:to>
                                    </p:set>
                                    <p:animEffect transition="in" filter="fade">
                                      <p:cBhvr>
                                        <p:cTn id="31" dur="500"/>
                                        <p:tgtEl>
                                          <p:spTgt spid="72602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726022"/>
                                        </p:tgtEl>
                                        <p:attrNameLst>
                                          <p:attrName>style.visibility</p:attrName>
                                        </p:attrNameLst>
                                      </p:cBhvr>
                                      <p:to>
                                        <p:strVal val="visible"/>
                                      </p:to>
                                    </p:set>
                                    <p:animEffect transition="in" filter="fade">
                                      <p:cBhvr>
                                        <p:cTn id="34" dur="500"/>
                                        <p:tgtEl>
                                          <p:spTgt spid="72602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726025"/>
                                        </p:tgtEl>
                                        <p:attrNameLst>
                                          <p:attrName>style.visibility</p:attrName>
                                        </p:attrNameLst>
                                      </p:cBhvr>
                                      <p:to>
                                        <p:strVal val="visible"/>
                                      </p:to>
                                    </p:set>
                                    <p:animEffect transition="in" filter="fade">
                                      <p:cBhvr>
                                        <p:cTn id="39" dur="500"/>
                                        <p:tgtEl>
                                          <p:spTgt spid="72602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26024"/>
                                        </p:tgtEl>
                                        <p:attrNameLst>
                                          <p:attrName>style.visibility</p:attrName>
                                        </p:attrNameLst>
                                      </p:cBhvr>
                                      <p:to>
                                        <p:strVal val="visible"/>
                                      </p:to>
                                    </p:set>
                                    <p:animEffect transition="in" filter="fade">
                                      <p:cBhvr>
                                        <p:cTn id="44" dur="500"/>
                                        <p:tgtEl>
                                          <p:spTgt spid="7260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6020" grpId="0" animBg="1"/>
      <p:bldP spid="726021" grpId="0" animBg="1"/>
      <p:bldP spid="726022" grpId="0" animBg="1"/>
      <p:bldP spid="726023" grpId="0" animBg="1"/>
      <p:bldP spid="726024" grpId="0" animBg="1"/>
      <p:bldP spid="726025" grpId="0" animBg="1"/>
      <p:bldP spid="726027" grpId="0"/>
      <p:bldP spid="726029" grpId="0"/>
    </p:bld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Text Box 4"/>
          <p:cNvSpPr txBox="1">
            <a:spLocks noChangeArrowheads="1"/>
          </p:cNvSpPr>
          <p:nvPr/>
        </p:nvSpPr>
        <p:spPr bwMode="auto">
          <a:xfrm>
            <a:off x="552450" y="1500188"/>
            <a:ext cx="805180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Circuit-SAT / 3-Colorability</a:t>
            </a:r>
          </a:p>
        </p:txBody>
      </p:sp>
      <p:sp>
        <p:nvSpPr>
          <p:cNvPr id="664581" name="Text Box 5"/>
          <p:cNvSpPr txBox="1">
            <a:spLocks noChangeArrowheads="1"/>
          </p:cNvSpPr>
          <p:nvPr/>
        </p:nvSpPr>
        <p:spPr bwMode="auto">
          <a:xfrm>
            <a:off x="898525" y="2514600"/>
            <a:ext cx="7358063" cy="1739900"/>
          </a:xfrm>
          <a:prstGeom prst="rect">
            <a:avLst/>
          </a:prstGeom>
          <a:noFill/>
          <a:ln w="9525">
            <a:noFill/>
            <a:miter lim="800000"/>
            <a:headEnd/>
            <a:tailEnd/>
          </a:ln>
          <a:effectLst/>
        </p:spPr>
        <p:txBody>
          <a:bodyPr>
            <a:prstTxWarp prst="textNoShape">
              <a:avLst/>
            </a:prstTxWarp>
            <a:spAutoFit/>
          </a:bodyPr>
          <a:lstStyle/>
          <a:p>
            <a:pPr algn="ctr">
              <a:tabLst>
                <a:tab pos="858838" algn="l"/>
              </a:tabLst>
              <a:defRPr/>
            </a:pPr>
            <a:r>
              <a:rPr lang="en-US" sz="3600">
                <a:effectLst>
                  <a:outerShdw blurRad="38100" dist="38100" dir="2700000" algn="tl">
                    <a:srgbClr val="000000"/>
                  </a:outerShdw>
                </a:effectLst>
              </a:rPr>
              <a:t>Two problems that are cosmetically different, but substantially the same</a:t>
            </a:r>
            <a:endParaRPr lang="en-US" sz="3600"/>
          </a:p>
        </p:txBody>
      </p:sp>
    </p:spTree>
  </p:cSld>
  <p:clrMapOvr>
    <a:masterClrMapping/>
  </p:clrMapOvr>
  <p:transition spd="med">
    <p:fade thruBlk="1"/>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1143000"/>
            <a:ext cx="7772400" cy="1143000"/>
          </a:xfrm>
        </p:spPr>
        <p:txBody>
          <a:bodyPr/>
          <a:lstStyle/>
          <a:p>
            <a:r>
              <a:rPr lang="en-US" sz="4000" b="0">
                <a:solidFill>
                  <a:schemeClr val="tx1"/>
                </a:solidFill>
                <a:effectLst/>
              </a:rPr>
              <a:t>Circuit-SAT / 3-Colorability</a:t>
            </a:r>
          </a:p>
        </p:txBody>
      </p:sp>
      <p:sp>
        <p:nvSpPr>
          <p:cNvPr id="76803" name="Rectangle 4"/>
          <p:cNvSpPr>
            <a:spLocks noGrp="1" noChangeArrowheads="1"/>
          </p:cNvSpPr>
          <p:nvPr>
            <p:ph type="body" idx="1"/>
          </p:nvPr>
        </p:nvSpPr>
        <p:spPr>
          <a:xfrm>
            <a:off x="1295400" y="4191000"/>
            <a:ext cx="6629400" cy="838200"/>
          </a:xfrm>
        </p:spPr>
        <p:txBody>
          <a:bodyPr/>
          <a:lstStyle/>
          <a:p>
            <a:pPr marL="0" indent="0">
              <a:buFontTx/>
              <a:buNone/>
            </a:pPr>
            <a:r>
              <a:rPr lang="en-US" sz="4000">
                <a:effectLst/>
              </a:rPr>
              <a:t>Clique / Independent Set</a:t>
            </a:r>
          </a:p>
        </p:txBody>
      </p:sp>
      <p:cxnSp>
        <p:nvCxnSpPr>
          <p:cNvPr id="665606" name="AutoShape 6"/>
          <p:cNvCxnSpPr>
            <a:cxnSpLocks noChangeShapeType="1"/>
          </p:cNvCxnSpPr>
          <p:nvPr/>
        </p:nvCxnSpPr>
        <p:spPr bwMode="auto">
          <a:xfrm rot="5400000" flipH="1">
            <a:off x="3524250" y="3016250"/>
            <a:ext cx="1905000" cy="266700"/>
          </a:xfrm>
          <a:prstGeom prst="curvedConnector3">
            <a:avLst>
              <a:gd name="adj1" fmla="val 50000"/>
            </a:avLst>
          </a:prstGeom>
          <a:noFill/>
          <a:ln w="76200">
            <a:solidFill>
              <a:schemeClr val="tx1"/>
            </a:solidFill>
            <a:round/>
            <a:headEnd/>
            <a:tailEnd type="triangle" w="med" len="med"/>
          </a:ln>
        </p:spPr>
      </p:cxn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656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77826" name="Group 2"/>
          <p:cNvGrpSpPr>
            <a:grpSpLocks/>
          </p:cNvGrpSpPr>
          <p:nvPr/>
        </p:nvGrpSpPr>
        <p:grpSpPr bwMode="auto">
          <a:xfrm>
            <a:off x="684213" y="2547938"/>
            <a:ext cx="1660525" cy="3743325"/>
            <a:chOff x="864" y="465"/>
            <a:chExt cx="1046" cy="2358"/>
          </a:xfrm>
        </p:grpSpPr>
        <p:grpSp>
          <p:nvGrpSpPr>
            <p:cNvPr id="77828" name="Group 3"/>
            <p:cNvGrpSpPr>
              <a:grpSpLocks/>
            </p:cNvGrpSpPr>
            <p:nvPr/>
          </p:nvGrpSpPr>
          <p:grpSpPr bwMode="auto">
            <a:xfrm>
              <a:off x="864" y="465"/>
              <a:ext cx="1008" cy="2319"/>
              <a:chOff x="587" y="528"/>
              <a:chExt cx="1008" cy="2319"/>
            </a:xfrm>
          </p:grpSpPr>
          <p:grpSp>
            <p:nvGrpSpPr>
              <p:cNvPr id="77831" name="Group 4"/>
              <p:cNvGrpSpPr>
                <a:grpSpLocks/>
              </p:cNvGrpSpPr>
              <p:nvPr/>
            </p:nvGrpSpPr>
            <p:grpSpPr bwMode="auto">
              <a:xfrm>
                <a:off x="587" y="528"/>
                <a:ext cx="1008" cy="2319"/>
                <a:chOff x="587" y="528"/>
                <a:chExt cx="1008" cy="2319"/>
              </a:xfrm>
            </p:grpSpPr>
            <p:grpSp>
              <p:nvGrpSpPr>
                <p:cNvPr id="77833" name="Group 5"/>
                <p:cNvGrpSpPr>
                  <a:grpSpLocks/>
                </p:cNvGrpSpPr>
                <p:nvPr/>
              </p:nvGrpSpPr>
              <p:grpSpPr bwMode="auto">
                <a:xfrm>
                  <a:off x="587" y="528"/>
                  <a:ext cx="1008" cy="2319"/>
                  <a:chOff x="1151" y="1104"/>
                  <a:chExt cx="686" cy="1741"/>
                </a:xfrm>
              </p:grpSpPr>
              <p:sp>
                <p:nvSpPr>
                  <p:cNvPr id="77840" name="Freeform 6"/>
                  <p:cNvSpPr>
                    <a:spLocks/>
                  </p:cNvSpPr>
                  <p:nvPr/>
                </p:nvSpPr>
                <p:spPr bwMode="auto">
                  <a:xfrm flipH="1">
                    <a:off x="1321" y="1581"/>
                    <a:ext cx="304" cy="566"/>
                  </a:xfrm>
                  <a:custGeom>
                    <a:avLst/>
                    <a:gdLst>
                      <a:gd name="T0" fmla="*/ 7 w 304"/>
                      <a:gd name="T1" fmla="*/ 174 h 566"/>
                      <a:gd name="T2" fmla="*/ 18 w 304"/>
                      <a:gd name="T3" fmla="*/ 122 h 566"/>
                      <a:gd name="T4" fmla="*/ 42 w 304"/>
                      <a:gd name="T5" fmla="*/ 83 h 566"/>
                      <a:gd name="T6" fmla="*/ 81 w 304"/>
                      <a:gd name="T7" fmla="*/ 45 h 566"/>
                      <a:gd name="T8" fmla="*/ 148 w 304"/>
                      <a:gd name="T9" fmla="*/ 7 h 566"/>
                      <a:gd name="T10" fmla="*/ 205 w 304"/>
                      <a:gd name="T11" fmla="*/ 0 h 566"/>
                      <a:gd name="T12" fmla="*/ 255 w 304"/>
                      <a:gd name="T13" fmla="*/ 10 h 566"/>
                      <a:gd name="T14" fmla="*/ 290 w 304"/>
                      <a:gd name="T15" fmla="*/ 31 h 566"/>
                      <a:gd name="T16" fmla="*/ 304 w 304"/>
                      <a:gd name="T17" fmla="*/ 59 h 566"/>
                      <a:gd name="T18" fmla="*/ 304 w 304"/>
                      <a:gd name="T19" fmla="*/ 87 h 566"/>
                      <a:gd name="T20" fmla="*/ 290 w 304"/>
                      <a:gd name="T21" fmla="*/ 118 h 566"/>
                      <a:gd name="T22" fmla="*/ 262 w 304"/>
                      <a:gd name="T23" fmla="*/ 146 h 566"/>
                      <a:gd name="T24" fmla="*/ 223 w 304"/>
                      <a:gd name="T25" fmla="*/ 181 h 566"/>
                      <a:gd name="T26" fmla="*/ 201 w 304"/>
                      <a:gd name="T27" fmla="*/ 215 h 566"/>
                      <a:gd name="T28" fmla="*/ 194 w 304"/>
                      <a:gd name="T29" fmla="*/ 240 h 566"/>
                      <a:gd name="T30" fmla="*/ 194 w 304"/>
                      <a:gd name="T31" fmla="*/ 260 h 566"/>
                      <a:gd name="T32" fmla="*/ 205 w 304"/>
                      <a:gd name="T33" fmla="*/ 295 h 566"/>
                      <a:gd name="T34" fmla="*/ 230 w 304"/>
                      <a:gd name="T35" fmla="*/ 344 h 566"/>
                      <a:gd name="T36" fmla="*/ 247 w 304"/>
                      <a:gd name="T37" fmla="*/ 399 h 566"/>
                      <a:gd name="T38" fmla="*/ 251 w 304"/>
                      <a:gd name="T39" fmla="*/ 438 h 566"/>
                      <a:gd name="T40" fmla="*/ 244 w 304"/>
                      <a:gd name="T41" fmla="*/ 479 h 566"/>
                      <a:gd name="T42" fmla="*/ 233 w 304"/>
                      <a:gd name="T43" fmla="*/ 510 h 566"/>
                      <a:gd name="T44" fmla="*/ 201 w 304"/>
                      <a:gd name="T45" fmla="*/ 545 h 566"/>
                      <a:gd name="T46" fmla="*/ 173 w 304"/>
                      <a:gd name="T47" fmla="*/ 559 h 566"/>
                      <a:gd name="T48" fmla="*/ 141 w 304"/>
                      <a:gd name="T49" fmla="*/ 566 h 566"/>
                      <a:gd name="T50" fmla="*/ 113 w 304"/>
                      <a:gd name="T51" fmla="*/ 563 h 566"/>
                      <a:gd name="T52" fmla="*/ 92 w 304"/>
                      <a:gd name="T53" fmla="*/ 549 h 566"/>
                      <a:gd name="T54" fmla="*/ 67 w 304"/>
                      <a:gd name="T55" fmla="*/ 521 h 566"/>
                      <a:gd name="T56" fmla="*/ 42 w 304"/>
                      <a:gd name="T57" fmla="*/ 472 h 566"/>
                      <a:gd name="T58" fmla="*/ 14 w 304"/>
                      <a:gd name="T59" fmla="*/ 392 h 566"/>
                      <a:gd name="T60" fmla="*/ 4 w 304"/>
                      <a:gd name="T61" fmla="*/ 333 h 566"/>
                      <a:gd name="T62" fmla="*/ 0 w 304"/>
                      <a:gd name="T63" fmla="*/ 257 h 566"/>
                      <a:gd name="T64" fmla="*/ 0 w 304"/>
                      <a:gd name="T65" fmla="*/ 222 h 566"/>
                      <a:gd name="T66" fmla="*/ 7 w 304"/>
                      <a:gd name="T67" fmla="*/ 174 h 56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04"/>
                      <a:gd name="T103" fmla="*/ 0 h 566"/>
                      <a:gd name="T104" fmla="*/ 304 w 304"/>
                      <a:gd name="T105" fmla="*/ 566 h 56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04" h="566">
                        <a:moveTo>
                          <a:pt x="7" y="174"/>
                        </a:moveTo>
                        <a:lnTo>
                          <a:pt x="18" y="122"/>
                        </a:lnTo>
                        <a:lnTo>
                          <a:pt x="42" y="83"/>
                        </a:lnTo>
                        <a:lnTo>
                          <a:pt x="81" y="45"/>
                        </a:lnTo>
                        <a:lnTo>
                          <a:pt x="148" y="7"/>
                        </a:lnTo>
                        <a:lnTo>
                          <a:pt x="205" y="0"/>
                        </a:lnTo>
                        <a:lnTo>
                          <a:pt x="255" y="10"/>
                        </a:lnTo>
                        <a:lnTo>
                          <a:pt x="290" y="31"/>
                        </a:lnTo>
                        <a:lnTo>
                          <a:pt x="304" y="59"/>
                        </a:lnTo>
                        <a:lnTo>
                          <a:pt x="304" y="87"/>
                        </a:lnTo>
                        <a:lnTo>
                          <a:pt x="290" y="118"/>
                        </a:lnTo>
                        <a:lnTo>
                          <a:pt x="262" y="146"/>
                        </a:lnTo>
                        <a:lnTo>
                          <a:pt x="223" y="181"/>
                        </a:lnTo>
                        <a:lnTo>
                          <a:pt x="201" y="215"/>
                        </a:lnTo>
                        <a:lnTo>
                          <a:pt x="194" y="240"/>
                        </a:lnTo>
                        <a:lnTo>
                          <a:pt x="194" y="260"/>
                        </a:lnTo>
                        <a:lnTo>
                          <a:pt x="205" y="295"/>
                        </a:lnTo>
                        <a:lnTo>
                          <a:pt x="230" y="344"/>
                        </a:lnTo>
                        <a:lnTo>
                          <a:pt x="247" y="399"/>
                        </a:lnTo>
                        <a:lnTo>
                          <a:pt x="251" y="438"/>
                        </a:lnTo>
                        <a:lnTo>
                          <a:pt x="244" y="479"/>
                        </a:lnTo>
                        <a:lnTo>
                          <a:pt x="233" y="510"/>
                        </a:lnTo>
                        <a:lnTo>
                          <a:pt x="201" y="545"/>
                        </a:lnTo>
                        <a:lnTo>
                          <a:pt x="173" y="559"/>
                        </a:lnTo>
                        <a:lnTo>
                          <a:pt x="141" y="566"/>
                        </a:lnTo>
                        <a:lnTo>
                          <a:pt x="113" y="563"/>
                        </a:lnTo>
                        <a:lnTo>
                          <a:pt x="92" y="549"/>
                        </a:lnTo>
                        <a:lnTo>
                          <a:pt x="67" y="521"/>
                        </a:lnTo>
                        <a:lnTo>
                          <a:pt x="42" y="472"/>
                        </a:lnTo>
                        <a:lnTo>
                          <a:pt x="14" y="392"/>
                        </a:lnTo>
                        <a:lnTo>
                          <a:pt x="4" y="333"/>
                        </a:lnTo>
                        <a:lnTo>
                          <a:pt x="0" y="257"/>
                        </a:lnTo>
                        <a:lnTo>
                          <a:pt x="0" y="222"/>
                        </a:lnTo>
                        <a:lnTo>
                          <a:pt x="7" y="174"/>
                        </a:lnTo>
                        <a:close/>
                      </a:path>
                    </a:pathLst>
                  </a:custGeom>
                  <a:solidFill>
                    <a:schemeClr val="accent2"/>
                  </a:solidFill>
                  <a:ln w="9525">
                    <a:noFill/>
                    <a:round/>
                    <a:headEnd/>
                    <a:tailEnd/>
                  </a:ln>
                </p:spPr>
                <p:txBody>
                  <a:bodyPr>
                    <a:prstTxWarp prst="textNoShape">
                      <a:avLst/>
                    </a:prstTxWarp>
                  </a:bodyPr>
                  <a:lstStyle/>
                  <a:p>
                    <a:endParaRPr lang="en-US"/>
                  </a:p>
                </p:txBody>
              </p:sp>
              <p:sp>
                <p:nvSpPr>
                  <p:cNvPr id="77841" name="Freeform 7"/>
                  <p:cNvSpPr>
                    <a:spLocks/>
                  </p:cNvSpPr>
                  <p:nvPr/>
                </p:nvSpPr>
                <p:spPr bwMode="auto">
                  <a:xfrm flipH="1">
                    <a:off x="1151" y="1619"/>
                    <a:ext cx="249" cy="572"/>
                  </a:xfrm>
                  <a:custGeom>
                    <a:avLst/>
                    <a:gdLst>
                      <a:gd name="T0" fmla="*/ 25 w 249"/>
                      <a:gd name="T1" fmla="*/ 65 h 572"/>
                      <a:gd name="T2" fmla="*/ 7 w 249"/>
                      <a:gd name="T3" fmla="*/ 44 h 572"/>
                      <a:gd name="T4" fmla="*/ 0 w 249"/>
                      <a:gd name="T5" fmla="*/ 27 h 572"/>
                      <a:gd name="T6" fmla="*/ 11 w 249"/>
                      <a:gd name="T7" fmla="*/ 7 h 572"/>
                      <a:gd name="T8" fmla="*/ 28 w 249"/>
                      <a:gd name="T9" fmla="*/ 0 h 572"/>
                      <a:gd name="T10" fmla="*/ 60 w 249"/>
                      <a:gd name="T11" fmla="*/ 0 h 572"/>
                      <a:gd name="T12" fmla="*/ 96 w 249"/>
                      <a:gd name="T13" fmla="*/ 24 h 572"/>
                      <a:gd name="T14" fmla="*/ 132 w 249"/>
                      <a:gd name="T15" fmla="*/ 61 h 572"/>
                      <a:gd name="T16" fmla="*/ 192 w 249"/>
                      <a:gd name="T17" fmla="*/ 140 h 572"/>
                      <a:gd name="T18" fmla="*/ 231 w 249"/>
                      <a:gd name="T19" fmla="*/ 204 h 572"/>
                      <a:gd name="T20" fmla="*/ 249 w 249"/>
                      <a:gd name="T21" fmla="*/ 255 h 572"/>
                      <a:gd name="T22" fmla="*/ 245 w 249"/>
                      <a:gd name="T23" fmla="*/ 283 h 572"/>
                      <a:gd name="T24" fmla="*/ 224 w 249"/>
                      <a:gd name="T25" fmla="*/ 320 h 572"/>
                      <a:gd name="T26" fmla="*/ 181 w 249"/>
                      <a:gd name="T27" fmla="*/ 347 h 572"/>
                      <a:gd name="T28" fmla="*/ 110 w 249"/>
                      <a:gd name="T29" fmla="*/ 371 h 572"/>
                      <a:gd name="T30" fmla="*/ 75 w 249"/>
                      <a:gd name="T31" fmla="*/ 395 h 572"/>
                      <a:gd name="T32" fmla="*/ 60 w 249"/>
                      <a:gd name="T33" fmla="*/ 415 h 572"/>
                      <a:gd name="T34" fmla="*/ 68 w 249"/>
                      <a:gd name="T35" fmla="*/ 436 h 572"/>
                      <a:gd name="T36" fmla="*/ 107 w 249"/>
                      <a:gd name="T37" fmla="*/ 456 h 572"/>
                      <a:gd name="T38" fmla="*/ 139 w 249"/>
                      <a:gd name="T39" fmla="*/ 497 h 572"/>
                      <a:gd name="T40" fmla="*/ 153 w 249"/>
                      <a:gd name="T41" fmla="*/ 538 h 572"/>
                      <a:gd name="T42" fmla="*/ 149 w 249"/>
                      <a:gd name="T43" fmla="*/ 558 h 572"/>
                      <a:gd name="T44" fmla="*/ 117 w 249"/>
                      <a:gd name="T45" fmla="*/ 572 h 572"/>
                      <a:gd name="T46" fmla="*/ 107 w 249"/>
                      <a:gd name="T47" fmla="*/ 572 h 572"/>
                      <a:gd name="T48" fmla="*/ 92 w 249"/>
                      <a:gd name="T49" fmla="*/ 535 h 572"/>
                      <a:gd name="T50" fmla="*/ 85 w 249"/>
                      <a:gd name="T51" fmla="*/ 494 h 572"/>
                      <a:gd name="T52" fmla="*/ 64 w 249"/>
                      <a:gd name="T53" fmla="*/ 463 h 572"/>
                      <a:gd name="T54" fmla="*/ 32 w 249"/>
                      <a:gd name="T55" fmla="*/ 446 h 572"/>
                      <a:gd name="T56" fmla="*/ 21 w 249"/>
                      <a:gd name="T57" fmla="*/ 426 h 572"/>
                      <a:gd name="T58" fmla="*/ 25 w 249"/>
                      <a:gd name="T59" fmla="*/ 405 h 572"/>
                      <a:gd name="T60" fmla="*/ 53 w 249"/>
                      <a:gd name="T61" fmla="*/ 371 h 572"/>
                      <a:gd name="T62" fmla="*/ 107 w 249"/>
                      <a:gd name="T63" fmla="*/ 351 h 572"/>
                      <a:gd name="T64" fmla="*/ 157 w 249"/>
                      <a:gd name="T65" fmla="*/ 320 h 572"/>
                      <a:gd name="T66" fmla="*/ 196 w 249"/>
                      <a:gd name="T67" fmla="*/ 286 h 572"/>
                      <a:gd name="T68" fmla="*/ 210 w 249"/>
                      <a:gd name="T69" fmla="*/ 252 h 572"/>
                      <a:gd name="T70" fmla="*/ 206 w 249"/>
                      <a:gd name="T71" fmla="*/ 238 h 572"/>
                      <a:gd name="T72" fmla="*/ 189 w 249"/>
                      <a:gd name="T73" fmla="*/ 208 h 572"/>
                      <a:gd name="T74" fmla="*/ 157 w 249"/>
                      <a:gd name="T75" fmla="*/ 163 h 572"/>
                      <a:gd name="T76" fmla="*/ 121 w 249"/>
                      <a:gd name="T77" fmla="*/ 136 h 572"/>
                      <a:gd name="T78" fmla="*/ 82 w 249"/>
                      <a:gd name="T79" fmla="*/ 106 h 572"/>
                      <a:gd name="T80" fmla="*/ 53 w 249"/>
                      <a:gd name="T81" fmla="*/ 89 h 572"/>
                      <a:gd name="T82" fmla="*/ 25 w 249"/>
                      <a:gd name="T83" fmla="*/ 65 h 57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9"/>
                      <a:gd name="T127" fmla="*/ 0 h 572"/>
                      <a:gd name="T128" fmla="*/ 249 w 249"/>
                      <a:gd name="T129" fmla="*/ 572 h 57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9" h="572">
                        <a:moveTo>
                          <a:pt x="25" y="65"/>
                        </a:moveTo>
                        <a:lnTo>
                          <a:pt x="7" y="44"/>
                        </a:lnTo>
                        <a:lnTo>
                          <a:pt x="0" y="27"/>
                        </a:lnTo>
                        <a:lnTo>
                          <a:pt x="11" y="7"/>
                        </a:lnTo>
                        <a:lnTo>
                          <a:pt x="28" y="0"/>
                        </a:lnTo>
                        <a:lnTo>
                          <a:pt x="60" y="0"/>
                        </a:lnTo>
                        <a:lnTo>
                          <a:pt x="96" y="24"/>
                        </a:lnTo>
                        <a:lnTo>
                          <a:pt x="132" y="61"/>
                        </a:lnTo>
                        <a:lnTo>
                          <a:pt x="192" y="140"/>
                        </a:lnTo>
                        <a:lnTo>
                          <a:pt x="231" y="204"/>
                        </a:lnTo>
                        <a:lnTo>
                          <a:pt x="249" y="255"/>
                        </a:lnTo>
                        <a:lnTo>
                          <a:pt x="245" y="283"/>
                        </a:lnTo>
                        <a:lnTo>
                          <a:pt x="224" y="320"/>
                        </a:lnTo>
                        <a:lnTo>
                          <a:pt x="181" y="347"/>
                        </a:lnTo>
                        <a:lnTo>
                          <a:pt x="110" y="371"/>
                        </a:lnTo>
                        <a:lnTo>
                          <a:pt x="75" y="395"/>
                        </a:lnTo>
                        <a:lnTo>
                          <a:pt x="60" y="415"/>
                        </a:lnTo>
                        <a:lnTo>
                          <a:pt x="68" y="436"/>
                        </a:lnTo>
                        <a:lnTo>
                          <a:pt x="107" y="456"/>
                        </a:lnTo>
                        <a:lnTo>
                          <a:pt x="139" y="497"/>
                        </a:lnTo>
                        <a:lnTo>
                          <a:pt x="153" y="538"/>
                        </a:lnTo>
                        <a:lnTo>
                          <a:pt x="149" y="558"/>
                        </a:lnTo>
                        <a:lnTo>
                          <a:pt x="117" y="572"/>
                        </a:lnTo>
                        <a:lnTo>
                          <a:pt x="107" y="572"/>
                        </a:lnTo>
                        <a:lnTo>
                          <a:pt x="92" y="535"/>
                        </a:lnTo>
                        <a:lnTo>
                          <a:pt x="85" y="494"/>
                        </a:lnTo>
                        <a:lnTo>
                          <a:pt x="64" y="463"/>
                        </a:lnTo>
                        <a:lnTo>
                          <a:pt x="32" y="446"/>
                        </a:lnTo>
                        <a:lnTo>
                          <a:pt x="21" y="426"/>
                        </a:lnTo>
                        <a:lnTo>
                          <a:pt x="25" y="405"/>
                        </a:lnTo>
                        <a:lnTo>
                          <a:pt x="53" y="371"/>
                        </a:lnTo>
                        <a:lnTo>
                          <a:pt x="107" y="351"/>
                        </a:lnTo>
                        <a:lnTo>
                          <a:pt x="157" y="320"/>
                        </a:lnTo>
                        <a:lnTo>
                          <a:pt x="196" y="286"/>
                        </a:lnTo>
                        <a:lnTo>
                          <a:pt x="210" y="252"/>
                        </a:lnTo>
                        <a:lnTo>
                          <a:pt x="206" y="238"/>
                        </a:lnTo>
                        <a:lnTo>
                          <a:pt x="189" y="208"/>
                        </a:lnTo>
                        <a:lnTo>
                          <a:pt x="157" y="163"/>
                        </a:lnTo>
                        <a:lnTo>
                          <a:pt x="121" y="136"/>
                        </a:lnTo>
                        <a:lnTo>
                          <a:pt x="82" y="106"/>
                        </a:lnTo>
                        <a:lnTo>
                          <a:pt x="53" y="89"/>
                        </a:lnTo>
                        <a:lnTo>
                          <a:pt x="25" y="65"/>
                        </a:lnTo>
                        <a:close/>
                      </a:path>
                    </a:pathLst>
                  </a:custGeom>
                  <a:solidFill>
                    <a:schemeClr val="accent2"/>
                  </a:solidFill>
                  <a:ln w="9525">
                    <a:noFill/>
                    <a:round/>
                    <a:headEnd/>
                    <a:tailEnd/>
                  </a:ln>
                </p:spPr>
                <p:txBody>
                  <a:bodyPr>
                    <a:prstTxWarp prst="textNoShape">
                      <a:avLst/>
                    </a:prstTxWarp>
                  </a:bodyPr>
                  <a:lstStyle/>
                  <a:p>
                    <a:endParaRPr lang="en-US"/>
                  </a:p>
                </p:txBody>
              </p:sp>
              <p:sp>
                <p:nvSpPr>
                  <p:cNvPr id="77842" name="Freeform 8"/>
                  <p:cNvSpPr>
                    <a:spLocks/>
                  </p:cNvSpPr>
                  <p:nvPr/>
                </p:nvSpPr>
                <p:spPr bwMode="auto">
                  <a:xfrm flipH="1">
                    <a:off x="1447" y="1581"/>
                    <a:ext cx="362" cy="499"/>
                  </a:xfrm>
                  <a:custGeom>
                    <a:avLst/>
                    <a:gdLst>
                      <a:gd name="T0" fmla="*/ 151 w 362"/>
                      <a:gd name="T1" fmla="*/ 35 h 499"/>
                      <a:gd name="T2" fmla="*/ 221 w 362"/>
                      <a:gd name="T3" fmla="*/ 0 h 499"/>
                      <a:gd name="T4" fmla="*/ 281 w 362"/>
                      <a:gd name="T5" fmla="*/ 0 h 499"/>
                      <a:gd name="T6" fmla="*/ 344 w 362"/>
                      <a:gd name="T7" fmla="*/ 14 h 499"/>
                      <a:gd name="T8" fmla="*/ 362 w 362"/>
                      <a:gd name="T9" fmla="*/ 35 h 499"/>
                      <a:gd name="T10" fmla="*/ 351 w 362"/>
                      <a:gd name="T11" fmla="*/ 59 h 499"/>
                      <a:gd name="T12" fmla="*/ 334 w 362"/>
                      <a:gd name="T13" fmla="*/ 91 h 499"/>
                      <a:gd name="T14" fmla="*/ 302 w 362"/>
                      <a:gd name="T15" fmla="*/ 87 h 499"/>
                      <a:gd name="T16" fmla="*/ 274 w 362"/>
                      <a:gd name="T17" fmla="*/ 77 h 499"/>
                      <a:gd name="T18" fmla="*/ 253 w 362"/>
                      <a:gd name="T19" fmla="*/ 63 h 499"/>
                      <a:gd name="T20" fmla="*/ 232 w 362"/>
                      <a:gd name="T21" fmla="*/ 59 h 499"/>
                      <a:gd name="T22" fmla="*/ 193 w 362"/>
                      <a:gd name="T23" fmla="*/ 70 h 499"/>
                      <a:gd name="T24" fmla="*/ 137 w 362"/>
                      <a:gd name="T25" fmla="*/ 94 h 499"/>
                      <a:gd name="T26" fmla="*/ 91 w 362"/>
                      <a:gd name="T27" fmla="*/ 136 h 499"/>
                      <a:gd name="T28" fmla="*/ 70 w 362"/>
                      <a:gd name="T29" fmla="*/ 164 h 499"/>
                      <a:gd name="T30" fmla="*/ 60 w 362"/>
                      <a:gd name="T31" fmla="*/ 185 h 499"/>
                      <a:gd name="T32" fmla="*/ 60 w 362"/>
                      <a:gd name="T33" fmla="*/ 202 h 499"/>
                      <a:gd name="T34" fmla="*/ 74 w 362"/>
                      <a:gd name="T35" fmla="*/ 220 h 499"/>
                      <a:gd name="T36" fmla="*/ 116 w 362"/>
                      <a:gd name="T37" fmla="*/ 248 h 499"/>
                      <a:gd name="T38" fmla="*/ 155 w 362"/>
                      <a:gd name="T39" fmla="*/ 286 h 499"/>
                      <a:gd name="T40" fmla="*/ 179 w 362"/>
                      <a:gd name="T41" fmla="*/ 325 h 499"/>
                      <a:gd name="T42" fmla="*/ 193 w 362"/>
                      <a:gd name="T43" fmla="*/ 352 h 499"/>
                      <a:gd name="T44" fmla="*/ 186 w 362"/>
                      <a:gd name="T45" fmla="*/ 370 h 499"/>
                      <a:gd name="T46" fmla="*/ 169 w 362"/>
                      <a:gd name="T47" fmla="*/ 387 h 499"/>
                      <a:gd name="T48" fmla="*/ 134 w 362"/>
                      <a:gd name="T49" fmla="*/ 398 h 499"/>
                      <a:gd name="T50" fmla="*/ 95 w 362"/>
                      <a:gd name="T51" fmla="*/ 412 h 499"/>
                      <a:gd name="T52" fmla="*/ 77 w 362"/>
                      <a:gd name="T53" fmla="*/ 433 h 499"/>
                      <a:gd name="T54" fmla="*/ 81 w 362"/>
                      <a:gd name="T55" fmla="*/ 468 h 499"/>
                      <a:gd name="T56" fmla="*/ 53 w 362"/>
                      <a:gd name="T57" fmla="*/ 499 h 499"/>
                      <a:gd name="T58" fmla="*/ 39 w 362"/>
                      <a:gd name="T59" fmla="*/ 489 h 499"/>
                      <a:gd name="T60" fmla="*/ 42 w 362"/>
                      <a:gd name="T61" fmla="*/ 429 h 499"/>
                      <a:gd name="T62" fmla="*/ 67 w 362"/>
                      <a:gd name="T63" fmla="*/ 398 h 499"/>
                      <a:gd name="T64" fmla="*/ 102 w 362"/>
                      <a:gd name="T65" fmla="*/ 373 h 499"/>
                      <a:gd name="T66" fmla="*/ 137 w 362"/>
                      <a:gd name="T67" fmla="*/ 359 h 499"/>
                      <a:gd name="T68" fmla="*/ 155 w 362"/>
                      <a:gd name="T69" fmla="*/ 352 h 499"/>
                      <a:gd name="T70" fmla="*/ 158 w 362"/>
                      <a:gd name="T71" fmla="*/ 342 h 499"/>
                      <a:gd name="T72" fmla="*/ 148 w 362"/>
                      <a:gd name="T73" fmla="*/ 325 h 499"/>
                      <a:gd name="T74" fmla="*/ 112 w 362"/>
                      <a:gd name="T75" fmla="*/ 290 h 499"/>
                      <a:gd name="T76" fmla="*/ 70 w 362"/>
                      <a:gd name="T77" fmla="*/ 262 h 499"/>
                      <a:gd name="T78" fmla="*/ 35 w 362"/>
                      <a:gd name="T79" fmla="*/ 241 h 499"/>
                      <a:gd name="T80" fmla="*/ 7 w 362"/>
                      <a:gd name="T81" fmla="*/ 220 h 499"/>
                      <a:gd name="T82" fmla="*/ 0 w 362"/>
                      <a:gd name="T83" fmla="*/ 195 h 499"/>
                      <a:gd name="T84" fmla="*/ 18 w 362"/>
                      <a:gd name="T85" fmla="*/ 157 h 499"/>
                      <a:gd name="T86" fmla="*/ 56 w 362"/>
                      <a:gd name="T87" fmla="*/ 108 h 499"/>
                      <a:gd name="T88" fmla="*/ 95 w 362"/>
                      <a:gd name="T89" fmla="*/ 70 h 499"/>
                      <a:gd name="T90" fmla="*/ 123 w 362"/>
                      <a:gd name="T91" fmla="*/ 52 h 499"/>
                      <a:gd name="T92" fmla="*/ 151 w 362"/>
                      <a:gd name="T93" fmla="*/ 35 h 4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2"/>
                      <a:gd name="T142" fmla="*/ 0 h 499"/>
                      <a:gd name="T143" fmla="*/ 362 w 362"/>
                      <a:gd name="T144" fmla="*/ 499 h 4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2" h="499">
                        <a:moveTo>
                          <a:pt x="151" y="35"/>
                        </a:moveTo>
                        <a:lnTo>
                          <a:pt x="221" y="0"/>
                        </a:lnTo>
                        <a:lnTo>
                          <a:pt x="281" y="0"/>
                        </a:lnTo>
                        <a:lnTo>
                          <a:pt x="344" y="14"/>
                        </a:lnTo>
                        <a:lnTo>
                          <a:pt x="362" y="35"/>
                        </a:lnTo>
                        <a:lnTo>
                          <a:pt x="351" y="59"/>
                        </a:lnTo>
                        <a:lnTo>
                          <a:pt x="334" y="91"/>
                        </a:lnTo>
                        <a:lnTo>
                          <a:pt x="302" y="87"/>
                        </a:lnTo>
                        <a:lnTo>
                          <a:pt x="274" y="77"/>
                        </a:lnTo>
                        <a:lnTo>
                          <a:pt x="253" y="63"/>
                        </a:lnTo>
                        <a:lnTo>
                          <a:pt x="232" y="59"/>
                        </a:lnTo>
                        <a:lnTo>
                          <a:pt x="193" y="70"/>
                        </a:lnTo>
                        <a:lnTo>
                          <a:pt x="137" y="94"/>
                        </a:lnTo>
                        <a:lnTo>
                          <a:pt x="91" y="136"/>
                        </a:lnTo>
                        <a:lnTo>
                          <a:pt x="70" y="164"/>
                        </a:lnTo>
                        <a:lnTo>
                          <a:pt x="60" y="185"/>
                        </a:lnTo>
                        <a:lnTo>
                          <a:pt x="60" y="202"/>
                        </a:lnTo>
                        <a:lnTo>
                          <a:pt x="74" y="220"/>
                        </a:lnTo>
                        <a:lnTo>
                          <a:pt x="116" y="248"/>
                        </a:lnTo>
                        <a:lnTo>
                          <a:pt x="155" y="286"/>
                        </a:lnTo>
                        <a:lnTo>
                          <a:pt x="179" y="325"/>
                        </a:lnTo>
                        <a:lnTo>
                          <a:pt x="193" y="352"/>
                        </a:lnTo>
                        <a:lnTo>
                          <a:pt x="186" y="370"/>
                        </a:lnTo>
                        <a:lnTo>
                          <a:pt x="169" y="387"/>
                        </a:lnTo>
                        <a:lnTo>
                          <a:pt x="134" y="398"/>
                        </a:lnTo>
                        <a:lnTo>
                          <a:pt x="95" y="412"/>
                        </a:lnTo>
                        <a:lnTo>
                          <a:pt x="77" y="433"/>
                        </a:lnTo>
                        <a:lnTo>
                          <a:pt x="81" y="468"/>
                        </a:lnTo>
                        <a:lnTo>
                          <a:pt x="53" y="499"/>
                        </a:lnTo>
                        <a:lnTo>
                          <a:pt x="39" y="489"/>
                        </a:lnTo>
                        <a:lnTo>
                          <a:pt x="42" y="429"/>
                        </a:lnTo>
                        <a:lnTo>
                          <a:pt x="67" y="398"/>
                        </a:lnTo>
                        <a:lnTo>
                          <a:pt x="102" y="373"/>
                        </a:lnTo>
                        <a:lnTo>
                          <a:pt x="137" y="359"/>
                        </a:lnTo>
                        <a:lnTo>
                          <a:pt x="155" y="352"/>
                        </a:lnTo>
                        <a:lnTo>
                          <a:pt x="158" y="342"/>
                        </a:lnTo>
                        <a:lnTo>
                          <a:pt x="148" y="325"/>
                        </a:lnTo>
                        <a:lnTo>
                          <a:pt x="112" y="290"/>
                        </a:lnTo>
                        <a:lnTo>
                          <a:pt x="70" y="262"/>
                        </a:lnTo>
                        <a:lnTo>
                          <a:pt x="35" y="241"/>
                        </a:lnTo>
                        <a:lnTo>
                          <a:pt x="7" y="220"/>
                        </a:lnTo>
                        <a:lnTo>
                          <a:pt x="0" y="195"/>
                        </a:lnTo>
                        <a:lnTo>
                          <a:pt x="18" y="157"/>
                        </a:lnTo>
                        <a:lnTo>
                          <a:pt x="56" y="108"/>
                        </a:lnTo>
                        <a:lnTo>
                          <a:pt x="95" y="70"/>
                        </a:lnTo>
                        <a:lnTo>
                          <a:pt x="123" y="52"/>
                        </a:lnTo>
                        <a:lnTo>
                          <a:pt x="151" y="35"/>
                        </a:lnTo>
                        <a:close/>
                      </a:path>
                    </a:pathLst>
                  </a:custGeom>
                  <a:solidFill>
                    <a:schemeClr val="accent2"/>
                  </a:solidFill>
                  <a:ln w="9525">
                    <a:noFill/>
                    <a:round/>
                    <a:headEnd/>
                    <a:tailEnd/>
                  </a:ln>
                </p:spPr>
                <p:txBody>
                  <a:bodyPr>
                    <a:prstTxWarp prst="textNoShape">
                      <a:avLst/>
                    </a:prstTxWarp>
                  </a:bodyPr>
                  <a:lstStyle/>
                  <a:p>
                    <a:endParaRPr lang="en-US"/>
                  </a:p>
                </p:txBody>
              </p:sp>
              <p:sp>
                <p:nvSpPr>
                  <p:cNvPr id="77843" name="Freeform 9"/>
                  <p:cNvSpPr>
                    <a:spLocks/>
                  </p:cNvSpPr>
                  <p:nvPr/>
                </p:nvSpPr>
                <p:spPr bwMode="auto">
                  <a:xfrm flipH="1">
                    <a:off x="1376" y="2005"/>
                    <a:ext cx="229" cy="840"/>
                  </a:xfrm>
                  <a:custGeom>
                    <a:avLst/>
                    <a:gdLst>
                      <a:gd name="T0" fmla="*/ 132 w 229"/>
                      <a:gd name="T1" fmla="*/ 69 h 840"/>
                      <a:gd name="T2" fmla="*/ 136 w 229"/>
                      <a:gd name="T3" fmla="*/ 21 h 840"/>
                      <a:gd name="T4" fmla="*/ 168 w 229"/>
                      <a:gd name="T5" fmla="*/ 0 h 840"/>
                      <a:gd name="T6" fmla="*/ 204 w 229"/>
                      <a:gd name="T7" fmla="*/ 3 h 840"/>
                      <a:gd name="T8" fmla="*/ 225 w 229"/>
                      <a:gd name="T9" fmla="*/ 21 h 840"/>
                      <a:gd name="T10" fmla="*/ 229 w 229"/>
                      <a:gd name="T11" fmla="*/ 90 h 840"/>
                      <a:gd name="T12" fmla="*/ 218 w 229"/>
                      <a:gd name="T13" fmla="*/ 266 h 840"/>
                      <a:gd name="T14" fmla="*/ 204 w 229"/>
                      <a:gd name="T15" fmla="*/ 373 h 840"/>
                      <a:gd name="T16" fmla="*/ 222 w 229"/>
                      <a:gd name="T17" fmla="*/ 460 h 840"/>
                      <a:gd name="T18" fmla="*/ 225 w 229"/>
                      <a:gd name="T19" fmla="*/ 546 h 840"/>
                      <a:gd name="T20" fmla="*/ 215 w 229"/>
                      <a:gd name="T21" fmla="*/ 633 h 840"/>
                      <a:gd name="T22" fmla="*/ 197 w 229"/>
                      <a:gd name="T23" fmla="*/ 743 h 840"/>
                      <a:gd name="T24" fmla="*/ 204 w 229"/>
                      <a:gd name="T25" fmla="*/ 802 h 840"/>
                      <a:gd name="T26" fmla="*/ 186 w 229"/>
                      <a:gd name="T27" fmla="*/ 812 h 840"/>
                      <a:gd name="T28" fmla="*/ 72 w 229"/>
                      <a:gd name="T29" fmla="*/ 833 h 840"/>
                      <a:gd name="T30" fmla="*/ 43 w 229"/>
                      <a:gd name="T31" fmla="*/ 840 h 840"/>
                      <a:gd name="T32" fmla="*/ 0 w 229"/>
                      <a:gd name="T33" fmla="*/ 816 h 840"/>
                      <a:gd name="T34" fmla="*/ 0 w 229"/>
                      <a:gd name="T35" fmla="*/ 802 h 840"/>
                      <a:gd name="T36" fmla="*/ 125 w 229"/>
                      <a:gd name="T37" fmla="*/ 795 h 840"/>
                      <a:gd name="T38" fmla="*/ 168 w 229"/>
                      <a:gd name="T39" fmla="*/ 778 h 840"/>
                      <a:gd name="T40" fmla="*/ 172 w 229"/>
                      <a:gd name="T41" fmla="*/ 740 h 840"/>
                      <a:gd name="T42" fmla="*/ 175 w 229"/>
                      <a:gd name="T43" fmla="*/ 622 h 840"/>
                      <a:gd name="T44" fmla="*/ 165 w 229"/>
                      <a:gd name="T45" fmla="*/ 525 h 840"/>
                      <a:gd name="T46" fmla="*/ 154 w 229"/>
                      <a:gd name="T47" fmla="*/ 408 h 840"/>
                      <a:gd name="T48" fmla="*/ 157 w 229"/>
                      <a:gd name="T49" fmla="*/ 335 h 840"/>
                      <a:gd name="T50" fmla="*/ 165 w 229"/>
                      <a:gd name="T51" fmla="*/ 242 h 840"/>
                      <a:gd name="T52" fmla="*/ 147 w 229"/>
                      <a:gd name="T53" fmla="*/ 152 h 840"/>
                      <a:gd name="T54" fmla="*/ 132 w 229"/>
                      <a:gd name="T55" fmla="*/ 69 h 8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29"/>
                      <a:gd name="T85" fmla="*/ 0 h 840"/>
                      <a:gd name="T86" fmla="*/ 229 w 229"/>
                      <a:gd name="T87" fmla="*/ 840 h 84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29" h="840">
                        <a:moveTo>
                          <a:pt x="132" y="69"/>
                        </a:moveTo>
                        <a:lnTo>
                          <a:pt x="136" y="21"/>
                        </a:lnTo>
                        <a:lnTo>
                          <a:pt x="168" y="0"/>
                        </a:lnTo>
                        <a:lnTo>
                          <a:pt x="204" y="3"/>
                        </a:lnTo>
                        <a:lnTo>
                          <a:pt x="225" y="21"/>
                        </a:lnTo>
                        <a:lnTo>
                          <a:pt x="229" y="90"/>
                        </a:lnTo>
                        <a:lnTo>
                          <a:pt x="218" y="266"/>
                        </a:lnTo>
                        <a:lnTo>
                          <a:pt x="204" y="373"/>
                        </a:lnTo>
                        <a:lnTo>
                          <a:pt x="222" y="460"/>
                        </a:lnTo>
                        <a:lnTo>
                          <a:pt x="225" y="546"/>
                        </a:lnTo>
                        <a:lnTo>
                          <a:pt x="215" y="633"/>
                        </a:lnTo>
                        <a:lnTo>
                          <a:pt x="197" y="743"/>
                        </a:lnTo>
                        <a:lnTo>
                          <a:pt x="204" y="802"/>
                        </a:lnTo>
                        <a:lnTo>
                          <a:pt x="186" y="812"/>
                        </a:lnTo>
                        <a:lnTo>
                          <a:pt x="72" y="833"/>
                        </a:lnTo>
                        <a:lnTo>
                          <a:pt x="43" y="840"/>
                        </a:lnTo>
                        <a:lnTo>
                          <a:pt x="0" y="816"/>
                        </a:lnTo>
                        <a:lnTo>
                          <a:pt x="0" y="802"/>
                        </a:lnTo>
                        <a:lnTo>
                          <a:pt x="125" y="795"/>
                        </a:lnTo>
                        <a:lnTo>
                          <a:pt x="168" y="778"/>
                        </a:lnTo>
                        <a:lnTo>
                          <a:pt x="172" y="740"/>
                        </a:lnTo>
                        <a:lnTo>
                          <a:pt x="175" y="622"/>
                        </a:lnTo>
                        <a:lnTo>
                          <a:pt x="165" y="525"/>
                        </a:lnTo>
                        <a:lnTo>
                          <a:pt x="154" y="408"/>
                        </a:lnTo>
                        <a:lnTo>
                          <a:pt x="157" y="335"/>
                        </a:lnTo>
                        <a:lnTo>
                          <a:pt x="165" y="242"/>
                        </a:lnTo>
                        <a:lnTo>
                          <a:pt x="147" y="152"/>
                        </a:lnTo>
                        <a:lnTo>
                          <a:pt x="132" y="69"/>
                        </a:lnTo>
                        <a:close/>
                      </a:path>
                    </a:pathLst>
                  </a:custGeom>
                  <a:solidFill>
                    <a:schemeClr val="accent2"/>
                  </a:solidFill>
                  <a:ln w="9525">
                    <a:noFill/>
                    <a:round/>
                    <a:headEnd/>
                    <a:tailEnd/>
                  </a:ln>
                </p:spPr>
                <p:txBody>
                  <a:bodyPr>
                    <a:prstTxWarp prst="textNoShape">
                      <a:avLst/>
                    </a:prstTxWarp>
                  </a:bodyPr>
                  <a:lstStyle/>
                  <a:p>
                    <a:endParaRPr lang="en-US"/>
                  </a:p>
                </p:txBody>
              </p:sp>
              <p:sp>
                <p:nvSpPr>
                  <p:cNvPr id="77844" name="Freeform 10"/>
                  <p:cNvSpPr>
                    <a:spLocks/>
                  </p:cNvSpPr>
                  <p:nvPr/>
                </p:nvSpPr>
                <p:spPr bwMode="auto">
                  <a:xfrm flipH="1">
                    <a:off x="1390" y="2033"/>
                    <a:ext cx="447" cy="658"/>
                  </a:xfrm>
                  <a:custGeom>
                    <a:avLst/>
                    <a:gdLst>
                      <a:gd name="T0" fmla="*/ 212 w 447"/>
                      <a:gd name="T1" fmla="*/ 268 h 658"/>
                      <a:gd name="T2" fmla="*/ 212 w 447"/>
                      <a:gd name="T3" fmla="*/ 233 h 658"/>
                      <a:gd name="T4" fmla="*/ 230 w 447"/>
                      <a:gd name="T5" fmla="*/ 174 h 658"/>
                      <a:gd name="T6" fmla="*/ 284 w 447"/>
                      <a:gd name="T7" fmla="*/ 80 h 658"/>
                      <a:gd name="T8" fmla="*/ 370 w 447"/>
                      <a:gd name="T9" fmla="*/ 0 h 658"/>
                      <a:gd name="T10" fmla="*/ 424 w 447"/>
                      <a:gd name="T11" fmla="*/ 0 h 658"/>
                      <a:gd name="T12" fmla="*/ 447 w 447"/>
                      <a:gd name="T13" fmla="*/ 38 h 658"/>
                      <a:gd name="T14" fmla="*/ 415 w 447"/>
                      <a:gd name="T15" fmla="*/ 91 h 658"/>
                      <a:gd name="T16" fmla="*/ 348 w 447"/>
                      <a:gd name="T17" fmla="*/ 129 h 658"/>
                      <a:gd name="T18" fmla="*/ 307 w 447"/>
                      <a:gd name="T19" fmla="*/ 167 h 658"/>
                      <a:gd name="T20" fmla="*/ 266 w 447"/>
                      <a:gd name="T21" fmla="*/ 223 h 658"/>
                      <a:gd name="T22" fmla="*/ 257 w 447"/>
                      <a:gd name="T23" fmla="*/ 261 h 658"/>
                      <a:gd name="T24" fmla="*/ 262 w 447"/>
                      <a:gd name="T25" fmla="*/ 303 h 658"/>
                      <a:gd name="T26" fmla="*/ 284 w 447"/>
                      <a:gd name="T27" fmla="*/ 373 h 658"/>
                      <a:gd name="T28" fmla="*/ 289 w 447"/>
                      <a:gd name="T29" fmla="*/ 449 h 658"/>
                      <a:gd name="T30" fmla="*/ 280 w 447"/>
                      <a:gd name="T31" fmla="*/ 547 h 658"/>
                      <a:gd name="T32" fmla="*/ 257 w 447"/>
                      <a:gd name="T33" fmla="*/ 616 h 658"/>
                      <a:gd name="T34" fmla="*/ 217 w 447"/>
                      <a:gd name="T35" fmla="*/ 658 h 658"/>
                      <a:gd name="T36" fmla="*/ 190 w 447"/>
                      <a:gd name="T37" fmla="*/ 658 h 658"/>
                      <a:gd name="T38" fmla="*/ 104 w 447"/>
                      <a:gd name="T39" fmla="*/ 637 h 658"/>
                      <a:gd name="T40" fmla="*/ 27 w 447"/>
                      <a:gd name="T41" fmla="*/ 634 h 658"/>
                      <a:gd name="T42" fmla="*/ 0 w 447"/>
                      <a:gd name="T43" fmla="*/ 620 h 658"/>
                      <a:gd name="T44" fmla="*/ 50 w 447"/>
                      <a:gd name="T45" fmla="*/ 606 h 658"/>
                      <a:gd name="T46" fmla="*/ 131 w 447"/>
                      <a:gd name="T47" fmla="*/ 609 h 658"/>
                      <a:gd name="T48" fmla="*/ 181 w 447"/>
                      <a:gd name="T49" fmla="*/ 623 h 658"/>
                      <a:gd name="T50" fmla="*/ 212 w 447"/>
                      <a:gd name="T51" fmla="*/ 613 h 658"/>
                      <a:gd name="T52" fmla="*/ 244 w 447"/>
                      <a:gd name="T53" fmla="*/ 557 h 658"/>
                      <a:gd name="T54" fmla="*/ 248 w 447"/>
                      <a:gd name="T55" fmla="*/ 477 h 658"/>
                      <a:gd name="T56" fmla="*/ 239 w 447"/>
                      <a:gd name="T57" fmla="*/ 404 h 658"/>
                      <a:gd name="T58" fmla="*/ 212 w 447"/>
                      <a:gd name="T59" fmla="*/ 317 h 658"/>
                      <a:gd name="T60" fmla="*/ 212 w 447"/>
                      <a:gd name="T61" fmla="*/ 268 h 65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47"/>
                      <a:gd name="T94" fmla="*/ 0 h 658"/>
                      <a:gd name="T95" fmla="*/ 447 w 447"/>
                      <a:gd name="T96" fmla="*/ 658 h 65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47" h="658">
                        <a:moveTo>
                          <a:pt x="212" y="268"/>
                        </a:moveTo>
                        <a:lnTo>
                          <a:pt x="212" y="233"/>
                        </a:lnTo>
                        <a:lnTo>
                          <a:pt x="230" y="174"/>
                        </a:lnTo>
                        <a:lnTo>
                          <a:pt x="284" y="80"/>
                        </a:lnTo>
                        <a:lnTo>
                          <a:pt x="370" y="0"/>
                        </a:lnTo>
                        <a:lnTo>
                          <a:pt x="424" y="0"/>
                        </a:lnTo>
                        <a:lnTo>
                          <a:pt x="447" y="38"/>
                        </a:lnTo>
                        <a:lnTo>
                          <a:pt x="415" y="91"/>
                        </a:lnTo>
                        <a:lnTo>
                          <a:pt x="348" y="129"/>
                        </a:lnTo>
                        <a:lnTo>
                          <a:pt x="307" y="167"/>
                        </a:lnTo>
                        <a:lnTo>
                          <a:pt x="266" y="223"/>
                        </a:lnTo>
                        <a:lnTo>
                          <a:pt x="257" y="261"/>
                        </a:lnTo>
                        <a:lnTo>
                          <a:pt x="262" y="303"/>
                        </a:lnTo>
                        <a:lnTo>
                          <a:pt x="284" y="373"/>
                        </a:lnTo>
                        <a:lnTo>
                          <a:pt x="289" y="449"/>
                        </a:lnTo>
                        <a:lnTo>
                          <a:pt x="280" y="547"/>
                        </a:lnTo>
                        <a:lnTo>
                          <a:pt x="257" y="616"/>
                        </a:lnTo>
                        <a:lnTo>
                          <a:pt x="217" y="658"/>
                        </a:lnTo>
                        <a:lnTo>
                          <a:pt x="190" y="658"/>
                        </a:lnTo>
                        <a:lnTo>
                          <a:pt x="104" y="637"/>
                        </a:lnTo>
                        <a:lnTo>
                          <a:pt x="27" y="634"/>
                        </a:lnTo>
                        <a:lnTo>
                          <a:pt x="0" y="620"/>
                        </a:lnTo>
                        <a:lnTo>
                          <a:pt x="50" y="606"/>
                        </a:lnTo>
                        <a:lnTo>
                          <a:pt x="131" y="609"/>
                        </a:lnTo>
                        <a:lnTo>
                          <a:pt x="181" y="623"/>
                        </a:lnTo>
                        <a:lnTo>
                          <a:pt x="212" y="613"/>
                        </a:lnTo>
                        <a:lnTo>
                          <a:pt x="244" y="557"/>
                        </a:lnTo>
                        <a:lnTo>
                          <a:pt x="248" y="477"/>
                        </a:lnTo>
                        <a:lnTo>
                          <a:pt x="239" y="404"/>
                        </a:lnTo>
                        <a:lnTo>
                          <a:pt x="212" y="317"/>
                        </a:lnTo>
                        <a:lnTo>
                          <a:pt x="212" y="268"/>
                        </a:lnTo>
                        <a:close/>
                      </a:path>
                    </a:pathLst>
                  </a:custGeom>
                  <a:solidFill>
                    <a:schemeClr val="accent2"/>
                  </a:solidFill>
                  <a:ln w="9525">
                    <a:noFill/>
                    <a:round/>
                    <a:headEnd/>
                    <a:tailEnd/>
                  </a:ln>
                </p:spPr>
                <p:txBody>
                  <a:bodyPr>
                    <a:prstTxWarp prst="textNoShape">
                      <a:avLst/>
                    </a:prstTxWarp>
                  </a:bodyPr>
                  <a:lstStyle/>
                  <a:p>
                    <a:endParaRPr lang="en-US"/>
                  </a:p>
                </p:txBody>
              </p:sp>
              <p:sp>
                <p:nvSpPr>
                  <p:cNvPr id="77845" name="Freeform 11"/>
                  <p:cNvSpPr>
                    <a:spLocks/>
                  </p:cNvSpPr>
                  <p:nvPr/>
                </p:nvSpPr>
                <p:spPr bwMode="auto">
                  <a:xfrm flipH="1">
                    <a:off x="1353" y="1223"/>
                    <a:ext cx="282" cy="326"/>
                  </a:xfrm>
                  <a:custGeom>
                    <a:avLst/>
                    <a:gdLst>
                      <a:gd name="T0" fmla="*/ 81 w 282"/>
                      <a:gd name="T1" fmla="*/ 137 h 326"/>
                      <a:gd name="T2" fmla="*/ 78 w 282"/>
                      <a:gd name="T3" fmla="*/ 84 h 326"/>
                      <a:gd name="T4" fmla="*/ 88 w 282"/>
                      <a:gd name="T5" fmla="*/ 35 h 326"/>
                      <a:gd name="T6" fmla="*/ 127 w 282"/>
                      <a:gd name="T7" fmla="*/ 7 h 326"/>
                      <a:gd name="T8" fmla="*/ 173 w 282"/>
                      <a:gd name="T9" fmla="*/ 0 h 326"/>
                      <a:gd name="T10" fmla="*/ 208 w 282"/>
                      <a:gd name="T11" fmla="*/ 4 h 326"/>
                      <a:gd name="T12" fmla="*/ 240 w 282"/>
                      <a:gd name="T13" fmla="*/ 25 h 326"/>
                      <a:gd name="T14" fmla="*/ 257 w 282"/>
                      <a:gd name="T15" fmla="*/ 60 h 326"/>
                      <a:gd name="T16" fmla="*/ 278 w 282"/>
                      <a:gd name="T17" fmla="*/ 130 h 326"/>
                      <a:gd name="T18" fmla="*/ 282 w 282"/>
                      <a:gd name="T19" fmla="*/ 207 h 326"/>
                      <a:gd name="T20" fmla="*/ 271 w 282"/>
                      <a:gd name="T21" fmla="*/ 263 h 326"/>
                      <a:gd name="T22" fmla="*/ 250 w 282"/>
                      <a:gd name="T23" fmla="*/ 298 h 326"/>
                      <a:gd name="T24" fmla="*/ 215 w 282"/>
                      <a:gd name="T25" fmla="*/ 319 h 326"/>
                      <a:gd name="T26" fmla="*/ 187 w 282"/>
                      <a:gd name="T27" fmla="*/ 326 h 326"/>
                      <a:gd name="T28" fmla="*/ 145 w 282"/>
                      <a:gd name="T29" fmla="*/ 315 h 326"/>
                      <a:gd name="T30" fmla="*/ 123 w 282"/>
                      <a:gd name="T31" fmla="*/ 284 h 326"/>
                      <a:gd name="T32" fmla="*/ 102 w 282"/>
                      <a:gd name="T33" fmla="*/ 238 h 326"/>
                      <a:gd name="T34" fmla="*/ 85 w 282"/>
                      <a:gd name="T35" fmla="*/ 186 h 326"/>
                      <a:gd name="T36" fmla="*/ 53 w 282"/>
                      <a:gd name="T37" fmla="*/ 207 h 326"/>
                      <a:gd name="T38" fmla="*/ 18 w 282"/>
                      <a:gd name="T39" fmla="*/ 221 h 326"/>
                      <a:gd name="T40" fmla="*/ 4 w 282"/>
                      <a:gd name="T41" fmla="*/ 221 h 326"/>
                      <a:gd name="T42" fmla="*/ 0 w 282"/>
                      <a:gd name="T43" fmla="*/ 207 h 326"/>
                      <a:gd name="T44" fmla="*/ 7 w 282"/>
                      <a:gd name="T45" fmla="*/ 189 h 326"/>
                      <a:gd name="T46" fmla="*/ 60 w 282"/>
                      <a:gd name="T47" fmla="*/ 168 h 326"/>
                      <a:gd name="T48" fmla="*/ 81 w 282"/>
                      <a:gd name="T49" fmla="*/ 137 h 3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2"/>
                      <a:gd name="T76" fmla="*/ 0 h 326"/>
                      <a:gd name="T77" fmla="*/ 282 w 282"/>
                      <a:gd name="T78" fmla="*/ 326 h 32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2" h="326">
                        <a:moveTo>
                          <a:pt x="81" y="137"/>
                        </a:moveTo>
                        <a:lnTo>
                          <a:pt x="78" y="84"/>
                        </a:lnTo>
                        <a:lnTo>
                          <a:pt x="88" y="35"/>
                        </a:lnTo>
                        <a:lnTo>
                          <a:pt x="127" y="7"/>
                        </a:lnTo>
                        <a:lnTo>
                          <a:pt x="173" y="0"/>
                        </a:lnTo>
                        <a:lnTo>
                          <a:pt x="208" y="4"/>
                        </a:lnTo>
                        <a:lnTo>
                          <a:pt x="240" y="25"/>
                        </a:lnTo>
                        <a:lnTo>
                          <a:pt x="257" y="60"/>
                        </a:lnTo>
                        <a:lnTo>
                          <a:pt x="278" y="130"/>
                        </a:lnTo>
                        <a:lnTo>
                          <a:pt x="282" y="207"/>
                        </a:lnTo>
                        <a:lnTo>
                          <a:pt x="271" y="263"/>
                        </a:lnTo>
                        <a:lnTo>
                          <a:pt x="250" y="298"/>
                        </a:lnTo>
                        <a:lnTo>
                          <a:pt x="215" y="319"/>
                        </a:lnTo>
                        <a:lnTo>
                          <a:pt x="187" y="326"/>
                        </a:lnTo>
                        <a:lnTo>
                          <a:pt x="145" y="315"/>
                        </a:lnTo>
                        <a:lnTo>
                          <a:pt x="123" y="284"/>
                        </a:lnTo>
                        <a:lnTo>
                          <a:pt x="102" y="238"/>
                        </a:lnTo>
                        <a:lnTo>
                          <a:pt x="85" y="186"/>
                        </a:lnTo>
                        <a:lnTo>
                          <a:pt x="53" y="207"/>
                        </a:lnTo>
                        <a:lnTo>
                          <a:pt x="18" y="221"/>
                        </a:lnTo>
                        <a:lnTo>
                          <a:pt x="4" y="221"/>
                        </a:lnTo>
                        <a:lnTo>
                          <a:pt x="0" y="207"/>
                        </a:lnTo>
                        <a:lnTo>
                          <a:pt x="7" y="189"/>
                        </a:lnTo>
                        <a:lnTo>
                          <a:pt x="60" y="168"/>
                        </a:lnTo>
                        <a:lnTo>
                          <a:pt x="81" y="137"/>
                        </a:lnTo>
                        <a:close/>
                      </a:path>
                    </a:pathLst>
                  </a:custGeom>
                  <a:solidFill>
                    <a:schemeClr val="accent2"/>
                  </a:solidFill>
                  <a:ln w="9525">
                    <a:noFill/>
                    <a:round/>
                    <a:headEnd/>
                    <a:tailEnd/>
                  </a:ln>
                </p:spPr>
                <p:txBody>
                  <a:bodyPr>
                    <a:prstTxWarp prst="textNoShape">
                      <a:avLst/>
                    </a:prstTxWarp>
                  </a:bodyPr>
                  <a:lstStyle/>
                  <a:p>
                    <a:endParaRPr lang="en-US"/>
                  </a:p>
                </p:txBody>
              </p:sp>
              <p:grpSp>
                <p:nvGrpSpPr>
                  <p:cNvPr id="77846" name="Group 12"/>
                  <p:cNvGrpSpPr>
                    <a:grpSpLocks/>
                  </p:cNvGrpSpPr>
                  <p:nvPr/>
                </p:nvGrpSpPr>
                <p:grpSpPr bwMode="auto">
                  <a:xfrm flipH="1">
                    <a:off x="1212" y="1104"/>
                    <a:ext cx="277" cy="235"/>
                    <a:chOff x="1590" y="1104"/>
                    <a:chExt cx="277" cy="235"/>
                  </a:xfrm>
                </p:grpSpPr>
                <p:sp>
                  <p:nvSpPr>
                    <p:cNvPr id="77847" name="Freeform 13"/>
                    <p:cNvSpPr>
                      <a:spLocks/>
                    </p:cNvSpPr>
                    <p:nvPr/>
                  </p:nvSpPr>
                  <p:spPr bwMode="auto">
                    <a:xfrm>
                      <a:off x="1683" y="1257"/>
                      <a:ext cx="184" cy="82"/>
                    </a:xfrm>
                    <a:custGeom>
                      <a:avLst/>
                      <a:gdLst>
                        <a:gd name="T0" fmla="*/ 13 w 184"/>
                        <a:gd name="T1" fmla="*/ 82 h 82"/>
                        <a:gd name="T2" fmla="*/ 0 w 184"/>
                        <a:gd name="T3" fmla="*/ 71 h 82"/>
                        <a:gd name="T4" fmla="*/ 0 w 184"/>
                        <a:gd name="T5" fmla="*/ 45 h 82"/>
                        <a:gd name="T6" fmla="*/ 16 w 184"/>
                        <a:gd name="T7" fmla="*/ 17 h 82"/>
                        <a:gd name="T8" fmla="*/ 36 w 184"/>
                        <a:gd name="T9" fmla="*/ 9 h 82"/>
                        <a:gd name="T10" fmla="*/ 61 w 184"/>
                        <a:gd name="T11" fmla="*/ 22 h 82"/>
                        <a:gd name="T12" fmla="*/ 86 w 184"/>
                        <a:gd name="T13" fmla="*/ 19 h 82"/>
                        <a:gd name="T14" fmla="*/ 102 w 184"/>
                        <a:gd name="T15" fmla="*/ 0 h 82"/>
                        <a:gd name="T16" fmla="*/ 123 w 184"/>
                        <a:gd name="T17" fmla="*/ 2 h 82"/>
                        <a:gd name="T18" fmla="*/ 155 w 184"/>
                        <a:gd name="T19" fmla="*/ 15 h 82"/>
                        <a:gd name="T20" fmla="*/ 182 w 184"/>
                        <a:gd name="T21" fmla="*/ 13 h 82"/>
                        <a:gd name="T22" fmla="*/ 184 w 184"/>
                        <a:gd name="T23" fmla="*/ 32 h 82"/>
                        <a:gd name="T24" fmla="*/ 175 w 184"/>
                        <a:gd name="T25" fmla="*/ 45 h 82"/>
                        <a:gd name="T26" fmla="*/ 141 w 184"/>
                        <a:gd name="T27" fmla="*/ 43 h 82"/>
                        <a:gd name="T28" fmla="*/ 118 w 184"/>
                        <a:gd name="T29" fmla="*/ 39 h 82"/>
                        <a:gd name="T30" fmla="*/ 105 w 184"/>
                        <a:gd name="T31" fmla="*/ 48 h 82"/>
                        <a:gd name="T32" fmla="*/ 91 w 184"/>
                        <a:gd name="T33" fmla="*/ 67 h 82"/>
                        <a:gd name="T34" fmla="*/ 66 w 184"/>
                        <a:gd name="T35" fmla="*/ 62 h 82"/>
                        <a:gd name="T36" fmla="*/ 54 w 184"/>
                        <a:gd name="T37" fmla="*/ 56 h 82"/>
                        <a:gd name="T38" fmla="*/ 45 w 184"/>
                        <a:gd name="T39" fmla="*/ 63 h 82"/>
                        <a:gd name="T40" fmla="*/ 32 w 184"/>
                        <a:gd name="T41" fmla="*/ 76 h 82"/>
                        <a:gd name="T42" fmla="*/ 13 w 184"/>
                        <a:gd name="T43" fmla="*/ 82 h 8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4"/>
                        <a:gd name="T67" fmla="*/ 0 h 82"/>
                        <a:gd name="T68" fmla="*/ 184 w 184"/>
                        <a:gd name="T69" fmla="*/ 82 h 8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4" h="82">
                          <a:moveTo>
                            <a:pt x="13" y="82"/>
                          </a:moveTo>
                          <a:lnTo>
                            <a:pt x="0" y="71"/>
                          </a:lnTo>
                          <a:lnTo>
                            <a:pt x="0" y="45"/>
                          </a:lnTo>
                          <a:lnTo>
                            <a:pt x="16" y="17"/>
                          </a:lnTo>
                          <a:lnTo>
                            <a:pt x="36" y="9"/>
                          </a:lnTo>
                          <a:lnTo>
                            <a:pt x="61" y="22"/>
                          </a:lnTo>
                          <a:lnTo>
                            <a:pt x="86" y="19"/>
                          </a:lnTo>
                          <a:lnTo>
                            <a:pt x="102" y="0"/>
                          </a:lnTo>
                          <a:lnTo>
                            <a:pt x="123" y="2"/>
                          </a:lnTo>
                          <a:lnTo>
                            <a:pt x="155" y="15"/>
                          </a:lnTo>
                          <a:lnTo>
                            <a:pt x="182" y="13"/>
                          </a:lnTo>
                          <a:lnTo>
                            <a:pt x="184" y="32"/>
                          </a:lnTo>
                          <a:lnTo>
                            <a:pt x="175" y="45"/>
                          </a:lnTo>
                          <a:lnTo>
                            <a:pt x="141" y="43"/>
                          </a:lnTo>
                          <a:lnTo>
                            <a:pt x="118" y="39"/>
                          </a:lnTo>
                          <a:lnTo>
                            <a:pt x="105" y="48"/>
                          </a:lnTo>
                          <a:lnTo>
                            <a:pt x="91" y="67"/>
                          </a:lnTo>
                          <a:lnTo>
                            <a:pt x="66" y="62"/>
                          </a:lnTo>
                          <a:lnTo>
                            <a:pt x="54" y="56"/>
                          </a:lnTo>
                          <a:lnTo>
                            <a:pt x="45" y="63"/>
                          </a:lnTo>
                          <a:lnTo>
                            <a:pt x="32" y="76"/>
                          </a:lnTo>
                          <a:lnTo>
                            <a:pt x="13" y="82"/>
                          </a:lnTo>
                          <a:close/>
                        </a:path>
                      </a:pathLst>
                    </a:custGeom>
                    <a:solidFill>
                      <a:schemeClr val="accent2"/>
                    </a:solidFill>
                    <a:ln w="9525">
                      <a:noFill/>
                      <a:round/>
                      <a:headEnd/>
                      <a:tailEnd/>
                    </a:ln>
                  </p:spPr>
                  <p:txBody>
                    <a:bodyPr>
                      <a:prstTxWarp prst="textNoShape">
                        <a:avLst/>
                      </a:prstTxWarp>
                    </a:bodyPr>
                    <a:lstStyle/>
                    <a:p>
                      <a:endParaRPr lang="en-US"/>
                    </a:p>
                  </p:txBody>
                </p:sp>
                <p:sp>
                  <p:nvSpPr>
                    <p:cNvPr id="77848" name="Freeform 14"/>
                    <p:cNvSpPr>
                      <a:spLocks/>
                    </p:cNvSpPr>
                    <p:nvPr/>
                  </p:nvSpPr>
                  <p:spPr bwMode="auto">
                    <a:xfrm>
                      <a:off x="1654" y="1193"/>
                      <a:ext cx="178" cy="114"/>
                    </a:xfrm>
                    <a:custGeom>
                      <a:avLst/>
                      <a:gdLst>
                        <a:gd name="T0" fmla="*/ 23 w 178"/>
                        <a:gd name="T1" fmla="*/ 114 h 114"/>
                        <a:gd name="T2" fmla="*/ 11 w 178"/>
                        <a:gd name="T3" fmla="*/ 108 h 114"/>
                        <a:gd name="T4" fmla="*/ 0 w 178"/>
                        <a:gd name="T5" fmla="*/ 79 h 114"/>
                        <a:gd name="T6" fmla="*/ 11 w 178"/>
                        <a:gd name="T7" fmla="*/ 51 h 114"/>
                        <a:gd name="T8" fmla="*/ 27 w 178"/>
                        <a:gd name="T9" fmla="*/ 39 h 114"/>
                        <a:gd name="T10" fmla="*/ 56 w 178"/>
                        <a:gd name="T11" fmla="*/ 42 h 114"/>
                        <a:gd name="T12" fmla="*/ 76 w 178"/>
                        <a:gd name="T13" fmla="*/ 35 h 114"/>
                        <a:gd name="T14" fmla="*/ 90 w 178"/>
                        <a:gd name="T15" fmla="*/ 13 h 114"/>
                        <a:gd name="T16" fmla="*/ 111 w 178"/>
                        <a:gd name="T17" fmla="*/ 4 h 114"/>
                        <a:gd name="T18" fmla="*/ 146 w 178"/>
                        <a:gd name="T19" fmla="*/ 9 h 114"/>
                        <a:gd name="T20" fmla="*/ 171 w 178"/>
                        <a:gd name="T21" fmla="*/ 0 h 114"/>
                        <a:gd name="T22" fmla="*/ 178 w 178"/>
                        <a:gd name="T23" fmla="*/ 17 h 114"/>
                        <a:gd name="T24" fmla="*/ 171 w 178"/>
                        <a:gd name="T25" fmla="*/ 33 h 114"/>
                        <a:gd name="T26" fmla="*/ 140 w 178"/>
                        <a:gd name="T27" fmla="*/ 42 h 114"/>
                        <a:gd name="T28" fmla="*/ 120 w 178"/>
                        <a:gd name="T29" fmla="*/ 40 h 114"/>
                        <a:gd name="T30" fmla="*/ 108 w 178"/>
                        <a:gd name="T31" fmla="*/ 57 h 114"/>
                        <a:gd name="T32" fmla="*/ 97 w 178"/>
                        <a:gd name="T33" fmla="*/ 79 h 114"/>
                        <a:gd name="T34" fmla="*/ 72 w 178"/>
                        <a:gd name="T35" fmla="*/ 81 h 114"/>
                        <a:gd name="T36" fmla="*/ 59 w 178"/>
                        <a:gd name="T37" fmla="*/ 79 h 114"/>
                        <a:gd name="T38" fmla="*/ 47 w 178"/>
                        <a:gd name="T39" fmla="*/ 88 h 114"/>
                        <a:gd name="T40" fmla="*/ 41 w 178"/>
                        <a:gd name="T41" fmla="*/ 99 h 114"/>
                        <a:gd name="T42" fmla="*/ 23 w 178"/>
                        <a:gd name="T43" fmla="*/ 114 h 11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8"/>
                        <a:gd name="T67" fmla="*/ 0 h 114"/>
                        <a:gd name="T68" fmla="*/ 178 w 178"/>
                        <a:gd name="T69" fmla="*/ 114 h 11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8" h="114">
                          <a:moveTo>
                            <a:pt x="23" y="114"/>
                          </a:moveTo>
                          <a:lnTo>
                            <a:pt x="11" y="108"/>
                          </a:lnTo>
                          <a:lnTo>
                            <a:pt x="0" y="79"/>
                          </a:lnTo>
                          <a:lnTo>
                            <a:pt x="11" y="51"/>
                          </a:lnTo>
                          <a:lnTo>
                            <a:pt x="27" y="39"/>
                          </a:lnTo>
                          <a:lnTo>
                            <a:pt x="56" y="42"/>
                          </a:lnTo>
                          <a:lnTo>
                            <a:pt x="76" y="35"/>
                          </a:lnTo>
                          <a:lnTo>
                            <a:pt x="90" y="13"/>
                          </a:lnTo>
                          <a:lnTo>
                            <a:pt x="111" y="4"/>
                          </a:lnTo>
                          <a:lnTo>
                            <a:pt x="146" y="9"/>
                          </a:lnTo>
                          <a:lnTo>
                            <a:pt x="171" y="0"/>
                          </a:lnTo>
                          <a:lnTo>
                            <a:pt x="178" y="17"/>
                          </a:lnTo>
                          <a:lnTo>
                            <a:pt x="171" y="33"/>
                          </a:lnTo>
                          <a:lnTo>
                            <a:pt x="140" y="42"/>
                          </a:lnTo>
                          <a:lnTo>
                            <a:pt x="120" y="40"/>
                          </a:lnTo>
                          <a:lnTo>
                            <a:pt x="108" y="57"/>
                          </a:lnTo>
                          <a:lnTo>
                            <a:pt x="97" y="79"/>
                          </a:lnTo>
                          <a:lnTo>
                            <a:pt x="72" y="81"/>
                          </a:lnTo>
                          <a:lnTo>
                            <a:pt x="59" y="79"/>
                          </a:lnTo>
                          <a:lnTo>
                            <a:pt x="47" y="88"/>
                          </a:lnTo>
                          <a:lnTo>
                            <a:pt x="41" y="99"/>
                          </a:lnTo>
                          <a:lnTo>
                            <a:pt x="23" y="114"/>
                          </a:lnTo>
                          <a:close/>
                        </a:path>
                      </a:pathLst>
                    </a:custGeom>
                    <a:solidFill>
                      <a:schemeClr val="accent2"/>
                    </a:solidFill>
                    <a:ln w="9525">
                      <a:noFill/>
                      <a:round/>
                      <a:headEnd/>
                      <a:tailEnd/>
                    </a:ln>
                  </p:spPr>
                  <p:txBody>
                    <a:bodyPr>
                      <a:prstTxWarp prst="textNoShape">
                        <a:avLst/>
                      </a:prstTxWarp>
                    </a:bodyPr>
                    <a:lstStyle/>
                    <a:p>
                      <a:endParaRPr lang="en-US"/>
                    </a:p>
                  </p:txBody>
                </p:sp>
                <p:sp>
                  <p:nvSpPr>
                    <p:cNvPr id="77849" name="Freeform 15"/>
                    <p:cNvSpPr>
                      <a:spLocks/>
                    </p:cNvSpPr>
                    <p:nvPr/>
                  </p:nvSpPr>
                  <p:spPr bwMode="auto">
                    <a:xfrm>
                      <a:off x="1630" y="1154"/>
                      <a:ext cx="161" cy="138"/>
                    </a:xfrm>
                    <a:custGeom>
                      <a:avLst/>
                      <a:gdLst>
                        <a:gd name="T0" fmla="*/ 31 w 161"/>
                        <a:gd name="T1" fmla="*/ 138 h 138"/>
                        <a:gd name="T2" fmla="*/ 16 w 161"/>
                        <a:gd name="T3" fmla="*/ 133 h 138"/>
                        <a:gd name="T4" fmla="*/ 0 w 161"/>
                        <a:gd name="T5" fmla="*/ 109 h 138"/>
                        <a:gd name="T6" fmla="*/ 5 w 161"/>
                        <a:gd name="T7" fmla="*/ 78 h 138"/>
                        <a:gd name="T8" fmla="*/ 16 w 161"/>
                        <a:gd name="T9" fmla="*/ 65 h 138"/>
                        <a:gd name="T10" fmla="*/ 43 w 161"/>
                        <a:gd name="T11" fmla="*/ 62 h 138"/>
                        <a:gd name="T12" fmla="*/ 65 w 161"/>
                        <a:gd name="T13" fmla="*/ 51 h 138"/>
                        <a:gd name="T14" fmla="*/ 72 w 161"/>
                        <a:gd name="T15" fmla="*/ 25 h 138"/>
                        <a:gd name="T16" fmla="*/ 92 w 161"/>
                        <a:gd name="T17" fmla="*/ 15 h 138"/>
                        <a:gd name="T18" fmla="*/ 127 w 161"/>
                        <a:gd name="T19" fmla="*/ 13 h 138"/>
                        <a:gd name="T20" fmla="*/ 148 w 161"/>
                        <a:gd name="T21" fmla="*/ 0 h 138"/>
                        <a:gd name="T22" fmla="*/ 161 w 161"/>
                        <a:gd name="T23" fmla="*/ 13 h 138"/>
                        <a:gd name="T24" fmla="*/ 156 w 161"/>
                        <a:gd name="T25" fmla="*/ 25 h 138"/>
                        <a:gd name="T26" fmla="*/ 128 w 161"/>
                        <a:gd name="T27" fmla="*/ 44 h 138"/>
                        <a:gd name="T28" fmla="*/ 107 w 161"/>
                        <a:gd name="T29" fmla="*/ 49 h 138"/>
                        <a:gd name="T30" fmla="*/ 99 w 161"/>
                        <a:gd name="T31" fmla="*/ 65 h 138"/>
                        <a:gd name="T32" fmla="*/ 94 w 161"/>
                        <a:gd name="T33" fmla="*/ 91 h 138"/>
                        <a:gd name="T34" fmla="*/ 69 w 161"/>
                        <a:gd name="T35" fmla="*/ 98 h 138"/>
                        <a:gd name="T36" fmla="*/ 54 w 161"/>
                        <a:gd name="T37" fmla="*/ 94 h 138"/>
                        <a:gd name="T38" fmla="*/ 45 w 161"/>
                        <a:gd name="T39" fmla="*/ 105 h 138"/>
                        <a:gd name="T40" fmla="*/ 40 w 161"/>
                        <a:gd name="T41" fmla="*/ 123 h 138"/>
                        <a:gd name="T42" fmla="*/ 31 w 161"/>
                        <a:gd name="T43" fmla="*/ 138 h 13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1"/>
                        <a:gd name="T67" fmla="*/ 0 h 138"/>
                        <a:gd name="T68" fmla="*/ 161 w 161"/>
                        <a:gd name="T69" fmla="*/ 138 h 13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1" h="138">
                          <a:moveTo>
                            <a:pt x="31" y="138"/>
                          </a:moveTo>
                          <a:lnTo>
                            <a:pt x="16" y="133"/>
                          </a:lnTo>
                          <a:lnTo>
                            <a:pt x="0" y="109"/>
                          </a:lnTo>
                          <a:lnTo>
                            <a:pt x="5" y="78"/>
                          </a:lnTo>
                          <a:lnTo>
                            <a:pt x="16" y="65"/>
                          </a:lnTo>
                          <a:lnTo>
                            <a:pt x="43" y="62"/>
                          </a:lnTo>
                          <a:lnTo>
                            <a:pt x="65" y="51"/>
                          </a:lnTo>
                          <a:lnTo>
                            <a:pt x="72" y="25"/>
                          </a:lnTo>
                          <a:lnTo>
                            <a:pt x="92" y="15"/>
                          </a:lnTo>
                          <a:lnTo>
                            <a:pt x="127" y="13"/>
                          </a:lnTo>
                          <a:lnTo>
                            <a:pt x="148" y="0"/>
                          </a:lnTo>
                          <a:lnTo>
                            <a:pt x="161" y="13"/>
                          </a:lnTo>
                          <a:lnTo>
                            <a:pt x="156" y="25"/>
                          </a:lnTo>
                          <a:lnTo>
                            <a:pt x="128" y="44"/>
                          </a:lnTo>
                          <a:lnTo>
                            <a:pt x="107" y="49"/>
                          </a:lnTo>
                          <a:lnTo>
                            <a:pt x="99" y="65"/>
                          </a:lnTo>
                          <a:lnTo>
                            <a:pt x="94" y="91"/>
                          </a:lnTo>
                          <a:lnTo>
                            <a:pt x="69" y="98"/>
                          </a:lnTo>
                          <a:lnTo>
                            <a:pt x="54" y="94"/>
                          </a:lnTo>
                          <a:lnTo>
                            <a:pt x="45" y="105"/>
                          </a:lnTo>
                          <a:lnTo>
                            <a:pt x="40" y="123"/>
                          </a:lnTo>
                          <a:lnTo>
                            <a:pt x="31" y="138"/>
                          </a:lnTo>
                          <a:close/>
                        </a:path>
                      </a:pathLst>
                    </a:custGeom>
                    <a:solidFill>
                      <a:schemeClr val="accent2"/>
                    </a:solidFill>
                    <a:ln w="9525">
                      <a:noFill/>
                      <a:round/>
                      <a:headEnd/>
                      <a:tailEnd/>
                    </a:ln>
                  </p:spPr>
                  <p:txBody>
                    <a:bodyPr>
                      <a:prstTxWarp prst="textNoShape">
                        <a:avLst/>
                      </a:prstTxWarp>
                    </a:bodyPr>
                    <a:lstStyle/>
                    <a:p>
                      <a:endParaRPr lang="en-US"/>
                    </a:p>
                  </p:txBody>
                </p:sp>
                <p:sp>
                  <p:nvSpPr>
                    <p:cNvPr id="77850" name="Freeform 16"/>
                    <p:cNvSpPr>
                      <a:spLocks/>
                    </p:cNvSpPr>
                    <p:nvPr/>
                  </p:nvSpPr>
                  <p:spPr bwMode="auto">
                    <a:xfrm>
                      <a:off x="1590" y="1104"/>
                      <a:ext cx="123" cy="174"/>
                    </a:xfrm>
                    <a:custGeom>
                      <a:avLst/>
                      <a:gdLst>
                        <a:gd name="T0" fmla="*/ 48 w 123"/>
                        <a:gd name="T1" fmla="*/ 172 h 174"/>
                        <a:gd name="T2" fmla="*/ 31 w 123"/>
                        <a:gd name="T3" fmla="*/ 174 h 174"/>
                        <a:gd name="T4" fmla="*/ 9 w 123"/>
                        <a:gd name="T5" fmla="*/ 158 h 174"/>
                        <a:gd name="T6" fmla="*/ 0 w 123"/>
                        <a:gd name="T7" fmla="*/ 131 h 174"/>
                        <a:gd name="T8" fmla="*/ 4 w 123"/>
                        <a:gd name="T9" fmla="*/ 113 h 174"/>
                        <a:gd name="T10" fmla="*/ 29 w 123"/>
                        <a:gd name="T11" fmla="*/ 97 h 174"/>
                        <a:gd name="T12" fmla="*/ 46 w 123"/>
                        <a:gd name="T13" fmla="*/ 79 h 174"/>
                        <a:gd name="T14" fmla="*/ 46 w 123"/>
                        <a:gd name="T15" fmla="*/ 52 h 174"/>
                        <a:gd name="T16" fmla="*/ 59 w 123"/>
                        <a:gd name="T17" fmla="*/ 39 h 174"/>
                        <a:gd name="T18" fmla="*/ 90 w 123"/>
                        <a:gd name="T19" fmla="*/ 22 h 174"/>
                        <a:gd name="T20" fmla="*/ 106 w 123"/>
                        <a:gd name="T21" fmla="*/ 0 h 174"/>
                        <a:gd name="T22" fmla="*/ 121 w 123"/>
                        <a:gd name="T23" fmla="*/ 7 h 174"/>
                        <a:gd name="T24" fmla="*/ 123 w 123"/>
                        <a:gd name="T25" fmla="*/ 22 h 174"/>
                        <a:gd name="T26" fmla="*/ 105 w 123"/>
                        <a:gd name="T27" fmla="*/ 47 h 174"/>
                        <a:gd name="T28" fmla="*/ 84 w 123"/>
                        <a:gd name="T29" fmla="*/ 61 h 174"/>
                        <a:gd name="T30" fmla="*/ 86 w 123"/>
                        <a:gd name="T31" fmla="*/ 81 h 174"/>
                        <a:gd name="T32" fmla="*/ 90 w 123"/>
                        <a:gd name="T33" fmla="*/ 104 h 174"/>
                        <a:gd name="T34" fmla="*/ 68 w 123"/>
                        <a:gd name="T35" fmla="*/ 118 h 174"/>
                        <a:gd name="T36" fmla="*/ 59 w 123"/>
                        <a:gd name="T37" fmla="*/ 124 h 174"/>
                        <a:gd name="T38" fmla="*/ 51 w 123"/>
                        <a:gd name="T39" fmla="*/ 138 h 174"/>
                        <a:gd name="T40" fmla="*/ 50 w 123"/>
                        <a:gd name="T41" fmla="*/ 152 h 174"/>
                        <a:gd name="T42" fmla="*/ 48 w 123"/>
                        <a:gd name="T43" fmla="*/ 172 h 17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3"/>
                        <a:gd name="T67" fmla="*/ 0 h 174"/>
                        <a:gd name="T68" fmla="*/ 123 w 123"/>
                        <a:gd name="T69" fmla="*/ 174 h 17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3" h="174">
                          <a:moveTo>
                            <a:pt x="48" y="172"/>
                          </a:moveTo>
                          <a:lnTo>
                            <a:pt x="31" y="174"/>
                          </a:lnTo>
                          <a:lnTo>
                            <a:pt x="9" y="158"/>
                          </a:lnTo>
                          <a:lnTo>
                            <a:pt x="0" y="131"/>
                          </a:lnTo>
                          <a:lnTo>
                            <a:pt x="4" y="113"/>
                          </a:lnTo>
                          <a:lnTo>
                            <a:pt x="29" y="97"/>
                          </a:lnTo>
                          <a:lnTo>
                            <a:pt x="46" y="79"/>
                          </a:lnTo>
                          <a:lnTo>
                            <a:pt x="46" y="52"/>
                          </a:lnTo>
                          <a:lnTo>
                            <a:pt x="59" y="39"/>
                          </a:lnTo>
                          <a:lnTo>
                            <a:pt x="90" y="22"/>
                          </a:lnTo>
                          <a:lnTo>
                            <a:pt x="106" y="0"/>
                          </a:lnTo>
                          <a:lnTo>
                            <a:pt x="121" y="7"/>
                          </a:lnTo>
                          <a:lnTo>
                            <a:pt x="123" y="22"/>
                          </a:lnTo>
                          <a:lnTo>
                            <a:pt x="105" y="47"/>
                          </a:lnTo>
                          <a:lnTo>
                            <a:pt x="84" y="61"/>
                          </a:lnTo>
                          <a:lnTo>
                            <a:pt x="86" y="81"/>
                          </a:lnTo>
                          <a:lnTo>
                            <a:pt x="90" y="104"/>
                          </a:lnTo>
                          <a:lnTo>
                            <a:pt x="68" y="118"/>
                          </a:lnTo>
                          <a:lnTo>
                            <a:pt x="59" y="124"/>
                          </a:lnTo>
                          <a:lnTo>
                            <a:pt x="51" y="138"/>
                          </a:lnTo>
                          <a:lnTo>
                            <a:pt x="50" y="152"/>
                          </a:lnTo>
                          <a:lnTo>
                            <a:pt x="48" y="172"/>
                          </a:lnTo>
                          <a:close/>
                        </a:path>
                      </a:pathLst>
                    </a:custGeom>
                    <a:solidFill>
                      <a:schemeClr val="accent2"/>
                    </a:solidFill>
                    <a:ln w="9525">
                      <a:noFill/>
                      <a:round/>
                      <a:headEnd/>
                      <a:tailEnd/>
                    </a:ln>
                  </p:spPr>
                  <p:txBody>
                    <a:bodyPr>
                      <a:prstTxWarp prst="textNoShape">
                        <a:avLst/>
                      </a:prstTxWarp>
                    </a:bodyPr>
                    <a:lstStyle/>
                    <a:p>
                      <a:endParaRPr lang="en-US"/>
                    </a:p>
                  </p:txBody>
                </p:sp>
              </p:grpSp>
            </p:grpSp>
            <p:grpSp>
              <p:nvGrpSpPr>
                <p:cNvPr id="77834" name="Group 17"/>
                <p:cNvGrpSpPr>
                  <a:grpSpLocks/>
                </p:cNvGrpSpPr>
                <p:nvPr/>
              </p:nvGrpSpPr>
              <p:grpSpPr bwMode="auto">
                <a:xfrm rot="4286940" flipH="1">
                  <a:off x="1038" y="766"/>
                  <a:ext cx="141" cy="50"/>
                  <a:chOff x="4032" y="2817"/>
                  <a:chExt cx="417" cy="635"/>
                </a:xfrm>
              </p:grpSpPr>
              <p:sp>
                <p:nvSpPr>
                  <p:cNvPr id="77838" name="Oval 18"/>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77839" name="Oval 19"/>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nvGrpSpPr>
                <p:cNvPr id="77835" name="Group 20"/>
                <p:cNvGrpSpPr>
                  <a:grpSpLocks/>
                </p:cNvGrpSpPr>
                <p:nvPr/>
              </p:nvGrpSpPr>
              <p:grpSpPr bwMode="auto">
                <a:xfrm rot="4286940" flipH="1">
                  <a:off x="962" y="766"/>
                  <a:ext cx="141" cy="50"/>
                  <a:chOff x="4032" y="2817"/>
                  <a:chExt cx="417" cy="635"/>
                </a:xfrm>
              </p:grpSpPr>
              <p:sp>
                <p:nvSpPr>
                  <p:cNvPr id="77836" name="Oval 21"/>
                  <p:cNvSpPr>
                    <a:spLocks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77837" name="Oval 22"/>
                  <p:cNvSpPr>
                    <a:spLocks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sp>
            <p:nvSpPr>
              <p:cNvPr id="77832" name="Oval 23"/>
              <p:cNvSpPr>
                <a:spLocks noChangeArrowheads="1"/>
              </p:cNvSpPr>
              <p:nvPr/>
            </p:nvSpPr>
            <p:spPr bwMode="auto">
              <a:xfrm>
                <a:off x="1098" y="1008"/>
                <a:ext cx="198" cy="74"/>
              </a:xfrm>
              <a:prstGeom prst="ellipse">
                <a:avLst/>
              </a:prstGeom>
              <a:solidFill>
                <a:schemeClr val="bg1"/>
              </a:solidFill>
              <a:ln w="12700" cap="sq">
                <a:noFill/>
                <a:round/>
                <a:headEnd type="none" w="sm" len="sm"/>
                <a:tailEnd type="none" w="sm" len="sm"/>
              </a:ln>
            </p:spPr>
            <p:txBody>
              <a:bodyPr lIns="274320" rIns="274320" anchor="ctr">
                <a:prstTxWarp prst="textNoShape">
                  <a:avLst/>
                </a:prstTxWarp>
              </a:bodyPr>
              <a:lstStyle/>
              <a:p>
                <a:pPr algn="ctr">
                  <a:spcBef>
                    <a:spcPct val="0"/>
                  </a:spcBef>
                </a:pPr>
                <a:endParaRPr lang="en-US" sz="2400"/>
              </a:p>
            </p:txBody>
          </p:sp>
        </p:grpSp>
        <p:sp>
          <p:nvSpPr>
            <p:cNvPr id="77829" name="Freeform 24"/>
            <p:cNvSpPr>
              <a:spLocks noChangeAspect="1"/>
            </p:cNvSpPr>
            <p:nvPr/>
          </p:nvSpPr>
          <p:spPr bwMode="auto">
            <a:xfrm>
              <a:off x="1153" y="2448"/>
              <a:ext cx="446" cy="375"/>
            </a:xfrm>
            <a:custGeom>
              <a:avLst/>
              <a:gdLst>
                <a:gd name="T0" fmla="*/ 194 w 446"/>
                <a:gd name="T1" fmla="*/ 93 h 375"/>
                <a:gd name="T2" fmla="*/ 183 w 446"/>
                <a:gd name="T3" fmla="*/ 57 h 375"/>
                <a:gd name="T4" fmla="*/ 164 w 446"/>
                <a:gd name="T5" fmla="*/ 22 h 375"/>
                <a:gd name="T6" fmla="*/ 131 w 446"/>
                <a:gd name="T7" fmla="*/ 0 h 375"/>
                <a:gd name="T8" fmla="*/ 93 w 446"/>
                <a:gd name="T9" fmla="*/ 0 h 375"/>
                <a:gd name="T10" fmla="*/ 54 w 446"/>
                <a:gd name="T11" fmla="*/ 13 h 375"/>
                <a:gd name="T12" fmla="*/ 2 w 446"/>
                <a:gd name="T13" fmla="*/ 57 h 375"/>
                <a:gd name="T14" fmla="*/ 0 w 446"/>
                <a:gd name="T15" fmla="*/ 79 h 375"/>
                <a:gd name="T16" fmla="*/ 16 w 446"/>
                <a:gd name="T17" fmla="*/ 115 h 375"/>
                <a:gd name="T18" fmla="*/ 68 w 446"/>
                <a:gd name="T19" fmla="*/ 159 h 375"/>
                <a:gd name="T20" fmla="*/ 68 w 446"/>
                <a:gd name="T21" fmla="*/ 177 h 375"/>
                <a:gd name="T22" fmla="*/ 46 w 446"/>
                <a:gd name="T23" fmla="*/ 203 h 375"/>
                <a:gd name="T24" fmla="*/ 49 w 446"/>
                <a:gd name="T25" fmla="*/ 225 h 375"/>
                <a:gd name="T26" fmla="*/ 63 w 446"/>
                <a:gd name="T27" fmla="*/ 234 h 375"/>
                <a:gd name="T28" fmla="*/ 80 w 446"/>
                <a:gd name="T29" fmla="*/ 243 h 375"/>
                <a:gd name="T30" fmla="*/ 80 w 446"/>
                <a:gd name="T31" fmla="*/ 265 h 375"/>
                <a:gd name="T32" fmla="*/ 52 w 446"/>
                <a:gd name="T33" fmla="*/ 305 h 375"/>
                <a:gd name="T34" fmla="*/ 54 w 446"/>
                <a:gd name="T35" fmla="*/ 322 h 375"/>
                <a:gd name="T36" fmla="*/ 82 w 446"/>
                <a:gd name="T37" fmla="*/ 344 h 375"/>
                <a:gd name="T38" fmla="*/ 123 w 446"/>
                <a:gd name="T39" fmla="*/ 327 h 375"/>
                <a:gd name="T40" fmla="*/ 142 w 446"/>
                <a:gd name="T41" fmla="*/ 331 h 375"/>
                <a:gd name="T42" fmla="*/ 189 w 446"/>
                <a:gd name="T43" fmla="*/ 340 h 375"/>
                <a:gd name="T44" fmla="*/ 232 w 446"/>
                <a:gd name="T45" fmla="*/ 366 h 375"/>
                <a:gd name="T46" fmla="*/ 259 w 446"/>
                <a:gd name="T47" fmla="*/ 375 h 375"/>
                <a:gd name="T48" fmla="*/ 355 w 446"/>
                <a:gd name="T49" fmla="*/ 356 h 375"/>
                <a:gd name="T50" fmla="*/ 446 w 446"/>
                <a:gd name="T51" fmla="*/ 273 h 375"/>
                <a:gd name="T52" fmla="*/ 408 w 446"/>
                <a:gd name="T53" fmla="*/ 349 h 375"/>
                <a:gd name="T54" fmla="*/ 325 w 446"/>
                <a:gd name="T55" fmla="*/ 364 h 375"/>
                <a:gd name="T56" fmla="*/ 431 w 446"/>
                <a:gd name="T57" fmla="*/ 303 h 375"/>
                <a:gd name="T58" fmla="*/ 393 w 446"/>
                <a:gd name="T59" fmla="*/ 273 h 375"/>
                <a:gd name="T60" fmla="*/ 281 w 446"/>
                <a:gd name="T61" fmla="*/ 260 h 375"/>
                <a:gd name="T62" fmla="*/ 197 w 446"/>
                <a:gd name="T63" fmla="*/ 247 h 375"/>
                <a:gd name="T64" fmla="*/ 153 w 446"/>
                <a:gd name="T65" fmla="*/ 238 h 375"/>
                <a:gd name="T66" fmla="*/ 161 w 446"/>
                <a:gd name="T67" fmla="*/ 221 h 375"/>
                <a:gd name="T68" fmla="*/ 186 w 446"/>
                <a:gd name="T69" fmla="*/ 199 h 375"/>
                <a:gd name="T70" fmla="*/ 180 w 446"/>
                <a:gd name="T71" fmla="*/ 172 h 375"/>
                <a:gd name="T72" fmla="*/ 156 w 446"/>
                <a:gd name="T73" fmla="*/ 146 h 375"/>
                <a:gd name="T74" fmla="*/ 156 w 446"/>
                <a:gd name="T75" fmla="*/ 124 h 375"/>
                <a:gd name="T76" fmla="*/ 169 w 446"/>
                <a:gd name="T77" fmla="*/ 75 h 375"/>
                <a:gd name="T78" fmla="*/ 147 w 446"/>
                <a:gd name="T79" fmla="*/ 167 h 37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46"/>
                <a:gd name="T121" fmla="*/ 0 h 375"/>
                <a:gd name="T122" fmla="*/ 446 w 446"/>
                <a:gd name="T123" fmla="*/ 375 h 37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46" h="375">
                  <a:moveTo>
                    <a:pt x="194" y="93"/>
                  </a:moveTo>
                  <a:lnTo>
                    <a:pt x="183" y="57"/>
                  </a:lnTo>
                  <a:lnTo>
                    <a:pt x="164" y="22"/>
                  </a:lnTo>
                  <a:lnTo>
                    <a:pt x="131" y="0"/>
                  </a:lnTo>
                  <a:lnTo>
                    <a:pt x="93" y="0"/>
                  </a:lnTo>
                  <a:lnTo>
                    <a:pt x="54" y="13"/>
                  </a:lnTo>
                  <a:lnTo>
                    <a:pt x="2" y="57"/>
                  </a:lnTo>
                  <a:lnTo>
                    <a:pt x="0" y="79"/>
                  </a:lnTo>
                  <a:lnTo>
                    <a:pt x="16" y="115"/>
                  </a:lnTo>
                  <a:lnTo>
                    <a:pt x="68" y="159"/>
                  </a:lnTo>
                  <a:lnTo>
                    <a:pt x="68" y="177"/>
                  </a:lnTo>
                  <a:lnTo>
                    <a:pt x="46" y="203"/>
                  </a:lnTo>
                  <a:lnTo>
                    <a:pt x="49" y="225"/>
                  </a:lnTo>
                  <a:lnTo>
                    <a:pt x="63" y="234"/>
                  </a:lnTo>
                  <a:lnTo>
                    <a:pt x="80" y="243"/>
                  </a:lnTo>
                  <a:lnTo>
                    <a:pt x="80" y="265"/>
                  </a:lnTo>
                  <a:lnTo>
                    <a:pt x="52" y="305"/>
                  </a:lnTo>
                  <a:lnTo>
                    <a:pt x="54" y="322"/>
                  </a:lnTo>
                  <a:lnTo>
                    <a:pt x="82" y="344"/>
                  </a:lnTo>
                  <a:lnTo>
                    <a:pt x="123" y="327"/>
                  </a:lnTo>
                  <a:lnTo>
                    <a:pt x="142" y="331"/>
                  </a:lnTo>
                  <a:lnTo>
                    <a:pt x="189" y="340"/>
                  </a:lnTo>
                  <a:lnTo>
                    <a:pt x="232" y="366"/>
                  </a:lnTo>
                  <a:lnTo>
                    <a:pt x="259" y="375"/>
                  </a:lnTo>
                  <a:lnTo>
                    <a:pt x="355" y="356"/>
                  </a:lnTo>
                  <a:lnTo>
                    <a:pt x="446" y="273"/>
                  </a:lnTo>
                  <a:lnTo>
                    <a:pt x="408" y="349"/>
                  </a:lnTo>
                  <a:lnTo>
                    <a:pt x="325" y="364"/>
                  </a:lnTo>
                  <a:lnTo>
                    <a:pt x="431" y="303"/>
                  </a:lnTo>
                  <a:lnTo>
                    <a:pt x="393" y="273"/>
                  </a:lnTo>
                  <a:lnTo>
                    <a:pt x="281" y="260"/>
                  </a:lnTo>
                  <a:lnTo>
                    <a:pt x="197" y="247"/>
                  </a:lnTo>
                  <a:lnTo>
                    <a:pt x="153" y="238"/>
                  </a:lnTo>
                  <a:lnTo>
                    <a:pt x="161" y="221"/>
                  </a:lnTo>
                  <a:lnTo>
                    <a:pt x="186" y="199"/>
                  </a:lnTo>
                  <a:lnTo>
                    <a:pt x="180" y="172"/>
                  </a:lnTo>
                  <a:lnTo>
                    <a:pt x="156" y="146"/>
                  </a:lnTo>
                  <a:lnTo>
                    <a:pt x="156" y="124"/>
                  </a:lnTo>
                  <a:lnTo>
                    <a:pt x="169" y="75"/>
                  </a:lnTo>
                  <a:lnTo>
                    <a:pt x="147" y="167"/>
                  </a:lnTo>
                </a:path>
              </a:pathLst>
            </a:custGeom>
            <a:solidFill>
              <a:schemeClr val="accent1"/>
            </a:solidFill>
            <a:ln w="9525">
              <a:noFill/>
              <a:round/>
              <a:headEnd/>
              <a:tailEnd/>
            </a:ln>
          </p:spPr>
          <p:txBody>
            <a:bodyPr>
              <a:prstTxWarp prst="textNoShape">
                <a:avLst/>
              </a:prstTxWarp>
            </a:bodyPr>
            <a:lstStyle/>
            <a:p>
              <a:endParaRPr lang="en-US"/>
            </a:p>
          </p:txBody>
        </p:sp>
        <p:sp>
          <p:nvSpPr>
            <p:cNvPr id="77830" name="Freeform 25"/>
            <p:cNvSpPr>
              <a:spLocks/>
            </p:cNvSpPr>
            <p:nvPr/>
          </p:nvSpPr>
          <p:spPr bwMode="auto">
            <a:xfrm>
              <a:off x="1440" y="2304"/>
              <a:ext cx="470" cy="320"/>
            </a:xfrm>
            <a:custGeom>
              <a:avLst/>
              <a:gdLst>
                <a:gd name="T0" fmla="*/ 88 w 470"/>
                <a:gd name="T1" fmla="*/ 0 h 320"/>
                <a:gd name="T2" fmla="*/ 48 w 470"/>
                <a:gd name="T3" fmla="*/ 9 h 320"/>
                <a:gd name="T4" fmla="*/ 13 w 470"/>
                <a:gd name="T5" fmla="*/ 77 h 320"/>
                <a:gd name="T6" fmla="*/ 0 w 470"/>
                <a:gd name="T7" fmla="*/ 133 h 320"/>
                <a:gd name="T8" fmla="*/ 8 w 470"/>
                <a:gd name="T9" fmla="*/ 133 h 320"/>
                <a:gd name="T10" fmla="*/ 19 w 470"/>
                <a:gd name="T11" fmla="*/ 124 h 320"/>
                <a:gd name="T12" fmla="*/ 31 w 470"/>
                <a:gd name="T13" fmla="*/ 133 h 320"/>
                <a:gd name="T14" fmla="*/ 25 w 470"/>
                <a:gd name="T15" fmla="*/ 152 h 320"/>
                <a:gd name="T16" fmla="*/ 17 w 470"/>
                <a:gd name="T17" fmla="*/ 181 h 320"/>
                <a:gd name="T18" fmla="*/ 23 w 470"/>
                <a:gd name="T19" fmla="*/ 206 h 320"/>
                <a:gd name="T20" fmla="*/ 35 w 470"/>
                <a:gd name="T21" fmla="*/ 200 h 320"/>
                <a:gd name="T22" fmla="*/ 40 w 470"/>
                <a:gd name="T23" fmla="*/ 220 h 320"/>
                <a:gd name="T24" fmla="*/ 35 w 470"/>
                <a:gd name="T25" fmla="*/ 253 h 320"/>
                <a:gd name="T26" fmla="*/ 40 w 470"/>
                <a:gd name="T27" fmla="*/ 301 h 320"/>
                <a:gd name="T28" fmla="*/ 48 w 470"/>
                <a:gd name="T29" fmla="*/ 320 h 320"/>
                <a:gd name="T30" fmla="*/ 65 w 470"/>
                <a:gd name="T31" fmla="*/ 320 h 320"/>
                <a:gd name="T32" fmla="*/ 88 w 470"/>
                <a:gd name="T33" fmla="*/ 306 h 320"/>
                <a:gd name="T34" fmla="*/ 103 w 470"/>
                <a:gd name="T35" fmla="*/ 301 h 320"/>
                <a:gd name="T36" fmla="*/ 111 w 470"/>
                <a:gd name="T37" fmla="*/ 291 h 320"/>
                <a:gd name="T38" fmla="*/ 132 w 470"/>
                <a:gd name="T39" fmla="*/ 282 h 320"/>
                <a:gd name="T40" fmla="*/ 178 w 470"/>
                <a:gd name="T41" fmla="*/ 291 h 320"/>
                <a:gd name="T42" fmla="*/ 195 w 470"/>
                <a:gd name="T43" fmla="*/ 301 h 320"/>
                <a:gd name="T44" fmla="*/ 204 w 470"/>
                <a:gd name="T45" fmla="*/ 277 h 320"/>
                <a:gd name="T46" fmla="*/ 394 w 470"/>
                <a:gd name="T47" fmla="*/ 264 h 320"/>
                <a:gd name="T48" fmla="*/ 470 w 470"/>
                <a:gd name="T49" fmla="*/ 219 h 320"/>
                <a:gd name="T50" fmla="*/ 341 w 470"/>
                <a:gd name="T51" fmla="*/ 205 h 320"/>
                <a:gd name="T52" fmla="*/ 265 w 470"/>
                <a:gd name="T53" fmla="*/ 205 h 320"/>
                <a:gd name="T54" fmla="*/ 197 w 470"/>
                <a:gd name="T55" fmla="*/ 205 h 320"/>
                <a:gd name="T56" fmla="*/ 181 w 470"/>
                <a:gd name="T57" fmla="*/ 177 h 320"/>
                <a:gd name="T58" fmla="*/ 135 w 470"/>
                <a:gd name="T59" fmla="*/ 177 h 320"/>
                <a:gd name="T60" fmla="*/ 120 w 470"/>
                <a:gd name="T61" fmla="*/ 172 h 320"/>
                <a:gd name="T62" fmla="*/ 101 w 470"/>
                <a:gd name="T63" fmla="*/ 162 h 320"/>
                <a:gd name="T64" fmla="*/ 94 w 470"/>
                <a:gd name="T65" fmla="*/ 143 h 320"/>
                <a:gd name="T66" fmla="*/ 97 w 470"/>
                <a:gd name="T67" fmla="*/ 124 h 320"/>
                <a:gd name="T68" fmla="*/ 93 w 470"/>
                <a:gd name="T69" fmla="*/ 106 h 320"/>
                <a:gd name="T70" fmla="*/ 84 w 470"/>
                <a:gd name="T71" fmla="*/ 91 h 320"/>
                <a:gd name="T72" fmla="*/ 90 w 470"/>
                <a:gd name="T73" fmla="*/ 67 h 320"/>
                <a:gd name="T74" fmla="*/ 107 w 470"/>
                <a:gd name="T75" fmla="*/ 52 h 320"/>
                <a:gd name="T76" fmla="*/ 105 w 470"/>
                <a:gd name="T77" fmla="*/ 29 h 320"/>
                <a:gd name="T78" fmla="*/ 88 w 470"/>
                <a:gd name="T79" fmla="*/ 0 h 32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470"/>
                <a:gd name="T121" fmla="*/ 0 h 320"/>
                <a:gd name="T122" fmla="*/ 470 w 470"/>
                <a:gd name="T123" fmla="*/ 320 h 32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470" h="320">
                  <a:moveTo>
                    <a:pt x="88" y="0"/>
                  </a:moveTo>
                  <a:lnTo>
                    <a:pt x="48" y="9"/>
                  </a:lnTo>
                  <a:lnTo>
                    <a:pt x="13" y="77"/>
                  </a:lnTo>
                  <a:lnTo>
                    <a:pt x="0" y="133"/>
                  </a:lnTo>
                  <a:lnTo>
                    <a:pt x="8" y="133"/>
                  </a:lnTo>
                  <a:lnTo>
                    <a:pt x="19" y="124"/>
                  </a:lnTo>
                  <a:lnTo>
                    <a:pt x="31" y="133"/>
                  </a:lnTo>
                  <a:lnTo>
                    <a:pt x="25" y="152"/>
                  </a:lnTo>
                  <a:lnTo>
                    <a:pt x="17" y="181"/>
                  </a:lnTo>
                  <a:lnTo>
                    <a:pt x="23" y="206"/>
                  </a:lnTo>
                  <a:lnTo>
                    <a:pt x="35" y="200"/>
                  </a:lnTo>
                  <a:lnTo>
                    <a:pt x="40" y="220"/>
                  </a:lnTo>
                  <a:lnTo>
                    <a:pt x="35" y="253"/>
                  </a:lnTo>
                  <a:lnTo>
                    <a:pt x="40" y="301"/>
                  </a:lnTo>
                  <a:lnTo>
                    <a:pt x="48" y="320"/>
                  </a:lnTo>
                  <a:lnTo>
                    <a:pt x="65" y="320"/>
                  </a:lnTo>
                  <a:lnTo>
                    <a:pt x="88" y="306"/>
                  </a:lnTo>
                  <a:lnTo>
                    <a:pt x="103" y="301"/>
                  </a:lnTo>
                  <a:lnTo>
                    <a:pt x="111" y="291"/>
                  </a:lnTo>
                  <a:lnTo>
                    <a:pt x="132" y="282"/>
                  </a:lnTo>
                  <a:lnTo>
                    <a:pt x="178" y="291"/>
                  </a:lnTo>
                  <a:lnTo>
                    <a:pt x="195" y="301"/>
                  </a:lnTo>
                  <a:lnTo>
                    <a:pt x="204" y="277"/>
                  </a:lnTo>
                  <a:lnTo>
                    <a:pt x="394" y="264"/>
                  </a:lnTo>
                  <a:lnTo>
                    <a:pt x="470" y="219"/>
                  </a:lnTo>
                  <a:lnTo>
                    <a:pt x="341" y="205"/>
                  </a:lnTo>
                  <a:lnTo>
                    <a:pt x="265" y="205"/>
                  </a:lnTo>
                  <a:lnTo>
                    <a:pt x="197" y="205"/>
                  </a:lnTo>
                  <a:lnTo>
                    <a:pt x="181" y="177"/>
                  </a:lnTo>
                  <a:lnTo>
                    <a:pt x="135" y="177"/>
                  </a:lnTo>
                  <a:lnTo>
                    <a:pt x="120" y="172"/>
                  </a:lnTo>
                  <a:lnTo>
                    <a:pt x="101" y="162"/>
                  </a:lnTo>
                  <a:lnTo>
                    <a:pt x="94" y="143"/>
                  </a:lnTo>
                  <a:lnTo>
                    <a:pt x="97" y="124"/>
                  </a:lnTo>
                  <a:lnTo>
                    <a:pt x="93" y="106"/>
                  </a:lnTo>
                  <a:lnTo>
                    <a:pt x="84" y="91"/>
                  </a:lnTo>
                  <a:lnTo>
                    <a:pt x="90" y="67"/>
                  </a:lnTo>
                  <a:lnTo>
                    <a:pt x="107" y="52"/>
                  </a:lnTo>
                  <a:lnTo>
                    <a:pt x="105" y="29"/>
                  </a:lnTo>
                  <a:lnTo>
                    <a:pt x="88" y="0"/>
                  </a:lnTo>
                  <a:close/>
                </a:path>
              </a:pathLst>
            </a:custGeom>
            <a:solidFill>
              <a:schemeClr val="accent1"/>
            </a:solidFill>
            <a:ln w="9525">
              <a:noFill/>
              <a:round/>
              <a:headEnd/>
              <a:tailEnd/>
            </a:ln>
          </p:spPr>
          <p:txBody>
            <a:bodyPr>
              <a:prstTxWarp prst="textNoShape">
                <a:avLst/>
              </a:prstTxWarp>
            </a:bodyPr>
            <a:lstStyle/>
            <a:p>
              <a:endParaRPr lang="en-US"/>
            </a:p>
          </p:txBody>
        </p:sp>
      </p:grpSp>
      <p:sp>
        <p:nvSpPr>
          <p:cNvPr id="77827" name="AutoShape 26"/>
          <p:cNvSpPr>
            <a:spLocks noChangeArrowheads="1"/>
          </p:cNvSpPr>
          <p:nvPr/>
        </p:nvSpPr>
        <p:spPr bwMode="auto">
          <a:xfrm>
            <a:off x="2436813" y="762000"/>
            <a:ext cx="6478587" cy="4400550"/>
          </a:xfrm>
          <a:prstGeom prst="wedgeRoundRectCallout">
            <a:avLst>
              <a:gd name="adj1" fmla="val -57157"/>
              <a:gd name="adj2" fmla="val -3426"/>
              <a:gd name="adj3" fmla="val 16667"/>
            </a:avLst>
          </a:prstGeom>
          <a:noFill/>
          <a:ln w="76200" cap="sq">
            <a:solidFill>
              <a:schemeClr val="tx1"/>
            </a:solidFill>
            <a:miter lim="800000"/>
            <a:headEnd type="none" w="sm" len="sm"/>
            <a:tailEnd type="none" w="sm" len="sm"/>
          </a:ln>
        </p:spPr>
        <p:txBody>
          <a:bodyPr lIns="274320" rIns="274320" anchor="ctr">
            <a:prstTxWarp prst="textNoShape">
              <a:avLst/>
            </a:prstTxWarp>
          </a:bodyPr>
          <a:lstStyle/>
          <a:p>
            <a:pPr algn="ctr">
              <a:spcBef>
                <a:spcPct val="0"/>
              </a:spcBef>
            </a:pPr>
            <a:r>
              <a:rPr lang="en-US" sz="4400"/>
              <a:t>Given an oracle for circuit SAT, how can you quickly solve k-clique?</a:t>
            </a:r>
          </a:p>
        </p:txBody>
      </p:sp>
    </p:spTree>
  </p:cSld>
  <p:clrMapOvr>
    <a:masterClrMapping/>
  </p:clrMapOvr>
  <p:transition spd="med">
    <p:fade thruBlk="1"/>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457200" y="1143000"/>
            <a:ext cx="7772400" cy="1143000"/>
          </a:xfrm>
        </p:spPr>
        <p:txBody>
          <a:bodyPr/>
          <a:lstStyle/>
          <a:p>
            <a:r>
              <a:rPr lang="en-US" sz="4000" b="0">
                <a:solidFill>
                  <a:schemeClr val="tx1"/>
                </a:solidFill>
                <a:effectLst/>
              </a:rPr>
              <a:t>Circuit-SAT / 3-Colorability</a:t>
            </a:r>
          </a:p>
        </p:txBody>
      </p:sp>
      <p:sp>
        <p:nvSpPr>
          <p:cNvPr id="78851" name="Rectangle 3"/>
          <p:cNvSpPr>
            <a:spLocks noGrp="1" noChangeArrowheads="1"/>
          </p:cNvSpPr>
          <p:nvPr>
            <p:ph type="body" idx="1"/>
          </p:nvPr>
        </p:nvSpPr>
        <p:spPr>
          <a:xfrm>
            <a:off x="1295400" y="4191000"/>
            <a:ext cx="6629400" cy="838200"/>
          </a:xfrm>
        </p:spPr>
        <p:txBody>
          <a:bodyPr/>
          <a:lstStyle/>
          <a:p>
            <a:pPr marL="0" indent="0">
              <a:buFontTx/>
              <a:buNone/>
            </a:pPr>
            <a:r>
              <a:rPr lang="en-US" sz="4000">
                <a:effectLst/>
              </a:rPr>
              <a:t>Clique / Independent Set</a:t>
            </a:r>
          </a:p>
        </p:txBody>
      </p:sp>
      <p:cxnSp>
        <p:nvCxnSpPr>
          <p:cNvPr id="78852" name="AutoShape 4"/>
          <p:cNvCxnSpPr>
            <a:cxnSpLocks noChangeShapeType="1"/>
          </p:cNvCxnSpPr>
          <p:nvPr/>
        </p:nvCxnSpPr>
        <p:spPr bwMode="auto">
          <a:xfrm rot="5400000" flipH="1">
            <a:off x="3841750" y="2990850"/>
            <a:ext cx="1905000" cy="266700"/>
          </a:xfrm>
          <a:prstGeom prst="curvedConnector3">
            <a:avLst>
              <a:gd name="adj1" fmla="val 50000"/>
            </a:avLst>
          </a:prstGeom>
          <a:noFill/>
          <a:ln w="76200">
            <a:solidFill>
              <a:schemeClr val="tx1"/>
            </a:solidFill>
            <a:round/>
            <a:headEnd/>
            <a:tailEnd type="triangle" w="med" len="med"/>
          </a:ln>
        </p:spPr>
      </p:cxnSp>
      <p:cxnSp>
        <p:nvCxnSpPr>
          <p:cNvPr id="78853" name="AutoShape 5"/>
          <p:cNvCxnSpPr>
            <a:cxnSpLocks noChangeShapeType="1"/>
          </p:cNvCxnSpPr>
          <p:nvPr/>
        </p:nvCxnSpPr>
        <p:spPr bwMode="auto">
          <a:xfrm rot="16200000" flipH="1">
            <a:off x="2679700" y="2990850"/>
            <a:ext cx="1905000" cy="266700"/>
          </a:xfrm>
          <a:prstGeom prst="curvedConnector3">
            <a:avLst>
              <a:gd name="adj1" fmla="val 50000"/>
            </a:avLst>
          </a:prstGeom>
          <a:noFill/>
          <a:ln w="76200">
            <a:solidFill>
              <a:schemeClr val="tx1"/>
            </a:solidFill>
            <a:round/>
            <a:headEnd/>
            <a:tailEnd type="triangle" w="med" len="med"/>
          </a:ln>
        </p:spPr>
      </p:cxn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Text Box 13"/>
          <p:cNvSpPr txBox="1">
            <a:spLocks noChangeArrowheads="1"/>
          </p:cNvSpPr>
          <p:nvPr/>
        </p:nvSpPr>
        <p:spPr bwMode="auto">
          <a:xfrm>
            <a:off x="903288" y="358775"/>
            <a:ext cx="735330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A 2-</a:t>
            </a:r>
            <a:r>
              <a:rPr lang="en-US" sz="4800">
                <a:solidFill>
                  <a:srgbClr val="00FFCC"/>
                </a:solidFill>
              </a:rPr>
              <a:t>C</a:t>
            </a:r>
            <a:r>
              <a:rPr lang="en-US" sz="4800">
                <a:solidFill>
                  <a:srgbClr val="FF00FF"/>
                </a:solidFill>
              </a:rPr>
              <a:t>R</a:t>
            </a:r>
            <a:r>
              <a:rPr lang="en-US" sz="4800">
                <a:solidFill>
                  <a:schemeClr val="hlink"/>
                </a:solidFill>
              </a:rPr>
              <a:t>A</a:t>
            </a:r>
            <a:r>
              <a:rPr lang="en-US" sz="4800">
                <a:solidFill>
                  <a:schemeClr val="accent2"/>
                </a:solidFill>
              </a:rPr>
              <a:t>Y</a:t>
            </a:r>
            <a:r>
              <a:rPr lang="en-US" sz="4800">
                <a:solidFill>
                  <a:srgbClr val="969696"/>
                </a:solidFill>
              </a:rPr>
              <a:t>O</a:t>
            </a:r>
            <a:r>
              <a:rPr lang="en-US" sz="4800">
                <a:solidFill>
                  <a:srgbClr val="FFFF99"/>
                </a:solidFill>
              </a:rPr>
              <a:t>L</a:t>
            </a:r>
            <a:r>
              <a:rPr lang="en-US" sz="4800">
                <a:solidFill>
                  <a:schemeClr val="accent1"/>
                </a:solidFill>
              </a:rPr>
              <a:t>A</a:t>
            </a:r>
            <a:r>
              <a:rPr lang="en-US" sz="4800"/>
              <a:t> Question!</a:t>
            </a:r>
          </a:p>
        </p:txBody>
      </p:sp>
      <p:sp>
        <p:nvSpPr>
          <p:cNvPr id="23555" name="Text Box 15"/>
          <p:cNvSpPr txBox="1">
            <a:spLocks noChangeArrowheads="1"/>
          </p:cNvSpPr>
          <p:nvPr/>
        </p:nvSpPr>
        <p:spPr bwMode="auto">
          <a:xfrm>
            <a:off x="1103313" y="1524000"/>
            <a:ext cx="7018337" cy="946150"/>
          </a:xfrm>
          <a:prstGeom prst="rect">
            <a:avLst/>
          </a:prstGeom>
          <a:noFill/>
          <a:ln w="9525">
            <a:noFill/>
            <a:miter lim="800000"/>
            <a:headEnd/>
            <a:tailEnd/>
          </a:ln>
        </p:spPr>
        <p:txBody>
          <a:bodyPr>
            <a:prstTxWarp prst="textNoShape">
              <a:avLst/>
            </a:prstTxWarp>
            <a:spAutoFit/>
          </a:bodyPr>
          <a:lstStyle/>
          <a:p>
            <a:pPr>
              <a:tabLst>
                <a:tab pos="858838" algn="l"/>
              </a:tabLst>
            </a:pPr>
            <a:r>
              <a:rPr lang="en-US"/>
              <a:t>Given a graph G, how can we decide if it is 2-colorable?</a:t>
            </a:r>
          </a:p>
        </p:txBody>
      </p:sp>
      <p:sp>
        <p:nvSpPr>
          <p:cNvPr id="703504" name="Text Box 16"/>
          <p:cNvSpPr txBox="1">
            <a:spLocks noChangeArrowheads="1"/>
          </p:cNvSpPr>
          <p:nvPr/>
        </p:nvSpPr>
        <p:spPr bwMode="auto">
          <a:xfrm>
            <a:off x="1103313" y="2622550"/>
            <a:ext cx="6300787" cy="860425"/>
          </a:xfrm>
          <a:prstGeom prst="rect">
            <a:avLst/>
          </a:prstGeom>
          <a:noFill/>
          <a:ln w="9525">
            <a:noFill/>
            <a:miter lim="800000"/>
            <a:headEnd/>
            <a:tailEnd/>
          </a:ln>
        </p:spPr>
        <p:txBody>
          <a:bodyPr>
            <a:prstTxWarp prst="textNoShape">
              <a:avLst/>
            </a:prstTxWarp>
            <a:spAutoFit/>
          </a:bodyPr>
          <a:lstStyle/>
          <a:p>
            <a:pPr>
              <a:lnSpc>
                <a:spcPct val="90000"/>
              </a:lnSpc>
              <a:tabLst>
                <a:tab pos="858838" algn="l"/>
              </a:tabLst>
            </a:pPr>
            <a:r>
              <a:rPr lang="en-US"/>
              <a:t>Answer: Enumerate all 2</a:t>
            </a:r>
            <a:r>
              <a:rPr lang="en-US" baseline="30000"/>
              <a:t>n</a:t>
            </a:r>
            <a:r>
              <a:rPr lang="en-US"/>
              <a:t> possible colorings to look for a valid 2-color</a:t>
            </a:r>
          </a:p>
        </p:txBody>
      </p:sp>
      <p:sp>
        <p:nvSpPr>
          <p:cNvPr id="703505" name="Text Box 17"/>
          <p:cNvSpPr txBox="1">
            <a:spLocks noChangeArrowheads="1"/>
          </p:cNvSpPr>
          <p:nvPr/>
        </p:nvSpPr>
        <p:spPr bwMode="auto">
          <a:xfrm>
            <a:off x="1103313" y="3636963"/>
            <a:ext cx="6548437" cy="875111"/>
          </a:xfrm>
          <a:prstGeom prst="rect">
            <a:avLst/>
          </a:prstGeom>
          <a:noFill/>
          <a:ln w="9525">
            <a:noFill/>
            <a:miter lim="800000"/>
            <a:headEnd/>
            <a:tailEnd/>
          </a:ln>
        </p:spPr>
        <p:txBody>
          <a:bodyPr>
            <a:prstTxWarp prst="textNoShape">
              <a:avLst/>
            </a:prstTxWarp>
            <a:spAutoFit/>
          </a:bodyPr>
          <a:lstStyle/>
          <a:p>
            <a:pPr>
              <a:lnSpc>
                <a:spcPct val="90000"/>
              </a:lnSpc>
              <a:tabLst>
                <a:tab pos="858838" algn="l"/>
              </a:tabLst>
            </a:pPr>
            <a:r>
              <a:rPr lang="en-US" dirty="0"/>
              <a:t>How can we </a:t>
            </a:r>
            <a:r>
              <a:rPr lang="en-US" dirty="0">
                <a:ln>
                  <a:solidFill>
                    <a:srgbClr val="CC0099"/>
                  </a:solidFill>
                </a:ln>
                <a:solidFill>
                  <a:srgbClr val="CC0099"/>
                </a:solidFill>
              </a:rPr>
              <a:t>efficiently</a:t>
            </a:r>
            <a:r>
              <a:rPr lang="en-US" dirty="0">
                <a:ln>
                  <a:solidFill>
                    <a:srgbClr val="CC0099"/>
                  </a:solidFill>
                </a:ln>
              </a:rPr>
              <a:t> </a:t>
            </a:r>
            <a:r>
              <a:rPr lang="en-US" dirty="0"/>
              <a:t>decide if G is 2-colorable?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03504"/>
                                        </p:tgtEl>
                                        <p:attrNameLst>
                                          <p:attrName>style.visibility</p:attrName>
                                        </p:attrNameLst>
                                      </p:cBhvr>
                                      <p:to>
                                        <p:strVal val="visible"/>
                                      </p:to>
                                    </p:set>
                                    <p:animEffect transition="in" filter="fade">
                                      <p:cBhvr>
                                        <p:cTn id="7" dur="500"/>
                                        <p:tgtEl>
                                          <p:spTgt spid="70350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03505"/>
                                        </p:tgtEl>
                                        <p:attrNameLst>
                                          <p:attrName>style.visibility</p:attrName>
                                        </p:attrNameLst>
                                      </p:cBhvr>
                                      <p:to>
                                        <p:strVal val="visible"/>
                                      </p:to>
                                    </p:set>
                                    <p:animEffect transition="in" filter="fade">
                                      <p:cBhvr>
                                        <p:cTn id="12" dur="500"/>
                                        <p:tgtEl>
                                          <p:spTgt spid="7035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3504" grpId="0"/>
      <p:bldP spid="703505" grpId="0"/>
    </p:bld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1748" name="Text Box 4"/>
          <p:cNvSpPr txBox="1">
            <a:spLocks noChangeArrowheads="1"/>
          </p:cNvSpPr>
          <p:nvPr/>
        </p:nvSpPr>
        <p:spPr bwMode="auto">
          <a:xfrm>
            <a:off x="788988" y="1444625"/>
            <a:ext cx="7513637" cy="3019425"/>
          </a:xfrm>
          <a:prstGeom prst="rect">
            <a:avLst/>
          </a:prstGeom>
          <a:noFill/>
          <a:ln w="9525">
            <a:noFill/>
            <a:miter lim="800000"/>
            <a:headEnd/>
            <a:tailEnd/>
          </a:ln>
          <a:effectLst/>
        </p:spPr>
        <p:txBody>
          <a:bodyPr>
            <a:spAutoFit/>
          </a:bodyPr>
          <a:lstStyle/>
          <a:p>
            <a:pPr algn="ctr">
              <a:tabLst>
                <a:tab pos="858838" algn="l"/>
              </a:tabLst>
              <a:defRPr/>
            </a:pPr>
            <a:r>
              <a:rPr lang="en-US" sz="4800">
                <a:effectLst>
                  <a:outerShdw blurRad="38100" dist="38100" dir="2700000" algn="tl">
                    <a:srgbClr val="000000"/>
                  </a:outerShdw>
                </a:effectLst>
                <a:latin typeface="Arial Rounded MT Bold" pitchFamily="34" charset="0"/>
              </a:rPr>
              <a:t>Four problems that are cosmetically different, but substantially the same</a:t>
            </a:r>
          </a:p>
        </p:txBody>
      </p:sp>
    </p:spTree>
  </p:cSld>
  <p:clrMapOvr>
    <a:masterClrMapping/>
  </p:clrMapOvr>
  <p:transition spd="med">
    <p:fade thruBlk="1"/>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2771" name="Text Box 3"/>
          <p:cNvSpPr txBox="1">
            <a:spLocks noChangeArrowheads="1"/>
          </p:cNvSpPr>
          <p:nvPr/>
        </p:nvSpPr>
        <p:spPr bwMode="auto">
          <a:xfrm>
            <a:off x="1073150" y="1616075"/>
            <a:ext cx="7159625" cy="3019425"/>
          </a:xfrm>
          <a:prstGeom prst="rect">
            <a:avLst/>
          </a:prstGeom>
          <a:noFill/>
          <a:ln w="9525">
            <a:noFill/>
            <a:miter lim="800000"/>
            <a:headEnd/>
            <a:tailEnd/>
          </a:ln>
          <a:effectLst/>
        </p:spPr>
        <p:txBody>
          <a:bodyPr>
            <a:prstTxWarp prst="textNoShape">
              <a:avLst/>
            </a:prstTxWarp>
            <a:spAutoFit/>
          </a:bodyPr>
          <a:lstStyle/>
          <a:p>
            <a:pPr>
              <a:tabLst>
                <a:tab pos="858838" algn="l"/>
              </a:tabLst>
              <a:defRPr/>
            </a:pPr>
            <a:r>
              <a:rPr lang="en-US" sz="4800">
                <a:effectLst>
                  <a:outerShdw blurRad="38100" dist="38100" dir="2700000" algn="tl">
                    <a:srgbClr val="000000"/>
                  </a:outerShdw>
                </a:effectLst>
              </a:rPr>
              <a:t>FACT: No one knows a way to solve any of the 4 problems that is fast on all instances</a:t>
            </a:r>
            <a:endParaRPr lang="en-US" sz="4800"/>
          </a:p>
        </p:txBody>
      </p:sp>
    </p:spTree>
  </p:cSld>
  <p:clrMapOvr>
    <a:masterClrMapping/>
  </p:clrMapOvr>
  <p:transition spd="med">
    <p:fade thruBlk="1"/>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Text Box 4"/>
          <p:cNvSpPr txBox="1">
            <a:spLocks noChangeArrowheads="1"/>
          </p:cNvSpPr>
          <p:nvPr/>
        </p:nvSpPr>
        <p:spPr bwMode="auto">
          <a:xfrm>
            <a:off x="3149600" y="1125538"/>
            <a:ext cx="2997200" cy="8239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Summary</a:t>
            </a:r>
          </a:p>
        </p:txBody>
      </p:sp>
      <p:sp>
        <p:nvSpPr>
          <p:cNvPr id="700421" name="Text Box 5"/>
          <p:cNvSpPr txBox="1">
            <a:spLocks noChangeArrowheads="1"/>
          </p:cNvSpPr>
          <p:nvPr/>
        </p:nvSpPr>
        <p:spPr bwMode="auto">
          <a:xfrm>
            <a:off x="739775" y="2170113"/>
            <a:ext cx="7818438" cy="2289175"/>
          </a:xfrm>
          <a:prstGeom prst="rect">
            <a:avLst/>
          </a:prstGeom>
          <a:noFill/>
          <a:ln w="9525">
            <a:noFill/>
            <a:miter lim="800000"/>
            <a:headEnd/>
            <a:tailEnd/>
          </a:ln>
          <a:effectLst/>
        </p:spPr>
        <p:txBody>
          <a:bodyPr>
            <a:spAutoFit/>
          </a:bodyPr>
          <a:lstStyle/>
          <a:p>
            <a:pPr algn="ctr">
              <a:tabLst>
                <a:tab pos="858838" algn="l"/>
              </a:tabLst>
              <a:defRPr/>
            </a:pPr>
            <a:r>
              <a:rPr lang="en-US" sz="3600">
                <a:effectLst>
                  <a:outerShdw blurRad="38100" dist="38100" dir="2700000" algn="tl">
                    <a:srgbClr val="000000"/>
                  </a:outerShdw>
                </a:effectLst>
                <a:latin typeface="Arial Rounded MT Bold" pitchFamily="34" charset="0"/>
              </a:rPr>
              <a:t>Many problems that appear different on the surface can be efficiently reduced to each other, revealing a deeper similarity</a:t>
            </a:r>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4519" name="Text Box 7"/>
          <p:cNvSpPr txBox="1">
            <a:spLocks noChangeArrowheads="1"/>
          </p:cNvSpPr>
          <p:nvPr/>
        </p:nvSpPr>
        <p:spPr bwMode="auto">
          <a:xfrm>
            <a:off x="1333500" y="5741988"/>
            <a:ext cx="4806950" cy="519112"/>
          </a:xfrm>
          <a:prstGeom prst="rect">
            <a:avLst/>
          </a:prstGeom>
          <a:noFill/>
          <a:ln w="9525">
            <a:noFill/>
            <a:miter lim="800000"/>
            <a:headEnd/>
            <a:tailEnd/>
          </a:ln>
        </p:spPr>
        <p:txBody>
          <a:bodyPr>
            <a:prstTxWarp prst="textNoShape">
              <a:avLst/>
            </a:prstTxWarp>
            <a:spAutoFit/>
          </a:bodyPr>
          <a:lstStyle/>
          <a:p>
            <a:pPr>
              <a:tabLst>
                <a:tab pos="858838" algn="l"/>
              </a:tabLst>
            </a:pPr>
            <a:r>
              <a:rPr lang="en-US"/>
              <a:t>Else, output an odd cycle</a:t>
            </a:r>
          </a:p>
        </p:txBody>
      </p:sp>
      <p:sp>
        <p:nvSpPr>
          <p:cNvPr id="704520" name="Text Box 8"/>
          <p:cNvSpPr txBox="1">
            <a:spLocks noChangeArrowheads="1"/>
          </p:cNvSpPr>
          <p:nvPr/>
        </p:nvSpPr>
        <p:spPr bwMode="auto">
          <a:xfrm>
            <a:off x="609600" y="1446213"/>
            <a:ext cx="5156200" cy="519112"/>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Alternate coloring algorithm:</a:t>
            </a:r>
          </a:p>
        </p:txBody>
      </p:sp>
      <p:sp>
        <p:nvSpPr>
          <p:cNvPr id="704521" name="Text Box 9"/>
          <p:cNvSpPr txBox="1">
            <a:spLocks noChangeArrowheads="1"/>
          </p:cNvSpPr>
          <p:nvPr/>
        </p:nvSpPr>
        <p:spPr bwMode="auto">
          <a:xfrm>
            <a:off x="1333500" y="2079625"/>
            <a:ext cx="7200900" cy="946150"/>
          </a:xfrm>
          <a:prstGeom prst="rect">
            <a:avLst/>
          </a:prstGeom>
          <a:noFill/>
          <a:ln w="9525">
            <a:noFill/>
            <a:miter lim="800000"/>
            <a:headEnd/>
            <a:tailEnd/>
          </a:ln>
        </p:spPr>
        <p:txBody>
          <a:bodyPr>
            <a:prstTxWarp prst="textNoShape">
              <a:avLst/>
            </a:prstTxWarp>
            <a:spAutoFit/>
          </a:bodyPr>
          <a:lstStyle/>
          <a:p>
            <a:pPr>
              <a:tabLst>
                <a:tab pos="858838" algn="l"/>
              </a:tabLst>
            </a:pPr>
            <a:r>
              <a:rPr lang="en-US"/>
              <a:t>To 2-color a connected graph G, pick an arbitrary node v, and color it white</a:t>
            </a:r>
          </a:p>
        </p:txBody>
      </p:sp>
      <p:sp>
        <p:nvSpPr>
          <p:cNvPr id="704522" name="Text Box 10"/>
          <p:cNvSpPr txBox="1">
            <a:spLocks noChangeArrowheads="1"/>
          </p:cNvSpPr>
          <p:nvPr/>
        </p:nvSpPr>
        <p:spPr bwMode="auto">
          <a:xfrm>
            <a:off x="1333500" y="3101975"/>
            <a:ext cx="5072063" cy="5191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Color all v’s neighbors black</a:t>
            </a:r>
          </a:p>
        </p:txBody>
      </p:sp>
      <p:sp>
        <p:nvSpPr>
          <p:cNvPr id="704523" name="Text Box 11"/>
          <p:cNvSpPr txBox="1">
            <a:spLocks noChangeArrowheads="1"/>
          </p:cNvSpPr>
          <p:nvPr/>
        </p:nvSpPr>
        <p:spPr bwMode="auto">
          <a:xfrm>
            <a:off x="1333500" y="3697288"/>
            <a:ext cx="6384925" cy="946150"/>
          </a:xfrm>
          <a:prstGeom prst="rect">
            <a:avLst/>
          </a:prstGeom>
          <a:noFill/>
          <a:ln w="9525">
            <a:noFill/>
            <a:miter lim="800000"/>
            <a:headEnd/>
            <a:tailEnd/>
          </a:ln>
        </p:spPr>
        <p:txBody>
          <a:bodyPr>
            <a:prstTxWarp prst="textNoShape">
              <a:avLst/>
            </a:prstTxWarp>
            <a:spAutoFit/>
          </a:bodyPr>
          <a:lstStyle/>
          <a:p>
            <a:pPr>
              <a:tabLst>
                <a:tab pos="858838" algn="l"/>
              </a:tabLst>
            </a:pPr>
            <a:r>
              <a:rPr lang="en-US"/>
              <a:t>Color all their uncolored neighbors white, and so on</a:t>
            </a:r>
          </a:p>
        </p:txBody>
      </p:sp>
      <p:sp>
        <p:nvSpPr>
          <p:cNvPr id="704524" name="Text Box 12"/>
          <p:cNvSpPr txBox="1">
            <a:spLocks noChangeArrowheads="1"/>
          </p:cNvSpPr>
          <p:nvPr/>
        </p:nvSpPr>
        <p:spPr bwMode="auto">
          <a:xfrm>
            <a:off x="1333500" y="4719638"/>
            <a:ext cx="6565900" cy="946150"/>
          </a:xfrm>
          <a:prstGeom prst="rect">
            <a:avLst/>
          </a:prstGeom>
          <a:noFill/>
          <a:ln w="9525">
            <a:noFill/>
            <a:miter lim="800000"/>
            <a:headEnd/>
            <a:tailEnd/>
          </a:ln>
        </p:spPr>
        <p:txBody>
          <a:bodyPr>
            <a:prstTxWarp prst="textNoShape">
              <a:avLst/>
            </a:prstTxWarp>
            <a:spAutoFit/>
          </a:bodyPr>
          <a:lstStyle/>
          <a:p>
            <a:pPr>
              <a:tabLst>
                <a:tab pos="858838" algn="l"/>
              </a:tabLst>
            </a:pPr>
            <a:r>
              <a:rPr lang="en-US"/>
              <a:t>If the algorithm terminates without a color conflict, output the 2-coloring</a:t>
            </a:r>
          </a:p>
        </p:txBody>
      </p:sp>
      <p:sp>
        <p:nvSpPr>
          <p:cNvPr id="704525" name="Text Box 13"/>
          <p:cNvSpPr txBox="1">
            <a:spLocks noChangeArrowheads="1"/>
          </p:cNvSpPr>
          <p:nvPr/>
        </p:nvSpPr>
        <p:spPr bwMode="auto">
          <a:xfrm>
            <a:off x="609600" y="390525"/>
            <a:ext cx="7934325" cy="860425"/>
          </a:xfrm>
          <a:prstGeom prst="rect">
            <a:avLst/>
          </a:prstGeom>
          <a:noFill/>
          <a:ln w="9525">
            <a:noFill/>
            <a:miter lim="800000"/>
            <a:headEnd/>
            <a:tailEnd/>
          </a:ln>
          <a:effectLst/>
        </p:spPr>
        <p:txBody>
          <a:bodyPr>
            <a:prstTxWarp prst="textNoShape">
              <a:avLst/>
            </a:prstTxWarp>
            <a:spAutoFit/>
          </a:bodyPr>
          <a:lstStyle/>
          <a:p>
            <a:pPr>
              <a:lnSpc>
                <a:spcPct val="90000"/>
              </a:lnSpc>
              <a:tabLst>
                <a:tab pos="858838" algn="l"/>
              </a:tabLst>
              <a:defRPr/>
            </a:pPr>
            <a:r>
              <a:rPr lang="en-US">
                <a:effectLst>
                  <a:outerShdw blurRad="38100" dist="38100" dir="2700000" algn="tl">
                    <a:srgbClr val="000000"/>
                  </a:outerShdw>
                </a:effectLst>
              </a:rPr>
              <a:t>Theorem: G contains an odd cycle if and only if G is not 2-colorable</a:t>
            </a:r>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04520"/>
                                        </p:tgtEl>
                                        <p:attrNameLst>
                                          <p:attrName>style.visibility</p:attrName>
                                        </p:attrNameLst>
                                      </p:cBhvr>
                                      <p:to>
                                        <p:strVal val="visible"/>
                                      </p:to>
                                    </p:set>
                                    <p:animEffect transition="in" filter="fade">
                                      <p:cBhvr>
                                        <p:cTn id="7" dur="500"/>
                                        <p:tgtEl>
                                          <p:spTgt spid="7045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04521"/>
                                        </p:tgtEl>
                                        <p:attrNameLst>
                                          <p:attrName>style.visibility</p:attrName>
                                        </p:attrNameLst>
                                      </p:cBhvr>
                                      <p:to>
                                        <p:strVal val="visible"/>
                                      </p:to>
                                    </p:set>
                                    <p:animEffect transition="in" filter="fade">
                                      <p:cBhvr>
                                        <p:cTn id="12" dur="500"/>
                                        <p:tgtEl>
                                          <p:spTgt spid="7045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04522"/>
                                        </p:tgtEl>
                                        <p:attrNameLst>
                                          <p:attrName>style.visibility</p:attrName>
                                        </p:attrNameLst>
                                      </p:cBhvr>
                                      <p:to>
                                        <p:strVal val="visible"/>
                                      </p:to>
                                    </p:set>
                                    <p:animEffect transition="in" filter="fade">
                                      <p:cBhvr>
                                        <p:cTn id="17" dur="500"/>
                                        <p:tgtEl>
                                          <p:spTgt spid="7045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04523"/>
                                        </p:tgtEl>
                                        <p:attrNameLst>
                                          <p:attrName>style.visibility</p:attrName>
                                        </p:attrNameLst>
                                      </p:cBhvr>
                                      <p:to>
                                        <p:strVal val="visible"/>
                                      </p:to>
                                    </p:set>
                                    <p:animEffect transition="in" filter="fade">
                                      <p:cBhvr>
                                        <p:cTn id="22" dur="500"/>
                                        <p:tgtEl>
                                          <p:spTgt spid="70452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04524"/>
                                        </p:tgtEl>
                                        <p:attrNameLst>
                                          <p:attrName>style.visibility</p:attrName>
                                        </p:attrNameLst>
                                      </p:cBhvr>
                                      <p:to>
                                        <p:strVal val="visible"/>
                                      </p:to>
                                    </p:set>
                                    <p:animEffect transition="in" filter="fade">
                                      <p:cBhvr>
                                        <p:cTn id="27" dur="500"/>
                                        <p:tgtEl>
                                          <p:spTgt spid="70452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04519"/>
                                        </p:tgtEl>
                                        <p:attrNameLst>
                                          <p:attrName>style.visibility</p:attrName>
                                        </p:attrNameLst>
                                      </p:cBhvr>
                                      <p:to>
                                        <p:strVal val="visible"/>
                                      </p:to>
                                    </p:set>
                                    <p:animEffect transition="in" filter="fade">
                                      <p:cBhvr>
                                        <p:cTn id="32" dur="500"/>
                                        <p:tgtEl>
                                          <p:spTgt spid="7045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4519" grpId="0"/>
      <p:bldP spid="704520" grpId="0"/>
      <p:bldP spid="704521" grpId="0"/>
      <p:bldP spid="704522" grpId="0"/>
      <p:bldP spid="704523" grpId="0"/>
      <p:bldP spid="704524"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Text Box 5"/>
          <p:cNvSpPr txBox="1">
            <a:spLocks noChangeArrowheads="1"/>
          </p:cNvSpPr>
          <p:nvPr/>
        </p:nvSpPr>
        <p:spPr bwMode="auto">
          <a:xfrm>
            <a:off x="981075" y="1755775"/>
            <a:ext cx="735330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A 2-</a:t>
            </a:r>
            <a:r>
              <a:rPr lang="en-US" sz="4800">
                <a:solidFill>
                  <a:srgbClr val="00FFCC"/>
                </a:solidFill>
              </a:rPr>
              <a:t>C</a:t>
            </a:r>
            <a:r>
              <a:rPr lang="en-US" sz="4800">
                <a:solidFill>
                  <a:srgbClr val="FF00FF"/>
                </a:solidFill>
              </a:rPr>
              <a:t>R</a:t>
            </a:r>
            <a:r>
              <a:rPr lang="en-US" sz="4800">
                <a:solidFill>
                  <a:schemeClr val="hlink"/>
                </a:solidFill>
              </a:rPr>
              <a:t>A</a:t>
            </a:r>
            <a:r>
              <a:rPr lang="en-US" sz="4800">
                <a:solidFill>
                  <a:schemeClr val="accent2"/>
                </a:solidFill>
              </a:rPr>
              <a:t>Y</a:t>
            </a:r>
            <a:r>
              <a:rPr lang="en-US" sz="4800">
                <a:solidFill>
                  <a:srgbClr val="969696"/>
                </a:solidFill>
              </a:rPr>
              <a:t>O</a:t>
            </a:r>
            <a:r>
              <a:rPr lang="en-US" sz="4800">
                <a:solidFill>
                  <a:srgbClr val="FFFF99"/>
                </a:solidFill>
              </a:rPr>
              <a:t>L</a:t>
            </a:r>
            <a:r>
              <a:rPr lang="en-US" sz="4800">
                <a:solidFill>
                  <a:schemeClr val="accent1"/>
                </a:solidFill>
              </a:rPr>
              <a:t>A</a:t>
            </a:r>
            <a:r>
              <a:rPr lang="en-US" sz="4800"/>
              <a:t> Question!</a:t>
            </a:r>
          </a:p>
        </p:txBody>
      </p:sp>
      <p:sp>
        <p:nvSpPr>
          <p:cNvPr id="705542" name="Text Box 6"/>
          <p:cNvSpPr txBox="1">
            <a:spLocks noChangeArrowheads="1"/>
          </p:cNvSpPr>
          <p:nvPr/>
        </p:nvSpPr>
        <p:spPr bwMode="auto">
          <a:xfrm>
            <a:off x="720725" y="2890838"/>
            <a:ext cx="7934325" cy="860425"/>
          </a:xfrm>
          <a:prstGeom prst="rect">
            <a:avLst/>
          </a:prstGeom>
          <a:noFill/>
          <a:ln w="9525">
            <a:noFill/>
            <a:miter lim="800000"/>
            <a:headEnd/>
            <a:tailEnd/>
          </a:ln>
          <a:effectLst/>
        </p:spPr>
        <p:txBody>
          <a:bodyPr>
            <a:prstTxWarp prst="textNoShape">
              <a:avLst/>
            </a:prstTxWarp>
            <a:spAutoFit/>
          </a:bodyPr>
          <a:lstStyle/>
          <a:p>
            <a:pPr>
              <a:lnSpc>
                <a:spcPct val="90000"/>
              </a:lnSpc>
              <a:tabLst>
                <a:tab pos="858838" algn="l"/>
              </a:tabLst>
              <a:defRPr/>
            </a:pPr>
            <a:r>
              <a:rPr lang="en-US">
                <a:effectLst>
                  <a:outerShdw blurRad="38100" dist="38100" dir="2700000" algn="tl">
                    <a:srgbClr val="000000"/>
                  </a:outerShdw>
                </a:effectLst>
              </a:rPr>
              <a:t>Theorem: G contains an odd cycle if and only if G is not 2-colorable</a:t>
            </a:r>
            <a:endParaRPr lang="en-US"/>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903288" y="358775"/>
            <a:ext cx="7353300" cy="8239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sz="4800"/>
              <a:t>A 3-</a:t>
            </a:r>
            <a:r>
              <a:rPr lang="en-US" sz="4800">
                <a:solidFill>
                  <a:srgbClr val="00FFCC"/>
                </a:solidFill>
              </a:rPr>
              <a:t>C</a:t>
            </a:r>
            <a:r>
              <a:rPr lang="en-US" sz="4800">
                <a:solidFill>
                  <a:srgbClr val="FF00FF"/>
                </a:solidFill>
              </a:rPr>
              <a:t>R</a:t>
            </a:r>
            <a:r>
              <a:rPr lang="en-US" sz="4800">
                <a:solidFill>
                  <a:schemeClr val="hlink"/>
                </a:solidFill>
              </a:rPr>
              <a:t>A</a:t>
            </a:r>
            <a:r>
              <a:rPr lang="en-US" sz="4800">
                <a:solidFill>
                  <a:schemeClr val="accent2"/>
                </a:solidFill>
              </a:rPr>
              <a:t>Y</a:t>
            </a:r>
            <a:r>
              <a:rPr lang="en-US" sz="4800">
                <a:solidFill>
                  <a:srgbClr val="969696"/>
                </a:solidFill>
              </a:rPr>
              <a:t>O</a:t>
            </a:r>
            <a:r>
              <a:rPr lang="en-US" sz="4800">
                <a:solidFill>
                  <a:srgbClr val="FFFF99"/>
                </a:solidFill>
              </a:rPr>
              <a:t>L</a:t>
            </a:r>
            <a:r>
              <a:rPr lang="en-US" sz="4800">
                <a:solidFill>
                  <a:schemeClr val="accent1"/>
                </a:solidFill>
              </a:rPr>
              <a:t>A</a:t>
            </a:r>
            <a:r>
              <a:rPr lang="en-US" sz="4800"/>
              <a:t> Question!</a:t>
            </a:r>
          </a:p>
        </p:txBody>
      </p:sp>
      <p:grpSp>
        <p:nvGrpSpPr>
          <p:cNvPr id="26627" name="Group 3"/>
          <p:cNvGrpSpPr>
            <a:grpSpLocks/>
          </p:cNvGrpSpPr>
          <p:nvPr/>
        </p:nvGrpSpPr>
        <p:grpSpPr bwMode="auto">
          <a:xfrm>
            <a:off x="677863" y="1876425"/>
            <a:ext cx="4024312" cy="4156075"/>
            <a:chOff x="1728" y="1200"/>
            <a:chExt cx="2160" cy="2160"/>
          </a:xfrm>
        </p:grpSpPr>
        <p:sp>
          <p:nvSpPr>
            <p:cNvPr id="26630" name="Oval 4"/>
            <p:cNvSpPr>
              <a:spLocks noChangeAspect="1" noChangeArrowheads="1"/>
            </p:cNvSpPr>
            <p:nvPr/>
          </p:nvSpPr>
          <p:spPr bwMode="auto">
            <a:xfrm>
              <a:off x="2880"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31" name="Oval 5"/>
            <p:cNvSpPr>
              <a:spLocks noChangeAspect="1" noChangeArrowheads="1"/>
            </p:cNvSpPr>
            <p:nvPr/>
          </p:nvSpPr>
          <p:spPr bwMode="auto">
            <a:xfrm>
              <a:off x="364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32" name="Oval 6"/>
            <p:cNvSpPr>
              <a:spLocks noChangeAspect="1" noChangeArrowheads="1"/>
            </p:cNvSpPr>
            <p:nvPr/>
          </p:nvSpPr>
          <p:spPr bwMode="auto">
            <a:xfrm>
              <a:off x="3072"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33" name="Oval 7"/>
            <p:cNvSpPr>
              <a:spLocks noChangeAspect="1" noChangeArrowheads="1"/>
            </p:cNvSpPr>
            <p:nvPr/>
          </p:nvSpPr>
          <p:spPr bwMode="auto">
            <a:xfrm>
              <a:off x="2088" y="256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34" name="Oval 8"/>
            <p:cNvSpPr>
              <a:spLocks noChangeAspect="1" noChangeArrowheads="1"/>
            </p:cNvSpPr>
            <p:nvPr/>
          </p:nvSpPr>
          <p:spPr bwMode="auto">
            <a:xfrm>
              <a:off x="172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35" name="Oval 9"/>
            <p:cNvSpPr>
              <a:spLocks noChangeAspect="1" noChangeArrowheads="1"/>
            </p:cNvSpPr>
            <p:nvPr/>
          </p:nvSpPr>
          <p:spPr bwMode="auto">
            <a:xfrm>
              <a:off x="1728" y="2688"/>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36" name="Oval 10"/>
            <p:cNvSpPr>
              <a:spLocks noChangeAspect="1" noChangeArrowheads="1"/>
            </p:cNvSpPr>
            <p:nvPr/>
          </p:nvSpPr>
          <p:spPr bwMode="auto">
            <a:xfrm>
              <a:off x="2496" y="312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37" name="Oval 11"/>
            <p:cNvSpPr>
              <a:spLocks noChangeAspect="1" noChangeArrowheads="1"/>
            </p:cNvSpPr>
            <p:nvPr/>
          </p:nvSpPr>
          <p:spPr bwMode="auto">
            <a:xfrm>
              <a:off x="2640" y="1536"/>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38" name="Oval 12"/>
            <p:cNvSpPr>
              <a:spLocks noChangeAspect="1" noChangeArrowheads="1"/>
            </p:cNvSpPr>
            <p:nvPr/>
          </p:nvSpPr>
          <p:spPr bwMode="auto">
            <a:xfrm>
              <a:off x="2376" y="120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39" name="Oval 13"/>
            <p:cNvSpPr>
              <a:spLocks noChangeAspect="1" noChangeArrowheads="1"/>
            </p:cNvSpPr>
            <p:nvPr/>
          </p:nvSpPr>
          <p:spPr bwMode="auto">
            <a:xfrm>
              <a:off x="3648" y="187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40" name="Oval 14"/>
            <p:cNvSpPr>
              <a:spLocks noChangeAspect="1" noChangeArrowheads="1"/>
            </p:cNvSpPr>
            <p:nvPr/>
          </p:nvSpPr>
          <p:spPr bwMode="auto">
            <a:xfrm>
              <a:off x="3648" y="2280"/>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26641" name="Oval 15"/>
            <p:cNvSpPr>
              <a:spLocks noChangeAspect="1" noChangeArrowheads="1"/>
            </p:cNvSpPr>
            <p:nvPr/>
          </p:nvSpPr>
          <p:spPr bwMode="auto">
            <a:xfrm>
              <a:off x="1728" y="1992"/>
              <a:ext cx="240" cy="240"/>
            </a:xfrm>
            <a:prstGeom prst="ellipse">
              <a:avLst/>
            </a:prstGeom>
            <a:solidFill>
              <a:schemeClr val="tx1"/>
            </a:solidFill>
            <a:ln w="127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cxnSp>
          <p:nvCxnSpPr>
            <p:cNvPr id="26642" name="AutoShape 16"/>
            <p:cNvCxnSpPr>
              <a:cxnSpLocks noChangeShapeType="1"/>
              <a:stCxn id="26638" idx="6"/>
              <a:endCxn id="26630" idx="2"/>
            </p:cNvCxnSpPr>
            <p:nvPr/>
          </p:nvCxnSpPr>
          <p:spPr bwMode="auto">
            <a:xfrm>
              <a:off x="2616" y="1320"/>
              <a:ext cx="264" cy="0"/>
            </a:xfrm>
            <a:prstGeom prst="straightConnector1">
              <a:avLst/>
            </a:prstGeom>
            <a:noFill/>
            <a:ln w="57150" cap="sq">
              <a:solidFill>
                <a:schemeClr val="tx1"/>
              </a:solidFill>
              <a:round/>
              <a:headEnd type="none" w="sm" len="sm"/>
              <a:tailEnd type="none" w="sm" len="sm"/>
            </a:ln>
          </p:spPr>
        </p:cxnSp>
        <p:cxnSp>
          <p:nvCxnSpPr>
            <p:cNvPr id="26643" name="AutoShape 17"/>
            <p:cNvCxnSpPr>
              <a:cxnSpLocks noChangeShapeType="1"/>
              <a:stCxn id="26630" idx="3"/>
              <a:endCxn id="26637" idx="7"/>
            </p:cNvCxnSpPr>
            <p:nvPr/>
          </p:nvCxnSpPr>
          <p:spPr bwMode="auto">
            <a:xfrm flipH="1">
              <a:off x="2845" y="1405"/>
              <a:ext cx="70" cy="166"/>
            </a:xfrm>
            <a:prstGeom prst="straightConnector1">
              <a:avLst/>
            </a:prstGeom>
            <a:noFill/>
            <a:ln w="57150" cap="sq">
              <a:solidFill>
                <a:schemeClr val="tx1"/>
              </a:solidFill>
              <a:round/>
              <a:headEnd type="none" w="sm" len="sm"/>
              <a:tailEnd type="none" w="sm" len="sm"/>
            </a:ln>
          </p:spPr>
        </p:cxnSp>
        <p:cxnSp>
          <p:nvCxnSpPr>
            <p:cNvPr id="26644" name="AutoShape 18"/>
            <p:cNvCxnSpPr>
              <a:cxnSpLocks noChangeShapeType="1"/>
              <a:stCxn id="26638" idx="5"/>
              <a:endCxn id="26637" idx="1"/>
            </p:cNvCxnSpPr>
            <p:nvPr/>
          </p:nvCxnSpPr>
          <p:spPr bwMode="auto">
            <a:xfrm>
              <a:off x="2581" y="1405"/>
              <a:ext cx="94" cy="166"/>
            </a:xfrm>
            <a:prstGeom prst="straightConnector1">
              <a:avLst/>
            </a:prstGeom>
            <a:noFill/>
            <a:ln w="57150" cap="sq">
              <a:solidFill>
                <a:schemeClr val="tx1"/>
              </a:solidFill>
              <a:round/>
              <a:headEnd type="none" w="sm" len="sm"/>
              <a:tailEnd type="none" w="sm" len="sm"/>
            </a:ln>
          </p:spPr>
        </p:cxnSp>
        <p:cxnSp>
          <p:nvCxnSpPr>
            <p:cNvPr id="26645" name="AutoShape 19"/>
            <p:cNvCxnSpPr>
              <a:cxnSpLocks noChangeShapeType="1"/>
              <a:stCxn id="26630" idx="5"/>
              <a:endCxn id="26640" idx="1"/>
            </p:cNvCxnSpPr>
            <p:nvPr/>
          </p:nvCxnSpPr>
          <p:spPr bwMode="auto">
            <a:xfrm>
              <a:off x="3085" y="1405"/>
              <a:ext cx="598" cy="910"/>
            </a:xfrm>
            <a:prstGeom prst="straightConnector1">
              <a:avLst/>
            </a:prstGeom>
            <a:noFill/>
            <a:ln w="57150" cap="sq">
              <a:solidFill>
                <a:schemeClr val="tx1"/>
              </a:solidFill>
              <a:round/>
              <a:headEnd type="none" w="sm" len="sm"/>
              <a:tailEnd type="none" w="sm" len="sm"/>
            </a:ln>
          </p:spPr>
        </p:cxnSp>
        <p:cxnSp>
          <p:nvCxnSpPr>
            <p:cNvPr id="26646" name="AutoShape 20"/>
            <p:cNvCxnSpPr>
              <a:cxnSpLocks noChangeShapeType="1"/>
              <a:stCxn id="26630" idx="4"/>
              <a:endCxn id="26631" idx="1"/>
            </p:cNvCxnSpPr>
            <p:nvPr/>
          </p:nvCxnSpPr>
          <p:spPr bwMode="auto">
            <a:xfrm>
              <a:off x="3000" y="1440"/>
              <a:ext cx="683" cy="1283"/>
            </a:xfrm>
            <a:prstGeom prst="straightConnector1">
              <a:avLst/>
            </a:prstGeom>
            <a:noFill/>
            <a:ln w="57150" cap="sq">
              <a:solidFill>
                <a:schemeClr val="tx1"/>
              </a:solidFill>
              <a:round/>
              <a:headEnd type="none" w="sm" len="sm"/>
              <a:tailEnd type="none" w="sm" len="sm"/>
            </a:ln>
          </p:spPr>
        </p:cxnSp>
        <p:cxnSp>
          <p:nvCxnSpPr>
            <p:cNvPr id="26647" name="AutoShape 21"/>
            <p:cNvCxnSpPr>
              <a:cxnSpLocks noChangeShapeType="1"/>
              <a:stCxn id="26637" idx="5"/>
              <a:endCxn id="26632" idx="1"/>
            </p:cNvCxnSpPr>
            <p:nvPr/>
          </p:nvCxnSpPr>
          <p:spPr bwMode="auto">
            <a:xfrm>
              <a:off x="2845" y="1741"/>
              <a:ext cx="262" cy="982"/>
            </a:xfrm>
            <a:prstGeom prst="straightConnector1">
              <a:avLst/>
            </a:prstGeom>
            <a:noFill/>
            <a:ln w="57150" cap="sq">
              <a:solidFill>
                <a:schemeClr val="tx1"/>
              </a:solidFill>
              <a:round/>
              <a:headEnd type="none" w="sm" len="sm"/>
              <a:tailEnd type="none" w="sm" len="sm"/>
            </a:ln>
          </p:spPr>
        </p:cxnSp>
        <p:cxnSp>
          <p:nvCxnSpPr>
            <p:cNvPr id="26648" name="AutoShape 22"/>
            <p:cNvCxnSpPr>
              <a:cxnSpLocks noChangeShapeType="1"/>
              <a:stCxn id="26641" idx="7"/>
              <a:endCxn id="26637" idx="2"/>
            </p:cNvCxnSpPr>
            <p:nvPr/>
          </p:nvCxnSpPr>
          <p:spPr bwMode="auto">
            <a:xfrm flipV="1">
              <a:off x="1933" y="1656"/>
              <a:ext cx="707" cy="371"/>
            </a:xfrm>
            <a:prstGeom prst="straightConnector1">
              <a:avLst/>
            </a:prstGeom>
            <a:noFill/>
            <a:ln w="57150" cap="sq">
              <a:solidFill>
                <a:schemeClr val="tx1"/>
              </a:solidFill>
              <a:round/>
              <a:headEnd type="none" w="sm" len="sm"/>
              <a:tailEnd type="none" w="sm" len="sm"/>
            </a:ln>
          </p:spPr>
        </p:cxnSp>
        <p:cxnSp>
          <p:nvCxnSpPr>
            <p:cNvPr id="26649" name="AutoShape 23"/>
            <p:cNvCxnSpPr>
              <a:cxnSpLocks noChangeShapeType="1"/>
              <a:stCxn id="26637" idx="6"/>
              <a:endCxn id="26639" idx="2"/>
            </p:cNvCxnSpPr>
            <p:nvPr/>
          </p:nvCxnSpPr>
          <p:spPr bwMode="auto">
            <a:xfrm>
              <a:off x="2880" y="1656"/>
              <a:ext cx="768" cy="336"/>
            </a:xfrm>
            <a:prstGeom prst="straightConnector1">
              <a:avLst/>
            </a:prstGeom>
            <a:noFill/>
            <a:ln w="57150" cap="sq">
              <a:solidFill>
                <a:schemeClr val="tx1"/>
              </a:solidFill>
              <a:round/>
              <a:headEnd type="none" w="sm" len="sm"/>
              <a:tailEnd type="none" w="sm" len="sm"/>
            </a:ln>
          </p:spPr>
        </p:cxnSp>
        <p:cxnSp>
          <p:nvCxnSpPr>
            <p:cNvPr id="26650" name="AutoShape 24"/>
            <p:cNvCxnSpPr>
              <a:cxnSpLocks noChangeShapeType="1"/>
              <a:stCxn id="26641" idx="6"/>
              <a:endCxn id="26640" idx="2"/>
            </p:cNvCxnSpPr>
            <p:nvPr/>
          </p:nvCxnSpPr>
          <p:spPr bwMode="auto">
            <a:xfrm>
              <a:off x="1968" y="2112"/>
              <a:ext cx="1680" cy="288"/>
            </a:xfrm>
            <a:prstGeom prst="straightConnector1">
              <a:avLst/>
            </a:prstGeom>
            <a:noFill/>
            <a:ln w="57150" cap="sq">
              <a:solidFill>
                <a:schemeClr val="tx1"/>
              </a:solidFill>
              <a:round/>
              <a:headEnd type="none" w="sm" len="sm"/>
              <a:tailEnd type="none" w="sm" len="sm"/>
            </a:ln>
          </p:spPr>
        </p:cxnSp>
        <p:cxnSp>
          <p:nvCxnSpPr>
            <p:cNvPr id="26651" name="AutoShape 25"/>
            <p:cNvCxnSpPr>
              <a:cxnSpLocks noChangeShapeType="1"/>
              <a:stCxn id="26636" idx="0"/>
              <a:endCxn id="26637" idx="4"/>
            </p:cNvCxnSpPr>
            <p:nvPr/>
          </p:nvCxnSpPr>
          <p:spPr bwMode="auto">
            <a:xfrm flipV="1">
              <a:off x="2616" y="1776"/>
              <a:ext cx="144" cy="1344"/>
            </a:xfrm>
            <a:prstGeom prst="straightConnector1">
              <a:avLst/>
            </a:prstGeom>
            <a:noFill/>
            <a:ln w="57150" cap="sq">
              <a:solidFill>
                <a:schemeClr val="tx1"/>
              </a:solidFill>
              <a:round/>
              <a:headEnd type="none" w="sm" len="sm"/>
              <a:tailEnd type="none" w="sm" len="sm"/>
            </a:ln>
          </p:spPr>
        </p:cxnSp>
        <p:cxnSp>
          <p:nvCxnSpPr>
            <p:cNvPr id="26652" name="AutoShape 26"/>
            <p:cNvCxnSpPr>
              <a:cxnSpLocks noChangeShapeType="1"/>
              <a:stCxn id="26636" idx="6"/>
              <a:endCxn id="26632" idx="3"/>
            </p:cNvCxnSpPr>
            <p:nvPr/>
          </p:nvCxnSpPr>
          <p:spPr bwMode="auto">
            <a:xfrm flipV="1">
              <a:off x="2736" y="2893"/>
              <a:ext cx="371" cy="347"/>
            </a:xfrm>
            <a:prstGeom prst="straightConnector1">
              <a:avLst/>
            </a:prstGeom>
            <a:noFill/>
            <a:ln w="57150" cap="sq">
              <a:solidFill>
                <a:schemeClr val="tx1"/>
              </a:solidFill>
              <a:round/>
              <a:headEnd type="none" w="sm" len="sm"/>
              <a:tailEnd type="none" w="sm" len="sm"/>
            </a:ln>
          </p:spPr>
        </p:cxnSp>
        <p:cxnSp>
          <p:nvCxnSpPr>
            <p:cNvPr id="26653" name="AutoShape 27"/>
            <p:cNvCxnSpPr>
              <a:cxnSpLocks noChangeShapeType="1"/>
              <a:stCxn id="26635" idx="5"/>
              <a:endCxn id="26632" idx="2"/>
            </p:cNvCxnSpPr>
            <p:nvPr/>
          </p:nvCxnSpPr>
          <p:spPr bwMode="auto">
            <a:xfrm flipV="1">
              <a:off x="1933" y="2808"/>
              <a:ext cx="1139" cy="85"/>
            </a:xfrm>
            <a:prstGeom prst="straightConnector1">
              <a:avLst/>
            </a:prstGeom>
            <a:noFill/>
            <a:ln w="57150" cap="sq">
              <a:solidFill>
                <a:schemeClr val="tx1"/>
              </a:solidFill>
              <a:round/>
              <a:headEnd type="none" w="sm" len="sm"/>
              <a:tailEnd type="none" w="sm" len="sm"/>
            </a:ln>
          </p:spPr>
        </p:cxnSp>
        <p:cxnSp>
          <p:nvCxnSpPr>
            <p:cNvPr id="26654" name="AutoShape 28"/>
            <p:cNvCxnSpPr>
              <a:cxnSpLocks noChangeShapeType="1"/>
              <a:stCxn id="26632" idx="6"/>
              <a:endCxn id="26631" idx="2"/>
            </p:cNvCxnSpPr>
            <p:nvPr/>
          </p:nvCxnSpPr>
          <p:spPr bwMode="auto">
            <a:xfrm>
              <a:off x="3312" y="2808"/>
              <a:ext cx="336" cy="0"/>
            </a:xfrm>
            <a:prstGeom prst="straightConnector1">
              <a:avLst/>
            </a:prstGeom>
            <a:noFill/>
            <a:ln w="57150" cap="sq">
              <a:solidFill>
                <a:schemeClr val="tx1"/>
              </a:solidFill>
              <a:round/>
              <a:headEnd type="none" w="sm" len="sm"/>
              <a:tailEnd type="none" w="sm" len="sm"/>
            </a:ln>
          </p:spPr>
        </p:cxnSp>
        <p:cxnSp>
          <p:nvCxnSpPr>
            <p:cNvPr id="26655" name="AutoShape 29"/>
            <p:cNvCxnSpPr>
              <a:cxnSpLocks noChangeShapeType="1"/>
              <a:stCxn id="26634" idx="4"/>
              <a:endCxn id="26635" idx="0"/>
            </p:cNvCxnSpPr>
            <p:nvPr/>
          </p:nvCxnSpPr>
          <p:spPr bwMode="auto">
            <a:xfrm>
              <a:off x="1848" y="2520"/>
              <a:ext cx="0" cy="168"/>
            </a:xfrm>
            <a:prstGeom prst="straightConnector1">
              <a:avLst/>
            </a:prstGeom>
            <a:noFill/>
            <a:ln w="57150" cap="sq">
              <a:solidFill>
                <a:schemeClr val="tx1"/>
              </a:solidFill>
              <a:round/>
              <a:headEnd type="none" w="sm" len="sm"/>
              <a:tailEnd type="none" w="sm" len="sm"/>
            </a:ln>
          </p:spPr>
        </p:cxnSp>
        <p:cxnSp>
          <p:nvCxnSpPr>
            <p:cNvPr id="26656" name="AutoShape 30"/>
            <p:cNvCxnSpPr>
              <a:cxnSpLocks noChangeShapeType="1"/>
              <a:stCxn id="26641" idx="4"/>
              <a:endCxn id="26634" idx="0"/>
            </p:cNvCxnSpPr>
            <p:nvPr/>
          </p:nvCxnSpPr>
          <p:spPr bwMode="auto">
            <a:xfrm>
              <a:off x="1848" y="2232"/>
              <a:ext cx="0" cy="48"/>
            </a:xfrm>
            <a:prstGeom prst="straightConnector1">
              <a:avLst/>
            </a:prstGeom>
            <a:noFill/>
            <a:ln w="57150" cap="sq">
              <a:solidFill>
                <a:schemeClr val="tx1"/>
              </a:solidFill>
              <a:round/>
              <a:headEnd type="none" w="sm" len="sm"/>
              <a:tailEnd type="none" w="sm" len="sm"/>
            </a:ln>
          </p:spPr>
        </p:cxnSp>
        <p:cxnSp>
          <p:nvCxnSpPr>
            <p:cNvPr id="26657" name="AutoShape 31"/>
            <p:cNvCxnSpPr>
              <a:cxnSpLocks noChangeShapeType="1"/>
              <a:stCxn id="26634" idx="5"/>
              <a:endCxn id="26633" idx="1"/>
            </p:cNvCxnSpPr>
            <p:nvPr/>
          </p:nvCxnSpPr>
          <p:spPr bwMode="auto">
            <a:xfrm>
              <a:off x="1933" y="2485"/>
              <a:ext cx="190" cy="118"/>
            </a:xfrm>
            <a:prstGeom prst="straightConnector1">
              <a:avLst/>
            </a:prstGeom>
            <a:noFill/>
            <a:ln w="57150" cap="sq">
              <a:solidFill>
                <a:schemeClr val="tx1"/>
              </a:solidFill>
              <a:round/>
              <a:headEnd type="none" w="sm" len="sm"/>
              <a:tailEnd type="none" w="sm" len="sm"/>
            </a:ln>
          </p:spPr>
        </p:cxnSp>
        <p:cxnSp>
          <p:nvCxnSpPr>
            <p:cNvPr id="26658" name="AutoShape 32"/>
            <p:cNvCxnSpPr>
              <a:cxnSpLocks noChangeShapeType="1"/>
              <a:stCxn id="26633" idx="2"/>
              <a:endCxn id="26635" idx="6"/>
            </p:cNvCxnSpPr>
            <p:nvPr/>
          </p:nvCxnSpPr>
          <p:spPr bwMode="auto">
            <a:xfrm flipH="1">
              <a:off x="1968" y="2688"/>
              <a:ext cx="120" cy="120"/>
            </a:xfrm>
            <a:prstGeom prst="straightConnector1">
              <a:avLst/>
            </a:prstGeom>
            <a:noFill/>
            <a:ln w="57150" cap="sq">
              <a:solidFill>
                <a:schemeClr val="tx1"/>
              </a:solidFill>
              <a:round/>
              <a:headEnd type="none" w="sm" len="sm"/>
              <a:tailEnd type="none" w="sm" len="sm"/>
            </a:ln>
          </p:spPr>
        </p:cxnSp>
        <p:cxnSp>
          <p:nvCxnSpPr>
            <p:cNvPr id="26659" name="AutoShape 33"/>
            <p:cNvCxnSpPr>
              <a:cxnSpLocks noChangeShapeType="1"/>
              <a:stCxn id="26633" idx="7"/>
              <a:endCxn id="26639" idx="3"/>
            </p:cNvCxnSpPr>
            <p:nvPr/>
          </p:nvCxnSpPr>
          <p:spPr bwMode="auto">
            <a:xfrm flipV="1">
              <a:off x="2293" y="2077"/>
              <a:ext cx="1390" cy="526"/>
            </a:xfrm>
            <a:prstGeom prst="straightConnector1">
              <a:avLst/>
            </a:prstGeom>
            <a:noFill/>
            <a:ln w="57150" cap="sq">
              <a:solidFill>
                <a:schemeClr val="tx1"/>
              </a:solidFill>
              <a:round/>
              <a:headEnd type="none" w="sm" len="sm"/>
              <a:tailEnd type="none" w="sm" len="sm"/>
            </a:ln>
          </p:spPr>
        </p:cxnSp>
        <p:cxnSp>
          <p:nvCxnSpPr>
            <p:cNvPr id="26660" name="AutoShape 34"/>
            <p:cNvCxnSpPr>
              <a:cxnSpLocks noChangeShapeType="1"/>
              <a:stCxn id="26639" idx="4"/>
              <a:endCxn id="26640" idx="0"/>
            </p:cNvCxnSpPr>
            <p:nvPr/>
          </p:nvCxnSpPr>
          <p:spPr bwMode="auto">
            <a:xfrm>
              <a:off x="3768" y="2112"/>
              <a:ext cx="0" cy="168"/>
            </a:xfrm>
            <a:prstGeom prst="straightConnector1">
              <a:avLst/>
            </a:prstGeom>
            <a:noFill/>
            <a:ln w="57150" cap="sq">
              <a:solidFill>
                <a:schemeClr val="tx1"/>
              </a:solidFill>
              <a:round/>
              <a:headEnd type="none" w="sm" len="sm"/>
              <a:tailEnd type="none" w="sm" len="sm"/>
            </a:ln>
          </p:spPr>
        </p:cxnSp>
        <p:cxnSp>
          <p:nvCxnSpPr>
            <p:cNvPr id="26661" name="AutoShape 35"/>
            <p:cNvCxnSpPr>
              <a:cxnSpLocks noChangeShapeType="1"/>
              <a:stCxn id="26640" idx="4"/>
              <a:endCxn id="26631" idx="0"/>
            </p:cNvCxnSpPr>
            <p:nvPr/>
          </p:nvCxnSpPr>
          <p:spPr bwMode="auto">
            <a:xfrm>
              <a:off x="3768" y="2520"/>
              <a:ext cx="0" cy="168"/>
            </a:xfrm>
            <a:prstGeom prst="straightConnector1">
              <a:avLst/>
            </a:prstGeom>
            <a:noFill/>
            <a:ln w="57150" cap="sq">
              <a:solidFill>
                <a:schemeClr val="tx1"/>
              </a:solidFill>
              <a:round/>
              <a:headEnd type="none" w="sm" len="sm"/>
              <a:tailEnd type="none" w="sm" len="sm"/>
            </a:ln>
          </p:spPr>
        </p:cxnSp>
      </p:grpSp>
      <p:sp>
        <p:nvSpPr>
          <p:cNvPr id="26628" name="Text Box 36"/>
          <p:cNvSpPr txBox="1">
            <a:spLocks noChangeArrowheads="1"/>
          </p:cNvSpPr>
          <p:nvPr/>
        </p:nvSpPr>
        <p:spPr bwMode="auto">
          <a:xfrm>
            <a:off x="4192588" y="1603375"/>
            <a:ext cx="4105275" cy="5191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a:t>Is Gadget 3-colorable?</a:t>
            </a:r>
          </a:p>
        </p:txBody>
      </p:sp>
      <p:sp>
        <p:nvSpPr>
          <p:cNvPr id="710694" name="Text Box 38"/>
          <p:cNvSpPr txBox="1">
            <a:spLocks noChangeArrowheads="1"/>
          </p:cNvSpPr>
          <p:nvPr/>
        </p:nvSpPr>
        <p:spPr bwMode="auto">
          <a:xfrm>
            <a:off x="4192588" y="2206625"/>
            <a:ext cx="928687" cy="519113"/>
          </a:xfrm>
          <a:prstGeom prst="rect">
            <a:avLst/>
          </a:prstGeom>
          <a:noFill/>
          <a:ln w="9525">
            <a:noFill/>
            <a:miter lim="800000"/>
            <a:headEnd/>
            <a:tailEnd/>
          </a:ln>
        </p:spPr>
        <p:txBody>
          <a:bodyPr wrap="none">
            <a:prstTxWarp prst="textNoShape">
              <a:avLst/>
            </a:prstTxWarp>
            <a:spAutoFit/>
          </a:bodyPr>
          <a:lstStyle/>
          <a:p>
            <a:pPr>
              <a:tabLst>
                <a:tab pos="858838" algn="l"/>
              </a:tabLst>
            </a:pPr>
            <a:r>
              <a:rPr lang="en-US" dirty="0">
                <a:solidFill>
                  <a:srgbClr val="CC0099"/>
                </a:solidFill>
              </a:rPr>
              <a:t>Yes!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0694"/>
                                        </p:tgtEl>
                                        <p:attrNameLst>
                                          <p:attrName>style.visibility</p:attrName>
                                        </p:attrNameLst>
                                      </p:cBhvr>
                                      <p:to>
                                        <p:strVal val="visible"/>
                                      </p:to>
                                    </p:set>
                                    <p:animEffect transition="in" filter="fade">
                                      <p:cBhvr>
                                        <p:cTn id="7" dur="500"/>
                                        <p:tgtEl>
                                          <p:spTgt spid="7106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069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fontScheme name="Default Design">
      <a:majorFont>
        <a:latin typeface="Arial Rounded MT Bold"/>
        <a:ea typeface=""/>
        <a:cs typeface=""/>
      </a:majorFont>
      <a:minorFont>
        <a:latin typeface="Arial Rounded MT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20000"/>
          </a:spcBef>
          <a:spcAft>
            <a:spcPct val="0"/>
          </a:spcAft>
          <a:buClrTx/>
          <a:buSzTx/>
          <a:buFontTx/>
          <a:buNone/>
          <a:tabLst>
            <a:tab pos="858838" algn="l"/>
          </a:tabLst>
          <a:defRPr kumimoji="0" lang="en-US" sz="2800" b="0" i="0" u="none" strike="noStrike" cap="none" normalizeH="0" baseline="0" smtClean="0">
            <a:ln>
              <a:noFill/>
            </a:ln>
            <a:solidFill>
              <a:schemeClr val="tx1"/>
            </a:solidFill>
            <a:effectLst/>
            <a:latin typeface="Arial Rounded MT Bol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20000"/>
          </a:spcBef>
          <a:spcAft>
            <a:spcPct val="0"/>
          </a:spcAft>
          <a:buClrTx/>
          <a:buSzTx/>
          <a:buFontTx/>
          <a:buNone/>
          <a:tabLst>
            <a:tab pos="858838" algn="l"/>
          </a:tabLst>
          <a:defRPr kumimoji="0" lang="en-US" sz="2800" b="0" i="0" u="none" strike="noStrike" cap="none" normalizeH="0" baseline="0" smtClean="0">
            <a:ln>
              <a:noFill/>
            </a:ln>
            <a:solidFill>
              <a:schemeClr val="tx1"/>
            </a:solidFill>
            <a:effectLst/>
            <a:latin typeface="Arial Rounded MT Bold" pitchFamily="34" charset="0"/>
          </a:defRPr>
        </a:defPPr>
      </a:lstStyle>
    </a:lnDef>
  </a:objectDefaults>
  <a:extraClrSchemeLst>
    <a:extraClrScheme>
      <a:clrScheme name="Default Design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FFFFFF"/>
        </a:lt2>
        <a:accent1>
          <a:srgbClr val="DDDDDD"/>
        </a:accent1>
        <a:accent2>
          <a:srgbClr val="4D4D4D"/>
        </a:accent2>
        <a:accent3>
          <a:srgbClr val="FFFFFF"/>
        </a:accent3>
        <a:accent4>
          <a:srgbClr val="000000"/>
        </a:accent4>
        <a:accent5>
          <a:srgbClr val="EBEBEB"/>
        </a:accent5>
        <a:accent6>
          <a:srgbClr val="454545"/>
        </a:accent6>
        <a:hlink>
          <a:srgbClr val="333333"/>
        </a:hlink>
        <a:folHlink>
          <a:srgbClr val="080808"/>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FF0000"/>
        </a:hlink>
        <a:folHlink>
          <a:srgbClr val="FFFF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Designs\PULSE.POT</Template>
  <TotalTime>25382</TotalTime>
  <Words>1383</Words>
  <Application>Microsoft Macintosh PowerPoint</Application>
  <PresentationFormat>On-screen Show (4:3)</PresentationFormat>
  <Paragraphs>250</Paragraphs>
  <Slides>62</Slides>
  <Notes>2</Notes>
  <HiddenSlides>0</HiddenSlides>
  <MMClips>0</MMClips>
  <ScaleCrop>false</ScaleCrop>
  <HeadingPairs>
    <vt:vector size="6" baseType="variant">
      <vt:variant>
        <vt:lpstr>Fonts Used</vt:lpstr>
      </vt:variant>
      <vt:variant>
        <vt:i4>6</vt:i4>
      </vt:variant>
      <vt:variant>
        <vt:lpstr>Design Template</vt:lpstr>
      </vt:variant>
      <vt:variant>
        <vt:i4>1</vt:i4>
      </vt:variant>
      <vt:variant>
        <vt:lpstr>Slide Titles</vt:lpstr>
      </vt:variant>
      <vt:variant>
        <vt:i4>62</vt:i4>
      </vt:variant>
    </vt:vector>
  </HeadingPairs>
  <TitlesOfParts>
    <vt:vector size="69" baseType="lpstr">
      <vt:lpstr>Arial Rounded MT Bold</vt:lpstr>
      <vt:lpstr>ＭＳ Ｐゴシック</vt:lpstr>
      <vt:lpstr>Arial</vt:lpstr>
      <vt:lpstr>ヒラギノ角ゴ Pro W3</vt:lpstr>
      <vt:lpstr>Times New Roman</vt:lpstr>
      <vt:lpstr>Symbol</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Circuit-SAT / 3-Colorability</vt:lpstr>
      <vt:lpstr>Slide 58</vt:lpstr>
      <vt:lpstr>Circuit-SAT / 3-Colorability</vt:lpstr>
      <vt:lpstr>Slide 60</vt:lpstr>
      <vt:lpstr>Slide 61</vt:lpstr>
      <vt:lpstr>Slide 62</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How To Think  Like A Computer Scientist</dc:title>
  <dc:creator> Steven Rudich</dc:creator>
  <dc:description>Berkeley 1998</dc:description>
  <cp:lastModifiedBy>Danny Sleator</cp:lastModifiedBy>
  <cp:revision>524</cp:revision>
  <cp:lastPrinted>2010-11-18T18:59:41Z</cp:lastPrinted>
  <dcterms:created xsi:type="dcterms:W3CDTF">2010-11-18T16:25:52Z</dcterms:created>
  <dcterms:modified xsi:type="dcterms:W3CDTF">2010-11-18T21:50:23Z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85</vt:i4>
  </property>
  <property fmtid="{D5CDD505-2E9C-101B-9397-08002B2CF9AE}" pid="5" name="ScreenSize">
    <vt:i4>2</vt:i4>
  </property>
  <property fmtid="{D5CDD505-2E9C-101B-9397-08002B2CF9AE}" pid="6" name="ScreenUsage">
    <vt:i4>2</vt:i4>
  </property>
  <property fmtid="{D5CDD505-2E9C-101B-9397-08002B2CF9AE}" pid="7" name="MailAddress">
    <vt:lpwstr>rudich@cs.cmu.edu</vt:lpwstr>
  </property>
  <property fmtid="{D5CDD505-2E9C-101B-9397-08002B2CF9AE}" pid="8" name="HomePage">
    <vt:lpwstr>http://www.cs.cmu.edu/~rudich</vt:lpwstr>
  </property>
  <property fmtid="{D5CDD505-2E9C-101B-9397-08002B2CF9AE}" pid="9" name="Other">
    <vt:lpwstr>The lecture was generated using Powerpoint 97. The original lecture contains sound and animation that is not represented here. Some distortions of the original slides are due to bugs in the Powerpoint to HTML translator.</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6684672</vt:i4>
  </property>
  <property fmtid="{D5CDD505-2E9C-101B-9397-08002B2CF9AE}" pid="14" name="TextColor">
    <vt:i4>16777215</vt:i4>
  </property>
  <property fmtid="{D5CDD505-2E9C-101B-9397-08002B2CF9AE}" pid="15" name="LinkColor">
    <vt:i4>65535</vt:i4>
  </property>
  <property fmtid="{D5CDD505-2E9C-101B-9397-08002B2CF9AE}" pid="16" name="VisitedColor">
    <vt:i4>6737151</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4</vt:i4>
  </property>
  <property fmtid="{D5CDD505-2E9C-101B-9397-08002B2CF9AE}" pid="21" name="OutputDir">
    <vt:lpwstr>C:\Rudich\HTML</vt:lpwstr>
  </property>
</Properties>
</file>